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48" r:id="rId1"/>
  </p:sldMasterIdLst>
  <p:notesMasterIdLst>
    <p:notesMasterId r:id="rId4"/>
  </p:notesMasterIdLst>
  <p:sldIdLst>
    <p:sldId id="256" r:id="rId2"/>
    <p:sldId id="257" r:id="rId3"/>
  </p:sldIdLst>
  <p:sldSz cx="12801600" cy="9601200" type="A3"/>
  <p:notesSz cx="6807200" cy="9939338"/>
  <p:defaultTextStyle>
    <a:defPPr>
      <a:defRPr lang="ja-JP"/>
    </a:defPPr>
    <a:lvl1pPr marL="0" algn="l" defTabSz="1280160" rtl="0" eaLnBrk="1" latinLnBrk="0" hangingPunct="1">
      <a:defRPr kumimoji="1" sz="2500" kern="1200">
        <a:solidFill>
          <a:schemeClr val="tx1"/>
        </a:solidFill>
        <a:latin typeface="+mn-lt"/>
        <a:ea typeface="+mn-ea"/>
        <a:cs typeface="+mn-cs"/>
      </a:defRPr>
    </a:lvl1pPr>
    <a:lvl2pPr marL="640080" algn="l" defTabSz="1280160" rtl="0" eaLnBrk="1" latinLnBrk="0" hangingPunct="1">
      <a:defRPr kumimoji="1" sz="2500" kern="1200">
        <a:solidFill>
          <a:schemeClr val="tx1"/>
        </a:solidFill>
        <a:latin typeface="+mn-lt"/>
        <a:ea typeface="+mn-ea"/>
        <a:cs typeface="+mn-cs"/>
      </a:defRPr>
    </a:lvl2pPr>
    <a:lvl3pPr marL="1280160" algn="l" defTabSz="1280160" rtl="0" eaLnBrk="1" latinLnBrk="0" hangingPunct="1">
      <a:defRPr kumimoji="1" sz="2500" kern="1200">
        <a:solidFill>
          <a:schemeClr val="tx1"/>
        </a:solidFill>
        <a:latin typeface="+mn-lt"/>
        <a:ea typeface="+mn-ea"/>
        <a:cs typeface="+mn-cs"/>
      </a:defRPr>
    </a:lvl3pPr>
    <a:lvl4pPr marL="1920240" algn="l" defTabSz="1280160" rtl="0" eaLnBrk="1" latinLnBrk="0" hangingPunct="1">
      <a:defRPr kumimoji="1" sz="2500" kern="1200">
        <a:solidFill>
          <a:schemeClr val="tx1"/>
        </a:solidFill>
        <a:latin typeface="+mn-lt"/>
        <a:ea typeface="+mn-ea"/>
        <a:cs typeface="+mn-cs"/>
      </a:defRPr>
    </a:lvl4pPr>
    <a:lvl5pPr marL="2560320" algn="l" defTabSz="1280160" rtl="0" eaLnBrk="1" latinLnBrk="0" hangingPunct="1">
      <a:defRPr kumimoji="1" sz="2500" kern="1200">
        <a:solidFill>
          <a:schemeClr val="tx1"/>
        </a:solidFill>
        <a:latin typeface="+mn-lt"/>
        <a:ea typeface="+mn-ea"/>
        <a:cs typeface="+mn-cs"/>
      </a:defRPr>
    </a:lvl5pPr>
    <a:lvl6pPr marL="3200400" algn="l" defTabSz="1280160" rtl="0" eaLnBrk="1" latinLnBrk="0" hangingPunct="1">
      <a:defRPr kumimoji="1" sz="2500" kern="1200">
        <a:solidFill>
          <a:schemeClr val="tx1"/>
        </a:solidFill>
        <a:latin typeface="+mn-lt"/>
        <a:ea typeface="+mn-ea"/>
        <a:cs typeface="+mn-cs"/>
      </a:defRPr>
    </a:lvl6pPr>
    <a:lvl7pPr marL="3840480" algn="l" defTabSz="1280160" rtl="0" eaLnBrk="1" latinLnBrk="0" hangingPunct="1">
      <a:defRPr kumimoji="1" sz="2500" kern="1200">
        <a:solidFill>
          <a:schemeClr val="tx1"/>
        </a:solidFill>
        <a:latin typeface="+mn-lt"/>
        <a:ea typeface="+mn-ea"/>
        <a:cs typeface="+mn-cs"/>
      </a:defRPr>
    </a:lvl7pPr>
    <a:lvl8pPr marL="4480560" algn="l" defTabSz="1280160" rtl="0" eaLnBrk="1" latinLnBrk="0" hangingPunct="1">
      <a:defRPr kumimoji="1" sz="2500" kern="1200">
        <a:solidFill>
          <a:schemeClr val="tx1"/>
        </a:solidFill>
        <a:latin typeface="+mn-lt"/>
        <a:ea typeface="+mn-ea"/>
        <a:cs typeface="+mn-cs"/>
      </a:defRPr>
    </a:lvl8pPr>
    <a:lvl9pPr marL="5120640" algn="l" defTabSz="1280160" rtl="0" eaLnBrk="1" latinLnBrk="0" hangingPunct="1">
      <a:defRPr kumimoji="1" sz="25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024">
          <p15:clr>
            <a:srgbClr val="A4A3A4"/>
          </p15:clr>
        </p15:guide>
        <p15:guide id="2" pos="4032">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a:srgbClr val="F79646"/>
    <a:srgbClr val="FF3300"/>
    <a:srgbClr val="007E39"/>
    <a:srgbClr val="FFFF00"/>
    <a:srgbClr val="FF0000"/>
    <a:srgbClr val="66FF33"/>
    <a:srgbClr val="FFFF66"/>
    <a:srgbClr val="33CC33"/>
    <a:srgbClr val="4A452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中間スタイル 2 - アクセント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F5AB1C69-6EDB-4FF4-983F-18BD219EF322}" styleName="中間スタイル 2 - アクセント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vertBarState="minimized">
    <p:restoredLeft sz="15620"/>
    <p:restoredTop sz="96583" autoAdjust="0"/>
  </p:normalViewPr>
  <p:slideViewPr>
    <p:cSldViewPr>
      <p:cViewPr>
        <p:scale>
          <a:sx n="66" d="100"/>
          <a:sy n="66" d="100"/>
        </p:scale>
        <p:origin x="1182" y="-216"/>
      </p:cViewPr>
      <p:guideLst>
        <p:guide orient="horz" pos="3024"/>
        <p:guide pos="4032"/>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viewProps" Target="viewProps.xml"/><Relationship Id="rId5" Type="http://schemas.openxmlformats.org/officeDocument/2006/relationships/presProps" Target="presProps.xml"/><Relationship Id="rId4"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49575" cy="498475"/>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56038" y="0"/>
            <a:ext cx="2949575" cy="498475"/>
          </a:xfrm>
          <a:prstGeom prst="rect">
            <a:avLst/>
          </a:prstGeom>
        </p:spPr>
        <p:txBody>
          <a:bodyPr vert="horz" lIns="91440" tIns="45720" rIns="91440" bIns="45720" rtlCol="0"/>
          <a:lstStyle>
            <a:lvl1pPr algn="r">
              <a:defRPr sz="1200"/>
            </a:lvl1pPr>
          </a:lstStyle>
          <a:p>
            <a:fld id="{9CF62528-9E46-49EB-BE67-09D93520FA3E}" type="datetimeFigureOut">
              <a:rPr kumimoji="1" lang="ja-JP" altLang="en-US" smtClean="0"/>
              <a:t>2022/6/20</a:t>
            </a:fld>
            <a:endParaRPr kumimoji="1" lang="ja-JP" altLang="en-US"/>
          </a:p>
        </p:txBody>
      </p:sp>
      <p:sp>
        <p:nvSpPr>
          <p:cNvPr id="4" name="スライド イメージ プレースホルダー 3"/>
          <p:cNvSpPr>
            <a:spLocks noGrp="1" noRot="1" noChangeAspect="1"/>
          </p:cNvSpPr>
          <p:nvPr>
            <p:ph type="sldImg" idx="2"/>
          </p:nvPr>
        </p:nvSpPr>
        <p:spPr>
          <a:xfrm>
            <a:off x="1166813" y="1243013"/>
            <a:ext cx="4473575" cy="3354387"/>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81038" y="4783138"/>
            <a:ext cx="5445125" cy="3913187"/>
          </a:xfrm>
          <a:prstGeom prst="rect">
            <a:avLst/>
          </a:prstGeom>
        </p:spPr>
        <p:txBody>
          <a:bodyPr vert="horz" lIns="91440" tIns="45720" rIns="91440" bIns="45720"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9440863"/>
            <a:ext cx="2949575" cy="498475"/>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56038" y="9440863"/>
            <a:ext cx="2949575" cy="498475"/>
          </a:xfrm>
          <a:prstGeom prst="rect">
            <a:avLst/>
          </a:prstGeom>
        </p:spPr>
        <p:txBody>
          <a:bodyPr vert="horz" lIns="91440" tIns="45720" rIns="91440" bIns="45720" rtlCol="0" anchor="b"/>
          <a:lstStyle>
            <a:lvl1pPr algn="r">
              <a:defRPr sz="1200"/>
            </a:lvl1pPr>
          </a:lstStyle>
          <a:p>
            <a:fld id="{5D0D6BCE-AEB3-4C5B-AF77-19045A8FE504}" type="slidenum">
              <a:rPr kumimoji="1" lang="ja-JP" altLang="en-US" smtClean="0"/>
              <a:t>‹#›</a:t>
            </a:fld>
            <a:endParaRPr kumimoji="1" lang="ja-JP" altLang="en-US"/>
          </a:p>
        </p:txBody>
      </p:sp>
    </p:spTree>
    <p:extLst>
      <p:ext uri="{BB962C8B-B14F-4D97-AF65-F5344CB8AC3E}">
        <p14:creationId xmlns:p14="http://schemas.microsoft.com/office/powerpoint/2010/main" val="3366008367"/>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5D0D6BCE-AEB3-4C5B-AF77-19045A8FE504}" type="slidenum">
              <a:rPr kumimoji="1" lang="ja-JP" altLang="en-US" smtClean="0"/>
              <a:t>1</a:t>
            </a:fld>
            <a:endParaRPr kumimoji="1" lang="ja-JP" altLang="en-US"/>
          </a:p>
        </p:txBody>
      </p:sp>
    </p:spTree>
    <p:extLst>
      <p:ext uri="{BB962C8B-B14F-4D97-AF65-F5344CB8AC3E}">
        <p14:creationId xmlns:p14="http://schemas.microsoft.com/office/powerpoint/2010/main" val="405102419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5D0D6BCE-AEB3-4C5B-AF77-19045A8FE504}" type="slidenum">
              <a:rPr kumimoji="1" lang="ja-JP" altLang="en-US" smtClean="0"/>
              <a:t>2</a:t>
            </a:fld>
            <a:endParaRPr kumimoji="1" lang="ja-JP" altLang="en-US"/>
          </a:p>
        </p:txBody>
      </p:sp>
    </p:spTree>
    <p:extLst>
      <p:ext uri="{BB962C8B-B14F-4D97-AF65-F5344CB8AC3E}">
        <p14:creationId xmlns:p14="http://schemas.microsoft.com/office/powerpoint/2010/main" val="142704353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960121" y="2982598"/>
            <a:ext cx="10881360" cy="2058035"/>
          </a:xfrm>
        </p:spPr>
        <p:txBody>
          <a:bodyPr/>
          <a:lstStyle/>
          <a:p>
            <a:r>
              <a:rPr kumimoji="1" lang="ja-JP" altLang="en-US"/>
              <a:t>マスター タイトルの書式設定</a:t>
            </a:r>
          </a:p>
        </p:txBody>
      </p:sp>
      <p:sp>
        <p:nvSpPr>
          <p:cNvPr id="3" name="サブタイトル 2"/>
          <p:cNvSpPr>
            <a:spLocks noGrp="1"/>
          </p:cNvSpPr>
          <p:nvPr>
            <p:ph type="subTitle" idx="1"/>
          </p:nvPr>
        </p:nvSpPr>
        <p:spPr>
          <a:xfrm>
            <a:off x="1920241" y="5440680"/>
            <a:ext cx="8961120" cy="2453640"/>
          </a:xfrm>
        </p:spPr>
        <p:txBody>
          <a:bodyPr/>
          <a:lstStyle>
            <a:lvl1pPr marL="0" indent="0" algn="ctr">
              <a:buNone/>
              <a:defRPr>
                <a:solidFill>
                  <a:schemeClr val="tx1">
                    <a:tint val="75000"/>
                  </a:schemeClr>
                </a:solidFill>
              </a:defRPr>
            </a:lvl1pPr>
            <a:lvl2pPr marL="640080" indent="0" algn="ctr">
              <a:buNone/>
              <a:defRPr>
                <a:solidFill>
                  <a:schemeClr val="tx1">
                    <a:tint val="75000"/>
                  </a:schemeClr>
                </a:solidFill>
              </a:defRPr>
            </a:lvl2pPr>
            <a:lvl3pPr marL="1280160" indent="0" algn="ctr">
              <a:buNone/>
              <a:defRPr>
                <a:solidFill>
                  <a:schemeClr val="tx1">
                    <a:tint val="75000"/>
                  </a:schemeClr>
                </a:solidFill>
              </a:defRPr>
            </a:lvl3pPr>
            <a:lvl4pPr marL="1920240" indent="0" algn="ctr">
              <a:buNone/>
              <a:defRPr>
                <a:solidFill>
                  <a:schemeClr val="tx1">
                    <a:tint val="75000"/>
                  </a:schemeClr>
                </a:solidFill>
              </a:defRPr>
            </a:lvl4pPr>
            <a:lvl5pPr marL="2560320" indent="0" algn="ctr">
              <a:buNone/>
              <a:defRPr>
                <a:solidFill>
                  <a:schemeClr val="tx1">
                    <a:tint val="75000"/>
                  </a:schemeClr>
                </a:solidFill>
              </a:defRPr>
            </a:lvl5pPr>
            <a:lvl6pPr marL="3200400" indent="0" algn="ctr">
              <a:buNone/>
              <a:defRPr>
                <a:solidFill>
                  <a:schemeClr val="tx1">
                    <a:tint val="75000"/>
                  </a:schemeClr>
                </a:solidFill>
              </a:defRPr>
            </a:lvl6pPr>
            <a:lvl7pPr marL="3840480" indent="0" algn="ctr">
              <a:buNone/>
              <a:defRPr>
                <a:solidFill>
                  <a:schemeClr val="tx1">
                    <a:tint val="75000"/>
                  </a:schemeClr>
                </a:solidFill>
              </a:defRPr>
            </a:lvl7pPr>
            <a:lvl8pPr marL="4480560" indent="0" algn="ctr">
              <a:buNone/>
              <a:defRPr>
                <a:solidFill>
                  <a:schemeClr val="tx1">
                    <a:tint val="75000"/>
                  </a:schemeClr>
                </a:solidFill>
              </a:defRPr>
            </a:lvl8pPr>
            <a:lvl9pPr marL="5120640" indent="0" algn="ctr">
              <a:buNone/>
              <a:defRPr>
                <a:solidFill>
                  <a:schemeClr val="tx1">
                    <a:tint val="75000"/>
                  </a:schemeClr>
                </a:solidFill>
              </a:defRPr>
            </a:lvl9pPr>
          </a:lstStyle>
          <a:p>
            <a:r>
              <a:rPr kumimoji="1" lang="ja-JP" altLang="en-US"/>
              <a:t>マスター サブタイトルの書式設定</a:t>
            </a:r>
          </a:p>
        </p:txBody>
      </p:sp>
      <p:sp>
        <p:nvSpPr>
          <p:cNvPr id="4" name="日付プレースホルダー 3"/>
          <p:cNvSpPr>
            <a:spLocks noGrp="1"/>
          </p:cNvSpPr>
          <p:nvPr>
            <p:ph type="dt" sz="half" idx="10"/>
          </p:nvPr>
        </p:nvSpPr>
        <p:spPr/>
        <p:txBody>
          <a:bodyPr/>
          <a:lstStyle/>
          <a:p>
            <a:fld id="{0B837422-5276-41F7-AFD5-762C53AC6E1B}" type="datetimeFigureOut">
              <a:rPr kumimoji="1" lang="ja-JP" altLang="en-US" smtClean="0"/>
              <a:t>2022/6/20</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3B4B82DA-F834-4B01-AD28-F124C4E621E0}" type="slidenum">
              <a:rPr kumimoji="1" lang="ja-JP" altLang="en-US" smtClean="0"/>
              <a:t>‹#›</a:t>
            </a:fld>
            <a:endParaRPr kumimoji="1" lang="ja-JP" altLang="en-US"/>
          </a:p>
        </p:txBody>
      </p:sp>
    </p:spTree>
    <p:extLst>
      <p:ext uri="{BB962C8B-B14F-4D97-AF65-F5344CB8AC3E}">
        <p14:creationId xmlns:p14="http://schemas.microsoft.com/office/powerpoint/2010/main" val="128550374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縦書きテキスト プレースホルダー 2"/>
          <p:cNvSpPr>
            <a:spLocks noGrp="1"/>
          </p:cNvSpPr>
          <p:nvPr>
            <p:ph type="body" orient="vert" idx="1"/>
          </p:nvPr>
        </p:nvSpPr>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0B837422-5276-41F7-AFD5-762C53AC6E1B}" type="datetimeFigureOut">
              <a:rPr kumimoji="1" lang="ja-JP" altLang="en-US" smtClean="0"/>
              <a:t>2022/6/20</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3B4B82DA-F834-4B01-AD28-F124C4E621E0}" type="slidenum">
              <a:rPr kumimoji="1" lang="ja-JP" altLang="en-US" smtClean="0"/>
              <a:t>‹#›</a:t>
            </a:fld>
            <a:endParaRPr kumimoji="1" lang="ja-JP" altLang="en-US"/>
          </a:p>
        </p:txBody>
      </p:sp>
    </p:spTree>
    <p:extLst>
      <p:ext uri="{BB962C8B-B14F-4D97-AF65-F5344CB8AC3E}">
        <p14:creationId xmlns:p14="http://schemas.microsoft.com/office/powerpoint/2010/main" val="14002819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12994959" y="537847"/>
            <a:ext cx="4031615" cy="11470323"/>
          </a:xfrm>
        </p:spPr>
        <p:txBody>
          <a:bodyPr vert="eaVert"/>
          <a:lstStyle/>
          <a:p>
            <a:r>
              <a:rPr kumimoji="1" lang="ja-JP" altLang="en-US"/>
              <a:t>マスター タイトルの書式設定</a:t>
            </a:r>
          </a:p>
        </p:txBody>
      </p:sp>
      <p:sp>
        <p:nvSpPr>
          <p:cNvPr id="3" name="縦書きテキスト プレースホルダー 2"/>
          <p:cNvSpPr>
            <a:spLocks noGrp="1"/>
          </p:cNvSpPr>
          <p:nvPr>
            <p:ph type="body" orient="vert" idx="1"/>
          </p:nvPr>
        </p:nvSpPr>
        <p:spPr>
          <a:xfrm>
            <a:off x="895668" y="537847"/>
            <a:ext cx="11885930" cy="11470323"/>
          </a:xfrm>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0B837422-5276-41F7-AFD5-762C53AC6E1B}" type="datetimeFigureOut">
              <a:rPr kumimoji="1" lang="ja-JP" altLang="en-US" smtClean="0"/>
              <a:t>2022/6/20</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3B4B82DA-F834-4B01-AD28-F124C4E621E0}" type="slidenum">
              <a:rPr kumimoji="1" lang="ja-JP" altLang="en-US" smtClean="0"/>
              <a:t>‹#›</a:t>
            </a:fld>
            <a:endParaRPr kumimoji="1" lang="ja-JP" altLang="en-US"/>
          </a:p>
        </p:txBody>
      </p:sp>
    </p:spTree>
    <p:extLst>
      <p:ext uri="{BB962C8B-B14F-4D97-AF65-F5344CB8AC3E}">
        <p14:creationId xmlns:p14="http://schemas.microsoft.com/office/powerpoint/2010/main" val="238882997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コンテンツ プレースホルダー 2"/>
          <p:cNvSpPr>
            <a:spLocks noGrp="1"/>
          </p:cNvSpPr>
          <p:nvPr>
            <p:ph idx="1"/>
          </p:nvPr>
        </p:nvSpPr>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0B837422-5276-41F7-AFD5-762C53AC6E1B}" type="datetimeFigureOut">
              <a:rPr kumimoji="1" lang="ja-JP" altLang="en-US" smtClean="0"/>
              <a:t>2022/6/20</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3B4B82DA-F834-4B01-AD28-F124C4E621E0}" type="slidenum">
              <a:rPr kumimoji="1" lang="ja-JP" altLang="en-US" smtClean="0"/>
              <a:t>‹#›</a:t>
            </a:fld>
            <a:endParaRPr kumimoji="1" lang="ja-JP" altLang="en-US"/>
          </a:p>
        </p:txBody>
      </p:sp>
    </p:spTree>
    <p:extLst>
      <p:ext uri="{BB962C8B-B14F-4D97-AF65-F5344CB8AC3E}">
        <p14:creationId xmlns:p14="http://schemas.microsoft.com/office/powerpoint/2010/main" val="396560162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1011239" y="6169663"/>
            <a:ext cx="10881360" cy="1906905"/>
          </a:xfrm>
        </p:spPr>
        <p:txBody>
          <a:bodyPr anchor="t"/>
          <a:lstStyle>
            <a:lvl1pPr algn="l">
              <a:defRPr sz="5600" b="1" cap="all"/>
            </a:lvl1pPr>
          </a:lstStyle>
          <a:p>
            <a:r>
              <a:rPr kumimoji="1" lang="ja-JP" altLang="en-US"/>
              <a:t>マスター タイトルの書式設定</a:t>
            </a:r>
          </a:p>
        </p:txBody>
      </p:sp>
      <p:sp>
        <p:nvSpPr>
          <p:cNvPr id="3" name="テキスト プレースホルダー 2"/>
          <p:cNvSpPr>
            <a:spLocks noGrp="1"/>
          </p:cNvSpPr>
          <p:nvPr>
            <p:ph type="body" idx="1"/>
          </p:nvPr>
        </p:nvSpPr>
        <p:spPr>
          <a:xfrm>
            <a:off x="1011239" y="4069399"/>
            <a:ext cx="10881360" cy="2100262"/>
          </a:xfrm>
        </p:spPr>
        <p:txBody>
          <a:bodyPr anchor="b"/>
          <a:lstStyle>
            <a:lvl1pPr marL="0" indent="0">
              <a:buNone/>
              <a:defRPr sz="2800">
                <a:solidFill>
                  <a:schemeClr val="tx1">
                    <a:tint val="75000"/>
                  </a:schemeClr>
                </a:solidFill>
              </a:defRPr>
            </a:lvl1pPr>
            <a:lvl2pPr marL="640080" indent="0">
              <a:buNone/>
              <a:defRPr sz="2500">
                <a:solidFill>
                  <a:schemeClr val="tx1">
                    <a:tint val="75000"/>
                  </a:schemeClr>
                </a:solidFill>
              </a:defRPr>
            </a:lvl2pPr>
            <a:lvl3pPr marL="1280160" indent="0">
              <a:buNone/>
              <a:defRPr sz="2200">
                <a:solidFill>
                  <a:schemeClr val="tx1">
                    <a:tint val="75000"/>
                  </a:schemeClr>
                </a:solidFill>
              </a:defRPr>
            </a:lvl3pPr>
            <a:lvl4pPr marL="1920240" indent="0">
              <a:buNone/>
              <a:defRPr sz="2000">
                <a:solidFill>
                  <a:schemeClr val="tx1">
                    <a:tint val="75000"/>
                  </a:schemeClr>
                </a:solidFill>
              </a:defRPr>
            </a:lvl4pPr>
            <a:lvl5pPr marL="2560320" indent="0">
              <a:buNone/>
              <a:defRPr sz="2000">
                <a:solidFill>
                  <a:schemeClr val="tx1">
                    <a:tint val="75000"/>
                  </a:schemeClr>
                </a:solidFill>
              </a:defRPr>
            </a:lvl5pPr>
            <a:lvl6pPr marL="3200400" indent="0">
              <a:buNone/>
              <a:defRPr sz="2000">
                <a:solidFill>
                  <a:schemeClr val="tx1">
                    <a:tint val="75000"/>
                  </a:schemeClr>
                </a:solidFill>
              </a:defRPr>
            </a:lvl6pPr>
            <a:lvl7pPr marL="3840480" indent="0">
              <a:buNone/>
              <a:defRPr sz="2000">
                <a:solidFill>
                  <a:schemeClr val="tx1">
                    <a:tint val="75000"/>
                  </a:schemeClr>
                </a:solidFill>
              </a:defRPr>
            </a:lvl7pPr>
            <a:lvl8pPr marL="4480560" indent="0">
              <a:buNone/>
              <a:defRPr sz="2000">
                <a:solidFill>
                  <a:schemeClr val="tx1">
                    <a:tint val="75000"/>
                  </a:schemeClr>
                </a:solidFill>
              </a:defRPr>
            </a:lvl8pPr>
            <a:lvl9pPr marL="5120640" indent="0">
              <a:buNone/>
              <a:defRPr sz="2000">
                <a:solidFill>
                  <a:schemeClr val="tx1">
                    <a:tint val="75000"/>
                  </a:schemeClr>
                </a:solidFill>
              </a:defRPr>
            </a:lvl9pPr>
          </a:lstStyle>
          <a:p>
            <a:pPr lvl="0"/>
            <a:r>
              <a:rPr kumimoji="1" lang="ja-JP" altLang="en-US"/>
              <a:t>マスター テキストの書式設定</a:t>
            </a:r>
          </a:p>
        </p:txBody>
      </p:sp>
      <p:sp>
        <p:nvSpPr>
          <p:cNvPr id="4" name="日付プレースホルダー 3"/>
          <p:cNvSpPr>
            <a:spLocks noGrp="1"/>
          </p:cNvSpPr>
          <p:nvPr>
            <p:ph type="dt" sz="half" idx="10"/>
          </p:nvPr>
        </p:nvSpPr>
        <p:spPr/>
        <p:txBody>
          <a:bodyPr/>
          <a:lstStyle/>
          <a:p>
            <a:fld id="{0B837422-5276-41F7-AFD5-762C53AC6E1B}" type="datetimeFigureOut">
              <a:rPr kumimoji="1" lang="ja-JP" altLang="en-US" smtClean="0"/>
              <a:t>2022/6/20</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3B4B82DA-F834-4B01-AD28-F124C4E621E0}" type="slidenum">
              <a:rPr kumimoji="1" lang="ja-JP" altLang="en-US" smtClean="0"/>
              <a:t>‹#›</a:t>
            </a:fld>
            <a:endParaRPr kumimoji="1" lang="ja-JP" altLang="en-US"/>
          </a:p>
        </p:txBody>
      </p:sp>
    </p:spTree>
    <p:extLst>
      <p:ext uri="{BB962C8B-B14F-4D97-AF65-F5344CB8AC3E}">
        <p14:creationId xmlns:p14="http://schemas.microsoft.com/office/powerpoint/2010/main" val="203491537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コンテンツ プレースホルダー 2"/>
          <p:cNvSpPr>
            <a:spLocks noGrp="1"/>
          </p:cNvSpPr>
          <p:nvPr>
            <p:ph sz="half" idx="1"/>
          </p:nvPr>
        </p:nvSpPr>
        <p:spPr>
          <a:xfrm>
            <a:off x="895669" y="3135948"/>
            <a:ext cx="7958772" cy="8872220"/>
          </a:xfrm>
        </p:spPr>
        <p:txBody>
          <a:bodyPr/>
          <a:lstStyle>
            <a:lvl1pPr>
              <a:defRPr sz="3900"/>
            </a:lvl1pPr>
            <a:lvl2pPr>
              <a:defRPr sz="3400"/>
            </a:lvl2pPr>
            <a:lvl3pPr>
              <a:defRPr sz="2800"/>
            </a:lvl3pPr>
            <a:lvl4pPr>
              <a:defRPr sz="2500"/>
            </a:lvl4pPr>
            <a:lvl5pPr>
              <a:defRPr sz="2500"/>
            </a:lvl5pPr>
            <a:lvl6pPr>
              <a:defRPr sz="2500"/>
            </a:lvl6pPr>
            <a:lvl7pPr>
              <a:defRPr sz="2500"/>
            </a:lvl7pPr>
            <a:lvl8pPr>
              <a:defRPr sz="2500"/>
            </a:lvl8pPr>
            <a:lvl9pPr>
              <a:defRPr sz="25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コンテンツ プレースホルダー 3"/>
          <p:cNvSpPr>
            <a:spLocks noGrp="1"/>
          </p:cNvSpPr>
          <p:nvPr>
            <p:ph sz="half" idx="2"/>
          </p:nvPr>
        </p:nvSpPr>
        <p:spPr>
          <a:xfrm>
            <a:off x="9067801" y="3135948"/>
            <a:ext cx="7958773" cy="8872220"/>
          </a:xfrm>
        </p:spPr>
        <p:txBody>
          <a:bodyPr/>
          <a:lstStyle>
            <a:lvl1pPr>
              <a:defRPr sz="3900"/>
            </a:lvl1pPr>
            <a:lvl2pPr>
              <a:defRPr sz="3400"/>
            </a:lvl2pPr>
            <a:lvl3pPr>
              <a:defRPr sz="2800"/>
            </a:lvl3pPr>
            <a:lvl4pPr>
              <a:defRPr sz="2500"/>
            </a:lvl4pPr>
            <a:lvl5pPr>
              <a:defRPr sz="2500"/>
            </a:lvl5pPr>
            <a:lvl6pPr>
              <a:defRPr sz="2500"/>
            </a:lvl6pPr>
            <a:lvl7pPr>
              <a:defRPr sz="2500"/>
            </a:lvl7pPr>
            <a:lvl8pPr>
              <a:defRPr sz="2500"/>
            </a:lvl8pPr>
            <a:lvl9pPr>
              <a:defRPr sz="25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日付プレースホルダー 4"/>
          <p:cNvSpPr>
            <a:spLocks noGrp="1"/>
          </p:cNvSpPr>
          <p:nvPr>
            <p:ph type="dt" sz="half" idx="10"/>
          </p:nvPr>
        </p:nvSpPr>
        <p:spPr/>
        <p:txBody>
          <a:bodyPr/>
          <a:lstStyle/>
          <a:p>
            <a:fld id="{0B837422-5276-41F7-AFD5-762C53AC6E1B}" type="datetimeFigureOut">
              <a:rPr kumimoji="1" lang="ja-JP" altLang="en-US" smtClean="0"/>
              <a:t>2022/6/20</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3B4B82DA-F834-4B01-AD28-F124C4E621E0}" type="slidenum">
              <a:rPr kumimoji="1" lang="ja-JP" altLang="en-US" smtClean="0"/>
              <a:t>‹#›</a:t>
            </a:fld>
            <a:endParaRPr kumimoji="1" lang="ja-JP" altLang="en-US"/>
          </a:p>
        </p:txBody>
      </p:sp>
    </p:spTree>
    <p:extLst>
      <p:ext uri="{BB962C8B-B14F-4D97-AF65-F5344CB8AC3E}">
        <p14:creationId xmlns:p14="http://schemas.microsoft.com/office/powerpoint/2010/main" val="349587241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a:xfrm>
            <a:off x="640080" y="384493"/>
            <a:ext cx="11521440" cy="1600200"/>
          </a:xfrm>
        </p:spPr>
        <p:txBody>
          <a:bodyPr/>
          <a:lstStyle>
            <a:lvl1pPr>
              <a:defRPr/>
            </a:lvl1pPr>
          </a:lstStyle>
          <a:p>
            <a:r>
              <a:rPr kumimoji="1" lang="ja-JP" altLang="en-US"/>
              <a:t>マスター タイトルの書式設定</a:t>
            </a:r>
          </a:p>
        </p:txBody>
      </p:sp>
      <p:sp>
        <p:nvSpPr>
          <p:cNvPr id="3" name="テキスト プレースホルダー 2"/>
          <p:cNvSpPr>
            <a:spLocks noGrp="1"/>
          </p:cNvSpPr>
          <p:nvPr>
            <p:ph type="body" idx="1"/>
          </p:nvPr>
        </p:nvSpPr>
        <p:spPr>
          <a:xfrm>
            <a:off x="640081" y="2149160"/>
            <a:ext cx="5656263" cy="895667"/>
          </a:xfrm>
        </p:spPr>
        <p:txBody>
          <a:bodyPr anchor="b"/>
          <a:lstStyle>
            <a:lvl1pPr marL="0" indent="0">
              <a:buNone/>
              <a:defRPr sz="3400" b="1"/>
            </a:lvl1pPr>
            <a:lvl2pPr marL="640080" indent="0">
              <a:buNone/>
              <a:defRPr sz="2800" b="1"/>
            </a:lvl2pPr>
            <a:lvl3pPr marL="1280160" indent="0">
              <a:buNone/>
              <a:defRPr sz="2500" b="1"/>
            </a:lvl3pPr>
            <a:lvl4pPr marL="1920240" indent="0">
              <a:buNone/>
              <a:defRPr sz="2200" b="1"/>
            </a:lvl4pPr>
            <a:lvl5pPr marL="2560320" indent="0">
              <a:buNone/>
              <a:defRPr sz="2200" b="1"/>
            </a:lvl5pPr>
            <a:lvl6pPr marL="3200400" indent="0">
              <a:buNone/>
              <a:defRPr sz="2200" b="1"/>
            </a:lvl6pPr>
            <a:lvl7pPr marL="3840480" indent="0">
              <a:buNone/>
              <a:defRPr sz="2200" b="1"/>
            </a:lvl7pPr>
            <a:lvl8pPr marL="4480560" indent="0">
              <a:buNone/>
              <a:defRPr sz="2200" b="1"/>
            </a:lvl8pPr>
            <a:lvl9pPr marL="5120640" indent="0">
              <a:buNone/>
              <a:defRPr sz="2200" b="1"/>
            </a:lvl9pPr>
          </a:lstStyle>
          <a:p>
            <a:pPr lvl="0"/>
            <a:r>
              <a:rPr kumimoji="1" lang="ja-JP" altLang="en-US"/>
              <a:t>マスター テキストの書式設定</a:t>
            </a:r>
          </a:p>
        </p:txBody>
      </p:sp>
      <p:sp>
        <p:nvSpPr>
          <p:cNvPr id="4" name="コンテンツ プレースホルダー 3"/>
          <p:cNvSpPr>
            <a:spLocks noGrp="1"/>
          </p:cNvSpPr>
          <p:nvPr>
            <p:ph sz="half" idx="2"/>
          </p:nvPr>
        </p:nvSpPr>
        <p:spPr>
          <a:xfrm>
            <a:off x="640081" y="3044826"/>
            <a:ext cx="5656263" cy="5531803"/>
          </a:xfrm>
        </p:spPr>
        <p:txBody>
          <a:bodyPr/>
          <a:lstStyle>
            <a:lvl1pPr>
              <a:defRPr sz="3400"/>
            </a:lvl1pPr>
            <a:lvl2pPr>
              <a:defRPr sz="2800"/>
            </a:lvl2pPr>
            <a:lvl3pPr>
              <a:defRPr sz="2500"/>
            </a:lvl3pPr>
            <a:lvl4pPr>
              <a:defRPr sz="2200"/>
            </a:lvl4pPr>
            <a:lvl5pPr>
              <a:defRPr sz="2200"/>
            </a:lvl5pPr>
            <a:lvl6pPr>
              <a:defRPr sz="2200"/>
            </a:lvl6pPr>
            <a:lvl7pPr>
              <a:defRPr sz="2200"/>
            </a:lvl7pPr>
            <a:lvl8pPr>
              <a:defRPr sz="2200"/>
            </a:lvl8pPr>
            <a:lvl9pPr>
              <a:defRPr sz="22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テキスト プレースホルダー 4"/>
          <p:cNvSpPr>
            <a:spLocks noGrp="1"/>
          </p:cNvSpPr>
          <p:nvPr>
            <p:ph type="body" sz="quarter" idx="3"/>
          </p:nvPr>
        </p:nvSpPr>
        <p:spPr>
          <a:xfrm>
            <a:off x="6503037" y="2149160"/>
            <a:ext cx="5658485" cy="895667"/>
          </a:xfrm>
        </p:spPr>
        <p:txBody>
          <a:bodyPr anchor="b"/>
          <a:lstStyle>
            <a:lvl1pPr marL="0" indent="0">
              <a:buNone/>
              <a:defRPr sz="3400" b="1"/>
            </a:lvl1pPr>
            <a:lvl2pPr marL="640080" indent="0">
              <a:buNone/>
              <a:defRPr sz="2800" b="1"/>
            </a:lvl2pPr>
            <a:lvl3pPr marL="1280160" indent="0">
              <a:buNone/>
              <a:defRPr sz="2500" b="1"/>
            </a:lvl3pPr>
            <a:lvl4pPr marL="1920240" indent="0">
              <a:buNone/>
              <a:defRPr sz="2200" b="1"/>
            </a:lvl4pPr>
            <a:lvl5pPr marL="2560320" indent="0">
              <a:buNone/>
              <a:defRPr sz="2200" b="1"/>
            </a:lvl5pPr>
            <a:lvl6pPr marL="3200400" indent="0">
              <a:buNone/>
              <a:defRPr sz="2200" b="1"/>
            </a:lvl6pPr>
            <a:lvl7pPr marL="3840480" indent="0">
              <a:buNone/>
              <a:defRPr sz="2200" b="1"/>
            </a:lvl7pPr>
            <a:lvl8pPr marL="4480560" indent="0">
              <a:buNone/>
              <a:defRPr sz="2200" b="1"/>
            </a:lvl8pPr>
            <a:lvl9pPr marL="5120640" indent="0">
              <a:buNone/>
              <a:defRPr sz="2200" b="1"/>
            </a:lvl9pPr>
          </a:lstStyle>
          <a:p>
            <a:pPr lvl="0"/>
            <a:r>
              <a:rPr kumimoji="1" lang="ja-JP" altLang="en-US"/>
              <a:t>マスター テキストの書式設定</a:t>
            </a:r>
          </a:p>
        </p:txBody>
      </p:sp>
      <p:sp>
        <p:nvSpPr>
          <p:cNvPr id="6" name="コンテンツ プレースホルダー 5"/>
          <p:cNvSpPr>
            <a:spLocks noGrp="1"/>
          </p:cNvSpPr>
          <p:nvPr>
            <p:ph sz="quarter" idx="4"/>
          </p:nvPr>
        </p:nvSpPr>
        <p:spPr>
          <a:xfrm>
            <a:off x="6503037" y="3044826"/>
            <a:ext cx="5658485" cy="5531803"/>
          </a:xfrm>
        </p:spPr>
        <p:txBody>
          <a:bodyPr/>
          <a:lstStyle>
            <a:lvl1pPr>
              <a:defRPr sz="3400"/>
            </a:lvl1pPr>
            <a:lvl2pPr>
              <a:defRPr sz="2800"/>
            </a:lvl2pPr>
            <a:lvl3pPr>
              <a:defRPr sz="2500"/>
            </a:lvl3pPr>
            <a:lvl4pPr>
              <a:defRPr sz="2200"/>
            </a:lvl4pPr>
            <a:lvl5pPr>
              <a:defRPr sz="2200"/>
            </a:lvl5pPr>
            <a:lvl6pPr>
              <a:defRPr sz="2200"/>
            </a:lvl6pPr>
            <a:lvl7pPr>
              <a:defRPr sz="2200"/>
            </a:lvl7pPr>
            <a:lvl8pPr>
              <a:defRPr sz="2200"/>
            </a:lvl8pPr>
            <a:lvl9pPr>
              <a:defRPr sz="22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7" name="日付プレースホルダー 6"/>
          <p:cNvSpPr>
            <a:spLocks noGrp="1"/>
          </p:cNvSpPr>
          <p:nvPr>
            <p:ph type="dt" sz="half" idx="10"/>
          </p:nvPr>
        </p:nvSpPr>
        <p:spPr/>
        <p:txBody>
          <a:bodyPr/>
          <a:lstStyle/>
          <a:p>
            <a:fld id="{0B837422-5276-41F7-AFD5-762C53AC6E1B}" type="datetimeFigureOut">
              <a:rPr kumimoji="1" lang="ja-JP" altLang="en-US" smtClean="0"/>
              <a:t>2022/6/20</a:t>
            </a:fld>
            <a:endParaRPr kumimoji="1" lang="ja-JP" altLang="en-US"/>
          </a:p>
        </p:txBody>
      </p:sp>
      <p:sp>
        <p:nvSpPr>
          <p:cNvPr id="8" name="フッター プレースホルダー 7"/>
          <p:cNvSpPr>
            <a:spLocks noGrp="1"/>
          </p:cNvSpPr>
          <p:nvPr>
            <p:ph type="ftr" sz="quarter" idx="11"/>
          </p:nvPr>
        </p:nvSpPr>
        <p:spPr/>
        <p:txBody>
          <a:bodyPr/>
          <a:lstStyle/>
          <a:p>
            <a:endParaRPr kumimoji="1" lang="ja-JP" altLang="en-US"/>
          </a:p>
        </p:txBody>
      </p:sp>
      <p:sp>
        <p:nvSpPr>
          <p:cNvPr id="9" name="スライド番号プレースホルダー 8"/>
          <p:cNvSpPr>
            <a:spLocks noGrp="1"/>
          </p:cNvSpPr>
          <p:nvPr>
            <p:ph type="sldNum" sz="quarter" idx="12"/>
          </p:nvPr>
        </p:nvSpPr>
        <p:spPr/>
        <p:txBody>
          <a:bodyPr/>
          <a:lstStyle/>
          <a:p>
            <a:fld id="{3B4B82DA-F834-4B01-AD28-F124C4E621E0}" type="slidenum">
              <a:rPr kumimoji="1" lang="ja-JP" altLang="en-US" smtClean="0"/>
              <a:t>‹#›</a:t>
            </a:fld>
            <a:endParaRPr kumimoji="1" lang="ja-JP" altLang="en-US"/>
          </a:p>
        </p:txBody>
      </p:sp>
    </p:spTree>
    <p:extLst>
      <p:ext uri="{BB962C8B-B14F-4D97-AF65-F5344CB8AC3E}">
        <p14:creationId xmlns:p14="http://schemas.microsoft.com/office/powerpoint/2010/main" val="105637325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日付プレースホルダー 2"/>
          <p:cNvSpPr>
            <a:spLocks noGrp="1"/>
          </p:cNvSpPr>
          <p:nvPr>
            <p:ph type="dt" sz="half" idx="10"/>
          </p:nvPr>
        </p:nvSpPr>
        <p:spPr/>
        <p:txBody>
          <a:bodyPr/>
          <a:lstStyle/>
          <a:p>
            <a:fld id="{0B837422-5276-41F7-AFD5-762C53AC6E1B}" type="datetimeFigureOut">
              <a:rPr kumimoji="1" lang="ja-JP" altLang="en-US" smtClean="0"/>
              <a:t>2022/6/20</a:t>
            </a:fld>
            <a:endParaRPr kumimoji="1" lang="ja-JP" altLang="en-US"/>
          </a:p>
        </p:txBody>
      </p:sp>
      <p:sp>
        <p:nvSpPr>
          <p:cNvPr id="4" name="フッター プレースホルダー 3"/>
          <p:cNvSpPr>
            <a:spLocks noGrp="1"/>
          </p:cNvSpPr>
          <p:nvPr>
            <p:ph type="ftr" sz="quarter" idx="11"/>
          </p:nvPr>
        </p:nvSpPr>
        <p:spPr/>
        <p:txBody>
          <a:bodyPr/>
          <a:lstStyle/>
          <a:p>
            <a:endParaRPr kumimoji="1" lang="ja-JP" altLang="en-US"/>
          </a:p>
        </p:txBody>
      </p:sp>
      <p:sp>
        <p:nvSpPr>
          <p:cNvPr id="5" name="スライド番号プレースホルダー 4"/>
          <p:cNvSpPr>
            <a:spLocks noGrp="1"/>
          </p:cNvSpPr>
          <p:nvPr>
            <p:ph type="sldNum" sz="quarter" idx="12"/>
          </p:nvPr>
        </p:nvSpPr>
        <p:spPr/>
        <p:txBody>
          <a:bodyPr/>
          <a:lstStyle/>
          <a:p>
            <a:fld id="{3B4B82DA-F834-4B01-AD28-F124C4E621E0}" type="slidenum">
              <a:rPr kumimoji="1" lang="ja-JP" altLang="en-US" smtClean="0"/>
              <a:t>‹#›</a:t>
            </a:fld>
            <a:endParaRPr kumimoji="1" lang="ja-JP" altLang="en-US"/>
          </a:p>
        </p:txBody>
      </p:sp>
    </p:spTree>
    <p:extLst>
      <p:ext uri="{BB962C8B-B14F-4D97-AF65-F5344CB8AC3E}">
        <p14:creationId xmlns:p14="http://schemas.microsoft.com/office/powerpoint/2010/main" val="356626114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p:cNvSpPr>
            <a:spLocks noGrp="1"/>
          </p:cNvSpPr>
          <p:nvPr>
            <p:ph type="dt" sz="half" idx="10"/>
          </p:nvPr>
        </p:nvSpPr>
        <p:spPr/>
        <p:txBody>
          <a:bodyPr/>
          <a:lstStyle/>
          <a:p>
            <a:fld id="{0B837422-5276-41F7-AFD5-762C53AC6E1B}" type="datetimeFigureOut">
              <a:rPr kumimoji="1" lang="ja-JP" altLang="en-US" smtClean="0"/>
              <a:t>2022/6/20</a:t>
            </a:fld>
            <a:endParaRPr kumimoji="1" lang="ja-JP" altLang="en-US"/>
          </a:p>
        </p:txBody>
      </p:sp>
      <p:sp>
        <p:nvSpPr>
          <p:cNvPr id="3" name="フッター プレースホルダー 2"/>
          <p:cNvSpPr>
            <a:spLocks noGrp="1"/>
          </p:cNvSpPr>
          <p:nvPr>
            <p:ph type="ftr" sz="quarter" idx="11"/>
          </p:nvPr>
        </p:nvSpPr>
        <p:spPr/>
        <p:txBody>
          <a:bodyPr/>
          <a:lstStyle/>
          <a:p>
            <a:endParaRPr kumimoji="1" lang="ja-JP" altLang="en-US"/>
          </a:p>
        </p:txBody>
      </p:sp>
      <p:sp>
        <p:nvSpPr>
          <p:cNvPr id="4" name="スライド番号プレースホルダー 3"/>
          <p:cNvSpPr>
            <a:spLocks noGrp="1"/>
          </p:cNvSpPr>
          <p:nvPr>
            <p:ph type="sldNum" sz="quarter" idx="12"/>
          </p:nvPr>
        </p:nvSpPr>
        <p:spPr/>
        <p:txBody>
          <a:bodyPr/>
          <a:lstStyle/>
          <a:p>
            <a:fld id="{3B4B82DA-F834-4B01-AD28-F124C4E621E0}" type="slidenum">
              <a:rPr kumimoji="1" lang="ja-JP" altLang="en-US" smtClean="0"/>
              <a:t>‹#›</a:t>
            </a:fld>
            <a:endParaRPr kumimoji="1" lang="ja-JP" altLang="en-US"/>
          </a:p>
        </p:txBody>
      </p:sp>
    </p:spTree>
    <p:extLst>
      <p:ext uri="{BB962C8B-B14F-4D97-AF65-F5344CB8AC3E}">
        <p14:creationId xmlns:p14="http://schemas.microsoft.com/office/powerpoint/2010/main" val="288740515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640081" y="382270"/>
            <a:ext cx="4211638" cy="1626870"/>
          </a:xfrm>
        </p:spPr>
        <p:txBody>
          <a:bodyPr anchor="b"/>
          <a:lstStyle>
            <a:lvl1pPr algn="l">
              <a:defRPr sz="2800" b="1"/>
            </a:lvl1pPr>
          </a:lstStyle>
          <a:p>
            <a:r>
              <a:rPr kumimoji="1" lang="ja-JP" altLang="en-US"/>
              <a:t>マスター タイトルの書式設定</a:t>
            </a:r>
          </a:p>
        </p:txBody>
      </p:sp>
      <p:sp>
        <p:nvSpPr>
          <p:cNvPr id="3" name="コンテンツ プレースホルダー 2"/>
          <p:cNvSpPr>
            <a:spLocks noGrp="1"/>
          </p:cNvSpPr>
          <p:nvPr>
            <p:ph idx="1"/>
          </p:nvPr>
        </p:nvSpPr>
        <p:spPr>
          <a:xfrm>
            <a:off x="5005071" y="382271"/>
            <a:ext cx="7156450" cy="8194358"/>
          </a:xfrm>
        </p:spPr>
        <p:txBody>
          <a:bodyPr/>
          <a:lstStyle>
            <a:lvl1pPr>
              <a:defRPr sz="4500"/>
            </a:lvl1pPr>
            <a:lvl2pPr>
              <a:defRPr sz="3900"/>
            </a:lvl2pPr>
            <a:lvl3pPr>
              <a:defRPr sz="3400"/>
            </a:lvl3pPr>
            <a:lvl4pPr>
              <a:defRPr sz="2800"/>
            </a:lvl4pPr>
            <a:lvl5pPr>
              <a:defRPr sz="2800"/>
            </a:lvl5pPr>
            <a:lvl6pPr>
              <a:defRPr sz="2800"/>
            </a:lvl6pPr>
            <a:lvl7pPr>
              <a:defRPr sz="2800"/>
            </a:lvl7pPr>
            <a:lvl8pPr>
              <a:defRPr sz="2800"/>
            </a:lvl8pPr>
            <a:lvl9pPr>
              <a:defRPr sz="28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テキスト プレースホルダー 3"/>
          <p:cNvSpPr>
            <a:spLocks noGrp="1"/>
          </p:cNvSpPr>
          <p:nvPr>
            <p:ph type="body" sz="half" idx="2"/>
          </p:nvPr>
        </p:nvSpPr>
        <p:spPr>
          <a:xfrm>
            <a:off x="640081" y="2009141"/>
            <a:ext cx="4211638" cy="6567488"/>
          </a:xfrm>
        </p:spPr>
        <p:txBody>
          <a:bodyPr/>
          <a:lstStyle>
            <a:lvl1pPr marL="0" indent="0">
              <a:buNone/>
              <a:defRPr sz="2000"/>
            </a:lvl1pPr>
            <a:lvl2pPr marL="640080" indent="0">
              <a:buNone/>
              <a:defRPr sz="1700"/>
            </a:lvl2pPr>
            <a:lvl3pPr marL="1280160" indent="0">
              <a:buNone/>
              <a:defRPr sz="1400"/>
            </a:lvl3pPr>
            <a:lvl4pPr marL="1920240" indent="0">
              <a:buNone/>
              <a:defRPr sz="1300"/>
            </a:lvl4pPr>
            <a:lvl5pPr marL="2560320" indent="0">
              <a:buNone/>
              <a:defRPr sz="1300"/>
            </a:lvl5pPr>
            <a:lvl6pPr marL="3200400" indent="0">
              <a:buNone/>
              <a:defRPr sz="1300"/>
            </a:lvl6pPr>
            <a:lvl7pPr marL="3840480" indent="0">
              <a:buNone/>
              <a:defRPr sz="1300"/>
            </a:lvl7pPr>
            <a:lvl8pPr marL="4480560" indent="0">
              <a:buNone/>
              <a:defRPr sz="1300"/>
            </a:lvl8pPr>
            <a:lvl9pPr marL="5120640" indent="0">
              <a:buNone/>
              <a:defRPr sz="1300"/>
            </a:lvl9pPr>
          </a:lstStyle>
          <a:p>
            <a:pPr lvl="0"/>
            <a:r>
              <a:rPr kumimoji="1" lang="ja-JP" altLang="en-US"/>
              <a:t>マスター テキストの書式設定</a:t>
            </a:r>
          </a:p>
        </p:txBody>
      </p:sp>
      <p:sp>
        <p:nvSpPr>
          <p:cNvPr id="5" name="日付プレースホルダー 4"/>
          <p:cNvSpPr>
            <a:spLocks noGrp="1"/>
          </p:cNvSpPr>
          <p:nvPr>
            <p:ph type="dt" sz="half" idx="10"/>
          </p:nvPr>
        </p:nvSpPr>
        <p:spPr/>
        <p:txBody>
          <a:bodyPr/>
          <a:lstStyle/>
          <a:p>
            <a:fld id="{0B837422-5276-41F7-AFD5-762C53AC6E1B}" type="datetimeFigureOut">
              <a:rPr kumimoji="1" lang="ja-JP" altLang="en-US" smtClean="0"/>
              <a:t>2022/6/20</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3B4B82DA-F834-4B01-AD28-F124C4E621E0}" type="slidenum">
              <a:rPr kumimoji="1" lang="ja-JP" altLang="en-US" smtClean="0"/>
              <a:t>‹#›</a:t>
            </a:fld>
            <a:endParaRPr kumimoji="1" lang="ja-JP" altLang="en-US"/>
          </a:p>
        </p:txBody>
      </p:sp>
    </p:spTree>
    <p:extLst>
      <p:ext uri="{BB962C8B-B14F-4D97-AF65-F5344CB8AC3E}">
        <p14:creationId xmlns:p14="http://schemas.microsoft.com/office/powerpoint/2010/main" val="293826979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2509203" y="6720842"/>
            <a:ext cx="7680960" cy="793433"/>
          </a:xfrm>
        </p:spPr>
        <p:txBody>
          <a:bodyPr anchor="b"/>
          <a:lstStyle>
            <a:lvl1pPr algn="l">
              <a:defRPr sz="2800" b="1"/>
            </a:lvl1pPr>
          </a:lstStyle>
          <a:p>
            <a:r>
              <a:rPr kumimoji="1" lang="ja-JP" altLang="en-US"/>
              <a:t>マスター タイトルの書式設定</a:t>
            </a:r>
          </a:p>
        </p:txBody>
      </p:sp>
      <p:sp>
        <p:nvSpPr>
          <p:cNvPr id="3" name="図プレースホルダー 2"/>
          <p:cNvSpPr>
            <a:spLocks noGrp="1"/>
          </p:cNvSpPr>
          <p:nvPr>
            <p:ph type="pic" idx="1"/>
          </p:nvPr>
        </p:nvSpPr>
        <p:spPr>
          <a:xfrm>
            <a:off x="2509203" y="857885"/>
            <a:ext cx="7680960" cy="5760720"/>
          </a:xfrm>
        </p:spPr>
        <p:txBody>
          <a:bodyPr/>
          <a:lstStyle>
            <a:lvl1pPr marL="0" indent="0">
              <a:buNone/>
              <a:defRPr sz="4500"/>
            </a:lvl1pPr>
            <a:lvl2pPr marL="640080" indent="0">
              <a:buNone/>
              <a:defRPr sz="3900"/>
            </a:lvl2pPr>
            <a:lvl3pPr marL="1280160" indent="0">
              <a:buNone/>
              <a:defRPr sz="3400"/>
            </a:lvl3pPr>
            <a:lvl4pPr marL="1920240" indent="0">
              <a:buNone/>
              <a:defRPr sz="2800"/>
            </a:lvl4pPr>
            <a:lvl5pPr marL="2560320" indent="0">
              <a:buNone/>
              <a:defRPr sz="2800"/>
            </a:lvl5pPr>
            <a:lvl6pPr marL="3200400" indent="0">
              <a:buNone/>
              <a:defRPr sz="2800"/>
            </a:lvl6pPr>
            <a:lvl7pPr marL="3840480" indent="0">
              <a:buNone/>
              <a:defRPr sz="2800"/>
            </a:lvl7pPr>
            <a:lvl8pPr marL="4480560" indent="0">
              <a:buNone/>
              <a:defRPr sz="2800"/>
            </a:lvl8pPr>
            <a:lvl9pPr marL="5120640" indent="0">
              <a:buNone/>
              <a:defRPr sz="2800"/>
            </a:lvl9pPr>
          </a:lstStyle>
          <a:p>
            <a:endParaRPr kumimoji="1" lang="ja-JP" altLang="en-US"/>
          </a:p>
        </p:txBody>
      </p:sp>
      <p:sp>
        <p:nvSpPr>
          <p:cNvPr id="4" name="テキスト プレースホルダー 3"/>
          <p:cNvSpPr>
            <a:spLocks noGrp="1"/>
          </p:cNvSpPr>
          <p:nvPr>
            <p:ph type="body" sz="half" idx="2"/>
          </p:nvPr>
        </p:nvSpPr>
        <p:spPr>
          <a:xfrm>
            <a:off x="2509203" y="7514275"/>
            <a:ext cx="7680960" cy="1126807"/>
          </a:xfrm>
        </p:spPr>
        <p:txBody>
          <a:bodyPr/>
          <a:lstStyle>
            <a:lvl1pPr marL="0" indent="0">
              <a:buNone/>
              <a:defRPr sz="2000"/>
            </a:lvl1pPr>
            <a:lvl2pPr marL="640080" indent="0">
              <a:buNone/>
              <a:defRPr sz="1700"/>
            </a:lvl2pPr>
            <a:lvl3pPr marL="1280160" indent="0">
              <a:buNone/>
              <a:defRPr sz="1400"/>
            </a:lvl3pPr>
            <a:lvl4pPr marL="1920240" indent="0">
              <a:buNone/>
              <a:defRPr sz="1300"/>
            </a:lvl4pPr>
            <a:lvl5pPr marL="2560320" indent="0">
              <a:buNone/>
              <a:defRPr sz="1300"/>
            </a:lvl5pPr>
            <a:lvl6pPr marL="3200400" indent="0">
              <a:buNone/>
              <a:defRPr sz="1300"/>
            </a:lvl6pPr>
            <a:lvl7pPr marL="3840480" indent="0">
              <a:buNone/>
              <a:defRPr sz="1300"/>
            </a:lvl7pPr>
            <a:lvl8pPr marL="4480560" indent="0">
              <a:buNone/>
              <a:defRPr sz="1300"/>
            </a:lvl8pPr>
            <a:lvl9pPr marL="5120640" indent="0">
              <a:buNone/>
              <a:defRPr sz="1300"/>
            </a:lvl9pPr>
          </a:lstStyle>
          <a:p>
            <a:pPr lvl="0"/>
            <a:r>
              <a:rPr kumimoji="1" lang="ja-JP" altLang="en-US"/>
              <a:t>マスター テキストの書式設定</a:t>
            </a:r>
          </a:p>
        </p:txBody>
      </p:sp>
      <p:sp>
        <p:nvSpPr>
          <p:cNvPr id="5" name="日付プレースホルダー 4"/>
          <p:cNvSpPr>
            <a:spLocks noGrp="1"/>
          </p:cNvSpPr>
          <p:nvPr>
            <p:ph type="dt" sz="half" idx="10"/>
          </p:nvPr>
        </p:nvSpPr>
        <p:spPr/>
        <p:txBody>
          <a:bodyPr/>
          <a:lstStyle/>
          <a:p>
            <a:fld id="{0B837422-5276-41F7-AFD5-762C53AC6E1B}" type="datetimeFigureOut">
              <a:rPr kumimoji="1" lang="ja-JP" altLang="en-US" smtClean="0"/>
              <a:t>2022/6/20</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3B4B82DA-F834-4B01-AD28-F124C4E621E0}" type="slidenum">
              <a:rPr kumimoji="1" lang="ja-JP" altLang="en-US" smtClean="0"/>
              <a:t>‹#›</a:t>
            </a:fld>
            <a:endParaRPr kumimoji="1" lang="ja-JP" altLang="en-US"/>
          </a:p>
        </p:txBody>
      </p:sp>
    </p:spTree>
    <p:extLst>
      <p:ext uri="{BB962C8B-B14F-4D97-AF65-F5344CB8AC3E}">
        <p14:creationId xmlns:p14="http://schemas.microsoft.com/office/powerpoint/2010/main" val="366494046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ー 1"/>
          <p:cNvSpPr>
            <a:spLocks noGrp="1"/>
          </p:cNvSpPr>
          <p:nvPr>
            <p:ph type="title"/>
          </p:nvPr>
        </p:nvSpPr>
        <p:spPr>
          <a:xfrm>
            <a:off x="640080" y="384493"/>
            <a:ext cx="11521440" cy="1600200"/>
          </a:xfrm>
          <a:prstGeom prst="rect">
            <a:avLst/>
          </a:prstGeom>
        </p:spPr>
        <p:txBody>
          <a:bodyPr vert="horz" lIns="128016" tIns="64008" rIns="128016" bIns="64008" rtlCol="0" anchor="ctr">
            <a:normAutofit/>
          </a:bodyPr>
          <a:lstStyle/>
          <a:p>
            <a:r>
              <a:rPr kumimoji="1" lang="ja-JP" altLang="en-US"/>
              <a:t>マスター タイトルの書式設定</a:t>
            </a:r>
          </a:p>
        </p:txBody>
      </p:sp>
      <p:sp>
        <p:nvSpPr>
          <p:cNvPr id="3" name="テキスト プレースホルダー 2"/>
          <p:cNvSpPr>
            <a:spLocks noGrp="1"/>
          </p:cNvSpPr>
          <p:nvPr>
            <p:ph type="body" idx="1"/>
          </p:nvPr>
        </p:nvSpPr>
        <p:spPr>
          <a:xfrm>
            <a:off x="640080" y="2240281"/>
            <a:ext cx="11521440" cy="6336348"/>
          </a:xfrm>
          <a:prstGeom prst="rect">
            <a:avLst/>
          </a:prstGeom>
        </p:spPr>
        <p:txBody>
          <a:bodyPr vert="horz" lIns="128016" tIns="64008" rIns="128016" bIns="64008" rtlCol="0">
            <a:normAutofit/>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2"/>
          </p:nvPr>
        </p:nvSpPr>
        <p:spPr>
          <a:xfrm>
            <a:off x="640080" y="8898893"/>
            <a:ext cx="2987040" cy="511175"/>
          </a:xfrm>
          <a:prstGeom prst="rect">
            <a:avLst/>
          </a:prstGeom>
        </p:spPr>
        <p:txBody>
          <a:bodyPr vert="horz" lIns="128016" tIns="64008" rIns="128016" bIns="64008" rtlCol="0" anchor="ctr"/>
          <a:lstStyle>
            <a:lvl1pPr algn="l">
              <a:defRPr sz="1700">
                <a:solidFill>
                  <a:schemeClr val="tx1">
                    <a:tint val="75000"/>
                  </a:schemeClr>
                </a:solidFill>
              </a:defRPr>
            </a:lvl1pPr>
          </a:lstStyle>
          <a:p>
            <a:fld id="{0B837422-5276-41F7-AFD5-762C53AC6E1B}" type="datetimeFigureOut">
              <a:rPr kumimoji="1" lang="ja-JP" altLang="en-US" smtClean="0"/>
              <a:t>2022/6/20</a:t>
            </a:fld>
            <a:endParaRPr kumimoji="1" lang="ja-JP" altLang="en-US"/>
          </a:p>
        </p:txBody>
      </p:sp>
      <p:sp>
        <p:nvSpPr>
          <p:cNvPr id="5" name="フッター プレースホルダー 4"/>
          <p:cNvSpPr>
            <a:spLocks noGrp="1"/>
          </p:cNvSpPr>
          <p:nvPr>
            <p:ph type="ftr" sz="quarter" idx="3"/>
          </p:nvPr>
        </p:nvSpPr>
        <p:spPr>
          <a:xfrm>
            <a:off x="4373880" y="8898893"/>
            <a:ext cx="4053840" cy="511175"/>
          </a:xfrm>
          <a:prstGeom prst="rect">
            <a:avLst/>
          </a:prstGeom>
        </p:spPr>
        <p:txBody>
          <a:bodyPr vert="horz" lIns="128016" tIns="64008" rIns="128016" bIns="64008" rtlCol="0" anchor="ctr"/>
          <a:lstStyle>
            <a:lvl1pPr algn="ctr">
              <a:defRPr sz="1700">
                <a:solidFill>
                  <a:schemeClr val="tx1">
                    <a:tint val="75000"/>
                  </a:schemeClr>
                </a:solidFill>
              </a:defRPr>
            </a:lvl1pPr>
          </a:lstStyle>
          <a:p>
            <a:endParaRPr kumimoji="1" lang="ja-JP" altLang="en-US"/>
          </a:p>
        </p:txBody>
      </p:sp>
      <p:sp>
        <p:nvSpPr>
          <p:cNvPr id="6" name="スライド番号プレースホルダー 5"/>
          <p:cNvSpPr>
            <a:spLocks noGrp="1"/>
          </p:cNvSpPr>
          <p:nvPr>
            <p:ph type="sldNum" sz="quarter" idx="4"/>
          </p:nvPr>
        </p:nvSpPr>
        <p:spPr>
          <a:xfrm>
            <a:off x="9174480" y="8898893"/>
            <a:ext cx="2987040" cy="511175"/>
          </a:xfrm>
          <a:prstGeom prst="rect">
            <a:avLst/>
          </a:prstGeom>
        </p:spPr>
        <p:txBody>
          <a:bodyPr vert="horz" lIns="128016" tIns="64008" rIns="128016" bIns="64008" rtlCol="0" anchor="ctr"/>
          <a:lstStyle>
            <a:lvl1pPr algn="r">
              <a:defRPr sz="1700">
                <a:solidFill>
                  <a:schemeClr val="tx1">
                    <a:tint val="75000"/>
                  </a:schemeClr>
                </a:solidFill>
              </a:defRPr>
            </a:lvl1pPr>
          </a:lstStyle>
          <a:p>
            <a:fld id="{3B4B82DA-F834-4B01-AD28-F124C4E621E0}" type="slidenum">
              <a:rPr kumimoji="1" lang="ja-JP" altLang="en-US" smtClean="0"/>
              <a:t>‹#›</a:t>
            </a:fld>
            <a:endParaRPr kumimoji="1" lang="ja-JP" altLang="en-US"/>
          </a:p>
        </p:txBody>
      </p:sp>
    </p:spTree>
    <p:extLst>
      <p:ext uri="{BB962C8B-B14F-4D97-AF65-F5344CB8AC3E}">
        <p14:creationId xmlns:p14="http://schemas.microsoft.com/office/powerpoint/2010/main" val="52519710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1280160" rtl="0" eaLnBrk="1" latinLnBrk="0" hangingPunct="1">
        <a:spcBef>
          <a:spcPct val="0"/>
        </a:spcBef>
        <a:buNone/>
        <a:defRPr kumimoji="1" sz="6200" kern="1200">
          <a:solidFill>
            <a:schemeClr val="tx1"/>
          </a:solidFill>
          <a:latin typeface="+mj-lt"/>
          <a:ea typeface="+mj-ea"/>
          <a:cs typeface="+mj-cs"/>
        </a:defRPr>
      </a:lvl1pPr>
    </p:titleStyle>
    <p:bodyStyle>
      <a:lvl1pPr marL="480060" indent="-480060" algn="l" defTabSz="1280160" rtl="0" eaLnBrk="1" latinLnBrk="0" hangingPunct="1">
        <a:spcBef>
          <a:spcPct val="20000"/>
        </a:spcBef>
        <a:buFont typeface="Arial" panose="020B0604020202020204" pitchFamily="34" charset="0"/>
        <a:buChar char="•"/>
        <a:defRPr kumimoji="1" sz="4500" kern="1200">
          <a:solidFill>
            <a:schemeClr val="tx1"/>
          </a:solidFill>
          <a:latin typeface="+mn-lt"/>
          <a:ea typeface="+mn-ea"/>
          <a:cs typeface="+mn-cs"/>
        </a:defRPr>
      </a:lvl1pPr>
      <a:lvl2pPr marL="1040130" indent="-400050" algn="l" defTabSz="1280160" rtl="0" eaLnBrk="1" latinLnBrk="0" hangingPunct="1">
        <a:spcBef>
          <a:spcPct val="20000"/>
        </a:spcBef>
        <a:buFont typeface="Arial" panose="020B0604020202020204" pitchFamily="34" charset="0"/>
        <a:buChar char="–"/>
        <a:defRPr kumimoji="1" sz="3900" kern="1200">
          <a:solidFill>
            <a:schemeClr val="tx1"/>
          </a:solidFill>
          <a:latin typeface="+mn-lt"/>
          <a:ea typeface="+mn-ea"/>
          <a:cs typeface="+mn-cs"/>
        </a:defRPr>
      </a:lvl2pPr>
      <a:lvl3pPr marL="1600200" indent="-320040" algn="l" defTabSz="1280160" rtl="0" eaLnBrk="1" latinLnBrk="0" hangingPunct="1">
        <a:spcBef>
          <a:spcPct val="20000"/>
        </a:spcBef>
        <a:buFont typeface="Arial" panose="020B0604020202020204" pitchFamily="34" charset="0"/>
        <a:buChar char="•"/>
        <a:defRPr kumimoji="1" sz="3400" kern="1200">
          <a:solidFill>
            <a:schemeClr val="tx1"/>
          </a:solidFill>
          <a:latin typeface="+mn-lt"/>
          <a:ea typeface="+mn-ea"/>
          <a:cs typeface="+mn-cs"/>
        </a:defRPr>
      </a:lvl3pPr>
      <a:lvl4pPr marL="2240280" indent="-320040" algn="l" defTabSz="1280160" rtl="0" eaLnBrk="1" latinLnBrk="0" hangingPunct="1">
        <a:spcBef>
          <a:spcPct val="20000"/>
        </a:spcBef>
        <a:buFont typeface="Arial" panose="020B0604020202020204" pitchFamily="34" charset="0"/>
        <a:buChar char="–"/>
        <a:defRPr kumimoji="1" sz="2800" kern="1200">
          <a:solidFill>
            <a:schemeClr val="tx1"/>
          </a:solidFill>
          <a:latin typeface="+mn-lt"/>
          <a:ea typeface="+mn-ea"/>
          <a:cs typeface="+mn-cs"/>
        </a:defRPr>
      </a:lvl4pPr>
      <a:lvl5pPr marL="2880360" indent="-320040" algn="l" defTabSz="1280160" rtl="0" eaLnBrk="1" latinLnBrk="0" hangingPunct="1">
        <a:spcBef>
          <a:spcPct val="20000"/>
        </a:spcBef>
        <a:buFont typeface="Arial" panose="020B0604020202020204" pitchFamily="34" charset="0"/>
        <a:buChar char="»"/>
        <a:defRPr kumimoji="1" sz="2800" kern="1200">
          <a:solidFill>
            <a:schemeClr val="tx1"/>
          </a:solidFill>
          <a:latin typeface="+mn-lt"/>
          <a:ea typeface="+mn-ea"/>
          <a:cs typeface="+mn-cs"/>
        </a:defRPr>
      </a:lvl5pPr>
      <a:lvl6pPr marL="3520440" indent="-320040" algn="l" defTabSz="1280160" rtl="0" eaLnBrk="1" latinLnBrk="0" hangingPunct="1">
        <a:spcBef>
          <a:spcPct val="20000"/>
        </a:spcBef>
        <a:buFont typeface="Arial" panose="020B0604020202020204" pitchFamily="34" charset="0"/>
        <a:buChar char="•"/>
        <a:defRPr kumimoji="1" sz="2800" kern="1200">
          <a:solidFill>
            <a:schemeClr val="tx1"/>
          </a:solidFill>
          <a:latin typeface="+mn-lt"/>
          <a:ea typeface="+mn-ea"/>
          <a:cs typeface="+mn-cs"/>
        </a:defRPr>
      </a:lvl6pPr>
      <a:lvl7pPr marL="4160520" indent="-320040" algn="l" defTabSz="1280160" rtl="0" eaLnBrk="1" latinLnBrk="0" hangingPunct="1">
        <a:spcBef>
          <a:spcPct val="20000"/>
        </a:spcBef>
        <a:buFont typeface="Arial" panose="020B0604020202020204" pitchFamily="34" charset="0"/>
        <a:buChar char="•"/>
        <a:defRPr kumimoji="1" sz="2800" kern="1200">
          <a:solidFill>
            <a:schemeClr val="tx1"/>
          </a:solidFill>
          <a:latin typeface="+mn-lt"/>
          <a:ea typeface="+mn-ea"/>
          <a:cs typeface="+mn-cs"/>
        </a:defRPr>
      </a:lvl7pPr>
      <a:lvl8pPr marL="4800600" indent="-320040" algn="l" defTabSz="1280160" rtl="0" eaLnBrk="1" latinLnBrk="0" hangingPunct="1">
        <a:spcBef>
          <a:spcPct val="20000"/>
        </a:spcBef>
        <a:buFont typeface="Arial" panose="020B0604020202020204" pitchFamily="34" charset="0"/>
        <a:buChar char="•"/>
        <a:defRPr kumimoji="1" sz="2800" kern="1200">
          <a:solidFill>
            <a:schemeClr val="tx1"/>
          </a:solidFill>
          <a:latin typeface="+mn-lt"/>
          <a:ea typeface="+mn-ea"/>
          <a:cs typeface="+mn-cs"/>
        </a:defRPr>
      </a:lvl8pPr>
      <a:lvl9pPr marL="5440680" indent="-320040" algn="l" defTabSz="1280160" rtl="0" eaLnBrk="1" latinLnBrk="0" hangingPunct="1">
        <a:spcBef>
          <a:spcPct val="20000"/>
        </a:spcBef>
        <a:buFont typeface="Arial" panose="020B0604020202020204" pitchFamily="34" charset="0"/>
        <a:buChar char="•"/>
        <a:defRPr kumimoji="1" sz="2800" kern="1200">
          <a:solidFill>
            <a:schemeClr val="tx1"/>
          </a:solidFill>
          <a:latin typeface="+mn-lt"/>
          <a:ea typeface="+mn-ea"/>
          <a:cs typeface="+mn-cs"/>
        </a:defRPr>
      </a:lvl9pPr>
    </p:bodyStyle>
    <p:otherStyle>
      <a:defPPr>
        <a:defRPr lang="ja-JP"/>
      </a:defPPr>
      <a:lvl1pPr marL="0" algn="l" defTabSz="1280160" rtl="0" eaLnBrk="1" latinLnBrk="0" hangingPunct="1">
        <a:defRPr kumimoji="1" sz="2500" kern="1200">
          <a:solidFill>
            <a:schemeClr val="tx1"/>
          </a:solidFill>
          <a:latin typeface="+mn-lt"/>
          <a:ea typeface="+mn-ea"/>
          <a:cs typeface="+mn-cs"/>
        </a:defRPr>
      </a:lvl1pPr>
      <a:lvl2pPr marL="640080" algn="l" defTabSz="1280160" rtl="0" eaLnBrk="1" latinLnBrk="0" hangingPunct="1">
        <a:defRPr kumimoji="1" sz="2500" kern="1200">
          <a:solidFill>
            <a:schemeClr val="tx1"/>
          </a:solidFill>
          <a:latin typeface="+mn-lt"/>
          <a:ea typeface="+mn-ea"/>
          <a:cs typeface="+mn-cs"/>
        </a:defRPr>
      </a:lvl2pPr>
      <a:lvl3pPr marL="1280160" algn="l" defTabSz="1280160" rtl="0" eaLnBrk="1" latinLnBrk="0" hangingPunct="1">
        <a:defRPr kumimoji="1" sz="2500" kern="1200">
          <a:solidFill>
            <a:schemeClr val="tx1"/>
          </a:solidFill>
          <a:latin typeface="+mn-lt"/>
          <a:ea typeface="+mn-ea"/>
          <a:cs typeface="+mn-cs"/>
        </a:defRPr>
      </a:lvl3pPr>
      <a:lvl4pPr marL="1920240" algn="l" defTabSz="1280160" rtl="0" eaLnBrk="1" latinLnBrk="0" hangingPunct="1">
        <a:defRPr kumimoji="1" sz="2500" kern="1200">
          <a:solidFill>
            <a:schemeClr val="tx1"/>
          </a:solidFill>
          <a:latin typeface="+mn-lt"/>
          <a:ea typeface="+mn-ea"/>
          <a:cs typeface="+mn-cs"/>
        </a:defRPr>
      </a:lvl4pPr>
      <a:lvl5pPr marL="2560320" algn="l" defTabSz="1280160" rtl="0" eaLnBrk="1" latinLnBrk="0" hangingPunct="1">
        <a:defRPr kumimoji="1" sz="2500" kern="1200">
          <a:solidFill>
            <a:schemeClr val="tx1"/>
          </a:solidFill>
          <a:latin typeface="+mn-lt"/>
          <a:ea typeface="+mn-ea"/>
          <a:cs typeface="+mn-cs"/>
        </a:defRPr>
      </a:lvl5pPr>
      <a:lvl6pPr marL="3200400" algn="l" defTabSz="1280160" rtl="0" eaLnBrk="1" latinLnBrk="0" hangingPunct="1">
        <a:defRPr kumimoji="1" sz="2500" kern="1200">
          <a:solidFill>
            <a:schemeClr val="tx1"/>
          </a:solidFill>
          <a:latin typeface="+mn-lt"/>
          <a:ea typeface="+mn-ea"/>
          <a:cs typeface="+mn-cs"/>
        </a:defRPr>
      </a:lvl6pPr>
      <a:lvl7pPr marL="3840480" algn="l" defTabSz="1280160" rtl="0" eaLnBrk="1" latinLnBrk="0" hangingPunct="1">
        <a:defRPr kumimoji="1" sz="2500" kern="1200">
          <a:solidFill>
            <a:schemeClr val="tx1"/>
          </a:solidFill>
          <a:latin typeface="+mn-lt"/>
          <a:ea typeface="+mn-ea"/>
          <a:cs typeface="+mn-cs"/>
        </a:defRPr>
      </a:lvl7pPr>
      <a:lvl8pPr marL="4480560" algn="l" defTabSz="1280160" rtl="0" eaLnBrk="1" latinLnBrk="0" hangingPunct="1">
        <a:defRPr kumimoji="1" sz="2500" kern="1200">
          <a:solidFill>
            <a:schemeClr val="tx1"/>
          </a:solidFill>
          <a:latin typeface="+mn-lt"/>
          <a:ea typeface="+mn-ea"/>
          <a:cs typeface="+mn-cs"/>
        </a:defRPr>
      </a:lvl8pPr>
      <a:lvl9pPr marL="5120640" algn="l" defTabSz="1280160" rtl="0" eaLnBrk="1" latinLnBrk="0" hangingPunct="1">
        <a:defRPr kumimoji="1" sz="25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png"/><Relationship Id="rId13" Type="http://schemas.openxmlformats.org/officeDocument/2006/relationships/image" Target="../media/image11.wmf"/><Relationship Id="rId3" Type="http://schemas.openxmlformats.org/officeDocument/2006/relationships/image" Target="../media/image1.png"/><Relationship Id="rId7" Type="http://schemas.openxmlformats.org/officeDocument/2006/relationships/image" Target="../media/image5.png"/><Relationship Id="rId12" Type="http://schemas.openxmlformats.org/officeDocument/2006/relationships/image" Target="../media/image10.jpe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jpeg"/><Relationship Id="rId11" Type="http://schemas.openxmlformats.org/officeDocument/2006/relationships/image" Target="../media/image9.png"/><Relationship Id="rId5" Type="http://schemas.openxmlformats.org/officeDocument/2006/relationships/image" Target="../media/image3.png"/><Relationship Id="rId10" Type="http://schemas.openxmlformats.org/officeDocument/2006/relationships/image" Target="../media/image8.png"/><Relationship Id="rId4" Type="http://schemas.openxmlformats.org/officeDocument/2006/relationships/image" Target="../media/image2.png"/><Relationship Id="rId9" Type="http://schemas.openxmlformats.org/officeDocument/2006/relationships/image" Target="../media/image7.png"/><Relationship Id="rId14" Type="http://schemas.openxmlformats.org/officeDocument/2006/relationships/image" Target="../media/image12.jpeg"/></Relationships>
</file>

<file path=ppt/slides/_rels/slide2.xml.rels><?xml version="1.0" encoding="UTF-8" standalone="yes"?>
<Relationships xmlns="http://schemas.openxmlformats.org/package/2006/relationships"><Relationship Id="rId8" Type="http://schemas.openxmlformats.org/officeDocument/2006/relationships/image" Target="../media/image18.jpeg"/><Relationship Id="rId3" Type="http://schemas.openxmlformats.org/officeDocument/2006/relationships/image" Target="../media/image13.png"/><Relationship Id="rId7" Type="http://schemas.openxmlformats.org/officeDocument/2006/relationships/image" Target="../media/image17.jpeg"/><Relationship Id="rId12" Type="http://schemas.openxmlformats.org/officeDocument/2006/relationships/image" Target="../media/image22.jpeg"/><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openxmlformats.org/officeDocument/2006/relationships/image" Target="../media/image16.jpeg"/><Relationship Id="rId11" Type="http://schemas.openxmlformats.org/officeDocument/2006/relationships/image" Target="../media/image21.png"/><Relationship Id="rId5" Type="http://schemas.openxmlformats.org/officeDocument/2006/relationships/image" Target="../media/image15.jpeg"/><Relationship Id="rId10" Type="http://schemas.openxmlformats.org/officeDocument/2006/relationships/image" Target="../media/image20.jpeg"/><Relationship Id="rId4" Type="http://schemas.openxmlformats.org/officeDocument/2006/relationships/image" Target="../media/image14.png"/><Relationship Id="rId9" Type="http://schemas.openxmlformats.org/officeDocument/2006/relationships/image" Target="../media/image1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図 2"/>
          <p:cNvPicPr>
            <a:picLocks noChangeAspect="1"/>
          </p:cNvPicPr>
          <p:nvPr/>
        </p:nvPicPr>
        <p:blipFill>
          <a:blip r:embed="rId3"/>
          <a:stretch>
            <a:fillRect/>
          </a:stretch>
        </p:blipFill>
        <p:spPr>
          <a:xfrm>
            <a:off x="2198453" y="7566374"/>
            <a:ext cx="2792149" cy="1656184"/>
          </a:xfrm>
          <a:prstGeom prst="rect">
            <a:avLst/>
          </a:prstGeom>
          <a:ln>
            <a:noFill/>
          </a:ln>
        </p:spPr>
      </p:pic>
      <p:sp>
        <p:nvSpPr>
          <p:cNvPr id="2" name="角丸四角形 1"/>
          <p:cNvSpPr/>
          <p:nvPr/>
        </p:nvSpPr>
        <p:spPr>
          <a:xfrm>
            <a:off x="137113" y="1784330"/>
            <a:ext cx="6046187" cy="607358"/>
          </a:xfrm>
          <a:prstGeom prst="roundRect">
            <a:avLst>
              <a:gd name="adj" fmla="val 0"/>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marL="171450" indent="-171450">
              <a:lnSpc>
                <a:spcPts val="1600"/>
              </a:lnSpc>
              <a:buFont typeface="Wingdings" panose="05000000000000000000" pitchFamily="2" charset="2"/>
              <a:buChar char="l"/>
            </a:pPr>
            <a:r>
              <a:rPr lang="ja-JP" altLang="en-US" sz="1200" dirty="0">
                <a:solidFill>
                  <a:schemeClr val="tx1"/>
                </a:solidFill>
                <a:latin typeface="Meiryo UI" panose="020B0604030504040204" pitchFamily="50" charset="-128"/>
                <a:ea typeface="Meiryo UI" panose="020B0604030504040204" pitchFamily="50" charset="-128"/>
              </a:rPr>
              <a:t>大阪府では、国の総量削減基本方針に基づいて総量削減計画を策定し、大阪湾に流入する汚濁負荷量の削減に向けた取組みを推進するとともに、瀬戸内海環境保全基本計画に基づく大阪府計画を策定し、湾奥部における生物が生息しやすい場の創出等の取組みを推進。</a:t>
            </a:r>
            <a:endParaRPr lang="en-US" altLang="ja-JP" sz="1200" dirty="0">
              <a:solidFill>
                <a:schemeClr val="tx1"/>
              </a:solidFill>
              <a:latin typeface="Meiryo UI" panose="020B0604030504040204" pitchFamily="50" charset="-128"/>
              <a:ea typeface="Meiryo UI" panose="020B0604030504040204" pitchFamily="50" charset="-128"/>
            </a:endParaRPr>
          </a:p>
          <a:p>
            <a:pPr marL="171450" indent="-171450">
              <a:lnSpc>
                <a:spcPts val="1600"/>
              </a:lnSpc>
              <a:buFont typeface="Wingdings" panose="05000000000000000000" pitchFamily="2" charset="2"/>
              <a:buChar char="l"/>
            </a:pPr>
            <a:r>
              <a:rPr lang="ja-JP" altLang="en-US" sz="1200" dirty="0">
                <a:solidFill>
                  <a:schemeClr val="tx1"/>
                </a:solidFill>
                <a:latin typeface="Meiryo UI" panose="020B0604030504040204" pitchFamily="50" charset="-128"/>
                <a:ea typeface="Meiryo UI" panose="020B0604030504040204" pitchFamily="50" charset="-128"/>
              </a:rPr>
              <a:t>国において、これらの制度の見直しが進められ、新たな総量削減基本方針の策定や、瀬戸内海環境保全特別措置法の改正、瀬戸内海環境保全基本計画の</a:t>
            </a:r>
            <a:r>
              <a:rPr lang="ja-JP" altLang="en-US" sz="1200" dirty="0" smtClean="0">
                <a:solidFill>
                  <a:schemeClr val="tx1"/>
                </a:solidFill>
                <a:latin typeface="Meiryo UI" panose="020B0604030504040204" pitchFamily="50" charset="-128"/>
                <a:ea typeface="Meiryo UI" panose="020B0604030504040204" pitchFamily="50" charset="-128"/>
              </a:rPr>
              <a:t>変更が行われた</a:t>
            </a:r>
            <a:r>
              <a:rPr lang="ja-JP" altLang="en-US" sz="1200" dirty="0">
                <a:solidFill>
                  <a:schemeClr val="tx1"/>
                </a:solidFill>
                <a:latin typeface="Meiryo UI" panose="020B0604030504040204" pitchFamily="50" charset="-128"/>
                <a:ea typeface="Meiryo UI" panose="020B0604030504040204" pitchFamily="50" charset="-128"/>
              </a:rPr>
              <a:t>。</a:t>
            </a:r>
            <a:endParaRPr kumimoji="1" lang="ja-JP" altLang="en-US" sz="1200" dirty="0">
              <a:solidFill>
                <a:schemeClr val="tx1"/>
              </a:solidFill>
              <a:latin typeface="Meiryo UI" panose="020B0604030504040204" pitchFamily="50" charset="-128"/>
              <a:ea typeface="Meiryo UI" panose="020B0604030504040204" pitchFamily="50" charset="-128"/>
            </a:endParaRPr>
          </a:p>
        </p:txBody>
      </p:sp>
      <p:pic>
        <p:nvPicPr>
          <p:cNvPr id="145" name="図 1"/>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1167753" y="48826"/>
            <a:ext cx="478800" cy="4769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6" name="図 32"/>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2124466" y="48072"/>
            <a:ext cx="478800" cy="4787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7" name="図 146"/>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0688574" y="48072"/>
            <a:ext cx="480066" cy="479638"/>
          </a:xfrm>
          <a:prstGeom prst="rect">
            <a:avLst/>
          </a:prstGeom>
        </p:spPr>
      </p:pic>
      <p:pic>
        <p:nvPicPr>
          <p:cNvPr id="83" name="図 28"/>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11645986" y="48776"/>
            <a:ext cx="479934" cy="47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8" name="テキスト ボックス 137"/>
          <p:cNvSpPr txBox="1"/>
          <p:nvPr/>
        </p:nvSpPr>
        <p:spPr>
          <a:xfrm>
            <a:off x="352128" y="6991789"/>
            <a:ext cx="1346211" cy="251859"/>
          </a:xfrm>
          <a:prstGeom prst="rect">
            <a:avLst/>
          </a:prstGeom>
          <a:noFill/>
        </p:spPr>
        <p:txBody>
          <a:bodyPr wrap="square" rtlCol="0">
            <a:spAutoFit/>
          </a:bodyPr>
          <a:lstStyle/>
          <a:p>
            <a:r>
              <a:rPr kumimoji="1" lang="ja-JP" altLang="en-US" sz="1000" b="1" dirty="0">
                <a:latin typeface="Meiryo UI" panose="020B0604030504040204" pitchFamily="50" charset="-128"/>
                <a:ea typeface="Meiryo UI" panose="020B0604030504040204" pitchFamily="50" charset="-128"/>
              </a:rPr>
              <a:t>大阪湾のゾーニング</a:t>
            </a:r>
            <a:endParaRPr kumimoji="1" lang="en-US" altLang="ja-JP" sz="1000" b="1" dirty="0">
              <a:latin typeface="Meiryo UI" panose="020B0604030504040204" pitchFamily="50" charset="-128"/>
              <a:ea typeface="Meiryo UI" panose="020B0604030504040204" pitchFamily="50" charset="-128"/>
            </a:endParaRPr>
          </a:p>
        </p:txBody>
      </p:sp>
      <p:sp>
        <p:nvSpPr>
          <p:cNvPr id="38" name="テキスト ボックス 37">
            <a:extLst>
              <a:ext uri="{FF2B5EF4-FFF2-40B4-BE49-F238E27FC236}">
                <a16:creationId xmlns:a16="http://schemas.microsoft.com/office/drawing/2014/main" id="{C2CD15DF-039D-4AF1-BE83-63BFAF3050C3}"/>
              </a:ext>
            </a:extLst>
          </p:cNvPr>
          <p:cNvSpPr txBox="1"/>
          <p:nvPr/>
        </p:nvSpPr>
        <p:spPr>
          <a:xfrm>
            <a:off x="128886" y="1491988"/>
            <a:ext cx="799306" cy="270881"/>
          </a:xfrm>
          <a:prstGeom prst="rect">
            <a:avLst/>
          </a:prstGeom>
          <a:solidFill>
            <a:srgbClr val="0000FF"/>
          </a:solidFill>
          <a:ln w="9525">
            <a:noFill/>
          </a:ln>
        </p:spPr>
        <p:txBody>
          <a:bodyPr wrap="square" rtlCol="0">
            <a:spAutoFit/>
          </a:bodyPr>
          <a:lstStyle/>
          <a:p>
            <a:pPr algn="dist">
              <a:lnSpc>
                <a:spcPts val="1400"/>
              </a:lnSpc>
            </a:pPr>
            <a:r>
              <a:rPr lang="ja-JP" altLang="en-US" sz="14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背　　景  </a:t>
            </a:r>
          </a:p>
        </p:txBody>
      </p:sp>
      <p:sp>
        <p:nvSpPr>
          <p:cNvPr id="47" name="テキスト ボックス 46">
            <a:extLst>
              <a:ext uri="{FF2B5EF4-FFF2-40B4-BE49-F238E27FC236}">
                <a16:creationId xmlns:a16="http://schemas.microsoft.com/office/drawing/2014/main" id="{70372108-DFD6-41C5-905E-5BE51868B61A}"/>
              </a:ext>
            </a:extLst>
          </p:cNvPr>
          <p:cNvSpPr txBox="1"/>
          <p:nvPr/>
        </p:nvSpPr>
        <p:spPr>
          <a:xfrm>
            <a:off x="6256784" y="1486277"/>
            <a:ext cx="4645685" cy="271869"/>
          </a:xfrm>
          <a:prstGeom prst="rect">
            <a:avLst/>
          </a:prstGeom>
          <a:solidFill>
            <a:srgbClr val="0000FF"/>
          </a:solidFill>
          <a:ln w="9525">
            <a:noFill/>
          </a:ln>
        </p:spPr>
        <p:txBody>
          <a:bodyPr wrap="square" rtlCol="0">
            <a:spAutoFit/>
          </a:bodyPr>
          <a:lstStyle/>
          <a:p>
            <a:pPr algn="dist">
              <a:lnSpc>
                <a:spcPts val="1400"/>
              </a:lnSpc>
            </a:pPr>
            <a:r>
              <a:rPr lang="ja-JP" altLang="en-US" sz="14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今後めざすべき大阪湾の将来像と個別</a:t>
            </a:r>
            <a:r>
              <a:rPr lang="ja-JP" altLang="en-US" sz="1400" b="1" dirty="0" smtClean="0">
                <a:solidFill>
                  <a:schemeClr val="bg1"/>
                </a:solidFill>
                <a:latin typeface="Meiryo UI" panose="020B0604030504040204" pitchFamily="50" charset="-128"/>
                <a:ea typeface="Meiryo UI" panose="020B0604030504040204" pitchFamily="50" charset="-128"/>
                <a:cs typeface="Meiryo UI" panose="020B0604030504040204" pitchFamily="50" charset="-128"/>
              </a:rPr>
              <a:t>目標</a:t>
            </a:r>
            <a:endParaRPr lang="en-US" altLang="ja-JP" sz="1400" b="1" dirty="0">
              <a:solidFill>
                <a:schemeClr val="bg1"/>
              </a:solidFill>
              <a:latin typeface="Meiryo UI" panose="020B0604030504040204" pitchFamily="50" charset="-128"/>
              <a:ea typeface="Meiryo UI" panose="020B0604030504040204" pitchFamily="50" charset="-128"/>
              <a:cs typeface="Meiryo UI" panose="020B0604030504040204" pitchFamily="50" charset="-128"/>
            </a:endParaRPr>
          </a:p>
        </p:txBody>
      </p:sp>
      <p:pic>
        <p:nvPicPr>
          <p:cNvPr id="5" name="図 4">
            <a:extLst>
              <a:ext uri="{FF2B5EF4-FFF2-40B4-BE49-F238E27FC236}">
                <a16:creationId xmlns:a16="http://schemas.microsoft.com/office/drawing/2014/main" id="{3353DD3D-7307-4943-8C23-B803F40E2125}"/>
              </a:ext>
            </a:extLst>
          </p:cNvPr>
          <p:cNvPicPr>
            <a:picLocks noChangeAspect="1"/>
          </p:cNvPicPr>
          <p:nvPr/>
        </p:nvPicPr>
        <p:blipFill>
          <a:blip r:embed="rId8"/>
          <a:stretch>
            <a:fillRect/>
          </a:stretch>
        </p:blipFill>
        <p:spPr>
          <a:xfrm>
            <a:off x="57390" y="4974097"/>
            <a:ext cx="2095947" cy="1980000"/>
          </a:xfrm>
          <a:prstGeom prst="rect">
            <a:avLst/>
          </a:prstGeom>
        </p:spPr>
      </p:pic>
      <p:graphicFrame>
        <p:nvGraphicFramePr>
          <p:cNvPr id="6" name="表 5">
            <a:extLst>
              <a:ext uri="{FF2B5EF4-FFF2-40B4-BE49-F238E27FC236}">
                <a16:creationId xmlns:a16="http://schemas.microsoft.com/office/drawing/2014/main" id="{AF59A05C-5B61-4976-9A70-E98C4C428D16}"/>
              </a:ext>
            </a:extLst>
          </p:cNvPr>
          <p:cNvGraphicFramePr>
            <a:graphicFrameLocks noGrp="1" noChangeAspect="1"/>
          </p:cNvGraphicFramePr>
          <p:nvPr>
            <p:extLst>
              <p:ext uri="{D42A27DB-BD31-4B8C-83A1-F6EECF244321}">
                <p14:modId xmlns:p14="http://schemas.microsoft.com/office/powerpoint/2010/main" val="2311150278"/>
              </p:ext>
            </p:extLst>
          </p:nvPr>
        </p:nvGraphicFramePr>
        <p:xfrm>
          <a:off x="2266739" y="5011097"/>
          <a:ext cx="3865461" cy="2261524"/>
        </p:xfrm>
        <a:graphic>
          <a:graphicData uri="http://schemas.openxmlformats.org/drawingml/2006/table">
            <a:tbl>
              <a:tblPr firstRow="1" firstCol="1" bandRow="1">
                <a:tableStyleId>{F5AB1C69-6EDB-4FF4-983F-18BD219EF322}</a:tableStyleId>
              </a:tblPr>
              <a:tblGrid>
                <a:gridCol w="518101">
                  <a:extLst>
                    <a:ext uri="{9D8B030D-6E8A-4147-A177-3AD203B41FA5}">
                      <a16:colId xmlns:a16="http://schemas.microsoft.com/office/drawing/2014/main" val="2144366966"/>
                    </a:ext>
                  </a:extLst>
                </a:gridCol>
                <a:gridCol w="2362805">
                  <a:extLst>
                    <a:ext uri="{9D8B030D-6E8A-4147-A177-3AD203B41FA5}">
                      <a16:colId xmlns:a16="http://schemas.microsoft.com/office/drawing/2014/main" val="1113608686"/>
                    </a:ext>
                  </a:extLst>
                </a:gridCol>
                <a:gridCol w="984555">
                  <a:extLst>
                    <a:ext uri="{9D8B030D-6E8A-4147-A177-3AD203B41FA5}">
                      <a16:colId xmlns:a16="http://schemas.microsoft.com/office/drawing/2014/main" val="2917915600"/>
                    </a:ext>
                  </a:extLst>
                </a:gridCol>
              </a:tblGrid>
              <a:tr h="432351">
                <a:tc>
                  <a:txBody>
                    <a:bodyPr/>
                    <a:lstStyle/>
                    <a:p>
                      <a:pPr algn="ctr">
                        <a:lnSpc>
                          <a:spcPct val="100000"/>
                        </a:lnSpc>
                      </a:pPr>
                      <a:r>
                        <a:rPr lang="ja-JP" sz="1050" dirty="0">
                          <a:effectLst/>
                          <a:latin typeface="Meiryo UI" panose="020B0604030504040204" pitchFamily="50" charset="-128"/>
                          <a:ea typeface="Meiryo UI" panose="020B0604030504040204" pitchFamily="50" charset="-128"/>
                        </a:rPr>
                        <a:t>ゾーン</a:t>
                      </a:r>
                      <a:endParaRPr lang="ja-JP" sz="1050" dirty="0">
                        <a:effectLst/>
                        <a:latin typeface="Meiryo UI" panose="020B0604030504040204" pitchFamily="50" charset="-128"/>
                        <a:ea typeface="Meiryo UI" panose="020B0604030504040204" pitchFamily="50" charset="-128"/>
                        <a:cs typeface="Courier New" panose="02070309020205020404" pitchFamily="49" charset="0"/>
                      </a:endParaRPr>
                    </a:p>
                  </a:txBody>
                  <a:tcPr marL="68580" marR="68580" marT="0" marB="0" anchor="ctr"/>
                </a:tc>
                <a:tc>
                  <a:txBody>
                    <a:bodyPr/>
                    <a:lstStyle/>
                    <a:p>
                      <a:pPr algn="ctr">
                        <a:lnSpc>
                          <a:spcPct val="100000"/>
                        </a:lnSpc>
                      </a:pPr>
                      <a:r>
                        <a:rPr lang="ja-JP" sz="1050" dirty="0">
                          <a:effectLst/>
                          <a:latin typeface="Meiryo UI" panose="020B0604030504040204" pitchFamily="50" charset="-128"/>
                          <a:ea typeface="Meiryo UI" panose="020B0604030504040204" pitchFamily="50" charset="-128"/>
                        </a:rPr>
                        <a:t>海域の主な特徴</a:t>
                      </a:r>
                      <a:endParaRPr lang="ja-JP" sz="1050" dirty="0">
                        <a:effectLst/>
                        <a:latin typeface="Meiryo UI" panose="020B0604030504040204" pitchFamily="50" charset="-128"/>
                        <a:ea typeface="Meiryo UI" panose="020B0604030504040204" pitchFamily="50" charset="-128"/>
                        <a:cs typeface="Courier New" panose="02070309020205020404" pitchFamily="49" charset="0"/>
                      </a:endParaRPr>
                    </a:p>
                  </a:txBody>
                  <a:tcPr marL="68580" marR="68580" marT="0" marB="0" anchor="ctr"/>
                </a:tc>
                <a:tc>
                  <a:txBody>
                    <a:bodyPr/>
                    <a:lstStyle/>
                    <a:p>
                      <a:pPr algn="ctr">
                        <a:lnSpc>
                          <a:spcPct val="100000"/>
                        </a:lnSpc>
                      </a:pPr>
                      <a:r>
                        <a:rPr lang="ja-JP" sz="1050" dirty="0">
                          <a:effectLst/>
                          <a:latin typeface="Meiryo UI" panose="020B0604030504040204" pitchFamily="50" charset="-128"/>
                          <a:ea typeface="Meiryo UI" panose="020B0604030504040204" pitchFamily="50" charset="-128"/>
                        </a:rPr>
                        <a:t>沿岸の陸域の</a:t>
                      </a:r>
                    </a:p>
                    <a:p>
                      <a:pPr algn="ctr">
                        <a:lnSpc>
                          <a:spcPct val="100000"/>
                        </a:lnSpc>
                      </a:pPr>
                      <a:r>
                        <a:rPr lang="ja-JP" sz="1050" dirty="0">
                          <a:effectLst/>
                          <a:latin typeface="Meiryo UI" panose="020B0604030504040204" pitchFamily="50" charset="-128"/>
                          <a:ea typeface="Meiryo UI" panose="020B0604030504040204" pitchFamily="50" charset="-128"/>
                        </a:rPr>
                        <a:t>主な特徴</a:t>
                      </a:r>
                      <a:endParaRPr lang="ja-JP" sz="1050" dirty="0">
                        <a:effectLst/>
                        <a:latin typeface="Meiryo UI" panose="020B0604030504040204" pitchFamily="50" charset="-128"/>
                        <a:ea typeface="Meiryo UI" panose="020B0604030504040204" pitchFamily="50" charset="-128"/>
                        <a:cs typeface="Courier New" panose="02070309020205020404" pitchFamily="49" charset="0"/>
                      </a:endParaRPr>
                    </a:p>
                  </a:txBody>
                  <a:tcPr marL="68580" marR="68580" marT="0" marB="0" anchor="ctr"/>
                </a:tc>
                <a:extLst>
                  <a:ext uri="{0D108BD9-81ED-4DB2-BD59-A6C34878D82A}">
                    <a16:rowId xmlns:a16="http://schemas.microsoft.com/office/drawing/2014/main" val="3463420091"/>
                  </a:ext>
                </a:extLst>
              </a:tr>
              <a:tr h="844233">
                <a:tc>
                  <a:txBody>
                    <a:bodyPr/>
                    <a:lstStyle/>
                    <a:p>
                      <a:pPr algn="ctr">
                        <a:lnSpc>
                          <a:spcPct val="100000"/>
                        </a:lnSpc>
                      </a:pPr>
                      <a:r>
                        <a:rPr lang="ja-JP" sz="1050" dirty="0">
                          <a:effectLst/>
                          <a:latin typeface="Meiryo UI" panose="020B0604030504040204" pitchFamily="50" charset="-128"/>
                          <a:ea typeface="Meiryo UI" panose="020B0604030504040204" pitchFamily="50" charset="-128"/>
                        </a:rPr>
                        <a:t>１</a:t>
                      </a:r>
                      <a:endParaRPr lang="ja-JP" sz="1050" dirty="0">
                        <a:effectLst/>
                        <a:latin typeface="Meiryo UI" panose="020B0604030504040204" pitchFamily="50" charset="-128"/>
                        <a:ea typeface="Meiryo UI" panose="020B0604030504040204" pitchFamily="50" charset="-128"/>
                        <a:cs typeface="Courier New" panose="02070309020205020404" pitchFamily="49" charset="0"/>
                      </a:endParaRPr>
                    </a:p>
                  </a:txBody>
                  <a:tcPr marL="68580" marR="68580" marT="0" marB="0" anchor="ctr"/>
                </a:tc>
                <a:tc>
                  <a:txBody>
                    <a:bodyPr/>
                    <a:lstStyle/>
                    <a:p>
                      <a:pPr marL="87313" indent="-87313" algn="just">
                        <a:lnSpc>
                          <a:spcPct val="100000"/>
                        </a:lnSpc>
                        <a:spcAft>
                          <a:spcPts val="0"/>
                        </a:spcAft>
                      </a:pPr>
                      <a:r>
                        <a:rPr lang="ja-JP" sz="1050" dirty="0">
                          <a:effectLst/>
                          <a:latin typeface="Meiryo UI" panose="020B0604030504040204" pitchFamily="50" charset="-128"/>
                          <a:ea typeface="Meiryo UI" panose="020B0604030504040204" pitchFamily="50" charset="-128"/>
                        </a:rPr>
                        <a:t>・水質の窒素・りん等の濃度が高く、濃度勾配が大きい。</a:t>
                      </a:r>
                    </a:p>
                    <a:p>
                      <a:pPr algn="just">
                        <a:lnSpc>
                          <a:spcPct val="100000"/>
                        </a:lnSpc>
                      </a:pPr>
                      <a:r>
                        <a:rPr lang="ja-JP" sz="1050" dirty="0">
                          <a:effectLst/>
                          <a:latin typeface="Meiryo UI" panose="020B0604030504040204" pitchFamily="50" charset="-128"/>
                          <a:ea typeface="Meiryo UI" panose="020B0604030504040204" pitchFamily="50" charset="-128"/>
                        </a:rPr>
                        <a:t>・夏季に底層ＤＯが低い。</a:t>
                      </a:r>
                    </a:p>
                    <a:p>
                      <a:pPr marL="85725" indent="-85725" algn="just">
                        <a:lnSpc>
                          <a:spcPct val="100000"/>
                        </a:lnSpc>
                      </a:pPr>
                      <a:r>
                        <a:rPr lang="ja-JP" sz="1050" dirty="0">
                          <a:effectLst/>
                          <a:latin typeface="Meiryo UI" panose="020B0604030504040204" pitchFamily="50" charset="-128"/>
                          <a:ea typeface="Meiryo UI" panose="020B0604030504040204" pitchFamily="50" charset="-128"/>
                        </a:rPr>
                        <a:t>・魚類等の生息にとっては厳しい環境にある中、主成育場として利用されている。</a:t>
                      </a:r>
                      <a:endParaRPr lang="ja-JP" sz="1050" dirty="0">
                        <a:effectLst/>
                        <a:latin typeface="Meiryo UI" panose="020B0604030504040204" pitchFamily="50" charset="-128"/>
                        <a:ea typeface="Meiryo UI" panose="020B0604030504040204" pitchFamily="50" charset="-128"/>
                        <a:cs typeface="Courier New" panose="02070309020205020404" pitchFamily="49" charset="0"/>
                      </a:endParaRPr>
                    </a:p>
                  </a:txBody>
                  <a:tcPr marL="68580" marR="68580" marT="0" marB="0" anchor="ctr"/>
                </a:tc>
                <a:tc>
                  <a:txBody>
                    <a:bodyPr/>
                    <a:lstStyle/>
                    <a:p>
                      <a:pPr marL="57150" indent="-57150" algn="just">
                        <a:lnSpc>
                          <a:spcPct val="100000"/>
                        </a:lnSpc>
                      </a:pPr>
                      <a:r>
                        <a:rPr lang="ja-JP" sz="1050">
                          <a:effectLst/>
                          <a:latin typeface="Meiryo UI" panose="020B0604030504040204" pitchFamily="50" charset="-128"/>
                          <a:ea typeface="Meiryo UI" panose="020B0604030504040204" pitchFamily="50" charset="-128"/>
                        </a:rPr>
                        <a:t>・産業の拠点としての利用が図られている。</a:t>
                      </a:r>
                      <a:endParaRPr lang="ja-JP" sz="1050">
                        <a:effectLst/>
                        <a:latin typeface="Meiryo UI" panose="020B0604030504040204" pitchFamily="50" charset="-128"/>
                        <a:ea typeface="Meiryo UI" panose="020B0604030504040204" pitchFamily="50" charset="-128"/>
                        <a:cs typeface="Courier New" panose="02070309020205020404" pitchFamily="49" charset="0"/>
                      </a:endParaRPr>
                    </a:p>
                  </a:txBody>
                  <a:tcPr marL="68580" marR="68580" marT="0" marB="0" anchor="ctr"/>
                </a:tc>
                <a:extLst>
                  <a:ext uri="{0D108BD9-81ED-4DB2-BD59-A6C34878D82A}">
                    <a16:rowId xmlns:a16="http://schemas.microsoft.com/office/drawing/2014/main" val="406574395"/>
                  </a:ext>
                </a:extLst>
              </a:tr>
              <a:tr h="422117">
                <a:tc>
                  <a:txBody>
                    <a:bodyPr/>
                    <a:lstStyle/>
                    <a:p>
                      <a:pPr algn="ctr">
                        <a:lnSpc>
                          <a:spcPct val="100000"/>
                        </a:lnSpc>
                      </a:pPr>
                      <a:r>
                        <a:rPr lang="ja-JP" sz="1050">
                          <a:effectLst/>
                          <a:latin typeface="Meiryo UI" panose="020B0604030504040204" pitchFamily="50" charset="-128"/>
                          <a:ea typeface="Meiryo UI" panose="020B0604030504040204" pitchFamily="50" charset="-128"/>
                        </a:rPr>
                        <a:t>２</a:t>
                      </a:r>
                      <a:endParaRPr lang="ja-JP" sz="1050">
                        <a:effectLst/>
                        <a:latin typeface="Meiryo UI" panose="020B0604030504040204" pitchFamily="50" charset="-128"/>
                        <a:ea typeface="Meiryo UI" panose="020B0604030504040204" pitchFamily="50" charset="-128"/>
                        <a:cs typeface="Courier New" panose="02070309020205020404" pitchFamily="49" charset="0"/>
                      </a:endParaRPr>
                    </a:p>
                  </a:txBody>
                  <a:tcPr marL="68580" marR="68580" marT="0" marB="0" anchor="ctr"/>
                </a:tc>
                <a:tc>
                  <a:txBody>
                    <a:bodyPr/>
                    <a:lstStyle/>
                    <a:p>
                      <a:pPr marL="114300" indent="-114300" algn="just">
                        <a:lnSpc>
                          <a:spcPct val="100000"/>
                        </a:lnSpc>
                      </a:pPr>
                      <a:r>
                        <a:rPr lang="ja-JP" sz="1050" dirty="0">
                          <a:effectLst/>
                          <a:latin typeface="Meiryo UI" panose="020B0604030504040204" pitchFamily="50" charset="-128"/>
                          <a:ea typeface="Meiryo UI" panose="020B0604030504040204" pitchFamily="50" charset="-128"/>
                        </a:rPr>
                        <a:t>・水質の濃度が緩やかに変化している。</a:t>
                      </a:r>
                    </a:p>
                    <a:p>
                      <a:pPr marL="114300" indent="-114300" algn="just">
                        <a:lnSpc>
                          <a:spcPct val="100000"/>
                        </a:lnSpc>
                      </a:pPr>
                      <a:r>
                        <a:rPr lang="ja-JP" sz="1050" dirty="0">
                          <a:effectLst/>
                          <a:latin typeface="Meiryo UI" panose="020B0604030504040204" pitchFamily="50" charset="-128"/>
                          <a:ea typeface="Meiryo UI" panose="020B0604030504040204" pitchFamily="50" charset="-128"/>
                        </a:rPr>
                        <a:t>・漁場としてよく利用されている。</a:t>
                      </a:r>
                      <a:endParaRPr lang="ja-JP" sz="1050" dirty="0">
                        <a:effectLst/>
                        <a:latin typeface="Meiryo UI" panose="020B0604030504040204" pitchFamily="50" charset="-128"/>
                        <a:ea typeface="Meiryo UI" panose="020B0604030504040204" pitchFamily="50" charset="-128"/>
                        <a:cs typeface="Courier New" panose="02070309020205020404" pitchFamily="49" charset="0"/>
                      </a:endParaRPr>
                    </a:p>
                  </a:txBody>
                  <a:tcPr marL="68580" marR="68580" marT="0" marB="0" anchor="ctr"/>
                </a:tc>
                <a:tc rowSpan="2">
                  <a:txBody>
                    <a:bodyPr/>
                    <a:lstStyle/>
                    <a:p>
                      <a:pPr marL="57150" indent="-57150" algn="just">
                        <a:lnSpc>
                          <a:spcPct val="100000"/>
                        </a:lnSpc>
                      </a:pPr>
                      <a:r>
                        <a:rPr lang="ja-JP" sz="1050" dirty="0">
                          <a:effectLst/>
                          <a:latin typeface="Meiryo UI" panose="020B0604030504040204" pitchFamily="50" charset="-128"/>
                          <a:ea typeface="Meiryo UI" panose="020B0604030504040204" pitchFamily="50" charset="-128"/>
                        </a:rPr>
                        <a:t>・海水浴場や自然とのふれあいの場等としての利用が図られている。</a:t>
                      </a:r>
                      <a:endParaRPr lang="ja-JP" sz="1050" dirty="0">
                        <a:effectLst/>
                        <a:latin typeface="Meiryo UI" panose="020B0604030504040204" pitchFamily="50" charset="-128"/>
                        <a:ea typeface="Meiryo UI" panose="020B0604030504040204" pitchFamily="50" charset="-128"/>
                        <a:cs typeface="Courier New" panose="02070309020205020404" pitchFamily="49" charset="0"/>
                      </a:endParaRPr>
                    </a:p>
                  </a:txBody>
                  <a:tcPr marL="68580" marR="68580" marT="0" marB="0" anchor="ctr"/>
                </a:tc>
                <a:extLst>
                  <a:ext uri="{0D108BD9-81ED-4DB2-BD59-A6C34878D82A}">
                    <a16:rowId xmlns:a16="http://schemas.microsoft.com/office/drawing/2014/main" val="424206400"/>
                  </a:ext>
                </a:extLst>
              </a:tr>
              <a:tr h="562823">
                <a:tc>
                  <a:txBody>
                    <a:bodyPr/>
                    <a:lstStyle/>
                    <a:p>
                      <a:pPr algn="ctr">
                        <a:lnSpc>
                          <a:spcPct val="100000"/>
                        </a:lnSpc>
                      </a:pPr>
                      <a:r>
                        <a:rPr lang="ja-JP" sz="1050" dirty="0">
                          <a:effectLst/>
                          <a:latin typeface="Meiryo UI" panose="020B0604030504040204" pitchFamily="50" charset="-128"/>
                          <a:ea typeface="Meiryo UI" panose="020B0604030504040204" pitchFamily="50" charset="-128"/>
                        </a:rPr>
                        <a:t>３</a:t>
                      </a:r>
                      <a:endParaRPr lang="ja-JP" sz="1050" dirty="0">
                        <a:effectLst/>
                        <a:latin typeface="Meiryo UI" panose="020B0604030504040204" pitchFamily="50" charset="-128"/>
                        <a:ea typeface="Meiryo UI" panose="020B0604030504040204" pitchFamily="50" charset="-128"/>
                        <a:cs typeface="Courier New" panose="02070309020205020404" pitchFamily="49" charset="0"/>
                      </a:endParaRPr>
                    </a:p>
                  </a:txBody>
                  <a:tcPr marL="68580" marR="68580" marT="0" marB="0" anchor="ctr"/>
                </a:tc>
                <a:tc>
                  <a:txBody>
                    <a:bodyPr/>
                    <a:lstStyle/>
                    <a:p>
                      <a:pPr marL="85725" indent="-85725" algn="just">
                        <a:lnSpc>
                          <a:spcPct val="100000"/>
                        </a:lnSpc>
                      </a:pPr>
                      <a:r>
                        <a:rPr lang="ja-JP" sz="1050" dirty="0">
                          <a:effectLst/>
                          <a:latin typeface="Meiryo UI" panose="020B0604030504040204" pitchFamily="50" charset="-128"/>
                          <a:ea typeface="Meiryo UI" panose="020B0604030504040204" pitchFamily="50" charset="-128"/>
                        </a:rPr>
                        <a:t>・湾口部を有し、海水交換が活発であり、水質の濃度が均一化している。</a:t>
                      </a:r>
                    </a:p>
                    <a:p>
                      <a:pPr marL="114300" indent="-114300" algn="just">
                        <a:lnSpc>
                          <a:spcPct val="100000"/>
                        </a:lnSpc>
                      </a:pPr>
                      <a:r>
                        <a:rPr lang="ja-JP" sz="1050" dirty="0">
                          <a:effectLst/>
                          <a:latin typeface="Meiryo UI" panose="020B0604030504040204" pitchFamily="50" charset="-128"/>
                          <a:ea typeface="Meiryo UI" panose="020B0604030504040204" pitchFamily="50" charset="-128"/>
                        </a:rPr>
                        <a:t>・漁場としてよく利用されている。</a:t>
                      </a:r>
                      <a:endParaRPr lang="ja-JP" sz="1050" dirty="0">
                        <a:effectLst/>
                        <a:latin typeface="Meiryo UI" panose="020B0604030504040204" pitchFamily="50" charset="-128"/>
                        <a:ea typeface="Meiryo UI" panose="020B0604030504040204" pitchFamily="50" charset="-128"/>
                        <a:cs typeface="Courier New" panose="02070309020205020404" pitchFamily="49" charset="0"/>
                      </a:endParaRPr>
                    </a:p>
                  </a:txBody>
                  <a:tcPr marL="68580" marR="68580" marT="0" marB="0" anchor="ctr"/>
                </a:tc>
                <a:tc vMerge="1">
                  <a:txBody>
                    <a:bodyPr/>
                    <a:lstStyle/>
                    <a:p>
                      <a:endParaRPr kumimoji="1" lang="ja-JP" altLang="en-US"/>
                    </a:p>
                  </a:txBody>
                  <a:tcPr/>
                </a:tc>
                <a:extLst>
                  <a:ext uri="{0D108BD9-81ED-4DB2-BD59-A6C34878D82A}">
                    <a16:rowId xmlns:a16="http://schemas.microsoft.com/office/drawing/2014/main" val="2906070514"/>
                  </a:ext>
                </a:extLst>
              </a:tr>
            </a:tbl>
          </a:graphicData>
        </a:graphic>
      </p:graphicFrame>
      <p:sp>
        <p:nvSpPr>
          <p:cNvPr id="50" name="テキスト ボックス 49">
            <a:extLst>
              <a:ext uri="{FF2B5EF4-FFF2-40B4-BE49-F238E27FC236}">
                <a16:creationId xmlns:a16="http://schemas.microsoft.com/office/drawing/2014/main" id="{AC4CF85B-17D3-4BA3-A786-2AEFA453B6D8}"/>
              </a:ext>
            </a:extLst>
          </p:cNvPr>
          <p:cNvSpPr txBox="1"/>
          <p:nvPr/>
        </p:nvSpPr>
        <p:spPr>
          <a:xfrm>
            <a:off x="128886" y="4556570"/>
            <a:ext cx="6201196" cy="475059"/>
          </a:xfrm>
          <a:prstGeom prst="roundRect">
            <a:avLst>
              <a:gd name="adj" fmla="val 6211"/>
            </a:avLst>
          </a:prstGeom>
          <a:noFill/>
          <a:ln w="6350">
            <a:noFill/>
          </a:ln>
        </p:spPr>
        <p:txBody>
          <a:bodyPr wrap="square" rtlCol="0">
            <a:spAutoFit/>
          </a:bodyPr>
          <a:lstStyle/>
          <a:p>
            <a:r>
              <a:rPr lang="ja-JP" altLang="en-US" sz="1200" dirty="0">
                <a:latin typeface="Meiryo UI" panose="020B0604030504040204" pitchFamily="50" charset="-128"/>
                <a:ea typeface="Meiryo UI" panose="020B0604030504040204" pitchFamily="50" charset="-128"/>
              </a:rPr>
              <a:t>大阪湾は、海域に</a:t>
            </a:r>
            <a:r>
              <a:rPr lang="ja-JP" altLang="en-US" sz="1200" dirty="0" smtClean="0">
                <a:latin typeface="Meiryo UI" panose="020B0604030504040204" pitchFamily="50" charset="-128"/>
                <a:ea typeface="Meiryo UI" panose="020B0604030504040204" pitchFamily="50" charset="-128"/>
              </a:rPr>
              <a:t>よって、水質</a:t>
            </a:r>
            <a:r>
              <a:rPr lang="ja-JP" altLang="en-US" sz="1200" dirty="0">
                <a:latin typeface="Meiryo UI" panose="020B0604030504040204" pitchFamily="50" charset="-128"/>
                <a:ea typeface="Meiryo UI" panose="020B0604030504040204" pitchFamily="50" charset="-128"/>
              </a:rPr>
              <a:t>の状況や生物の</a:t>
            </a:r>
            <a:r>
              <a:rPr lang="ja-JP" altLang="en-US" sz="1200" dirty="0" smtClean="0">
                <a:latin typeface="Meiryo UI" panose="020B0604030504040204" pitchFamily="50" charset="-128"/>
                <a:ea typeface="Meiryo UI" panose="020B0604030504040204" pitchFamily="50" charset="-128"/>
              </a:rPr>
              <a:t>生息環境等</a:t>
            </a:r>
            <a:r>
              <a:rPr lang="ja-JP" altLang="en-US" sz="1200" dirty="0">
                <a:latin typeface="Meiryo UI" panose="020B0604030504040204" pitchFamily="50" charset="-128"/>
                <a:ea typeface="Meiryo UI" panose="020B0604030504040204" pitchFamily="50" charset="-128"/>
              </a:rPr>
              <a:t>が大きく異なり、環境の保全・再生・創出に向けた課題も海域によって異なることから、大阪湾を３つのゾーンに区分する。</a:t>
            </a:r>
          </a:p>
        </p:txBody>
      </p:sp>
      <p:sp>
        <p:nvSpPr>
          <p:cNvPr id="53" name="テキスト ボックス 52">
            <a:extLst>
              <a:ext uri="{FF2B5EF4-FFF2-40B4-BE49-F238E27FC236}">
                <a16:creationId xmlns:a16="http://schemas.microsoft.com/office/drawing/2014/main" id="{908615C4-D621-471C-A533-3AEA19C9D1C6}"/>
              </a:ext>
            </a:extLst>
          </p:cNvPr>
          <p:cNvSpPr txBox="1"/>
          <p:nvPr/>
        </p:nvSpPr>
        <p:spPr>
          <a:xfrm>
            <a:off x="6240401" y="2125271"/>
            <a:ext cx="6255107" cy="3452098"/>
          </a:xfrm>
          <a:prstGeom prst="roundRect">
            <a:avLst>
              <a:gd name="adj" fmla="val 6211"/>
            </a:avLst>
          </a:prstGeom>
          <a:noFill/>
          <a:ln w="6350">
            <a:noFill/>
          </a:ln>
        </p:spPr>
        <p:txBody>
          <a:bodyPr wrap="square" rtlCol="0">
            <a:spAutoFit/>
          </a:bodyPr>
          <a:lstStyle/>
          <a:p>
            <a:pPr marL="171450" indent="-171450">
              <a:buFont typeface="Wingdings" panose="05000000000000000000" pitchFamily="2" charset="2"/>
              <a:buChar char="l"/>
            </a:pPr>
            <a:r>
              <a:rPr lang="ja-JP" altLang="en-US" sz="1200" b="1" dirty="0" smtClean="0">
                <a:latin typeface="Meiryo UI" panose="020B0604030504040204" pitchFamily="50" charset="-128"/>
                <a:ea typeface="Meiryo UI" panose="020B0604030504040204" pitchFamily="50" charset="-128"/>
              </a:rPr>
              <a:t>多様</a:t>
            </a:r>
            <a:r>
              <a:rPr lang="ja-JP" altLang="en-US" sz="1200" b="1" dirty="0">
                <a:latin typeface="Meiryo UI" panose="020B0604030504040204" pitchFamily="50" charset="-128"/>
                <a:ea typeface="Meiryo UI" panose="020B0604030504040204" pitchFamily="50" charset="-128"/>
              </a:rPr>
              <a:t>な生物を育む場が確保されている</a:t>
            </a:r>
            <a:endParaRPr lang="en-US" altLang="ja-JP" sz="1200" b="1" dirty="0">
              <a:latin typeface="Meiryo UI" panose="020B0604030504040204" pitchFamily="50" charset="-128"/>
              <a:ea typeface="Meiryo UI" panose="020B0604030504040204" pitchFamily="50" charset="-128"/>
            </a:endParaRPr>
          </a:p>
          <a:p>
            <a:r>
              <a:rPr lang="ja-JP" altLang="en-US" sz="1100" dirty="0">
                <a:latin typeface="Meiryo UI" panose="020B0604030504040204" pitchFamily="50" charset="-128"/>
                <a:ea typeface="Meiryo UI" panose="020B0604030504040204" pitchFamily="50" charset="-128"/>
              </a:rPr>
              <a:t>　　</a:t>
            </a:r>
            <a:r>
              <a:rPr lang="ja-JP" altLang="en-US" sz="1100" dirty="0" smtClean="0">
                <a:latin typeface="Meiryo UI" panose="020B0604030504040204" pitchFamily="50" charset="-128"/>
                <a:ea typeface="Meiryo UI" panose="020B0604030504040204" pitchFamily="50" charset="-128"/>
              </a:rPr>
              <a:t>生物の生息に適した自然</a:t>
            </a:r>
            <a:r>
              <a:rPr lang="ja-JP" altLang="en-US" sz="1100" dirty="0">
                <a:latin typeface="Meiryo UI" panose="020B0604030504040204" pitchFamily="50" charset="-128"/>
                <a:ea typeface="Meiryo UI" panose="020B0604030504040204" pitchFamily="50" charset="-128"/>
              </a:rPr>
              <a:t>環境等の保全・再生・</a:t>
            </a:r>
            <a:r>
              <a:rPr lang="ja-JP" altLang="en-US" sz="1100" dirty="0" smtClean="0">
                <a:latin typeface="Meiryo UI" panose="020B0604030504040204" pitchFamily="50" charset="-128"/>
                <a:ea typeface="Meiryo UI" panose="020B0604030504040204" pitchFamily="50" charset="-128"/>
              </a:rPr>
              <a:t>創出や、環境に配慮した護岸や</a:t>
            </a:r>
            <a:endParaRPr lang="en-US" altLang="ja-JP" sz="1100" dirty="0" smtClean="0">
              <a:latin typeface="Meiryo UI" panose="020B0604030504040204" pitchFamily="50" charset="-128"/>
              <a:ea typeface="Meiryo UI" panose="020B0604030504040204" pitchFamily="50" charset="-128"/>
            </a:endParaRPr>
          </a:p>
          <a:p>
            <a:r>
              <a:rPr lang="ja-JP" altLang="en-US" sz="1100" dirty="0">
                <a:latin typeface="Meiryo UI" panose="020B0604030504040204" pitchFamily="50" charset="-128"/>
                <a:ea typeface="Meiryo UI" panose="020B0604030504040204" pitchFamily="50" charset="-128"/>
              </a:rPr>
              <a:t>　</a:t>
            </a:r>
            <a:r>
              <a:rPr lang="ja-JP" altLang="en-US" sz="1100" dirty="0" smtClean="0">
                <a:latin typeface="Meiryo UI" panose="020B0604030504040204" pitchFamily="50" charset="-128"/>
                <a:ea typeface="Meiryo UI" panose="020B0604030504040204" pitchFamily="50" charset="-128"/>
              </a:rPr>
              <a:t>　沿岸の施設による良好な海域環境の創出が進むとともに、水産資源の持続的な</a:t>
            </a:r>
            <a:endParaRPr lang="en-US" altLang="ja-JP" sz="1100" dirty="0" smtClean="0">
              <a:latin typeface="Meiryo UI" panose="020B0604030504040204" pitchFamily="50" charset="-128"/>
              <a:ea typeface="Meiryo UI" panose="020B0604030504040204" pitchFamily="50" charset="-128"/>
            </a:endParaRPr>
          </a:p>
          <a:p>
            <a:r>
              <a:rPr lang="ja-JP" altLang="en-US" sz="1100" dirty="0">
                <a:latin typeface="Meiryo UI" panose="020B0604030504040204" pitchFamily="50" charset="-128"/>
                <a:ea typeface="Meiryo UI" panose="020B0604030504040204" pitchFamily="50" charset="-128"/>
              </a:rPr>
              <a:t>　</a:t>
            </a:r>
            <a:r>
              <a:rPr lang="ja-JP" altLang="en-US" sz="1100" dirty="0" smtClean="0">
                <a:latin typeface="Meiryo UI" panose="020B0604030504040204" pitchFamily="50" charset="-128"/>
                <a:ea typeface="Meiryo UI" panose="020B0604030504040204" pitchFamily="50" charset="-128"/>
              </a:rPr>
              <a:t>　利用が確保され、多様</a:t>
            </a:r>
            <a:r>
              <a:rPr lang="ja-JP" altLang="en-US" sz="1100" dirty="0">
                <a:latin typeface="Meiryo UI" panose="020B0604030504040204" pitchFamily="50" charset="-128"/>
                <a:ea typeface="Meiryo UI" panose="020B0604030504040204" pitchFamily="50" charset="-128"/>
              </a:rPr>
              <a:t>な生物を育む</a:t>
            </a:r>
            <a:r>
              <a:rPr lang="ja-JP" altLang="en-US" sz="1100" dirty="0" smtClean="0">
                <a:latin typeface="Meiryo UI" panose="020B0604030504040204" pitchFamily="50" charset="-128"/>
                <a:ea typeface="Meiryo UI" panose="020B0604030504040204" pitchFamily="50" charset="-128"/>
              </a:rPr>
              <a:t>場が確保されている。このことにより、生息</a:t>
            </a:r>
            <a:endParaRPr lang="en-US" altLang="ja-JP" sz="1100" dirty="0" smtClean="0">
              <a:latin typeface="Meiryo UI" panose="020B0604030504040204" pitchFamily="50" charset="-128"/>
              <a:ea typeface="Meiryo UI" panose="020B0604030504040204" pitchFamily="50" charset="-128"/>
            </a:endParaRPr>
          </a:p>
          <a:p>
            <a:r>
              <a:rPr lang="ja-JP" altLang="en-US" sz="1100" dirty="0">
                <a:latin typeface="Meiryo UI" panose="020B0604030504040204" pitchFamily="50" charset="-128"/>
                <a:ea typeface="Meiryo UI" panose="020B0604030504040204" pitchFamily="50" charset="-128"/>
              </a:rPr>
              <a:t>　</a:t>
            </a:r>
            <a:r>
              <a:rPr lang="ja-JP" altLang="en-US" sz="1100" dirty="0" smtClean="0">
                <a:latin typeface="Meiryo UI" panose="020B0604030504040204" pitchFamily="50" charset="-128"/>
                <a:ea typeface="Meiryo UI" panose="020B0604030504040204" pitchFamily="50" charset="-128"/>
              </a:rPr>
              <a:t>　する</a:t>
            </a:r>
            <a:r>
              <a:rPr lang="ja-JP" altLang="en-US" sz="1100" dirty="0">
                <a:latin typeface="Meiryo UI" panose="020B0604030504040204" pitchFamily="50" charset="-128"/>
                <a:ea typeface="Meiryo UI" panose="020B0604030504040204" pitchFamily="50" charset="-128"/>
              </a:rPr>
              <a:t>生物による</a:t>
            </a:r>
            <a:r>
              <a:rPr lang="ja-JP" altLang="en-US" sz="1100" dirty="0" smtClean="0">
                <a:latin typeface="Meiryo UI" panose="020B0604030504040204" pitchFamily="50" charset="-128"/>
                <a:ea typeface="Meiryo UI" panose="020B0604030504040204" pitchFamily="50" charset="-128"/>
              </a:rPr>
              <a:t>栄養塩類の</a:t>
            </a:r>
            <a:r>
              <a:rPr lang="ja-JP" altLang="en-US" sz="1100" dirty="0">
                <a:latin typeface="Meiryo UI" panose="020B0604030504040204" pitchFamily="50" charset="-128"/>
                <a:ea typeface="Meiryo UI" panose="020B0604030504040204" pitchFamily="50" charset="-128"/>
              </a:rPr>
              <a:t>吸収、ＣＯ</a:t>
            </a:r>
            <a:r>
              <a:rPr lang="ja-JP" altLang="en-US" sz="1000" dirty="0">
                <a:latin typeface="Meiryo UI" panose="020B0604030504040204" pitchFamily="50" charset="-128"/>
                <a:ea typeface="Meiryo UI" panose="020B0604030504040204" pitchFamily="50" charset="-128"/>
              </a:rPr>
              <a:t>２</a:t>
            </a:r>
            <a:r>
              <a:rPr lang="ja-JP" altLang="en-US" sz="1100" dirty="0">
                <a:latin typeface="Meiryo UI" panose="020B0604030504040204" pitchFamily="50" charset="-128"/>
                <a:ea typeface="Meiryo UI" panose="020B0604030504040204" pitchFamily="50" charset="-128"/>
              </a:rPr>
              <a:t>の吸収（ブルーカーボン）</a:t>
            </a:r>
            <a:r>
              <a:rPr lang="ja-JP" altLang="en-US" sz="1100" dirty="0" smtClean="0">
                <a:latin typeface="Meiryo UI" panose="020B0604030504040204" pitchFamily="50" charset="-128"/>
                <a:ea typeface="Meiryo UI" panose="020B0604030504040204" pitchFamily="50" charset="-128"/>
              </a:rPr>
              <a:t>、生物</a:t>
            </a:r>
            <a:r>
              <a:rPr lang="ja-JP" altLang="en-US" sz="1100" dirty="0">
                <a:latin typeface="Meiryo UI" panose="020B0604030504040204" pitchFamily="50" charset="-128"/>
                <a:ea typeface="Meiryo UI" panose="020B0604030504040204" pitchFamily="50" charset="-128"/>
              </a:rPr>
              <a:t>多様性</a:t>
            </a:r>
            <a:r>
              <a:rPr lang="ja-JP" altLang="en-US" sz="1100" dirty="0" smtClean="0">
                <a:latin typeface="Meiryo UI" panose="020B0604030504040204" pitchFamily="50" charset="-128"/>
                <a:ea typeface="Meiryo UI" panose="020B0604030504040204" pitchFamily="50" charset="-128"/>
              </a:rPr>
              <a:t>の</a:t>
            </a:r>
            <a:endParaRPr lang="en-US" altLang="ja-JP" sz="1100" dirty="0" smtClean="0">
              <a:latin typeface="Meiryo UI" panose="020B0604030504040204" pitchFamily="50" charset="-128"/>
              <a:ea typeface="Meiryo UI" panose="020B0604030504040204" pitchFamily="50" charset="-128"/>
            </a:endParaRPr>
          </a:p>
          <a:p>
            <a:r>
              <a:rPr lang="ja-JP" altLang="en-US" sz="1100" dirty="0">
                <a:latin typeface="Meiryo UI" panose="020B0604030504040204" pitchFamily="50" charset="-128"/>
                <a:ea typeface="Meiryo UI" panose="020B0604030504040204" pitchFamily="50" charset="-128"/>
              </a:rPr>
              <a:t>　</a:t>
            </a:r>
            <a:r>
              <a:rPr lang="ja-JP" altLang="en-US" sz="1100" dirty="0" smtClean="0">
                <a:latin typeface="Meiryo UI" panose="020B0604030504040204" pitchFamily="50" charset="-128"/>
                <a:ea typeface="Meiryo UI" panose="020B0604030504040204" pitchFamily="50" charset="-128"/>
              </a:rPr>
              <a:t>　向上</a:t>
            </a:r>
            <a:r>
              <a:rPr lang="ja-JP" altLang="en-US" sz="1100" dirty="0">
                <a:latin typeface="Meiryo UI" panose="020B0604030504040204" pitchFamily="50" charset="-128"/>
                <a:ea typeface="Meiryo UI" panose="020B0604030504040204" pitchFamily="50" charset="-128"/>
              </a:rPr>
              <a:t>、大阪湾の魅力向上など様々なコベネフィット効果が</a:t>
            </a:r>
            <a:r>
              <a:rPr lang="ja-JP" altLang="en-US" sz="1100" dirty="0" smtClean="0">
                <a:latin typeface="Meiryo UI" panose="020B0604030504040204" pitchFamily="50" charset="-128"/>
                <a:ea typeface="Meiryo UI" panose="020B0604030504040204" pitchFamily="50" charset="-128"/>
              </a:rPr>
              <a:t>発揮されて</a:t>
            </a:r>
            <a:r>
              <a:rPr lang="ja-JP" altLang="en-US" sz="1100" dirty="0">
                <a:latin typeface="Meiryo UI" panose="020B0604030504040204" pitchFamily="50" charset="-128"/>
                <a:ea typeface="Meiryo UI" panose="020B0604030504040204" pitchFamily="50" charset="-128"/>
              </a:rPr>
              <a:t>いる</a:t>
            </a:r>
            <a:r>
              <a:rPr lang="ja-JP" altLang="en-US" sz="1100" dirty="0" smtClean="0">
                <a:latin typeface="Meiryo UI" panose="020B0604030504040204" pitchFamily="50" charset="-128"/>
                <a:ea typeface="Meiryo UI" panose="020B0604030504040204" pitchFamily="50" charset="-128"/>
              </a:rPr>
              <a:t>。</a:t>
            </a:r>
            <a:endParaRPr lang="en-US" altLang="ja-JP" sz="1100" dirty="0" smtClean="0">
              <a:latin typeface="Meiryo UI" panose="020B0604030504040204" pitchFamily="50" charset="-128"/>
              <a:ea typeface="Meiryo UI" panose="020B0604030504040204" pitchFamily="50" charset="-128"/>
            </a:endParaRPr>
          </a:p>
          <a:p>
            <a:pPr marL="171450" indent="-171450">
              <a:spcBef>
                <a:spcPts val="600"/>
              </a:spcBef>
              <a:buFont typeface="Wingdings" panose="05000000000000000000" pitchFamily="2" charset="2"/>
              <a:buChar char="l"/>
            </a:pPr>
            <a:r>
              <a:rPr lang="ja-JP" altLang="en-US" sz="1200" b="1" dirty="0" smtClean="0">
                <a:latin typeface="Meiryo UI" panose="020B0604030504040204" pitchFamily="50" charset="-128"/>
                <a:ea typeface="Meiryo UI" panose="020B0604030504040204" pitchFamily="50" charset="-128"/>
              </a:rPr>
              <a:t>健全</a:t>
            </a:r>
            <a:r>
              <a:rPr lang="ja-JP" altLang="en-US" sz="1200" b="1" dirty="0">
                <a:latin typeface="Meiryo UI" panose="020B0604030504040204" pitchFamily="50" charset="-128"/>
                <a:ea typeface="Meiryo UI" panose="020B0604030504040204" pitchFamily="50" charset="-128"/>
              </a:rPr>
              <a:t>な物質循環が行われ、良好な水環境が保たれている</a:t>
            </a:r>
            <a:endParaRPr lang="en-US" altLang="ja-JP" sz="1200" b="1" dirty="0">
              <a:latin typeface="Meiryo UI" panose="020B0604030504040204" pitchFamily="50" charset="-128"/>
              <a:ea typeface="Meiryo UI" panose="020B0604030504040204" pitchFamily="50" charset="-128"/>
            </a:endParaRPr>
          </a:p>
          <a:p>
            <a:r>
              <a:rPr lang="ja-JP" altLang="en-US" sz="1100" dirty="0">
                <a:latin typeface="Meiryo UI" panose="020B0604030504040204" pitchFamily="50" charset="-128"/>
                <a:ea typeface="Meiryo UI" panose="020B0604030504040204" pitchFamily="50" charset="-128"/>
              </a:rPr>
              <a:t>　　水質環境基準（底層</a:t>
            </a:r>
            <a:r>
              <a:rPr lang="en-US" altLang="ja-JP" sz="1100" dirty="0">
                <a:latin typeface="Meiryo UI" panose="020B0604030504040204" pitchFamily="50" charset="-128"/>
                <a:ea typeface="Meiryo UI" panose="020B0604030504040204" pitchFamily="50" charset="-128"/>
              </a:rPr>
              <a:t>DO</a:t>
            </a:r>
            <a:r>
              <a:rPr lang="ja-JP" altLang="en-US" sz="1100" dirty="0">
                <a:latin typeface="Meiryo UI" panose="020B0604030504040204" pitchFamily="50" charset="-128"/>
                <a:ea typeface="Meiryo UI" panose="020B0604030504040204" pitchFamily="50" charset="-128"/>
              </a:rPr>
              <a:t>含む</a:t>
            </a:r>
            <a:r>
              <a:rPr lang="ja-JP" altLang="en-US" sz="1100" dirty="0" smtClean="0">
                <a:latin typeface="Meiryo UI" panose="020B0604030504040204" pitchFamily="50" charset="-128"/>
                <a:ea typeface="Meiryo UI" panose="020B0604030504040204" pitchFamily="50" charset="-128"/>
              </a:rPr>
              <a:t>）が達成・維持されるとともに、底質が改善され、</a:t>
            </a:r>
            <a:endParaRPr lang="en-US" altLang="ja-JP" sz="1100" dirty="0" smtClean="0">
              <a:latin typeface="Meiryo UI" panose="020B0604030504040204" pitchFamily="50" charset="-128"/>
              <a:ea typeface="Meiryo UI" panose="020B0604030504040204" pitchFamily="50" charset="-128"/>
            </a:endParaRPr>
          </a:p>
          <a:p>
            <a:r>
              <a:rPr lang="ja-JP" altLang="en-US" sz="1100" dirty="0">
                <a:latin typeface="Meiryo UI" panose="020B0604030504040204" pitchFamily="50" charset="-128"/>
                <a:ea typeface="Meiryo UI" panose="020B0604030504040204" pitchFamily="50" charset="-128"/>
              </a:rPr>
              <a:t>　</a:t>
            </a:r>
            <a:r>
              <a:rPr lang="ja-JP" altLang="en-US" sz="1100" dirty="0" smtClean="0">
                <a:latin typeface="Meiryo UI" panose="020B0604030504040204" pitchFamily="50" charset="-128"/>
                <a:ea typeface="Meiryo UI" panose="020B0604030504040204" pitchFamily="50" charset="-128"/>
              </a:rPr>
              <a:t>　生物多様性が確保されるよう、湾</a:t>
            </a:r>
            <a:r>
              <a:rPr lang="ja-JP" altLang="en-US" sz="1100" dirty="0">
                <a:latin typeface="Meiryo UI" panose="020B0604030504040204" pitchFamily="50" charset="-128"/>
                <a:ea typeface="Meiryo UI" panose="020B0604030504040204" pitchFamily="50" charset="-128"/>
              </a:rPr>
              <a:t>奥部における停滞性</a:t>
            </a:r>
            <a:r>
              <a:rPr lang="ja-JP" altLang="en-US" sz="1100" dirty="0" smtClean="0">
                <a:latin typeface="Meiryo UI" panose="020B0604030504040204" pitchFamily="50" charset="-128"/>
                <a:ea typeface="Meiryo UI" panose="020B0604030504040204" pitchFamily="50" charset="-128"/>
              </a:rPr>
              <a:t>水域の流況が改善され、</a:t>
            </a:r>
            <a:endParaRPr lang="en-US" altLang="ja-JP" sz="1100" dirty="0" smtClean="0">
              <a:latin typeface="Meiryo UI" panose="020B0604030504040204" pitchFamily="50" charset="-128"/>
              <a:ea typeface="Meiryo UI" panose="020B0604030504040204" pitchFamily="50" charset="-128"/>
            </a:endParaRPr>
          </a:p>
          <a:p>
            <a:r>
              <a:rPr lang="ja-JP" altLang="en-US" sz="1100" dirty="0" smtClean="0">
                <a:latin typeface="Meiryo UI" panose="020B0604030504040204" pitchFamily="50" charset="-128"/>
                <a:ea typeface="Meiryo UI" panose="020B0604030504040204" pitchFamily="50" charset="-128"/>
              </a:rPr>
              <a:t>　　栄養塩類や有機物などの物質が健全に循環し、良好な水環境が保たれている。</a:t>
            </a:r>
            <a:endParaRPr lang="en-US" altLang="ja-JP" sz="1100" dirty="0">
              <a:latin typeface="Meiryo UI" panose="020B0604030504040204" pitchFamily="50" charset="-128"/>
              <a:ea typeface="Meiryo UI" panose="020B0604030504040204" pitchFamily="50" charset="-128"/>
            </a:endParaRPr>
          </a:p>
          <a:p>
            <a:pPr marL="171450" indent="-171450">
              <a:spcBef>
                <a:spcPts val="600"/>
              </a:spcBef>
              <a:buFont typeface="Wingdings" panose="05000000000000000000" pitchFamily="2" charset="2"/>
              <a:buChar char="l"/>
            </a:pPr>
            <a:r>
              <a:rPr lang="ja-JP" altLang="en-US" sz="1200" b="1" dirty="0" smtClean="0">
                <a:latin typeface="Meiryo UI" panose="020B0604030504040204" pitchFamily="50" charset="-128"/>
                <a:ea typeface="Meiryo UI" panose="020B0604030504040204" pitchFamily="50" charset="-128"/>
              </a:rPr>
              <a:t>都市</a:t>
            </a:r>
            <a:r>
              <a:rPr lang="ja-JP" altLang="en-US" sz="1200" b="1" dirty="0">
                <a:latin typeface="Meiryo UI" panose="020B0604030504040204" pitchFamily="50" charset="-128"/>
                <a:ea typeface="Meiryo UI" panose="020B0604030504040204" pitchFamily="50" charset="-128"/>
              </a:rPr>
              <a:t>活動や暮らしに潤いと安心を与え、大阪の都市としての魅力を</a:t>
            </a:r>
            <a:endParaRPr lang="en-US" altLang="ja-JP" sz="1200" b="1" dirty="0">
              <a:latin typeface="Meiryo UI" panose="020B0604030504040204" pitchFamily="50" charset="-128"/>
              <a:ea typeface="Meiryo UI" panose="020B0604030504040204" pitchFamily="50" charset="-128"/>
            </a:endParaRPr>
          </a:p>
          <a:p>
            <a:r>
              <a:rPr lang="ja-JP" altLang="en-US" sz="1200" b="1" dirty="0">
                <a:latin typeface="Meiryo UI" panose="020B0604030504040204" pitchFamily="50" charset="-128"/>
                <a:ea typeface="Meiryo UI" panose="020B0604030504040204" pitchFamily="50" charset="-128"/>
              </a:rPr>
              <a:t>　　</a:t>
            </a:r>
            <a:r>
              <a:rPr lang="ja-JP" altLang="en-US" sz="1200" b="1" dirty="0" smtClean="0">
                <a:latin typeface="Meiryo UI" panose="020B0604030504040204" pitchFamily="50" charset="-128"/>
                <a:ea typeface="Meiryo UI" panose="020B0604030504040204" pitchFamily="50" charset="-128"/>
              </a:rPr>
              <a:t>高めて</a:t>
            </a:r>
            <a:r>
              <a:rPr lang="ja-JP" altLang="en-US" sz="1200" b="1" dirty="0">
                <a:latin typeface="Meiryo UI" panose="020B0604030504040204" pitchFamily="50" charset="-128"/>
                <a:ea typeface="Meiryo UI" panose="020B0604030504040204" pitchFamily="50" charset="-128"/>
              </a:rPr>
              <a:t>いる</a:t>
            </a:r>
            <a:endParaRPr lang="en-US" altLang="ja-JP" sz="1200" b="1" dirty="0">
              <a:latin typeface="Meiryo UI" panose="020B0604030504040204" pitchFamily="50" charset="-128"/>
              <a:ea typeface="Meiryo UI" panose="020B0604030504040204" pitchFamily="50" charset="-128"/>
            </a:endParaRPr>
          </a:p>
          <a:p>
            <a:r>
              <a:rPr lang="ja-JP" altLang="en-US" sz="1100" dirty="0">
                <a:latin typeface="Meiryo UI" panose="020B0604030504040204" pitchFamily="50" charset="-128"/>
                <a:ea typeface="Meiryo UI" panose="020B0604030504040204" pitchFamily="50" charset="-128"/>
              </a:rPr>
              <a:t>　　 大阪湾へのプラスチックごみを含め人の活動に伴うごみの流入がなく、貴重な</a:t>
            </a:r>
            <a:endParaRPr lang="en-US" altLang="ja-JP" sz="1100" dirty="0">
              <a:latin typeface="Meiryo UI" panose="020B0604030504040204" pitchFamily="50" charset="-128"/>
              <a:ea typeface="Meiryo UI" panose="020B0604030504040204" pitchFamily="50" charset="-128"/>
            </a:endParaRPr>
          </a:p>
          <a:p>
            <a:r>
              <a:rPr lang="ja-JP" altLang="en-US" sz="1100" dirty="0">
                <a:latin typeface="Meiryo UI" panose="020B0604030504040204" pitchFamily="50" charset="-128"/>
                <a:ea typeface="Meiryo UI" panose="020B0604030504040204" pitchFamily="50" charset="-128"/>
              </a:rPr>
              <a:t>　　 自然景観・文化的景観の保全</a:t>
            </a:r>
            <a:r>
              <a:rPr lang="ja-JP" altLang="en-US" sz="1100" dirty="0" smtClean="0">
                <a:latin typeface="Meiryo UI" panose="020B0604030504040204" pitchFamily="50" charset="-128"/>
                <a:ea typeface="Meiryo UI" panose="020B0604030504040204" pitchFamily="50" charset="-128"/>
              </a:rPr>
              <a:t>、海と都市や産業施設が融合した都市景観・</a:t>
            </a:r>
            <a:endParaRPr lang="en-US" altLang="ja-JP" sz="1100" dirty="0" smtClean="0">
              <a:latin typeface="Meiryo UI" panose="020B0604030504040204" pitchFamily="50" charset="-128"/>
              <a:ea typeface="Meiryo UI" panose="020B0604030504040204" pitchFamily="50" charset="-128"/>
            </a:endParaRPr>
          </a:p>
          <a:p>
            <a:r>
              <a:rPr lang="ja-JP" altLang="en-US" sz="1100" dirty="0">
                <a:latin typeface="Meiryo UI" panose="020B0604030504040204" pitchFamily="50" charset="-128"/>
                <a:ea typeface="Meiryo UI" panose="020B0604030504040204" pitchFamily="50" charset="-128"/>
              </a:rPr>
              <a:t>　</a:t>
            </a:r>
            <a:r>
              <a:rPr lang="ja-JP" altLang="en-US" sz="1100" dirty="0" smtClean="0">
                <a:latin typeface="Meiryo UI" panose="020B0604030504040204" pitchFamily="50" charset="-128"/>
                <a:ea typeface="Meiryo UI" panose="020B0604030504040204" pitchFamily="50" charset="-128"/>
              </a:rPr>
              <a:t>　 産業景観という新たな魅力の創出や環境</a:t>
            </a:r>
            <a:r>
              <a:rPr lang="ja-JP" altLang="en-US" sz="1100" dirty="0">
                <a:latin typeface="Meiryo UI" panose="020B0604030504040204" pitchFamily="50" charset="-128"/>
                <a:ea typeface="Meiryo UI" panose="020B0604030504040204" pitchFamily="50" charset="-128"/>
              </a:rPr>
              <a:t>保全と調和した沿岸防災機能の</a:t>
            </a:r>
            <a:r>
              <a:rPr lang="ja-JP" altLang="en-US" sz="1100" dirty="0" smtClean="0">
                <a:latin typeface="Meiryo UI" panose="020B0604030504040204" pitchFamily="50" charset="-128"/>
                <a:ea typeface="Meiryo UI" panose="020B0604030504040204" pitchFamily="50" charset="-128"/>
              </a:rPr>
              <a:t>強化</a:t>
            </a:r>
            <a:endParaRPr lang="en-US" altLang="ja-JP" sz="1100" dirty="0" smtClean="0">
              <a:latin typeface="Meiryo UI" panose="020B0604030504040204" pitchFamily="50" charset="-128"/>
              <a:ea typeface="Meiryo UI" panose="020B0604030504040204" pitchFamily="50" charset="-128"/>
            </a:endParaRPr>
          </a:p>
          <a:p>
            <a:r>
              <a:rPr lang="ja-JP" altLang="en-US" sz="1100" dirty="0">
                <a:latin typeface="Meiryo UI" panose="020B0604030504040204" pitchFamily="50" charset="-128"/>
                <a:ea typeface="Meiryo UI" panose="020B0604030504040204" pitchFamily="50" charset="-128"/>
              </a:rPr>
              <a:t>　</a:t>
            </a:r>
            <a:r>
              <a:rPr lang="ja-JP" altLang="en-US" sz="1100" dirty="0" smtClean="0">
                <a:latin typeface="Meiryo UI" panose="020B0604030504040204" pitchFamily="50" charset="-128"/>
                <a:ea typeface="Meiryo UI" panose="020B0604030504040204" pitchFamily="50" charset="-128"/>
              </a:rPr>
              <a:t>　 が進むとともに、海を使い、海と親しむ場や機会が拡充され、それらが活発に活用</a:t>
            </a:r>
            <a:endParaRPr lang="en-US" altLang="ja-JP" sz="1100" dirty="0" smtClean="0">
              <a:latin typeface="Meiryo UI" panose="020B0604030504040204" pitchFamily="50" charset="-128"/>
              <a:ea typeface="Meiryo UI" panose="020B0604030504040204" pitchFamily="50" charset="-128"/>
            </a:endParaRPr>
          </a:p>
          <a:p>
            <a:r>
              <a:rPr lang="ja-JP" altLang="en-US" sz="1100" dirty="0">
                <a:latin typeface="Meiryo UI" panose="020B0604030504040204" pitchFamily="50" charset="-128"/>
                <a:ea typeface="Meiryo UI" panose="020B0604030504040204" pitchFamily="50" charset="-128"/>
              </a:rPr>
              <a:t>　</a:t>
            </a:r>
            <a:r>
              <a:rPr lang="ja-JP" altLang="en-US" sz="1100" dirty="0" smtClean="0">
                <a:latin typeface="Meiryo UI" panose="020B0604030504040204" pitchFamily="50" charset="-128"/>
                <a:ea typeface="Meiryo UI" panose="020B0604030504040204" pitchFamily="50" charset="-128"/>
              </a:rPr>
              <a:t>　 されることにより、都市活動や暮らしに潤いと安心を与え、都市としての魅力を</a:t>
            </a:r>
            <a:endParaRPr lang="en-US" altLang="ja-JP" sz="1100" dirty="0" smtClean="0">
              <a:latin typeface="Meiryo UI" panose="020B0604030504040204" pitchFamily="50" charset="-128"/>
              <a:ea typeface="Meiryo UI" panose="020B0604030504040204" pitchFamily="50" charset="-128"/>
            </a:endParaRPr>
          </a:p>
          <a:p>
            <a:r>
              <a:rPr lang="ja-JP" altLang="en-US" sz="1100" dirty="0">
                <a:latin typeface="Meiryo UI" panose="020B0604030504040204" pitchFamily="50" charset="-128"/>
                <a:ea typeface="Meiryo UI" panose="020B0604030504040204" pitchFamily="50" charset="-128"/>
              </a:rPr>
              <a:t>　</a:t>
            </a:r>
            <a:r>
              <a:rPr lang="ja-JP" altLang="en-US" sz="1100" dirty="0" smtClean="0">
                <a:latin typeface="Meiryo UI" panose="020B0604030504040204" pitchFamily="50" charset="-128"/>
                <a:ea typeface="Meiryo UI" panose="020B0604030504040204" pitchFamily="50" charset="-128"/>
              </a:rPr>
              <a:t>　 高めている。</a:t>
            </a:r>
            <a:endParaRPr lang="en-US" altLang="ja-JP" sz="1100" dirty="0">
              <a:latin typeface="Meiryo UI" panose="020B0604030504040204" pitchFamily="50" charset="-128"/>
              <a:ea typeface="Meiryo UI" panose="020B0604030504040204" pitchFamily="50" charset="-128"/>
            </a:endParaRPr>
          </a:p>
        </p:txBody>
      </p:sp>
      <p:sp>
        <p:nvSpPr>
          <p:cNvPr id="121" name="テキスト ボックス 19">
            <a:extLst>
              <a:ext uri="{FF2B5EF4-FFF2-40B4-BE49-F238E27FC236}">
                <a16:creationId xmlns:a16="http://schemas.microsoft.com/office/drawing/2014/main" id="{5B78D946-B571-40A1-BFD5-486C26C92220}"/>
              </a:ext>
            </a:extLst>
          </p:cNvPr>
          <p:cNvSpPr txBox="1">
            <a:spLocks noChangeArrowheads="1"/>
          </p:cNvSpPr>
          <p:nvPr/>
        </p:nvSpPr>
        <p:spPr bwMode="auto">
          <a:xfrm>
            <a:off x="6371820" y="7888359"/>
            <a:ext cx="6389920" cy="17878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91440" tIns="45720" rIns="91440" bIns="45720" anchor="t" anchorCtr="0" upright="1">
            <a:noAutofit/>
          </a:bodyPr>
          <a:lstStyle/>
          <a:p>
            <a:pPr marL="171450" indent="-171450">
              <a:buFont typeface="Wingdings" panose="05000000000000000000" pitchFamily="2" charset="2"/>
              <a:buChar char="l"/>
            </a:pPr>
            <a:r>
              <a:rPr lang="ja-JP" sz="1200" b="1" kern="100" dirty="0">
                <a:solidFill>
                  <a:srgbClr val="000000"/>
                </a:solidFill>
                <a:effectLst/>
                <a:latin typeface="Meiryo UI" panose="020B0604030504040204" pitchFamily="50" charset="-128"/>
                <a:ea typeface="Meiryo UI" panose="020B0604030504040204" pitchFamily="50" charset="-128"/>
                <a:cs typeface="Times New Roman" panose="02020603050405020304" pitchFamily="18" charset="0"/>
              </a:rPr>
              <a:t>沿岸域の環境の保全、再生及び創出、並びに都市の魅力を高める潤い・安心の創出と自然景観及び文化的景観の保全に関する目標</a:t>
            </a:r>
            <a:endParaRPr lang="en-US" altLang="ja-JP" sz="1200" b="1" kern="100" dirty="0">
              <a:solidFill>
                <a:srgbClr val="000000"/>
              </a:solidFill>
              <a:effectLst/>
              <a:latin typeface="Meiryo UI" panose="020B0604030504040204" pitchFamily="50" charset="-128"/>
              <a:ea typeface="Meiryo UI" panose="020B0604030504040204" pitchFamily="50" charset="-128"/>
              <a:cs typeface="Times New Roman" panose="02020603050405020304" pitchFamily="18" charset="0"/>
            </a:endParaRPr>
          </a:p>
          <a:p>
            <a:pPr marL="107315"/>
            <a:r>
              <a:rPr lang="ja-JP" altLang="en-US" sz="1100" kern="100" dirty="0">
                <a:solidFill>
                  <a:srgbClr val="000000"/>
                </a:solidFill>
                <a:latin typeface="Meiryo UI" panose="020B0604030504040204" pitchFamily="50" charset="-128"/>
                <a:ea typeface="Meiryo UI" panose="020B0604030504040204" pitchFamily="50" charset="-128"/>
                <a:cs typeface="Times New Roman" panose="02020603050405020304" pitchFamily="18" charset="0"/>
              </a:rPr>
              <a:t>　　</a:t>
            </a:r>
            <a:r>
              <a:rPr lang="ja-JP" altLang="en-US" sz="1100" kern="100" dirty="0" smtClean="0">
                <a:solidFill>
                  <a:srgbClr val="000000"/>
                </a:solidFill>
                <a:latin typeface="Meiryo UI" panose="020B0604030504040204" pitchFamily="50" charset="-128"/>
                <a:ea typeface="Meiryo UI" panose="020B0604030504040204" pitchFamily="50" charset="-128"/>
                <a:cs typeface="Times New Roman" panose="02020603050405020304" pitchFamily="18" charset="0"/>
              </a:rPr>
              <a:t>湾奥部における生物が生息しやすい場の創出、藻場・干潟・砂浜等の保全、湾南部における「里海」</a:t>
            </a:r>
            <a:r>
              <a:rPr lang="ja-JP" altLang="en-US" sz="1100" kern="100" dirty="0" err="1" smtClean="0">
                <a:solidFill>
                  <a:srgbClr val="000000"/>
                </a:solidFill>
                <a:latin typeface="Meiryo UI" panose="020B0604030504040204" pitchFamily="50" charset="-128"/>
                <a:ea typeface="Meiryo UI" panose="020B0604030504040204" pitchFamily="50" charset="-128"/>
                <a:cs typeface="Times New Roman" panose="02020603050405020304" pitchFamily="18" charset="0"/>
              </a:rPr>
              <a:t>づ</a:t>
            </a:r>
            <a:r>
              <a:rPr lang="ja-JP" altLang="en-US" sz="1100" kern="100" dirty="0" smtClean="0">
                <a:solidFill>
                  <a:srgbClr val="000000"/>
                </a:solidFill>
                <a:latin typeface="Meiryo UI" panose="020B0604030504040204" pitchFamily="50" charset="-128"/>
                <a:ea typeface="Meiryo UI" panose="020B0604030504040204" pitchFamily="50" charset="-128"/>
                <a:cs typeface="Times New Roman" panose="02020603050405020304" pitchFamily="18" charset="0"/>
              </a:rPr>
              <a:t>　　</a:t>
            </a:r>
            <a:endParaRPr lang="en-US" altLang="ja-JP" sz="1100" kern="100" dirty="0" smtClean="0">
              <a:solidFill>
                <a:srgbClr val="000000"/>
              </a:solidFill>
              <a:latin typeface="Meiryo UI" panose="020B0604030504040204" pitchFamily="50" charset="-128"/>
              <a:ea typeface="Meiryo UI" panose="020B0604030504040204" pitchFamily="50" charset="-128"/>
              <a:cs typeface="Times New Roman" panose="02020603050405020304" pitchFamily="18" charset="0"/>
            </a:endParaRPr>
          </a:p>
          <a:p>
            <a:pPr marL="107315"/>
            <a:r>
              <a:rPr lang="ja-JP" altLang="en-US" sz="1100" kern="100" dirty="0">
                <a:solidFill>
                  <a:srgbClr val="000000"/>
                </a:solidFill>
                <a:latin typeface="Meiryo UI" panose="020B0604030504040204" pitchFamily="50" charset="-128"/>
                <a:ea typeface="Meiryo UI" panose="020B0604030504040204" pitchFamily="50" charset="-128"/>
                <a:cs typeface="Times New Roman" panose="02020603050405020304" pitchFamily="18" charset="0"/>
              </a:rPr>
              <a:t>　</a:t>
            </a:r>
            <a:r>
              <a:rPr lang="ja-JP" altLang="en-US" sz="1100" kern="100" dirty="0" smtClean="0">
                <a:solidFill>
                  <a:srgbClr val="000000"/>
                </a:solidFill>
                <a:latin typeface="Meiryo UI" panose="020B0604030504040204" pitchFamily="50" charset="-128"/>
                <a:ea typeface="Meiryo UI" panose="020B0604030504040204" pitchFamily="50" charset="-128"/>
                <a:cs typeface="Times New Roman" panose="02020603050405020304" pitchFamily="18" charset="0"/>
              </a:rPr>
              <a:t>　くりの推進、エコツーリズム</a:t>
            </a:r>
            <a:r>
              <a:rPr lang="ja-JP" altLang="en-US" sz="1100" kern="100" dirty="0">
                <a:solidFill>
                  <a:srgbClr val="000000"/>
                </a:solidFill>
                <a:latin typeface="Meiryo UI" panose="020B0604030504040204" pitchFamily="50" charset="-128"/>
                <a:ea typeface="Meiryo UI" panose="020B0604030504040204" pitchFamily="50" charset="-128"/>
                <a:cs typeface="Times New Roman" panose="02020603050405020304" pitchFamily="18" charset="0"/>
              </a:rPr>
              <a:t>等の推進　</a:t>
            </a:r>
            <a:r>
              <a:rPr lang="ja-JP" altLang="en-US" sz="1100" kern="100" dirty="0" smtClean="0">
                <a:solidFill>
                  <a:srgbClr val="000000"/>
                </a:solidFill>
                <a:latin typeface="Meiryo UI" panose="020B0604030504040204" pitchFamily="50" charset="-128"/>
                <a:ea typeface="Meiryo UI" panose="020B0604030504040204" pitchFamily="50" charset="-128"/>
                <a:cs typeface="Times New Roman" panose="02020603050405020304" pitchFamily="18" charset="0"/>
              </a:rPr>
              <a:t>など</a:t>
            </a:r>
            <a:endParaRPr lang="en-US" altLang="ja-JP" sz="1100" kern="100" dirty="0" smtClean="0">
              <a:solidFill>
                <a:srgbClr val="000000"/>
              </a:solidFill>
              <a:latin typeface="Meiryo UI" panose="020B0604030504040204" pitchFamily="50" charset="-128"/>
              <a:ea typeface="Meiryo UI" panose="020B0604030504040204" pitchFamily="50" charset="-128"/>
              <a:cs typeface="Times New Roman" panose="02020603050405020304" pitchFamily="18" charset="0"/>
            </a:endParaRPr>
          </a:p>
          <a:p>
            <a:pPr marL="107315"/>
            <a:endParaRPr lang="en-US" altLang="ja-JP" sz="100" kern="100" dirty="0">
              <a:solidFill>
                <a:srgbClr val="000000"/>
              </a:solidFill>
              <a:latin typeface="Meiryo UI" panose="020B0604030504040204" pitchFamily="50" charset="-128"/>
              <a:ea typeface="Meiryo UI" panose="020B0604030504040204" pitchFamily="50" charset="-128"/>
              <a:cs typeface="Times New Roman" panose="02020603050405020304" pitchFamily="18" charset="0"/>
            </a:endParaRPr>
          </a:p>
          <a:p>
            <a:pPr marL="107315"/>
            <a:endParaRPr lang="en-US" altLang="ja-JP" sz="100" kern="100" dirty="0">
              <a:solidFill>
                <a:srgbClr val="000000"/>
              </a:solidFill>
              <a:latin typeface="Meiryo UI" panose="020B0604030504040204" pitchFamily="50" charset="-128"/>
              <a:ea typeface="Meiryo UI" panose="020B0604030504040204" pitchFamily="50" charset="-128"/>
              <a:cs typeface="Times New Roman" panose="02020603050405020304" pitchFamily="18" charset="0"/>
            </a:endParaRPr>
          </a:p>
          <a:p>
            <a:pPr marL="182563" indent="-182563">
              <a:buFont typeface="Wingdings" panose="05000000000000000000" pitchFamily="2" charset="2"/>
              <a:buChar char="l"/>
            </a:pPr>
            <a:r>
              <a:rPr lang="ja-JP" altLang="en-US" sz="1200" b="1" kern="100" dirty="0">
                <a:effectLst/>
                <a:latin typeface="Meiryo UI" panose="020B0604030504040204" pitchFamily="50" charset="-128"/>
                <a:ea typeface="Meiryo UI" panose="020B0604030504040204" pitchFamily="50" charset="-128"/>
                <a:cs typeface="Times New Roman" panose="02020603050405020304" pitchFamily="18" charset="0"/>
              </a:rPr>
              <a:t>海洋プラスチックごみを含む漂流・漂着・海底ごみの除去・発生抑制等に関する目標</a:t>
            </a:r>
            <a:endParaRPr lang="en-US" altLang="ja-JP" sz="1200" b="1" kern="100" dirty="0">
              <a:effectLst/>
              <a:latin typeface="Meiryo UI" panose="020B0604030504040204" pitchFamily="50" charset="-128"/>
              <a:ea typeface="Meiryo UI" panose="020B0604030504040204" pitchFamily="50" charset="-128"/>
              <a:cs typeface="Times New Roman" panose="02020603050405020304" pitchFamily="18" charset="0"/>
            </a:endParaRPr>
          </a:p>
          <a:p>
            <a:pPr marL="107315"/>
            <a:r>
              <a:rPr lang="ja-JP" altLang="en-US" sz="1100" kern="100" dirty="0">
                <a:effectLst/>
                <a:latin typeface="Meiryo UI" panose="020B0604030504040204" pitchFamily="50" charset="-128"/>
                <a:ea typeface="Meiryo UI" panose="020B0604030504040204" pitchFamily="50" charset="-128"/>
                <a:cs typeface="Times New Roman" panose="02020603050405020304" pitchFamily="18" charset="0"/>
              </a:rPr>
              <a:t>　　</a:t>
            </a:r>
            <a:r>
              <a:rPr lang="ja-JP" altLang="en-US" sz="1100" kern="100" dirty="0" smtClean="0">
                <a:effectLst/>
                <a:latin typeface="Meiryo UI" panose="020B0604030504040204" pitchFamily="50" charset="-128"/>
                <a:ea typeface="Meiryo UI" panose="020B0604030504040204" pitchFamily="50" charset="-128"/>
                <a:cs typeface="Times New Roman" panose="02020603050405020304" pitchFamily="18" charset="0"/>
              </a:rPr>
              <a:t>「</a:t>
            </a:r>
            <a:r>
              <a:rPr lang="ja-JP" altLang="en-US" sz="1100" kern="100" dirty="0">
                <a:effectLst/>
                <a:latin typeface="Meiryo UI" panose="020B0604030504040204" pitchFamily="50" charset="-128"/>
                <a:ea typeface="Meiryo UI" panose="020B0604030504040204" pitchFamily="50" charset="-128"/>
                <a:cs typeface="Times New Roman" panose="02020603050405020304" pitchFamily="18" charset="0"/>
              </a:rPr>
              <a:t>大阪ブルー・オーシャン・ビジョン</a:t>
            </a:r>
            <a:r>
              <a:rPr lang="ja-JP" altLang="en-US" sz="1100" kern="100" dirty="0" smtClean="0">
                <a:effectLst/>
                <a:latin typeface="Meiryo UI" panose="020B0604030504040204" pitchFamily="50" charset="-128"/>
                <a:ea typeface="Meiryo UI" panose="020B0604030504040204" pitchFamily="50" charset="-128"/>
                <a:cs typeface="Times New Roman" panose="02020603050405020304" pitchFamily="18" charset="0"/>
              </a:rPr>
              <a:t>」の実現に向け</a:t>
            </a:r>
            <a:r>
              <a:rPr lang="en-US" altLang="ja-JP" sz="1100" kern="100" dirty="0" smtClean="0">
                <a:effectLst/>
                <a:latin typeface="Meiryo UI" panose="020B0604030504040204" pitchFamily="50" charset="-128"/>
                <a:ea typeface="Meiryo UI" panose="020B0604030504040204" pitchFamily="50" charset="-128"/>
                <a:cs typeface="Times New Roman" panose="02020603050405020304" pitchFamily="18" charset="0"/>
              </a:rPr>
              <a:t>2030</a:t>
            </a:r>
            <a:r>
              <a:rPr lang="ja-JP" altLang="en-US" sz="1100" kern="100" dirty="0" smtClean="0">
                <a:effectLst/>
                <a:latin typeface="Meiryo UI" panose="020B0604030504040204" pitchFamily="50" charset="-128"/>
                <a:ea typeface="Meiryo UI" panose="020B0604030504040204" pitchFamily="50" charset="-128"/>
                <a:cs typeface="Times New Roman" panose="02020603050405020304" pitchFamily="18" charset="0"/>
              </a:rPr>
              <a:t>年度に大阪湾に流入するプラスチックごみの量を半減、　</a:t>
            </a:r>
            <a:endParaRPr lang="en-US" altLang="ja-JP" sz="1100" kern="100" dirty="0" smtClean="0">
              <a:effectLst/>
              <a:latin typeface="Meiryo UI" panose="020B0604030504040204" pitchFamily="50" charset="-128"/>
              <a:ea typeface="Meiryo UI" panose="020B0604030504040204" pitchFamily="50" charset="-128"/>
              <a:cs typeface="Times New Roman" panose="02020603050405020304" pitchFamily="18" charset="0"/>
            </a:endParaRPr>
          </a:p>
          <a:p>
            <a:pPr marL="107315"/>
            <a:r>
              <a:rPr lang="ja-JP" altLang="en-US" sz="1100" kern="100" dirty="0">
                <a:latin typeface="Meiryo UI" panose="020B0604030504040204" pitchFamily="50" charset="-128"/>
                <a:ea typeface="Meiryo UI" panose="020B0604030504040204" pitchFamily="50" charset="-128"/>
                <a:cs typeface="Times New Roman" panose="02020603050405020304" pitchFamily="18" charset="0"/>
              </a:rPr>
              <a:t>　</a:t>
            </a:r>
            <a:r>
              <a:rPr lang="ja-JP" altLang="en-US" sz="1100" kern="100" dirty="0" smtClean="0">
                <a:latin typeface="Meiryo UI" panose="020B0604030504040204" pitchFamily="50" charset="-128"/>
                <a:ea typeface="Meiryo UI" panose="020B0604030504040204" pitchFamily="50" charset="-128"/>
                <a:cs typeface="Times New Roman" panose="02020603050405020304" pitchFamily="18" charset="0"/>
              </a:rPr>
              <a:t>　</a:t>
            </a:r>
            <a:r>
              <a:rPr lang="ja-JP" altLang="en-US" sz="1100" kern="100" dirty="0" smtClean="0">
                <a:effectLst/>
                <a:latin typeface="Meiryo UI" panose="020B0604030504040204" pitchFamily="50" charset="-128"/>
                <a:ea typeface="Meiryo UI" panose="020B0604030504040204" pitchFamily="50" charset="-128"/>
                <a:cs typeface="Times New Roman" panose="02020603050405020304" pitchFamily="18" charset="0"/>
              </a:rPr>
              <a:t>海岸</a:t>
            </a:r>
            <a:r>
              <a:rPr lang="ja-JP" altLang="en-US" sz="1100" kern="100" dirty="0">
                <a:effectLst/>
                <a:latin typeface="Meiryo UI" panose="020B0604030504040204" pitchFamily="50" charset="-128"/>
                <a:ea typeface="Meiryo UI" panose="020B0604030504040204" pitchFamily="50" charset="-128"/>
                <a:cs typeface="Times New Roman" panose="02020603050405020304" pitchFamily="18" charset="0"/>
              </a:rPr>
              <a:t>漂着物等の円滑な回収・処理の推進　</a:t>
            </a:r>
            <a:r>
              <a:rPr lang="ja-JP" altLang="en-US" sz="1100" kern="100" dirty="0" smtClean="0">
                <a:effectLst/>
                <a:latin typeface="Meiryo UI" panose="020B0604030504040204" pitchFamily="50" charset="-128"/>
                <a:ea typeface="Meiryo UI" panose="020B0604030504040204" pitchFamily="50" charset="-128"/>
                <a:cs typeface="Times New Roman" panose="02020603050405020304" pitchFamily="18" charset="0"/>
              </a:rPr>
              <a:t>など</a:t>
            </a:r>
            <a:endParaRPr lang="en-US" altLang="ja-JP" sz="1100" kern="100" dirty="0" smtClean="0">
              <a:effectLst/>
              <a:latin typeface="Meiryo UI" panose="020B0604030504040204" pitchFamily="50" charset="-128"/>
              <a:ea typeface="Meiryo UI" panose="020B0604030504040204" pitchFamily="50" charset="-128"/>
              <a:cs typeface="Times New Roman" panose="02020603050405020304" pitchFamily="18" charset="0"/>
            </a:endParaRPr>
          </a:p>
          <a:p>
            <a:pPr marL="107315"/>
            <a:endParaRPr lang="en-US" altLang="ja-JP" sz="100" kern="100" dirty="0">
              <a:latin typeface="Meiryo UI" panose="020B0604030504040204" pitchFamily="50" charset="-128"/>
              <a:ea typeface="Meiryo UI" panose="020B0604030504040204" pitchFamily="50" charset="-128"/>
              <a:cs typeface="Times New Roman" panose="02020603050405020304" pitchFamily="18" charset="0"/>
            </a:endParaRPr>
          </a:p>
          <a:p>
            <a:pPr marL="107315"/>
            <a:endParaRPr lang="en-US" altLang="ja-JP" sz="100" kern="100" dirty="0">
              <a:effectLst/>
              <a:latin typeface="Meiryo UI" panose="020B0604030504040204" pitchFamily="50" charset="-128"/>
              <a:ea typeface="Meiryo UI" panose="020B0604030504040204" pitchFamily="50" charset="-128"/>
              <a:cs typeface="Times New Roman" panose="02020603050405020304" pitchFamily="18" charset="0"/>
            </a:endParaRPr>
          </a:p>
          <a:p>
            <a:pPr marL="182563" indent="-182563">
              <a:buFont typeface="Wingdings" panose="05000000000000000000" pitchFamily="2" charset="2"/>
              <a:buChar char="l"/>
            </a:pPr>
            <a:r>
              <a:rPr lang="ja-JP" altLang="en-US" sz="1200" b="1" kern="100" dirty="0">
                <a:effectLst/>
                <a:latin typeface="Meiryo UI" panose="020B0604030504040204" pitchFamily="50" charset="-128"/>
                <a:ea typeface="Meiryo UI" panose="020B0604030504040204" pitchFamily="50" charset="-128"/>
                <a:cs typeface="Times New Roman" panose="02020603050405020304" pitchFamily="18" charset="0"/>
              </a:rPr>
              <a:t>気候変動等への対応に関する目標</a:t>
            </a:r>
            <a:endParaRPr lang="ja-JP" sz="1200" b="1" kern="100" dirty="0">
              <a:effectLst/>
              <a:latin typeface="Meiryo UI" panose="020B0604030504040204" pitchFamily="50" charset="-128"/>
              <a:ea typeface="Meiryo UI" panose="020B0604030504040204" pitchFamily="50" charset="-128"/>
              <a:cs typeface="Times New Roman" panose="02020603050405020304" pitchFamily="18" charset="0"/>
            </a:endParaRPr>
          </a:p>
          <a:p>
            <a:pPr indent="228600"/>
            <a:r>
              <a:rPr lang="ja-JP" altLang="en-US" sz="1100" kern="100" dirty="0">
                <a:latin typeface="ＭＳ 明朝" panose="02020609040205080304" pitchFamily="17" charset="-128"/>
                <a:ea typeface="ＭＳ 明朝" panose="02020609040205080304" pitchFamily="17" charset="-128"/>
                <a:cs typeface="Times New Roman" panose="02020603050405020304" pitchFamily="18" charset="0"/>
              </a:rPr>
              <a:t> </a:t>
            </a:r>
            <a:r>
              <a:rPr lang="ja-JP" altLang="en-US" sz="1100" kern="100" dirty="0" smtClean="0">
                <a:effectLst/>
                <a:latin typeface="Meiryo UI" panose="020B0604030504040204" pitchFamily="50" charset="-128"/>
                <a:ea typeface="Meiryo UI" panose="020B0604030504040204" pitchFamily="50" charset="-128"/>
                <a:cs typeface="Times New Roman" panose="02020603050405020304" pitchFamily="18" charset="0"/>
              </a:rPr>
              <a:t>気候</a:t>
            </a:r>
            <a:r>
              <a:rPr lang="ja-JP" altLang="en-US" sz="1100" kern="100" dirty="0">
                <a:effectLst/>
                <a:latin typeface="Meiryo UI" panose="020B0604030504040204" pitchFamily="50" charset="-128"/>
                <a:ea typeface="Meiryo UI" panose="020B0604030504040204" pitchFamily="50" charset="-128"/>
                <a:cs typeface="Times New Roman" panose="02020603050405020304" pitchFamily="18" charset="0"/>
              </a:rPr>
              <a:t>変動が水質や生物多様性・生物生産性に与える影響の把握　など</a:t>
            </a:r>
            <a:endParaRPr lang="ja-JP" sz="1100" kern="100" dirty="0">
              <a:effectLst/>
              <a:latin typeface="Meiryo UI" panose="020B0604030504040204" pitchFamily="50" charset="-128"/>
              <a:ea typeface="Meiryo UI" panose="020B0604030504040204" pitchFamily="50" charset="-128"/>
              <a:cs typeface="Times New Roman" panose="02020603050405020304" pitchFamily="18" charset="0"/>
            </a:endParaRPr>
          </a:p>
        </p:txBody>
      </p:sp>
      <p:sp>
        <p:nvSpPr>
          <p:cNvPr id="32" name="Text Box 2092">
            <a:extLst>
              <a:ext uri="{FF2B5EF4-FFF2-40B4-BE49-F238E27FC236}">
                <a16:creationId xmlns:a16="http://schemas.microsoft.com/office/drawing/2014/main" id="{3B94B381-B681-402B-9AE6-9AEBDBCFD52E}"/>
              </a:ext>
            </a:extLst>
          </p:cNvPr>
          <p:cNvSpPr txBox="1">
            <a:spLocks noChangeArrowheads="1"/>
          </p:cNvSpPr>
          <p:nvPr/>
        </p:nvSpPr>
        <p:spPr bwMode="auto">
          <a:xfrm>
            <a:off x="-124454" y="9185873"/>
            <a:ext cx="2616067" cy="4000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74295" tIns="8890" rIns="74295" bIns="8890" numCol="1" anchor="t" anchorCtr="0" compatLnSpc="1">
            <a:prstTxWarp prst="textNoShape">
              <a:avLst/>
            </a:prstTxWarp>
          </a:bodyPr>
          <a:lstStyle/>
          <a:p>
            <a:pPr marL="0" marR="0" lvl="0" indent="0" algn="ctr" defTabSz="914400" rtl="0" eaLnBrk="0" fontAlgn="base" latinLnBrk="0" hangingPunct="0">
              <a:lnSpc>
                <a:spcPct val="112000"/>
              </a:lnSpc>
              <a:spcBef>
                <a:spcPct val="0"/>
              </a:spcBef>
              <a:spcAft>
                <a:spcPct val="0"/>
              </a:spcAft>
              <a:buClrTx/>
              <a:buSzTx/>
              <a:buFontTx/>
              <a:buNone/>
              <a:tabLst/>
            </a:pPr>
            <a:r>
              <a:rPr kumimoji="0" lang="ja-JP" altLang="en-US" sz="1000" b="1" i="0" u="none" strike="noStrike" cap="none" normalizeH="0" baseline="0" dirty="0">
                <a:ln>
                  <a:noFill/>
                </a:ln>
                <a:effectLst/>
                <a:latin typeface="Meiryo UI" panose="020B0604030504040204" pitchFamily="50" charset="-128"/>
                <a:ea typeface="Meiryo UI" panose="020B0604030504040204" pitchFamily="50" charset="-128"/>
              </a:rPr>
              <a:t>夏季底層</a:t>
            </a:r>
            <a:r>
              <a:rPr kumimoji="0" lang="en-US" altLang="ja-JP" sz="1000" b="1" i="0" u="none" strike="noStrike" cap="none" normalizeH="0" baseline="0" dirty="0">
                <a:ln>
                  <a:noFill/>
                </a:ln>
                <a:effectLst/>
                <a:latin typeface="Meiryo UI" panose="020B0604030504040204" pitchFamily="50" charset="-128"/>
                <a:ea typeface="Meiryo UI" panose="020B0604030504040204" pitchFamily="50" charset="-128"/>
              </a:rPr>
              <a:t>DO</a:t>
            </a:r>
            <a:r>
              <a:rPr kumimoji="0" lang="ja-JP" altLang="en-US" sz="1000" b="1" i="0" u="none" strike="noStrike" cap="none" normalizeH="0" baseline="0" dirty="0">
                <a:ln>
                  <a:noFill/>
                </a:ln>
                <a:effectLst/>
                <a:latin typeface="Meiryo UI" panose="020B0604030504040204" pitchFamily="50" charset="-128"/>
                <a:ea typeface="Meiryo UI" panose="020B0604030504040204" pitchFamily="50" charset="-128"/>
              </a:rPr>
              <a:t>の分布図</a:t>
            </a:r>
            <a:endParaRPr kumimoji="0" lang="en-US" altLang="ja-JP" sz="1000" b="1" i="0" u="none" strike="noStrike" cap="none" normalizeH="0" baseline="0" dirty="0">
              <a:ln>
                <a:noFill/>
              </a:ln>
              <a:effectLst/>
              <a:latin typeface="Meiryo UI" panose="020B0604030504040204" pitchFamily="50" charset="-128"/>
              <a:ea typeface="Meiryo UI" panose="020B0604030504040204" pitchFamily="50" charset="-128"/>
            </a:endParaRPr>
          </a:p>
          <a:p>
            <a:pPr marL="0" marR="0" lvl="0" indent="0" algn="ctr" defTabSz="914400" rtl="0" eaLnBrk="0" fontAlgn="base" latinLnBrk="0" hangingPunct="0">
              <a:lnSpc>
                <a:spcPct val="112000"/>
              </a:lnSpc>
              <a:spcBef>
                <a:spcPct val="0"/>
              </a:spcBef>
              <a:spcAft>
                <a:spcPct val="0"/>
              </a:spcAft>
              <a:buClrTx/>
              <a:buSzTx/>
              <a:buFontTx/>
              <a:buNone/>
              <a:tabLst/>
            </a:pPr>
            <a:r>
              <a:rPr kumimoji="0" lang="ja-JP" altLang="en-US" sz="1000" b="1" i="0" u="none" strike="noStrike" cap="none" normalizeH="0" baseline="0" dirty="0">
                <a:ln>
                  <a:noFill/>
                </a:ln>
                <a:effectLst/>
                <a:latin typeface="Meiryo UI" panose="020B0604030504040204" pitchFamily="50" charset="-128"/>
                <a:ea typeface="Meiryo UI" panose="020B0604030504040204" pitchFamily="50" charset="-128"/>
              </a:rPr>
              <a:t>（</a:t>
            </a:r>
            <a:r>
              <a:rPr kumimoji="0" lang="en-US" altLang="ja-JP" sz="1000" b="1" i="0" u="none" strike="noStrike" cap="none" normalizeH="0" baseline="0" dirty="0">
                <a:ln>
                  <a:noFill/>
                </a:ln>
                <a:effectLst/>
                <a:latin typeface="Meiryo UI" panose="020B0604030504040204" pitchFamily="50" charset="-128"/>
                <a:ea typeface="Meiryo UI" panose="020B0604030504040204" pitchFamily="50" charset="-128"/>
              </a:rPr>
              <a:t>2019</a:t>
            </a:r>
            <a:r>
              <a:rPr kumimoji="0" lang="ja-JP" altLang="en-US" sz="1000" b="1" i="0" u="none" strike="noStrike" cap="none" normalizeH="0" baseline="0" dirty="0">
                <a:ln>
                  <a:noFill/>
                </a:ln>
                <a:effectLst/>
                <a:latin typeface="Meiryo UI" panose="020B0604030504040204" pitchFamily="50" charset="-128"/>
                <a:ea typeface="Meiryo UI" panose="020B0604030504040204" pitchFamily="50" charset="-128"/>
              </a:rPr>
              <a:t>～</a:t>
            </a:r>
            <a:r>
              <a:rPr kumimoji="0" lang="en-US" altLang="ja-JP" sz="1000" b="1" i="0" u="none" strike="noStrike" cap="none" normalizeH="0" baseline="0" dirty="0">
                <a:ln>
                  <a:noFill/>
                </a:ln>
                <a:effectLst/>
                <a:latin typeface="Meiryo UI" panose="020B0604030504040204" pitchFamily="50" charset="-128"/>
                <a:ea typeface="Meiryo UI" panose="020B0604030504040204" pitchFamily="50" charset="-128"/>
              </a:rPr>
              <a:t>2021</a:t>
            </a:r>
            <a:r>
              <a:rPr kumimoji="0" lang="ja-JP" altLang="en-US" sz="1000" b="1" i="0" u="none" strike="noStrike" cap="none" normalizeH="0" baseline="0" dirty="0">
                <a:ln>
                  <a:noFill/>
                </a:ln>
                <a:effectLst/>
                <a:latin typeface="Meiryo UI" panose="020B0604030504040204" pitchFamily="50" charset="-128"/>
                <a:ea typeface="Meiryo UI" panose="020B0604030504040204" pitchFamily="50" charset="-128"/>
              </a:rPr>
              <a:t>年</a:t>
            </a:r>
            <a:r>
              <a:rPr kumimoji="0" lang="ja-JP" altLang="en-US" sz="1000" b="1" dirty="0">
                <a:latin typeface="Meiryo UI" panose="020B0604030504040204" pitchFamily="50" charset="-128"/>
                <a:ea typeface="Meiryo UI" panose="020B0604030504040204" pitchFamily="50" charset="-128"/>
              </a:rPr>
              <a:t>度８月</a:t>
            </a:r>
            <a:r>
              <a:rPr kumimoji="0" lang="ja-JP" altLang="en-US" sz="1000" b="1" i="0" u="none" strike="noStrike" cap="none" normalizeH="0" baseline="0" dirty="0">
                <a:ln>
                  <a:noFill/>
                </a:ln>
                <a:effectLst/>
                <a:latin typeface="Meiryo UI" panose="020B0604030504040204" pitchFamily="50" charset="-128"/>
                <a:ea typeface="Meiryo UI" panose="020B0604030504040204" pitchFamily="50" charset="-128"/>
              </a:rPr>
              <a:t>平均）</a:t>
            </a:r>
          </a:p>
        </p:txBody>
      </p:sp>
      <p:sp>
        <p:nvSpPr>
          <p:cNvPr id="56" name="角丸四角形 55"/>
          <p:cNvSpPr/>
          <p:nvPr/>
        </p:nvSpPr>
        <p:spPr>
          <a:xfrm>
            <a:off x="137113" y="696144"/>
            <a:ext cx="12489276" cy="676136"/>
          </a:xfrm>
          <a:prstGeom prst="roundRect">
            <a:avLst>
              <a:gd name="adj" fmla="val 7516"/>
            </a:avLst>
          </a:prstGeom>
          <a:solidFill>
            <a:schemeClr val="bg1"/>
          </a:solidFill>
          <a:ln>
            <a:noFill/>
          </a:ln>
          <a:effectLst>
            <a:glow rad="127000">
              <a:srgbClr val="00B050">
                <a:alpha val="40000"/>
              </a:srgb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ts val="1600"/>
              </a:lnSpc>
              <a:buFont typeface="Wingdings" panose="05000000000000000000" pitchFamily="2" charset="2"/>
              <a:buChar char="u"/>
            </a:pPr>
            <a:r>
              <a:rPr lang="ja-JP" altLang="en-US" sz="1400" dirty="0">
                <a:solidFill>
                  <a:schemeClr val="tx1"/>
                </a:solidFill>
                <a:latin typeface="Meiryo UI" panose="020B0604030504040204" pitchFamily="50" charset="-128"/>
                <a:ea typeface="Meiryo UI" panose="020B0604030504040204" pitchFamily="50" charset="-128"/>
              </a:rPr>
              <a:t>本</a:t>
            </a:r>
            <a:r>
              <a:rPr lang="ja-JP" altLang="en-US" sz="1400" dirty="0" smtClean="0">
                <a:solidFill>
                  <a:schemeClr val="tx1"/>
                </a:solidFill>
                <a:latin typeface="Meiryo UI" panose="020B0604030504040204" pitchFamily="50" charset="-128"/>
                <a:ea typeface="Meiryo UI" panose="020B0604030504040204" pitchFamily="50" charset="-128"/>
              </a:rPr>
              <a:t>プラン</a:t>
            </a:r>
            <a:r>
              <a:rPr lang="ja-JP" altLang="en-US" sz="1400" dirty="0">
                <a:solidFill>
                  <a:schemeClr val="tx1"/>
                </a:solidFill>
                <a:latin typeface="Meiryo UI" panose="020B0604030504040204" pitchFamily="50" charset="-128"/>
                <a:ea typeface="Meiryo UI" panose="020B0604030504040204" pitchFamily="50" charset="-128"/>
              </a:rPr>
              <a:t>は、大阪湾における環境の保全・再生・創出に向けて</a:t>
            </a:r>
            <a:r>
              <a:rPr lang="ja-JP" altLang="en-US" sz="1400" dirty="0" smtClean="0">
                <a:solidFill>
                  <a:schemeClr val="tx1"/>
                </a:solidFill>
                <a:latin typeface="Meiryo UI" panose="020B0604030504040204" pitchFamily="50" charset="-128"/>
                <a:ea typeface="Meiryo UI" panose="020B0604030504040204" pitchFamily="50" charset="-128"/>
              </a:rPr>
              <a:t>、「</a:t>
            </a:r>
            <a:r>
              <a:rPr lang="ja-JP" altLang="en-US" sz="1400" dirty="0">
                <a:solidFill>
                  <a:schemeClr val="tx1"/>
                </a:solidFill>
                <a:latin typeface="Meiryo UI" panose="020B0604030504040204" pitchFamily="50" charset="-128"/>
                <a:ea typeface="Meiryo UI" panose="020B0604030504040204" pitchFamily="50" charset="-128"/>
              </a:rPr>
              <a:t>瀬戸内海の環境の保全に関する大阪府計画</a:t>
            </a:r>
            <a:r>
              <a:rPr lang="ja-JP" altLang="en-US" sz="1400" dirty="0" smtClean="0">
                <a:solidFill>
                  <a:schemeClr val="tx1"/>
                </a:solidFill>
                <a:latin typeface="Meiryo UI" panose="020B0604030504040204" pitchFamily="50" charset="-128"/>
                <a:ea typeface="Meiryo UI" panose="020B0604030504040204" pitchFamily="50" charset="-128"/>
              </a:rPr>
              <a:t>」</a:t>
            </a:r>
            <a:r>
              <a:rPr lang="ja-JP" altLang="en-US" sz="1400" dirty="0">
                <a:solidFill>
                  <a:schemeClr val="tx1"/>
                </a:solidFill>
                <a:latin typeface="Meiryo UI" panose="020B0604030504040204" pitchFamily="50" charset="-128"/>
                <a:ea typeface="Meiryo UI" panose="020B0604030504040204" pitchFamily="50" charset="-128"/>
              </a:rPr>
              <a:t>及び</a:t>
            </a:r>
            <a:r>
              <a:rPr lang="ja-JP" altLang="en-US" sz="1400" dirty="0" smtClean="0">
                <a:solidFill>
                  <a:schemeClr val="tx1"/>
                </a:solidFill>
                <a:latin typeface="Meiryo UI" panose="020B0604030504040204" pitchFamily="50" charset="-128"/>
                <a:ea typeface="Meiryo UI" panose="020B0604030504040204" pitchFamily="50" charset="-128"/>
              </a:rPr>
              <a:t>「</a:t>
            </a:r>
            <a:r>
              <a:rPr lang="ja-JP" altLang="en-US" sz="1400" dirty="0">
                <a:solidFill>
                  <a:schemeClr val="tx1"/>
                </a:solidFill>
                <a:latin typeface="Meiryo UI" panose="020B0604030504040204" pitchFamily="50" charset="-128"/>
                <a:ea typeface="Meiryo UI" panose="020B0604030504040204" pitchFamily="50" charset="-128"/>
              </a:rPr>
              <a:t>化学的酸素要求量、窒素含有量及び</a:t>
            </a:r>
            <a:r>
              <a:rPr lang="ja-JP" altLang="en-US" sz="1400" dirty="0" err="1">
                <a:solidFill>
                  <a:schemeClr val="tx1"/>
                </a:solidFill>
                <a:latin typeface="Meiryo UI" panose="020B0604030504040204" pitchFamily="50" charset="-128"/>
                <a:ea typeface="Meiryo UI" panose="020B0604030504040204" pitchFamily="50" charset="-128"/>
              </a:rPr>
              <a:t>りん</a:t>
            </a:r>
            <a:r>
              <a:rPr lang="ja-JP" altLang="en-US" sz="1400" dirty="0">
                <a:solidFill>
                  <a:schemeClr val="tx1"/>
                </a:solidFill>
                <a:latin typeface="Meiryo UI" panose="020B0604030504040204" pitchFamily="50" charset="-128"/>
                <a:ea typeface="Meiryo UI" panose="020B0604030504040204" pitchFamily="50" charset="-128"/>
              </a:rPr>
              <a:t>含有量に係る総量削減計画</a:t>
            </a:r>
            <a:r>
              <a:rPr lang="ja-JP" altLang="en-US" sz="1400" dirty="0" smtClean="0">
                <a:solidFill>
                  <a:schemeClr val="tx1"/>
                </a:solidFill>
                <a:latin typeface="Meiryo UI" panose="020B0604030504040204" pitchFamily="50" charset="-128"/>
                <a:ea typeface="Meiryo UI" panose="020B0604030504040204" pitchFamily="50" charset="-128"/>
              </a:rPr>
              <a:t>」に</a:t>
            </a:r>
            <a:r>
              <a:rPr lang="ja-JP" altLang="en-US" sz="1400" dirty="0">
                <a:solidFill>
                  <a:schemeClr val="tx1"/>
                </a:solidFill>
                <a:latin typeface="Meiryo UI" panose="020B0604030504040204" pitchFamily="50" charset="-128"/>
                <a:ea typeface="Meiryo UI" panose="020B0604030504040204" pitchFamily="50" charset="-128"/>
              </a:rPr>
              <a:t>基づく施策をより一体的に推進するため、一つの計画として取りまとめて策定</a:t>
            </a:r>
            <a:r>
              <a:rPr lang="ja-JP" altLang="en-US" sz="1400" dirty="0" smtClean="0">
                <a:solidFill>
                  <a:schemeClr val="tx1"/>
                </a:solidFill>
                <a:latin typeface="Meiryo UI" panose="020B0604030504040204" pitchFamily="50" charset="-128"/>
                <a:ea typeface="Meiryo UI" panose="020B0604030504040204" pitchFamily="50" charset="-128"/>
              </a:rPr>
              <a:t>したもの。</a:t>
            </a:r>
            <a:endParaRPr lang="en-US" altLang="ja-JP" sz="1400" dirty="0">
              <a:solidFill>
                <a:schemeClr val="tx1"/>
              </a:solidFill>
              <a:latin typeface="Meiryo UI" panose="020B0604030504040204" pitchFamily="50" charset="-128"/>
              <a:ea typeface="Meiryo UI" panose="020B0604030504040204" pitchFamily="50" charset="-128"/>
            </a:endParaRPr>
          </a:p>
          <a:p>
            <a:pPr marL="285750" indent="-285750">
              <a:lnSpc>
                <a:spcPts val="1600"/>
              </a:lnSpc>
              <a:buFont typeface="Wingdings" panose="05000000000000000000" pitchFamily="2" charset="2"/>
              <a:buChar char="u"/>
            </a:pPr>
            <a:r>
              <a:rPr lang="ja-JP" altLang="en-US" sz="1400" dirty="0" smtClean="0">
                <a:solidFill>
                  <a:schemeClr val="tx1"/>
                </a:solidFill>
                <a:latin typeface="Meiryo UI" panose="020B0604030504040204" pitchFamily="50" charset="-128"/>
                <a:ea typeface="Meiryo UI" panose="020B0604030504040204" pitchFamily="50" charset="-128"/>
              </a:rPr>
              <a:t>概ね</a:t>
            </a:r>
            <a:r>
              <a:rPr lang="ja-JP" altLang="en-US" sz="1400" dirty="0">
                <a:solidFill>
                  <a:schemeClr val="tx1"/>
                </a:solidFill>
                <a:latin typeface="Meiryo UI" panose="020B0604030504040204" pitchFamily="50" charset="-128"/>
                <a:ea typeface="Meiryo UI" panose="020B0604030504040204" pitchFamily="50" charset="-128"/>
              </a:rPr>
              <a:t>５年ごとに施策の進捗状況について点検を行うものとし、必要に応じて見直しを行う。</a:t>
            </a:r>
            <a:endParaRPr kumimoji="1" lang="ja-JP" altLang="en-US" sz="1400" dirty="0">
              <a:solidFill>
                <a:schemeClr val="tx1"/>
              </a:solidFill>
              <a:latin typeface="Meiryo UI" panose="020B0604030504040204" pitchFamily="50" charset="-128"/>
              <a:ea typeface="Meiryo UI" panose="020B0604030504040204" pitchFamily="50" charset="-128"/>
            </a:endParaRPr>
          </a:p>
        </p:txBody>
      </p:sp>
      <p:sp>
        <p:nvSpPr>
          <p:cNvPr id="72" name="角丸四角形 71"/>
          <p:cNvSpPr/>
          <p:nvPr/>
        </p:nvSpPr>
        <p:spPr>
          <a:xfrm>
            <a:off x="314073" y="2870965"/>
            <a:ext cx="5812926" cy="1332000"/>
          </a:xfrm>
          <a:prstGeom prst="roundRect">
            <a:avLst>
              <a:gd name="adj" fmla="val 9085"/>
            </a:avLst>
          </a:prstGeom>
          <a:noFill/>
          <a:ln w="31750" cmpd="dbl">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marL="171450" indent="-171450">
              <a:lnSpc>
                <a:spcPts val="1400"/>
              </a:lnSpc>
              <a:buFont typeface="Wingdings" panose="05000000000000000000" pitchFamily="2" charset="2"/>
              <a:buChar char="ü"/>
            </a:pPr>
            <a:r>
              <a:rPr lang="zh-TW" altLang="en-US" sz="1100" b="1" dirty="0">
                <a:solidFill>
                  <a:schemeClr val="tx1"/>
                </a:solidFill>
                <a:latin typeface="Meiryo UI" panose="020B0604030504040204" pitchFamily="50" charset="-128"/>
                <a:ea typeface="Meiryo UI" panose="020B0604030504040204" pitchFamily="50" charset="-128"/>
              </a:rPr>
              <a:t>第９次総量削減基本方針（</a:t>
            </a:r>
            <a:r>
              <a:rPr lang="en-US" altLang="zh-TW" sz="1100" b="1" dirty="0">
                <a:solidFill>
                  <a:schemeClr val="tx1"/>
                </a:solidFill>
                <a:latin typeface="Meiryo UI" panose="020B0604030504040204" pitchFamily="50" charset="-128"/>
                <a:ea typeface="Meiryo UI" panose="020B0604030504040204" pitchFamily="50" charset="-128"/>
              </a:rPr>
              <a:t>2022</a:t>
            </a:r>
            <a:r>
              <a:rPr lang="ja-JP" altLang="en-US" sz="1100" b="1" dirty="0">
                <a:solidFill>
                  <a:schemeClr val="tx1"/>
                </a:solidFill>
                <a:latin typeface="Meiryo UI" panose="020B0604030504040204" pitchFamily="50" charset="-128"/>
                <a:ea typeface="Meiryo UI" panose="020B0604030504040204" pitchFamily="50" charset="-128"/>
              </a:rPr>
              <a:t>年</a:t>
            </a:r>
            <a:r>
              <a:rPr lang="en-US" altLang="zh-TW" sz="1100" b="1" dirty="0">
                <a:solidFill>
                  <a:schemeClr val="tx1"/>
                </a:solidFill>
                <a:latin typeface="Meiryo UI" panose="020B0604030504040204" pitchFamily="50" charset="-128"/>
                <a:ea typeface="Meiryo UI" panose="020B0604030504040204" pitchFamily="50" charset="-128"/>
              </a:rPr>
              <a:t>1</a:t>
            </a:r>
            <a:r>
              <a:rPr lang="ja-JP" altLang="en-US" sz="1100" b="1" dirty="0">
                <a:solidFill>
                  <a:schemeClr val="tx1"/>
                </a:solidFill>
                <a:latin typeface="Meiryo UI" panose="020B0604030504040204" pitchFamily="50" charset="-128"/>
                <a:ea typeface="Meiryo UI" panose="020B0604030504040204" pitchFamily="50" charset="-128"/>
              </a:rPr>
              <a:t>月</a:t>
            </a:r>
            <a:r>
              <a:rPr lang="en-US" altLang="zh-TW" sz="1100" b="1" dirty="0">
                <a:solidFill>
                  <a:schemeClr val="tx1"/>
                </a:solidFill>
                <a:latin typeface="Meiryo UI" panose="020B0604030504040204" pitchFamily="50" charset="-128"/>
                <a:ea typeface="Meiryo UI" panose="020B0604030504040204" pitchFamily="50" charset="-128"/>
              </a:rPr>
              <a:t>)</a:t>
            </a:r>
          </a:p>
          <a:p>
            <a:pPr marL="87313">
              <a:lnSpc>
                <a:spcPts val="1400"/>
              </a:lnSpc>
            </a:pPr>
            <a:r>
              <a:rPr lang="ja-JP" altLang="en-US" sz="1100" dirty="0">
                <a:solidFill>
                  <a:schemeClr val="tx1"/>
                </a:solidFill>
                <a:latin typeface="Meiryo UI" panose="020B0604030504040204" pitchFamily="50" charset="-128"/>
                <a:ea typeface="Meiryo UI" panose="020B0604030504040204" pitchFamily="50" charset="-128"/>
              </a:rPr>
              <a:t>大阪湾は、</a:t>
            </a:r>
            <a:r>
              <a:rPr lang="ja-JP" altLang="en-US" sz="1100" b="1" u="sng" dirty="0">
                <a:solidFill>
                  <a:schemeClr val="tx1"/>
                </a:solidFill>
                <a:latin typeface="Meiryo UI" panose="020B0604030504040204" pitchFamily="50" charset="-128"/>
                <a:ea typeface="Meiryo UI" panose="020B0604030504040204" pitchFamily="50" charset="-128"/>
              </a:rPr>
              <a:t>湾全体としては現在の水質を維持するための</a:t>
            </a:r>
            <a:r>
              <a:rPr lang="ja-JP" altLang="en-US" sz="1100" b="1" u="sng" dirty="0" smtClean="0">
                <a:solidFill>
                  <a:schemeClr val="tx1"/>
                </a:solidFill>
                <a:latin typeface="Meiryo UI" panose="020B0604030504040204" pitchFamily="50" charset="-128"/>
                <a:ea typeface="Meiryo UI" panose="020B0604030504040204" pitchFamily="50" charset="-128"/>
              </a:rPr>
              <a:t>取組みを</a:t>
            </a:r>
            <a:r>
              <a:rPr lang="ja-JP" altLang="en-US" sz="1100" b="1" u="sng" dirty="0">
                <a:solidFill>
                  <a:schemeClr val="tx1"/>
                </a:solidFill>
                <a:latin typeface="Meiryo UI" panose="020B0604030504040204" pitchFamily="50" charset="-128"/>
                <a:ea typeface="Meiryo UI" panose="020B0604030504040204" pitchFamily="50" charset="-128"/>
              </a:rPr>
              <a:t>継続</a:t>
            </a:r>
            <a:r>
              <a:rPr lang="ja-JP" altLang="en-US" sz="1100" dirty="0">
                <a:solidFill>
                  <a:schemeClr val="tx1"/>
                </a:solidFill>
                <a:latin typeface="Meiryo UI" panose="020B0604030504040204" pitchFamily="50" charset="-128"/>
                <a:ea typeface="Meiryo UI" panose="020B0604030504040204" pitchFamily="50" charset="-128"/>
              </a:rPr>
              <a:t>しながら、</a:t>
            </a:r>
            <a:r>
              <a:rPr lang="ja-JP" altLang="en-US" sz="1100" b="1" u="sng" dirty="0">
                <a:solidFill>
                  <a:schemeClr val="tx1"/>
                </a:solidFill>
                <a:latin typeface="Meiryo UI" panose="020B0604030504040204" pitchFamily="50" charset="-128"/>
                <a:ea typeface="Meiryo UI" panose="020B0604030504040204" pitchFamily="50" charset="-128"/>
              </a:rPr>
              <a:t>湾奥部における赤潮や貧酸素水塊など問題が発生している特定の海域において、局所ごとの課題に対応</a:t>
            </a:r>
            <a:r>
              <a:rPr lang="ja-JP" altLang="en-US" sz="1100" dirty="0">
                <a:solidFill>
                  <a:schemeClr val="tx1"/>
                </a:solidFill>
                <a:latin typeface="Meiryo UI" panose="020B0604030504040204" pitchFamily="50" charset="-128"/>
                <a:ea typeface="Meiryo UI" panose="020B0604030504040204" pitchFamily="50" charset="-128"/>
              </a:rPr>
              <a:t>する。</a:t>
            </a:r>
            <a:endParaRPr lang="en-US" altLang="ja-JP" sz="1100" dirty="0">
              <a:solidFill>
                <a:schemeClr val="tx1"/>
              </a:solidFill>
              <a:latin typeface="Meiryo UI" panose="020B0604030504040204" pitchFamily="50" charset="-128"/>
              <a:ea typeface="Meiryo UI" panose="020B0604030504040204" pitchFamily="50" charset="-128"/>
            </a:endParaRPr>
          </a:p>
          <a:p>
            <a:pPr marL="171450" indent="-171450">
              <a:lnSpc>
                <a:spcPts val="1400"/>
              </a:lnSpc>
              <a:buFont typeface="Wingdings" panose="05000000000000000000" pitchFamily="2" charset="2"/>
              <a:buChar char="ü"/>
            </a:pPr>
            <a:r>
              <a:rPr lang="ja-JP" altLang="en-US" sz="1100" b="1" dirty="0">
                <a:solidFill>
                  <a:schemeClr val="tx1"/>
                </a:solidFill>
                <a:latin typeface="Meiryo UI" panose="020B0604030504040204" pitchFamily="50" charset="-128"/>
                <a:ea typeface="Meiryo UI" panose="020B0604030504040204" pitchFamily="50" charset="-128"/>
              </a:rPr>
              <a:t>瀬戸内海環境保全基本計画（</a:t>
            </a:r>
            <a:r>
              <a:rPr lang="en-US" altLang="ja-JP" sz="1100" b="1" dirty="0">
                <a:solidFill>
                  <a:schemeClr val="tx1"/>
                </a:solidFill>
                <a:latin typeface="Meiryo UI" panose="020B0604030504040204" pitchFamily="50" charset="-128"/>
                <a:ea typeface="Meiryo UI" panose="020B0604030504040204" pitchFamily="50" charset="-128"/>
              </a:rPr>
              <a:t>2022</a:t>
            </a:r>
            <a:r>
              <a:rPr lang="ja-JP" altLang="en-US" sz="1100" b="1" dirty="0">
                <a:solidFill>
                  <a:schemeClr val="tx1"/>
                </a:solidFill>
                <a:latin typeface="Meiryo UI" panose="020B0604030504040204" pitchFamily="50" charset="-128"/>
                <a:ea typeface="Meiryo UI" panose="020B0604030504040204" pitchFamily="50" charset="-128"/>
              </a:rPr>
              <a:t>年</a:t>
            </a:r>
            <a:r>
              <a:rPr lang="en-US" altLang="ja-JP" sz="1100" b="1" dirty="0">
                <a:solidFill>
                  <a:schemeClr val="tx1"/>
                </a:solidFill>
                <a:latin typeface="Meiryo UI" panose="020B0604030504040204" pitchFamily="50" charset="-128"/>
                <a:ea typeface="Meiryo UI" panose="020B0604030504040204" pitchFamily="50" charset="-128"/>
              </a:rPr>
              <a:t>2</a:t>
            </a:r>
            <a:r>
              <a:rPr lang="ja-JP" altLang="en-US" sz="1100" b="1" dirty="0">
                <a:solidFill>
                  <a:schemeClr val="tx1"/>
                </a:solidFill>
                <a:latin typeface="Meiryo UI" panose="020B0604030504040204" pitchFamily="50" charset="-128"/>
                <a:ea typeface="Meiryo UI" panose="020B0604030504040204" pitchFamily="50" charset="-128"/>
              </a:rPr>
              <a:t>月</a:t>
            </a:r>
            <a:r>
              <a:rPr lang="en-US" altLang="ja-JP" sz="1100" b="1" dirty="0">
                <a:solidFill>
                  <a:schemeClr val="tx1"/>
                </a:solidFill>
                <a:latin typeface="Meiryo UI" panose="020B0604030504040204" pitchFamily="50" charset="-128"/>
                <a:ea typeface="Meiryo UI" panose="020B0604030504040204" pitchFamily="50" charset="-128"/>
              </a:rPr>
              <a:t>)</a:t>
            </a:r>
          </a:p>
          <a:p>
            <a:pPr marL="87313">
              <a:lnSpc>
                <a:spcPts val="1400"/>
              </a:lnSpc>
            </a:pPr>
            <a:r>
              <a:rPr lang="ja-JP" altLang="en-US" sz="1100" dirty="0">
                <a:solidFill>
                  <a:schemeClr val="tx1"/>
                </a:solidFill>
                <a:latin typeface="Meiryo UI" panose="020B0604030504040204" pitchFamily="50" charset="-128"/>
                <a:ea typeface="Meiryo UI" panose="020B0604030504040204" pitchFamily="50" charset="-128"/>
              </a:rPr>
              <a:t>地域の実情に応じた「海域ごと」、「季節ごと」の視点を踏まえ、</a:t>
            </a:r>
            <a:r>
              <a:rPr lang="ja-JP" altLang="en-US" sz="1100" b="1" u="sng" dirty="0">
                <a:solidFill>
                  <a:schemeClr val="tx1"/>
                </a:solidFill>
                <a:latin typeface="Meiryo UI" panose="020B0604030504040204" pitchFamily="50" charset="-128"/>
                <a:ea typeface="Meiryo UI" panose="020B0604030504040204" pitchFamily="50" charset="-128"/>
              </a:rPr>
              <a:t>きめ細やかな栄養塩類の管理や藻場・干潟等の保全・再生・創出</a:t>
            </a:r>
            <a:r>
              <a:rPr lang="ja-JP" altLang="en-US" sz="1100" dirty="0">
                <a:solidFill>
                  <a:schemeClr val="tx1"/>
                </a:solidFill>
                <a:latin typeface="Meiryo UI" panose="020B0604030504040204" pitchFamily="50" charset="-128"/>
                <a:ea typeface="Meiryo UI" panose="020B0604030504040204" pitchFamily="50" charset="-128"/>
              </a:rPr>
              <a:t>といった「里海づくり」を推奨。また、</a:t>
            </a:r>
            <a:r>
              <a:rPr lang="ja-JP" altLang="en-US" sz="1100" b="1" u="sng" dirty="0">
                <a:solidFill>
                  <a:schemeClr val="tx1"/>
                </a:solidFill>
                <a:latin typeface="Meiryo UI" panose="020B0604030504040204" pitchFamily="50" charset="-128"/>
                <a:ea typeface="Meiryo UI" panose="020B0604030504040204" pitchFamily="50" charset="-128"/>
              </a:rPr>
              <a:t>気候変動や海洋プラスチックごみといった、近年クローズアップされてきた課題への取組みを追加</a:t>
            </a:r>
            <a:r>
              <a:rPr lang="ja-JP" altLang="en-US" sz="1100" dirty="0">
                <a:solidFill>
                  <a:schemeClr val="tx1"/>
                </a:solidFill>
                <a:latin typeface="Meiryo UI" panose="020B0604030504040204" pitchFamily="50" charset="-128"/>
                <a:ea typeface="Meiryo UI" panose="020B0604030504040204" pitchFamily="50" charset="-128"/>
              </a:rPr>
              <a:t>。</a:t>
            </a:r>
            <a:endParaRPr kumimoji="1" lang="ja-JP" altLang="en-US" sz="1100" dirty="0">
              <a:solidFill>
                <a:schemeClr val="tx1"/>
              </a:solidFill>
              <a:latin typeface="Meiryo UI" panose="020B0604030504040204" pitchFamily="50" charset="-128"/>
              <a:ea typeface="Meiryo UI" panose="020B0604030504040204" pitchFamily="50" charset="-128"/>
            </a:endParaRPr>
          </a:p>
        </p:txBody>
      </p:sp>
      <p:sp>
        <p:nvSpPr>
          <p:cNvPr id="97" name="テキスト ボックス 96">
            <a:extLst>
              <a:ext uri="{FF2B5EF4-FFF2-40B4-BE49-F238E27FC236}">
                <a16:creationId xmlns:a16="http://schemas.microsoft.com/office/drawing/2014/main" id="{C2CD15DF-039D-4AF1-BE83-63BFAF3050C3}"/>
              </a:ext>
            </a:extLst>
          </p:cNvPr>
          <p:cNvSpPr txBox="1"/>
          <p:nvPr/>
        </p:nvSpPr>
        <p:spPr>
          <a:xfrm>
            <a:off x="95080" y="4316809"/>
            <a:ext cx="1409176" cy="276130"/>
          </a:xfrm>
          <a:prstGeom prst="rect">
            <a:avLst/>
          </a:prstGeom>
          <a:solidFill>
            <a:srgbClr val="0000FF"/>
          </a:solidFill>
          <a:ln w="9525">
            <a:noFill/>
          </a:ln>
        </p:spPr>
        <p:txBody>
          <a:bodyPr wrap="square" rtlCol="0">
            <a:spAutoFit/>
          </a:bodyPr>
          <a:lstStyle/>
          <a:p>
            <a:pPr algn="dist">
              <a:lnSpc>
                <a:spcPts val="1400"/>
              </a:lnSpc>
            </a:pPr>
            <a:r>
              <a:rPr lang="ja-JP" altLang="en-US" sz="14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大阪湾の状況</a:t>
            </a:r>
          </a:p>
        </p:txBody>
      </p:sp>
      <p:sp>
        <p:nvSpPr>
          <p:cNvPr id="61" name="テキスト ボックス 2"/>
          <p:cNvSpPr txBox="1">
            <a:spLocks noChangeArrowheads="1"/>
          </p:cNvSpPr>
          <p:nvPr/>
        </p:nvSpPr>
        <p:spPr bwMode="auto">
          <a:xfrm>
            <a:off x="6256784" y="1848272"/>
            <a:ext cx="6187612" cy="276999"/>
          </a:xfrm>
          <a:prstGeom prst="rect">
            <a:avLst/>
          </a:prstGeom>
          <a:solidFill>
            <a:srgbClr val="33FF8F">
              <a:alpha val="74902"/>
            </a:srgbClr>
          </a:solidFill>
          <a:ln>
            <a:noFill/>
            <a:headEnd/>
            <a:tailEnd/>
          </a:ln>
        </p:spPr>
        <p:style>
          <a:lnRef idx="1">
            <a:schemeClr val="accent3"/>
          </a:lnRef>
          <a:fillRef idx="2">
            <a:schemeClr val="accent3"/>
          </a:fillRef>
          <a:effectRef idx="1">
            <a:schemeClr val="accent3"/>
          </a:effectRef>
          <a:fontRef idx="minor">
            <a:schemeClr val="dk1"/>
          </a:fontRef>
        </p:style>
        <p:txBody>
          <a:bodyPr rot="0" vert="horz" wrap="square" lIns="91440" tIns="45720" rIns="91440" bIns="45720" anchor="t" anchorCtr="0">
            <a:spAutoFit/>
          </a:bodyPr>
          <a:lstStyle/>
          <a:p>
            <a:pPr algn="dist">
              <a:spcAft>
                <a:spcPts val="0"/>
              </a:spcAft>
            </a:pPr>
            <a:r>
              <a:rPr lang="ja-JP" altLang="en-US" sz="1200" b="1" u="sng" dirty="0">
                <a:solidFill>
                  <a:schemeClr val="tx1"/>
                </a:solidFill>
                <a:effectLst/>
                <a:latin typeface="Meiryo UI" panose="020B0604030504040204" pitchFamily="50" charset="-128"/>
                <a:ea typeface="Meiryo UI" panose="020B0604030504040204" pitchFamily="50" charset="-128"/>
                <a:cs typeface="Courier New" panose="02070309020205020404" pitchFamily="49" charset="0"/>
              </a:rPr>
              <a:t>将来像：</a:t>
            </a:r>
            <a:r>
              <a:rPr lang="ja-JP" sz="1200" b="1" u="sng" dirty="0">
                <a:solidFill>
                  <a:schemeClr val="tx1"/>
                </a:solidFill>
                <a:effectLst/>
                <a:latin typeface="Meiryo UI" panose="020B0604030504040204" pitchFamily="50" charset="-128"/>
                <a:ea typeface="Meiryo UI" panose="020B0604030504040204" pitchFamily="50" charset="-128"/>
                <a:cs typeface="Courier New" panose="02070309020205020404" pitchFamily="49" charset="0"/>
              </a:rPr>
              <a:t>多面的価値・機能が最大限に発揮された「豊かな大阪湾」が実現している</a:t>
            </a:r>
            <a:endParaRPr lang="ja-JP" sz="1100" u="sng" dirty="0">
              <a:solidFill>
                <a:schemeClr val="tx1"/>
              </a:solidFill>
              <a:effectLst/>
              <a:latin typeface="Meiryo UI" panose="020B0604030504040204" pitchFamily="50" charset="-128"/>
              <a:ea typeface="Meiryo UI" panose="020B0604030504040204" pitchFamily="50" charset="-128"/>
              <a:cs typeface="Courier New" panose="02070309020205020404" pitchFamily="49" charset="0"/>
            </a:endParaRPr>
          </a:p>
        </p:txBody>
      </p:sp>
      <p:pic>
        <p:nvPicPr>
          <p:cNvPr id="11" name="図 10"/>
          <p:cNvPicPr>
            <a:picLocks noChangeAspect="1"/>
          </p:cNvPicPr>
          <p:nvPr/>
        </p:nvPicPr>
        <p:blipFill>
          <a:blip r:embed="rId9"/>
          <a:stretch>
            <a:fillRect/>
          </a:stretch>
        </p:blipFill>
        <p:spPr>
          <a:xfrm>
            <a:off x="280120" y="7676652"/>
            <a:ext cx="1729201" cy="1516436"/>
          </a:xfrm>
          <a:prstGeom prst="rect">
            <a:avLst/>
          </a:prstGeom>
        </p:spPr>
      </p:pic>
      <p:sp>
        <p:nvSpPr>
          <p:cNvPr id="57" name="テキスト ボックス 56">
            <a:extLst>
              <a:ext uri="{FF2B5EF4-FFF2-40B4-BE49-F238E27FC236}">
                <a16:creationId xmlns:a16="http://schemas.microsoft.com/office/drawing/2014/main" id="{32109D1B-D962-4541-9D45-0D411A2B170A}"/>
              </a:ext>
            </a:extLst>
          </p:cNvPr>
          <p:cNvSpPr txBox="1"/>
          <p:nvPr/>
        </p:nvSpPr>
        <p:spPr>
          <a:xfrm>
            <a:off x="64096" y="7320880"/>
            <a:ext cx="1913232" cy="282178"/>
          </a:xfrm>
          <a:prstGeom prst="roundRect">
            <a:avLst>
              <a:gd name="adj" fmla="val 6211"/>
            </a:avLst>
          </a:prstGeom>
          <a:ln>
            <a:noFill/>
          </a:ln>
        </p:spPr>
        <p:style>
          <a:lnRef idx="1">
            <a:schemeClr val="accent1"/>
          </a:lnRef>
          <a:fillRef idx="2">
            <a:schemeClr val="accent1"/>
          </a:fillRef>
          <a:effectRef idx="1">
            <a:schemeClr val="accent1"/>
          </a:effectRef>
          <a:fontRef idx="minor">
            <a:schemeClr val="dk1"/>
          </a:fontRef>
        </p:style>
        <p:txBody>
          <a:bodyPr wrap="square" rtlCol="0">
            <a:spAutoFit/>
          </a:bodyPr>
          <a:lstStyle/>
          <a:p>
            <a:r>
              <a:rPr lang="en-US" altLang="ja-JP" sz="1100" b="1" dirty="0">
                <a:latin typeface="Meiryo UI" panose="020B0604030504040204" pitchFamily="50" charset="-128"/>
                <a:ea typeface="Meiryo UI" panose="020B0604030504040204" pitchFamily="50" charset="-128"/>
              </a:rPr>
              <a:t>【</a:t>
            </a:r>
            <a:r>
              <a:rPr lang="ja-JP" altLang="en-US" sz="1100" b="1" dirty="0">
                <a:latin typeface="Meiryo UI" panose="020B0604030504040204" pitchFamily="50" charset="-128"/>
                <a:ea typeface="Meiryo UI" panose="020B0604030504040204" pitchFamily="50" charset="-128"/>
              </a:rPr>
              <a:t>参考</a:t>
            </a:r>
            <a:r>
              <a:rPr lang="en-US" altLang="ja-JP" sz="1100" b="1" dirty="0">
                <a:latin typeface="Meiryo UI" panose="020B0604030504040204" pitchFamily="50" charset="-128"/>
                <a:ea typeface="Meiryo UI" panose="020B0604030504040204" pitchFamily="50" charset="-128"/>
              </a:rPr>
              <a:t>】</a:t>
            </a:r>
            <a:r>
              <a:rPr lang="ja-JP" altLang="en-US" sz="1100" b="1" dirty="0">
                <a:latin typeface="Meiryo UI" panose="020B0604030504040204" pitchFamily="50" charset="-128"/>
                <a:ea typeface="Meiryo UI" panose="020B0604030504040204" pitchFamily="50" charset="-128"/>
              </a:rPr>
              <a:t>大阪湾の水質の状況</a:t>
            </a:r>
            <a:endParaRPr lang="en-US" altLang="ja-JP" sz="1100" b="1" dirty="0">
              <a:latin typeface="Meiryo UI" panose="020B0604030504040204" pitchFamily="50" charset="-128"/>
              <a:ea typeface="Meiryo UI" panose="020B0604030504040204" pitchFamily="50" charset="-128"/>
            </a:endParaRPr>
          </a:p>
        </p:txBody>
      </p:sp>
      <p:grpSp>
        <p:nvGrpSpPr>
          <p:cNvPr id="4" name="グループ化 3"/>
          <p:cNvGrpSpPr/>
          <p:nvPr/>
        </p:nvGrpSpPr>
        <p:grpSpPr>
          <a:xfrm>
            <a:off x="7091537" y="6392247"/>
            <a:ext cx="5520840" cy="1517344"/>
            <a:chOff x="7059533" y="6225294"/>
            <a:chExt cx="5520840" cy="1517344"/>
          </a:xfrm>
        </p:grpSpPr>
        <p:pic>
          <p:nvPicPr>
            <p:cNvPr id="49" name="table"/>
            <p:cNvPicPr>
              <a:picLocks noChangeAspect="1"/>
            </p:cNvPicPr>
            <p:nvPr/>
          </p:nvPicPr>
          <p:blipFill>
            <a:blip r:embed="rId10"/>
            <a:stretch>
              <a:fillRect/>
            </a:stretch>
          </p:blipFill>
          <p:spPr>
            <a:xfrm>
              <a:off x="7410060" y="6459643"/>
              <a:ext cx="4045597" cy="973692"/>
            </a:xfrm>
            <a:prstGeom prst="rect">
              <a:avLst/>
            </a:prstGeom>
          </p:spPr>
        </p:pic>
        <p:sp>
          <p:nvSpPr>
            <p:cNvPr id="51" name="テキスト ボックス 117"/>
            <p:cNvSpPr txBox="1"/>
            <p:nvPr/>
          </p:nvSpPr>
          <p:spPr>
            <a:xfrm>
              <a:off x="10235801" y="6249750"/>
              <a:ext cx="1368151" cy="271869"/>
            </a:xfrm>
            <a:prstGeom prst="rect">
              <a:avLst/>
            </a:prstGeom>
            <a:noFill/>
            <a:ln w="9525">
              <a:noFill/>
            </a:ln>
          </p:spPr>
          <p:txBody>
            <a:bodyPr wrap="square" rtlCol="0">
              <a:spAutoFit/>
            </a:bodyPr>
            <a:lstStyle>
              <a:defPPr>
                <a:defRPr lang="ja-JP"/>
              </a:defPPr>
              <a:lvl1pPr marL="0" algn="l" defTabSz="1280160" rtl="0" eaLnBrk="1" latinLnBrk="0" hangingPunct="1">
                <a:defRPr kumimoji="1" sz="2500" kern="1200">
                  <a:solidFill>
                    <a:schemeClr val="tx1"/>
                  </a:solidFill>
                  <a:latin typeface="+mn-lt"/>
                  <a:ea typeface="+mn-ea"/>
                  <a:cs typeface="+mn-cs"/>
                </a:defRPr>
              </a:lvl1pPr>
              <a:lvl2pPr marL="640080" algn="l" defTabSz="1280160" rtl="0" eaLnBrk="1" latinLnBrk="0" hangingPunct="1">
                <a:defRPr kumimoji="1" sz="2500" kern="1200">
                  <a:solidFill>
                    <a:schemeClr val="tx1"/>
                  </a:solidFill>
                  <a:latin typeface="+mn-lt"/>
                  <a:ea typeface="+mn-ea"/>
                  <a:cs typeface="+mn-cs"/>
                </a:defRPr>
              </a:lvl2pPr>
              <a:lvl3pPr marL="1280160" algn="l" defTabSz="1280160" rtl="0" eaLnBrk="1" latinLnBrk="0" hangingPunct="1">
                <a:defRPr kumimoji="1" sz="2500" kern="1200">
                  <a:solidFill>
                    <a:schemeClr val="tx1"/>
                  </a:solidFill>
                  <a:latin typeface="+mn-lt"/>
                  <a:ea typeface="+mn-ea"/>
                  <a:cs typeface="+mn-cs"/>
                </a:defRPr>
              </a:lvl3pPr>
              <a:lvl4pPr marL="1920240" algn="l" defTabSz="1280160" rtl="0" eaLnBrk="1" latinLnBrk="0" hangingPunct="1">
                <a:defRPr kumimoji="1" sz="2500" kern="1200">
                  <a:solidFill>
                    <a:schemeClr val="tx1"/>
                  </a:solidFill>
                  <a:latin typeface="+mn-lt"/>
                  <a:ea typeface="+mn-ea"/>
                  <a:cs typeface="+mn-cs"/>
                </a:defRPr>
              </a:lvl4pPr>
              <a:lvl5pPr marL="2560320" algn="l" defTabSz="1280160" rtl="0" eaLnBrk="1" latinLnBrk="0" hangingPunct="1">
                <a:defRPr kumimoji="1" sz="2500" kern="1200">
                  <a:solidFill>
                    <a:schemeClr val="tx1"/>
                  </a:solidFill>
                  <a:latin typeface="+mn-lt"/>
                  <a:ea typeface="+mn-ea"/>
                  <a:cs typeface="+mn-cs"/>
                </a:defRPr>
              </a:lvl5pPr>
              <a:lvl6pPr marL="3200400" algn="l" defTabSz="1280160" rtl="0" eaLnBrk="1" latinLnBrk="0" hangingPunct="1">
                <a:defRPr kumimoji="1" sz="2500" kern="1200">
                  <a:solidFill>
                    <a:schemeClr val="tx1"/>
                  </a:solidFill>
                  <a:latin typeface="+mn-lt"/>
                  <a:ea typeface="+mn-ea"/>
                  <a:cs typeface="+mn-cs"/>
                </a:defRPr>
              </a:lvl6pPr>
              <a:lvl7pPr marL="3840480" algn="l" defTabSz="1280160" rtl="0" eaLnBrk="1" latinLnBrk="0" hangingPunct="1">
                <a:defRPr kumimoji="1" sz="2500" kern="1200">
                  <a:solidFill>
                    <a:schemeClr val="tx1"/>
                  </a:solidFill>
                  <a:latin typeface="+mn-lt"/>
                  <a:ea typeface="+mn-ea"/>
                  <a:cs typeface="+mn-cs"/>
                </a:defRPr>
              </a:lvl7pPr>
              <a:lvl8pPr marL="4480560" algn="l" defTabSz="1280160" rtl="0" eaLnBrk="1" latinLnBrk="0" hangingPunct="1">
                <a:defRPr kumimoji="1" sz="2500" kern="1200">
                  <a:solidFill>
                    <a:schemeClr val="tx1"/>
                  </a:solidFill>
                  <a:latin typeface="+mn-lt"/>
                  <a:ea typeface="+mn-ea"/>
                  <a:cs typeface="+mn-cs"/>
                </a:defRPr>
              </a:lvl8pPr>
              <a:lvl9pPr marL="5120640" algn="l" defTabSz="1280160" rtl="0" eaLnBrk="1" latinLnBrk="0" hangingPunct="1">
                <a:defRPr kumimoji="1" sz="2500" kern="1200">
                  <a:solidFill>
                    <a:schemeClr val="tx1"/>
                  </a:solidFill>
                  <a:latin typeface="+mn-lt"/>
                  <a:ea typeface="+mn-ea"/>
                  <a:cs typeface="+mn-cs"/>
                </a:defRPr>
              </a:lvl9pPr>
            </a:lstStyle>
            <a:p>
              <a:pPr indent="174625" algn="ctr">
                <a:lnSpc>
                  <a:spcPts val="1400"/>
                </a:lnSpc>
              </a:pPr>
              <a:r>
                <a:rPr lang="ja-JP" altLang="en-US" sz="900" dirty="0">
                  <a:latin typeface="Meiryo UI" panose="020B0604030504040204" pitchFamily="50" charset="-128"/>
                  <a:ea typeface="Meiryo UI" panose="020B0604030504040204" pitchFamily="50" charset="-128"/>
                  <a:cs typeface="Meiryo UI" panose="020B0604030504040204" pitchFamily="50" charset="-128"/>
                </a:rPr>
                <a:t>（単位：トン／日）</a:t>
              </a:r>
              <a:endParaRPr lang="en-US" altLang="ja-JP" sz="9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52" name="テキスト ボックス 35">
              <a:extLst>
                <a:ext uri="{FF2B5EF4-FFF2-40B4-BE49-F238E27FC236}">
                  <a16:creationId xmlns:a16="http://schemas.microsoft.com/office/drawing/2014/main" id="{2ACC7A32-D97A-407F-BF18-56597BA573C0}"/>
                </a:ext>
              </a:extLst>
            </p:cNvPr>
            <p:cNvSpPr txBox="1"/>
            <p:nvPr/>
          </p:nvSpPr>
          <p:spPr>
            <a:xfrm>
              <a:off x="7059533" y="7404084"/>
              <a:ext cx="5520840" cy="338554"/>
            </a:xfrm>
            <a:prstGeom prst="rect">
              <a:avLst/>
            </a:prstGeom>
            <a:noFill/>
          </p:spPr>
          <p:txBody>
            <a:bodyPr wrap="square">
              <a:spAutoFit/>
            </a:bodyPr>
            <a:lstStyle>
              <a:defPPr>
                <a:defRPr lang="ja-JP"/>
              </a:defPPr>
              <a:lvl1pPr marL="0" algn="l" defTabSz="1280160" rtl="0" eaLnBrk="1" latinLnBrk="0" hangingPunct="1">
                <a:defRPr kumimoji="1" sz="2500" kern="1200">
                  <a:solidFill>
                    <a:schemeClr val="tx1"/>
                  </a:solidFill>
                  <a:latin typeface="+mn-lt"/>
                  <a:ea typeface="+mn-ea"/>
                  <a:cs typeface="+mn-cs"/>
                </a:defRPr>
              </a:lvl1pPr>
              <a:lvl2pPr marL="640080" algn="l" defTabSz="1280160" rtl="0" eaLnBrk="1" latinLnBrk="0" hangingPunct="1">
                <a:defRPr kumimoji="1" sz="2500" kern="1200">
                  <a:solidFill>
                    <a:schemeClr val="tx1"/>
                  </a:solidFill>
                  <a:latin typeface="+mn-lt"/>
                  <a:ea typeface="+mn-ea"/>
                  <a:cs typeface="+mn-cs"/>
                </a:defRPr>
              </a:lvl2pPr>
              <a:lvl3pPr marL="1280160" algn="l" defTabSz="1280160" rtl="0" eaLnBrk="1" latinLnBrk="0" hangingPunct="1">
                <a:defRPr kumimoji="1" sz="2500" kern="1200">
                  <a:solidFill>
                    <a:schemeClr val="tx1"/>
                  </a:solidFill>
                  <a:latin typeface="+mn-lt"/>
                  <a:ea typeface="+mn-ea"/>
                  <a:cs typeface="+mn-cs"/>
                </a:defRPr>
              </a:lvl3pPr>
              <a:lvl4pPr marL="1920240" algn="l" defTabSz="1280160" rtl="0" eaLnBrk="1" latinLnBrk="0" hangingPunct="1">
                <a:defRPr kumimoji="1" sz="2500" kern="1200">
                  <a:solidFill>
                    <a:schemeClr val="tx1"/>
                  </a:solidFill>
                  <a:latin typeface="+mn-lt"/>
                  <a:ea typeface="+mn-ea"/>
                  <a:cs typeface="+mn-cs"/>
                </a:defRPr>
              </a:lvl4pPr>
              <a:lvl5pPr marL="2560320" algn="l" defTabSz="1280160" rtl="0" eaLnBrk="1" latinLnBrk="0" hangingPunct="1">
                <a:defRPr kumimoji="1" sz="2500" kern="1200">
                  <a:solidFill>
                    <a:schemeClr val="tx1"/>
                  </a:solidFill>
                  <a:latin typeface="+mn-lt"/>
                  <a:ea typeface="+mn-ea"/>
                  <a:cs typeface="+mn-cs"/>
                </a:defRPr>
              </a:lvl5pPr>
              <a:lvl6pPr marL="3200400" algn="l" defTabSz="1280160" rtl="0" eaLnBrk="1" latinLnBrk="0" hangingPunct="1">
                <a:defRPr kumimoji="1" sz="2500" kern="1200">
                  <a:solidFill>
                    <a:schemeClr val="tx1"/>
                  </a:solidFill>
                  <a:latin typeface="+mn-lt"/>
                  <a:ea typeface="+mn-ea"/>
                  <a:cs typeface="+mn-cs"/>
                </a:defRPr>
              </a:lvl6pPr>
              <a:lvl7pPr marL="3840480" algn="l" defTabSz="1280160" rtl="0" eaLnBrk="1" latinLnBrk="0" hangingPunct="1">
                <a:defRPr kumimoji="1" sz="2500" kern="1200">
                  <a:solidFill>
                    <a:schemeClr val="tx1"/>
                  </a:solidFill>
                  <a:latin typeface="+mn-lt"/>
                  <a:ea typeface="+mn-ea"/>
                  <a:cs typeface="+mn-cs"/>
                </a:defRPr>
              </a:lvl7pPr>
              <a:lvl8pPr marL="4480560" algn="l" defTabSz="1280160" rtl="0" eaLnBrk="1" latinLnBrk="0" hangingPunct="1">
                <a:defRPr kumimoji="1" sz="2500" kern="1200">
                  <a:solidFill>
                    <a:schemeClr val="tx1"/>
                  </a:solidFill>
                  <a:latin typeface="+mn-lt"/>
                  <a:ea typeface="+mn-ea"/>
                  <a:cs typeface="+mn-cs"/>
                </a:defRPr>
              </a:lvl8pPr>
              <a:lvl9pPr marL="5120640" algn="l" defTabSz="1280160" rtl="0" eaLnBrk="1" latinLnBrk="0" hangingPunct="1">
                <a:defRPr kumimoji="1" sz="2500" kern="1200">
                  <a:solidFill>
                    <a:schemeClr val="tx1"/>
                  </a:solidFill>
                  <a:latin typeface="+mn-lt"/>
                  <a:ea typeface="+mn-ea"/>
                  <a:cs typeface="+mn-cs"/>
                </a:defRPr>
              </a:lvl9pPr>
            </a:lstStyle>
            <a:p>
              <a:r>
                <a:rPr lang="en-US" altLang="ja-JP" sz="800" dirty="0">
                  <a:effectLst/>
                  <a:latin typeface="Meiryo UI" panose="020B0604030504040204" pitchFamily="50" charset="-128"/>
                  <a:ea typeface="Meiryo UI" panose="020B0604030504040204" pitchFamily="50" charset="-128"/>
                  <a:cs typeface="Times New Roman" panose="02020603050405020304" pitchFamily="18" charset="0"/>
                </a:rPr>
                <a:t>※</a:t>
              </a:r>
              <a:r>
                <a:rPr lang="ja-JP" altLang="ja-JP" sz="800" dirty="0">
                  <a:effectLst/>
                  <a:latin typeface="Meiryo UI" panose="020B0604030504040204" pitchFamily="50" charset="-128"/>
                  <a:ea typeface="Meiryo UI" panose="020B0604030504040204" pitchFamily="50" charset="-128"/>
                  <a:cs typeface="Times New Roman" panose="02020603050405020304" pitchFamily="18" charset="0"/>
                </a:rPr>
                <a:t>「削減目標量」</a:t>
              </a:r>
              <a:r>
                <a:rPr lang="ja-JP" altLang="en-US" sz="800" dirty="0">
                  <a:effectLst/>
                  <a:latin typeface="Meiryo UI" panose="020B0604030504040204" pitchFamily="50" charset="-128"/>
                  <a:ea typeface="Meiryo UI" panose="020B0604030504040204" pitchFamily="50" charset="-128"/>
                  <a:cs typeface="Times New Roman" panose="02020603050405020304" pitchFamily="18" charset="0"/>
                </a:rPr>
                <a:t>は</a:t>
              </a:r>
              <a:r>
                <a:rPr lang="ja-JP" altLang="ja-JP" sz="800" dirty="0">
                  <a:latin typeface="Meiryo UI" panose="020B0604030504040204" pitchFamily="50" charset="-128"/>
                  <a:ea typeface="Meiryo UI" panose="020B0604030504040204" pitchFamily="50" charset="-128"/>
                  <a:cs typeface="Times New Roman" panose="02020603050405020304" pitchFamily="18" charset="0"/>
                </a:rPr>
                <a:t>目標</a:t>
              </a:r>
              <a:r>
                <a:rPr lang="ja-JP" altLang="ja-JP" sz="800" dirty="0">
                  <a:effectLst/>
                  <a:latin typeface="Meiryo UI" panose="020B0604030504040204" pitchFamily="50" charset="-128"/>
                  <a:ea typeface="Meiryo UI" panose="020B0604030504040204" pitchFamily="50" charset="-128"/>
                  <a:cs typeface="Times New Roman" panose="02020603050405020304" pitchFamily="18" charset="0"/>
                </a:rPr>
                <a:t>年度における汚濁負荷量</a:t>
              </a:r>
              <a:r>
                <a:rPr lang="ja-JP" altLang="en-US" sz="800" dirty="0">
                  <a:latin typeface="Meiryo UI" panose="020B0604030504040204" pitchFamily="50" charset="-128"/>
                  <a:ea typeface="Meiryo UI" panose="020B0604030504040204" pitchFamily="50" charset="-128"/>
                  <a:cs typeface="Times New Roman" panose="02020603050405020304" pitchFamily="18" charset="0"/>
                </a:rPr>
                <a:t>のことで、府の削減目標量は国の</a:t>
              </a:r>
              <a:r>
                <a:rPr lang="zh-TW" altLang="en-US" sz="800" dirty="0">
                  <a:latin typeface="Meiryo UI" panose="020B0604030504040204" pitchFamily="50" charset="-128"/>
                  <a:ea typeface="Meiryo UI" panose="020B0604030504040204" pitchFamily="50" charset="-128"/>
                  <a:cs typeface="Times New Roman" panose="02020603050405020304" pitchFamily="18" charset="0"/>
                </a:rPr>
                <a:t>総量削減</a:t>
              </a:r>
              <a:r>
                <a:rPr lang="ja-JP" altLang="en-US" sz="800" dirty="0">
                  <a:latin typeface="Meiryo UI" panose="020B0604030504040204" pitchFamily="50" charset="-128"/>
                  <a:ea typeface="Meiryo UI" panose="020B0604030504040204" pitchFamily="50" charset="-128"/>
                  <a:cs typeface="Times New Roman" panose="02020603050405020304" pitchFamily="18" charset="0"/>
                </a:rPr>
                <a:t>基本方針で</a:t>
              </a:r>
              <a:r>
                <a:rPr lang="ja-JP" altLang="en-US" sz="800">
                  <a:latin typeface="Meiryo UI" panose="020B0604030504040204" pitchFamily="50" charset="-128"/>
                  <a:ea typeface="Meiryo UI" panose="020B0604030504040204" pitchFamily="50" charset="-128"/>
                  <a:cs typeface="Times New Roman" panose="02020603050405020304" pitchFamily="18" charset="0"/>
                </a:rPr>
                <a:t>示された</a:t>
              </a:r>
              <a:r>
                <a:rPr lang="ja-JP" altLang="en-US" sz="800" smtClean="0">
                  <a:latin typeface="Meiryo UI" panose="020B0604030504040204" pitchFamily="50" charset="-128"/>
                  <a:ea typeface="Meiryo UI" panose="020B0604030504040204" pitchFamily="50" charset="-128"/>
                  <a:cs typeface="Times New Roman" panose="02020603050405020304" pitchFamily="18" charset="0"/>
                </a:rPr>
                <a:t>値。</a:t>
              </a:r>
              <a:endParaRPr lang="en-US" altLang="ja-JP" sz="800" dirty="0">
                <a:latin typeface="Meiryo UI" panose="020B0604030504040204" pitchFamily="50" charset="-128"/>
                <a:ea typeface="Meiryo UI" panose="020B0604030504040204" pitchFamily="50" charset="-128"/>
                <a:cs typeface="Times New Roman" panose="02020603050405020304" pitchFamily="18" charset="0"/>
              </a:endParaRPr>
            </a:p>
            <a:p>
              <a:r>
                <a:rPr lang="en-US" altLang="ja-JP" sz="800" dirty="0">
                  <a:latin typeface="Meiryo UI" panose="020B0604030504040204" pitchFamily="50" charset="-128"/>
                  <a:ea typeface="Meiryo UI" panose="020B0604030504040204" pitchFamily="50" charset="-128"/>
                  <a:cs typeface="Times New Roman" panose="02020603050405020304" pitchFamily="18" charset="0"/>
                </a:rPr>
                <a:t>※</a:t>
              </a:r>
              <a:r>
                <a:rPr lang="ja-JP" altLang="en-US" sz="800" dirty="0">
                  <a:latin typeface="Meiryo UI" panose="020B0604030504040204" pitchFamily="50" charset="-128"/>
                  <a:ea typeface="Meiryo UI" panose="020B0604030504040204" pitchFamily="50" charset="-128"/>
                  <a:cs typeface="Times New Roman" panose="02020603050405020304" pitchFamily="18" charset="0"/>
                </a:rPr>
                <a:t>四捨五入の関係で各欄の合計と合計欄の値とが一致しないものがある。</a:t>
              </a:r>
              <a:endParaRPr lang="ja-JP" altLang="en-US" sz="800" dirty="0">
                <a:latin typeface="Meiryo UI" panose="020B0604030504040204" pitchFamily="50" charset="-128"/>
                <a:ea typeface="Meiryo UI" panose="020B0604030504040204" pitchFamily="50" charset="-128"/>
              </a:endParaRPr>
            </a:p>
          </p:txBody>
        </p:sp>
        <p:sp>
          <p:nvSpPr>
            <p:cNvPr id="54" name="テキスト ボックス 46">
              <a:extLst>
                <a:ext uri="{FF2B5EF4-FFF2-40B4-BE49-F238E27FC236}">
                  <a16:creationId xmlns:a16="http://schemas.microsoft.com/office/drawing/2014/main" id="{DF7D8192-34A2-4324-941F-FA3FA476E3D3}"/>
                </a:ext>
              </a:extLst>
            </p:cNvPr>
            <p:cNvSpPr txBox="1"/>
            <p:nvPr/>
          </p:nvSpPr>
          <p:spPr>
            <a:xfrm>
              <a:off x="8233289" y="6225294"/>
              <a:ext cx="2428444" cy="240169"/>
            </a:xfrm>
            <a:prstGeom prst="roundRect">
              <a:avLst>
                <a:gd name="adj" fmla="val 6211"/>
              </a:avLst>
            </a:prstGeom>
            <a:noFill/>
            <a:ln w="6350">
              <a:noFill/>
            </a:ln>
          </p:spPr>
          <p:txBody>
            <a:bodyPr wrap="square" rtlCol="0">
              <a:spAutoFit/>
            </a:bodyPr>
            <a:lstStyle>
              <a:defPPr>
                <a:defRPr lang="ja-JP"/>
              </a:defPPr>
              <a:lvl1pPr marL="0" algn="l" defTabSz="1280160" rtl="0" eaLnBrk="1" latinLnBrk="0" hangingPunct="1">
                <a:defRPr kumimoji="1" sz="2500" kern="1200">
                  <a:solidFill>
                    <a:schemeClr val="tx1"/>
                  </a:solidFill>
                  <a:latin typeface="+mn-lt"/>
                  <a:ea typeface="+mn-ea"/>
                  <a:cs typeface="+mn-cs"/>
                </a:defRPr>
              </a:lvl1pPr>
              <a:lvl2pPr marL="640080" algn="l" defTabSz="1280160" rtl="0" eaLnBrk="1" latinLnBrk="0" hangingPunct="1">
                <a:defRPr kumimoji="1" sz="2500" kern="1200">
                  <a:solidFill>
                    <a:schemeClr val="tx1"/>
                  </a:solidFill>
                  <a:latin typeface="+mn-lt"/>
                  <a:ea typeface="+mn-ea"/>
                  <a:cs typeface="+mn-cs"/>
                </a:defRPr>
              </a:lvl2pPr>
              <a:lvl3pPr marL="1280160" algn="l" defTabSz="1280160" rtl="0" eaLnBrk="1" latinLnBrk="0" hangingPunct="1">
                <a:defRPr kumimoji="1" sz="2500" kern="1200">
                  <a:solidFill>
                    <a:schemeClr val="tx1"/>
                  </a:solidFill>
                  <a:latin typeface="+mn-lt"/>
                  <a:ea typeface="+mn-ea"/>
                  <a:cs typeface="+mn-cs"/>
                </a:defRPr>
              </a:lvl3pPr>
              <a:lvl4pPr marL="1920240" algn="l" defTabSz="1280160" rtl="0" eaLnBrk="1" latinLnBrk="0" hangingPunct="1">
                <a:defRPr kumimoji="1" sz="2500" kern="1200">
                  <a:solidFill>
                    <a:schemeClr val="tx1"/>
                  </a:solidFill>
                  <a:latin typeface="+mn-lt"/>
                  <a:ea typeface="+mn-ea"/>
                  <a:cs typeface="+mn-cs"/>
                </a:defRPr>
              </a:lvl4pPr>
              <a:lvl5pPr marL="2560320" algn="l" defTabSz="1280160" rtl="0" eaLnBrk="1" latinLnBrk="0" hangingPunct="1">
                <a:defRPr kumimoji="1" sz="2500" kern="1200">
                  <a:solidFill>
                    <a:schemeClr val="tx1"/>
                  </a:solidFill>
                  <a:latin typeface="+mn-lt"/>
                  <a:ea typeface="+mn-ea"/>
                  <a:cs typeface="+mn-cs"/>
                </a:defRPr>
              </a:lvl5pPr>
              <a:lvl6pPr marL="3200400" algn="l" defTabSz="1280160" rtl="0" eaLnBrk="1" latinLnBrk="0" hangingPunct="1">
                <a:defRPr kumimoji="1" sz="2500" kern="1200">
                  <a:solidFill>
                    <a:schemeClr val="tx1"/>
                  </a:solidFill>
                  <a:latin typeface="+mn-lt"/>
                  <a:ea typeface="+mn-ea"/>
                  <a:cs typeface="+mn-cs"/>
                </a:defRPr>
              </a:lvl6pPr>
              <a:lvl7pPr marL="3840480" algn="l" defTabSz="1280160" rtl="0" eaLnBrk="1" latinLnBrk="0" hangingPunct="1">
                <a:defRPr kumimoji="1" sz="2500" kern="1200">
                  <a:solidFill>
                    <a:schemeClr val="tx1"/>
                  </a:solidFill>
                  <a:latin typeface="+mn-lt"/>
                  <a:ea typeface="+mn-ea"/>
                  <a:cs typeface="+mn-cs"/>
                </a:defRPr>
              </a:lvl7pPr>
              <a:lvl8pPr marL="4480560" algn="l" defTabSz="1280160" rtl="0" eaLnBrk="1" latinLnBrk="0" hangingPunct="1">
                <a:defRPr kumimoji="1" sz="2500" kern="1200">
                  <a:solidFill>
                    <a:schemeClr val="tx1"/>
                  </a:solidFill>
                  <a:latin typeface="+mn-lt"/>
                  <a:ea typeface="+mn-ea"/>
                  <a:cs typeface="+mn-cs"/>
                </a:defRPr>
              </a:lvl8pPr>
              <a:lvl9pPr marL="5120640" algn="l" defTabSz="1280160" rtl="0" eaLnBrk="1" latinLnBrk="0" hangingPunct="1">
                <a:defRPr kumimoji="1" sz="2500" kern="1200">
                  <a:solidFill>
                    <a:schemeClr val="tx1"/>
                  </a:solidFill>
                  <a:latin typeface="+mn-lt"/>
                  <a:ea typeface="+mn-ea"/>
                  <a:cs typeface="+mn-cs"/>
                </a:defRPr>
              </a:lvl9pPr>
            </a:lstStyle>
            <a:p>
              <a:pPr>
                <a:lnSpc>
                  <a:spcPts val="1100"/>
                </a:lnSpc>
              </a:pPr>
              <a:r>
                <a:rPr lang="en-US" altLang="ja-JP" sz="1000" b="1" dirty="0" smtClean="0">
                  <a:latin typeface="Meiryo UI" panose="020B0604030504040204" pitchFamily="50" charset="-128"/>
                  <a:ea typeface="Meiryo UI" panose="020B0604030504040204" pitchFamily="50" charset="-128"/>
                </a:rPr>
                <a:t>【</a:t>
              </a:r>
              <a:r>
                <a:rPr lang="ja-JP" altLang="en-US" sz="1000" b="1" dirty="0">
                  <a:latin typeface="Meiryo UI" panose="020B0604030504040204" pitchFamily="50" charset="-128"/>
                  <a:ea typeface="Meiryo UI" panose="020B0604030504040204" pitchFamily="50" charset="-128"/>
                </a:rPr>
                <a:t>水質</a:t>
              </a:r>
              <a:r>
                <a:rPr lang="ja-JP" altLang="en-US" sz="1000" b="1" dirty="0" smtClean="0">
                  <a:latin typeface="Meiryo UI" panose="020B0604030504040204" pitchFamily="50" charset="-128"/>
                  <a:ea typeface="Meiryo UI" panose="020B0604030504040204" pitchFamily="50" charset="-128"/>
                </a:rPr>
                <a:t>総量削減制度における</a:t>
              </a:r>
              <a:r>
                <a:rPr lang="ja-JP" altLang="en-US" sz="1000" b="1" dirty="0">
                  <a:latin typeface="Meiryo UI" panose="020B0604030504040204" pitchFamily="50" charset="-128"/>
                  <a:ea typeface="Meiryo UI" panose="020B0604030504040204" pitchFamily="50" charset="-128"/>
                  <a:cs typeface="Meiryo UI" panose="020B0604030504040204" pitchFamily="50" charset="-128"/>
                </a:rPr>
                <a:t>削減目標量</a:t>
              </a:r>
              <a:r>
                <a:rPr lang="en-US" altLang="ja-JP" sz="1000" b="1" dirty="0">
                  <a:latin typeface="Meiryo UI" panose="020B0604030504040204" pitchFamily="50" charset="-128"/>
                  <a:ea typeface="Meiryo UI" panose="020B0604030504040204" pitchFamily="50" charset="-128"/>
                  <a:cs typeface="Meiryo UI" panose="020B0604030504040204" pitchFamily="50" charset="-128"/>
                </a:rPr>
                <a:t>】</a:t>
              </a:r>
            </a:p>
          </p:txBody>
        </p:sp>
      </p:grpSp>
      <p:sp>
        <p:nvSpPr>
          <p:cNvPr id="62" name="テキスト ボックス 19">
            <a:extLst>
              <a:ext uri="{FF2B5EF4-FFF2-40B4-BE49-F238E27FC236}">
                <a16:creationId xmlns:a16="http://schemas.microsoft.com/office/drawing/2014/main" id="{5B78D946-B571-40A1-BFD5-486C26C92220}"/>
              </a:ext>
            </a:extLst>
          </p:cNvPr>
          <p:cNvSpPr txBox="1">
            <a:spLocks noChangeArrowheads="1"/>
          </p:cNvSpPr>
          <p:nvPr/>
        </p:nvSpPr>
        <p:spPr bwMode="auto">
          <a:xfrm>
            <a:off x="6330082" y="5851872"/>
            <a:ext cx="6317503" cy="7880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91440" tIns="45720" rIns="91440" bIns="45720" anchor="t" anchorCtr="0" upright="1">
            <a:noAutofit/>
          </a:bodyPr>
          <a:lstStyle/>
          <a:p>
            <a:pPr marL="171450" indent="-171450">
              <a:buFont typeface="Wingdings" panose="05000000000000000000" pitchFamily="2" charset="2"/>
              <a:buChar char="l"/>
            </a:pPr>
            <a:r>
              <a:rPr lang="ja-JP" sz="1200" b="1" kern="100" dirty="0">
                <a:solidFill>
                  <a:srgbClr val="000000"/>
                </a:solidFill>
                <a:effectLst/>
                <a:latin typeface="ＭＳ 明朝" panose="02020609040205080304" pitchFamily="17" charset="-128"/>
                <a:ea typeface="Meiryo UI" panose="020B0604030504040204" pitchFamily="50" charset="-128"/>
                <a:cs typeface="Times New Roman" panose="02020603050405020304" pitchFamily="18" charset="0"/>
              </a:rPr>
              <a:t>水質の保全及び管理並びに水産資源の持続</a:t>
            </a:r>
            <a:r>
              <a:rPr lang="ja-JP" altLang="en-US" sz="1200" b="1" kern="100" dirty="0">
                <a:solidFill>
                  <a:srgbClr val="000000"/>
                </a:solidFill>
                <a:effectLst/>
                <a:latin typeface="ＭＳ 明朝" panose="02020609040205080304" pitchFamily="17" charset="-128"/>
                <a:ea typeface="Meiryo UI" panose="020B0604030504040204" pitchFamily="50" charset="-128"/>
                <a:cs typeface="Times New Roman" panose="02020603050405020304" pitchFamily="18" charset="0"/>
              </a:rPr>
              <a:t>可能な利用の確保に関する目標</a:t>
            </a:r>
            <a:r>
              <a:rPr lang="ja-JP" altLang="en-US" sz="1200" kern="100" dirty="0">
                <a:solidFill>
                  <a:srgbClr val="000000"/>
                </a:solidFill>
                <a:effectLst/>
                <a:latin typeface="ＭＳ 明朝" panose="02020609040205080304" pitchFamily="17" charset="-128"/>
                <a:ea typeface="Meiryo UI" panose="020B0604030504040204" pitchFamily="50" charset="-128"/>
                <a:cs typeface="Times New Roman" panose="02020603050405020304" pitchFamily="18" charset="0"/>
              </a:rPr>
              <a:t>　</a:t>
            </a:r>
            <a:r>
              <a:rPr lang="ja-JP" altLang="en-US" sz="1100" kern="100" dirty="0">
                <a:solidFill>
                  <a:srgbClr val="000000"/>
                </a:solidFill>
                <a:effectLst/>
                <a:latin typeface="ＭＳ 明朝" panose="02020609040205080304" pitchFamily="17" charset="-128"/>
                <a:ea typeface="Meiryo UI" panose="020B0604030504040204" pitchFamily="50" charset="-128"/>
                <a:cs typeface="Times New Roman" panose="02020603050405020304" pitchFamily="18" charset="0"/>
              </a:rPr>
              <a:t>　　　　　</a:t>
            </a:r>
            <a:endParaRPr lang="ja-JP" sz="1100" kern="100" dirty="0">
              <a:effectLst/>
              <a:latin typeface="ＭＳ 明朝" panose="02020609040205080304" pitchFamily="17" charset="-128"/>
              <a:ea typeface="ＭＳ 明朝" panose="02020609040205080304" pitchFamily="17" charset="-128"/>
              <a:cs typeface="Times New Roman" panose="02020603050405020304" pitchFamily="18" charset="0"/>
            </a:endParaRPr>
          </a:p>
          <a:p>
            <a:pPr indent="171450"/>
            <a:r>
              <a:rPr lang="ja-JP" altLang="en-US" sz="1100" kern="100" dirty="0" smtClean="0">
                <a:latin typeface="Meiryo UI" panose="020B0604030504040204" pitchFamily="50" charset="-128"/>
                <a:ea typeface="Meiryo UI" panose="020B0604030504040204" pitchFamily="50" charset="-128"/>
                <a:cs typeface="Times New Roman" panose="02020603050405020304" pitchFamily="18" charset="0"/>
              </a:rPr>
              <a:t>　水環境管理の観点からの汚濁負荷の</a:t>
            </a:r>
            <a:r>
              <a:rPr lang="ja-JP" altLang="en-US" sz="1100" kern="100" dirty="0">
                <a:latin typeface="Meiryo UI" panose="020B0604030504040204" pitchFamily="50" charset="-128"/>
                <a:ea typeface="Meiryo UI" panose="020B0604030504040204" pitchFamily="50" charset="-128"/>
                <a:cs typeface="Times New Roman" panose="02020603050405020304" pitchFamily="18" charset="0"/>
              </a:rPr>
              <a:t>低減、湾奥部に</a:t>
            </a:r>
            <a:r>
              <a:rPr lang="ja-JP" altLang="en-US" sz="1100" kern="100" dirty="0" smtClean="0">
                <a:latin typeface="Meiryo UI" panose="020B0604030504040204" pitchFamily="50" charset="-128"/>
                <a:ea typeface="Meiryo UI" panose="020B0604030504040204" pitchFamily="50" charset="-128"/>
                <a:cs typeface="Times New Roman" panose="02020603050405020304" pitchFamily="18" charset="0"/>
              </a:rPr>
              <a:t>おける栄養塩類の過度な偏在の解消、貧酸素水塊</a:t>
            </a:r>
            <a:endParaRPr lang="en-US" altLang="ja-JP" sz="1100" kern="100" dirty="0" smtClean="0">
              <a:latin typeface="Meiryo UI" panose="020B0604030504040204" pitchFamily="50" charset="-128"/>
              <a:ea typeface="Meiryo UI" panose="020B0604030504040204" pitchFamily="50" charset="-128"/>
              <a:cs typeface="Times New Roman" panose="02020603050405020304" pitchFamily="18" charset="0"/>
            </a:endParaRPr>
          </a:p>
          <a:p>
            <a:pPr indent="171450"/>
            <a:r>
              <a:rPr lang="ja-JP" altLang="en-US" sz="1100" kern="100" dirty="0">
                <a:latin typeface="Meiryo UI" panose="020B0604030504040204" pitchFamily="50" charset="-128"/>
                <a:ea typeface="Meiryo UI" panose="020B0604030504040204" pitchFamily="50" charset="-128"/>
                <a:cs typeface="Times New Roman" panose="02020603050405020304" pitchFamily="18" charset="0"/>
              </a:rPr>
              <a:t>　</a:t>
            </a:r>
            <a:r>
              <a:rPr lang="ja-JP" altLang="en-US" sz="1100" kern="100" dirty="0" smtClean="0">
                <a:latin typeface="Meiryo UI" panose="020B0604030504040204" pitchFamily="50" charset="-128"/>
                <a:ea typeface="Meiryo UI" panose="020B0604030504040204" pitchFamily="50" charset="-128"/>
                <a:cs typeface="Times New Roman" panose="02020603050405020304" pitchFamily="18" charset="0"/>
              </a:rPr>
              <a:t>の発生抑制、栄養塩類の管理、水産</a:t>
            </a:r>
            <a:r>
              <a:rPr lang="ja-JP" altLang="en-US" sz="1100" kern="100" dirty="0">
                <a:latin typeface="Meiryo UI" panose="020B0604030504040204" pitchFamily="50" charset="-128"/>
                <a:ea typeface="Meiryo UI" panose="020B0604030504040204" pitchFamily="50" charset="-128"/>
                <a:cs typeface="Times New Roman" panose="02020603050405020304" pitchFamily="18" charset="0"/>
              </a:rPr>
              <a:t>資源を含む生物の生息環境の整備　など</a:t>
            </a:r>
            <a:endParaRPr lang="en-US" altLang="ja-JP" sz="1100" kern="100" dirty="0">
              <a:latin typeface="Meiryo UI" panose="020B0604030504040204" pitchFamily="50" charset="-128"/>
              <a:ea typeface="Meiryo UI" panose="020B0604030504040204" pitchFamily="50" charset="-128"/>
              <a:cs typeface="Times New Roman" panose="02020603050405020304" pitchFamily="18" charset="0"/>
            </a:endParaRPr>
          </a:p>
        </p:txBody>
      </p:sp>
      <p:sp>
        <p:nvSpPr>
          <p:cNvPr id="103" name="Rectangle 31">
            <a:extLst>
              <a:ext uri="{FF2B5EF4-FFF2-40B4-BE49-F238E27FC236}">
                <a16:creationId xmlns:a16="http://schemas.microsoft.com/office/drawing/2014/main" id="{BC606D51-3CD7-42DE-98FE-FDD063D7E95B}"/>
              </a:ext>
            </a:extLst>
          </p:cNvPr>
          <p:cNvSpPr>
            <a:spLocks noChangeArrowheads="1"/>
          </p:cNvSpPr>
          <p:nvPr/>
        </p:nvSpPr>
        <p:spPr bwMode="auto">
          <a:xfrm>
            <a:off x="97050" y="480514"/>
            <a:ext cx="10114932" cy="109839"/>
          </a:xfrm>
          <a:prstGeom prst="rect">
            <a:avLst/>
          </a:prstGeom>
          <a:solidFill>
            <a:srgbClr val="FFFF00"/>
          </a:solidFill>
          <a:ln w="9525">
            <a:solidFill>
              <a:schemeClr val="accent5"/>
            </a:solidFill>
            <a:miter lim="800000"/>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101" name="Rectangle 29">
            <a:extLst>
              <a:ext uri="{FF2B5EF4-FFF2-40B4-BE49-F238E27FC236}">
                <a16:creationId xmlns:a16="http://schemas.microsoft.com/office/drawing/2014/main" id="{586B6B3B-A233-4858-8D7D-813C8C1FA91B}"/>
              </a:ext>
            </a:extLst>
          </p:cNvPr>
          <p:cNvSpPr>
            <a:spLocks noChangeArrowheads="1"/>
          </p:cNvSpPr>
          <p:nvPr/>
        </p:nvSpPr>
        <p:spPr bwMode="auto">
          <a:xfrm>
            <a:off x="95080" y="51711"/>
            <a:ext cx="10114932" cy="476749"/>
          </a:xfrm>
          <a:prstGeom prst="rect">
            <a:avLst/>
          </a:prstGeom>
          <a:solidFill>
            <a:srgbClr val="0000FF"/>
          </a:solidFill>
          <a:ln w="9525">
            <a:solidFill>
              <a:schemeClr val="tx2"/>
            </a:solidFill>
            <a:miter lim="800000"/>
            <a:headEnd/>
            <a:tailEnd/>
          </a:ln>
        </p:spPr>
        <p:txBody>
          <a:bodyPr vert="horz" wrap="square" lIns="74295" tIns="8890" rIns="74295" bIns="8890" numCol="1" anchor="ctr" anchorCtr="0" compatLnSpc="1">
            <a:prstTxWarp prst="textNoShape">
              <a:avLst/>
            </a:prstTxWarp>
          </a:bodyPr>
          <a:lstStyle/>
          <a:p>
            <a:r>
              <a:rPr lang="ja-JP" altLang="en-US" sz="2000" b="1" dirty="0">
                <a:solidFill>
                  <a:schemeClr val="bg1"/>
                </a:solidFill>
                <a:latin typeface="BIZ UDゴシック" panose="020B0400000000000000" pitchFamily="49" charset="-128"/>
                <a:ea typeface="BIZ UDゴシック" panose="020B0400000000000000" pitchFamily="49" charset="-128"/>
                <a:cs typeface="Meiryo UI" panose="020B0604030504040204" pitchFamily="50" charset="-128"/>
              </a:rPr>
              <a:t>「豊かな大阪湾」保全・再生・創出プラン（案）　</a:t>
            </a:r>
            <a:r>
              <a:rPr lang="ja-JP" altLang="en-US" sz="2000" b="1" dirty="0" smtClean="0">
                <a:solidFill>
                  <a:schemeClr val="bg1"/>
                </a:solidFill>
                <a:latin typeface="BIZ UDゴシック" panose="020B0400000000000000" pitchFamily="49" charset="-128"/>
                <a:ea typeface="BIZ UDゴシック" panose="020B0400000000000000" pitchFamily="49" charset="-128"/>
                <a:cs typeface="Meiryo UI" panose="020B0604030504040204" pitchFamily="50" charset="-128"/>
              </a:rPr>
              <a:t>概要</a:t>
            </a:r>
            <a:endParaRPr lang="en-US" altLang="ja-JP" sz="2000" b="1" dirty="0" smtClean="0">
              <a:solidFill>
                <a:schemeClr val="bg1"/>
              </a:solidFill>
              <a:latin typeface="BIZ UDゴシック" panose="020B0400000000000000" pitchFamily="49" charset="-128"/>
              <a:ea typeface="BIZ UDゴシック" panose="020B0400000000000000" pitchFamily="49" charset="-128"/>
              <a:cs typeface="Meiryo UI" panose="020B0604030504040204" pitchFamily="50" charset="-128"/>
            </a:endParaRPr>
          </a:p>
          <a:p>
            <a:pPr>
              <a:lnSpc>
                <a:spcPts val="1600"/>
              </a:lnSpc>
            </a:pPr>
            <a:r>
              <a:rPr lang="ja-JP" altLang="en-US" sz="1800" b="1" dirty="0" smtClean="0">
                <a:solidFill>
                  <a:schemeClr val="bg1"/>
                </a:solidFill>
                <a:latin typeface="BIZ UDゴシック" panose="020B0400000000000000" pitchFamily="49" charset="-128"/>
                <a:ea typeface="BIZ UDゴシック" panose="020B0400000000000000" pitchFamily="49" charset="-128"/>
                <a:cs typeface="Meiryo UI" panose="020B0604030504040204" pitchFamily="50" charset="-128"/>
              </a:rPr>
              <a:t>　</a:t>
            </a:r>
            <a:r>
              <a:rPr lang="ja-JP" altLang="en-US" sz="1200" b="1" dirty="0" smtClean="0">
                <a:solidFill>
                  <a:schemeClr val="bg1"/>
                </a:solidFill>
                <a:latin typeface="BIZ UDゴシック" panose="020B0400000000000000" pitchFamily="49" charset="-128"/>
                <a:ea typeface="BIZ UDゴシック" panose="020B0400000000000000" pitchFamily="49" charset="-128"/>
                <a:cs typeface="Meiryo UI" panose="020B0604030504040204" pitchFamily="50" charset="-128"/>
              </a:rPr>
              <a:t>（瀬戸内海の環境の保全に関する大阪府計画・化学的酸素要求量、窒素含有量及び</a:t>
            </a:r>
            <a:r>
              <a:rPr lang="ja-JP" altLang="en-US" sz="1200" b="1" dirty="0" err="1" smtClean="0">
                <a:solidFill>
                  <a:schemeClr val="bg1"/>
                </a:solidFill>
                <a:latin typeface="BIZ UDゴシック" panose="020B0400000000000000" pitchFamily="49" charset="-128"/>
                <a:ea typeface="BIZ UDゴシック" panose="020B0400000000000000" pitchFamily="49" charset="-128"/>
                <a:cs typeface="Meiryo UI" panose="020B0604030504040204" pitchFamily="50" charset="-128"/>
              </a:rPr>
              <a:t>りん</a:t>
            </a:r>
            <a:r>
              <a:rPr lang="ja-JP" altLang="en-US" sz="1200" b="1" dirty="0" smtClean="0">
                <a:solidFill>
                  <a:schemeClr val="bg1"/>
                </a:solidFill>
                <a:latin typeface="BIZ UDゴシック" panose="020B0400000000000000" pitchFamily="49" charset="-128"/>
                <a:ea typeface="BIZ UDゴシック" panose="020B0400000000000000" pitchFamily="49" charset="-128"/>
                <a:cs typeface="Meiryo UI" panose="020B0604030504040204" pitchFamily="50" charset="-128"/>
              </a:rPr>
              <a:t>含有量に係る総量削減計画）</a:t>
            </a:r>
            <a:endParaRPr lang="ja-JP" altLang="en-US" sz="1800" b="1" dirty="0">
              <a:solidFill>
                <a:schemeClr val="bg1"/>
              </a:solidFill>
              <a:latin typeface="BIZ UDゴシック" panose="020B0400000000000000" pitchFamily="49" charset="-128"/>
              <a:ea typeface="BIZ UDゴシック" panose="020B0400000000000000" pitchFamily="49" charset="-128"/>
              <a:cs typeface="Meiryo UI" panose="020B0604030504040204" pitchFamily="50" charset="-128"/>
            </a:endParaRPr>
          </a:p>
        </p:txBody>
      </p:sp>
      <p:sp>
        <p:nvSpPr>
          <p:cNvPr id="40" name="テキスト ボックス 2"/>
          <p:cNvSpPr txBox="1">
            <a:spLocks noChangeArrowheads="1"/>
          </p:cNvSpPr>
          <p:nvPr/>
        </p:nvSpPr>
        <p:spPr bwMode="auto">
          <a:xfrm>
            <a:off x="6313808" y="5539995"/>
            <a:ext cx="3771241" cy="276999"/>
          </a:xfrm>
          <a:prstGeom prst="rect">
            <a:avLst/>
          </a:prstGeom>
          <a:solidFill>
            <a:srgbClr val="33FF8F">
              <a:alpha val="74902"/>
            </a:srgbClr>
          </a:solidFill>
          <a:ln>
            <a:noFill/>
            <a:headEnd/>
            <a:tailEnd/>
          </a:ln>
        </p:spPr>
        <p:style>
          <a:lnRef idx="1">
            <a:schemeClr val="accent3"/>
          </a:lnRef>
          <a:fillRef idx="2">
            <a:schemeClr val="accent3"/>
          </a:fillRef>
          <a:effectRef idx="1">
            <a:schemeClr val="accent3"/>
          </a:effectRef>
          <a:fontRef idx="minor">
            <a:schemeClr val="dk1"/>
          </a:fontRef>
        </p:style>
        <p:txBody>
          <a:bodyPr rot="0" vert="horz" wrap="square" lIns="91440" tIns="45720" rIns="91440" bIns="45720" anchor="t" anchorCtr="0">
            <a:spAutoFit/>
          </a:bodyPr>
          <a:lstStyle/>
          <a:p>
            <a:pPr algn="dist">
              <a:spcAft>
                <a:spcPts val="0"/>
              </a:spcAft>
            </a:pPr>
            <a:r>
              <a:rPr lang="ja-JP" altLang="en-US" sz="1200" b="1" dirty="0" smtClean="0">
                <a:solidFill>
                  <a:schemeClr val="tx1"/>
                </a:solidFill>
                <a:effectLst/>
                <a:latin typeface="Meiryo UI" panose="020B0604030504040204" pitchFamily="50" charset="-128"/>
                <a:ea typeface="Meiryo UI" panose="020B0604030504040204" pitchFamily="50" charset="-128"/>
                <a:cs typeface="Courier New" panose="02070309020205020404" pitchFamily="49" charset="0"/>
              </a:rPr>
              <a:t>将来像</a:t>
            </a:r>
            <a:r>
              <a:rPr lang="ja-JP" altLang="en-US" sz="1200" b="1" dirty="0" smtClean="0">
                <a:solidFill>
                  <a:schemeClr val="tx1"/>
                </a:solidFill>
                <a:latin typeface="Meiryo UI" panose="020B0604030504040204" pitchFamily="50" charset="-128"/>
                <a:ea typeface="Meiryo UI" panose="020B0604030504040204" pitchFamily="50" charset="-128"/>
                <a:cs typeface="Courier New" panose="02070309020205020404" pitchFamily="49" charset="0"/>
              </a:rPr>
              <a:t>の実現に向けた、本プランにおける個別目標</a:t>
            </a:r>
            <a:endParaRPr lang="en-US" altLang="ja-JP" sz="1200" b="1" dirty="0" smtClean="0">
              <a:solidFill>
                <a:schemeClr val="tx1"/>
              </a:solidFill>
              <a:effectLst/>
              <a:latin typeface="Meiryo UI" panose="020B0604030504040204" pitchFamily="50" charset="-128"/>
              <a:ea typeface="Meiryo UI" panose="020B0604030504040204" pitchFamily="50" charset="-128"/>
              <a:cs typeface="Courier New" panose="02070309020205020404" pitchFamily="49" charset="0"/>
            </a:endParaRPr>
          </a:p>
        </p:txBody>
      </p:sp>
      <p:pic>
        <p:nvPicPr>
          <p:cNvPr id="10" name="図 9"/>
          <p:cNvPicPr preferRelativeResize="0">
            <a:picLocks/>
          </p:cNvPicPr>
          <p:nvPr/>
        </p:nvPicPr>
        <p:blipFill rotWithShape="1">
          <a:blip r:embed="rId11" cstate="print">
            <a:extLst>
              <a:ext uri="{28A0092B-C50C-407E-A947-70E740481C1C}">
                <a14:useLocalDpi xmlns:a14="http://schemas.microsoft.com/office/drawing/2010/main" val="0"/>
              </a:ext>
            </a:extLst>
          </a:blip>
          <a:srcRect t="13584" r="6008"/>
          <a:stretch/>
        </p:blipFill>
        <p:spPr>
          <a:xfrm>
            <a:off x="11225336" y="2275490"/>
            <a:ext cx="1368000" cy="936000"/>
          </a:xfrm>
          <a:prstGeom prst="rect">
            <a:avLst/>
          </a:prstGeom>
        </p:spPr>
      </p:pic>
      <p:pic>
        <p:nvPicPr>
          <p:cNvPr id="7" name="図 6"/>
          <p:cNvPicPr>
            <a:picLocks/>
          </p:cNvPicPr>
          <p:nvPr/>
        </p:nvPicPr>
        <p:blipFill>
          <a:blip r:embed="rId12" cstate="print">
            <a:extLst>
              <a:ext uri="{28A0092B-C50C-407E-A947-70E740481C1C}">
                <a14:useLocalDpi xmlns:a14="http://schemas.microsoft.com/office/drawing/2010/main" val="0"/>
              </a:ext>
            </a:extLst>
          </a:blip>
          <a:stretch>
            <a:fillRect/>
          </a:stretch>
        </p:blipFill>
        <p:spPr>
          <a:xfrm>
            <a:off x="11225336" y="3247572"/>
            <a:ext cx="1368000" cy="936000"/>
          </a:xfrm>
          <a:prstGeom prst="rect">
            <a:avLst/>
          </a:prstGeom>
        </p:spPr>
      </p:pic>
      <p:sp>
        <p:nvSpPr>
          <p:cNvPr id="42" name="テキスト ボックス 9"/>
          <p:cNvSpPr txBox="1"/>
          <p:nvPr/>
        </p:nvSpPr>
        <p:spPr>
          <a:xfrm>
            <a:off x="5135355" y="9211393"/>
            <a:ext cx="1267442" cy="374531"/>
          </a:xfrm>
          <a:prstGeom prst="rect">
            <a:avLst/>
          </a:prstGeom>
          <a:noFill/>
        </p:spPr>
        <p:txBody>
          <a:bodyPr wrap="square" rtlCol="0">
            <a:noAutofit/>
          </a:bodyPr>
          <a:lstStyle/>
          <a:p>
            <a:pPr algn="ctr">
              <a:lnSpc>
                <a:spcPts val="1200"/>
              </a:lnSpc>
              <a:spcAft>
                <a:spcPts val="0"/>
              </a:spcAft>
            </a:pPr>
            <a:r>
              <a:rPr lang="ja-JP" altLang="en-US" sz="900" b="1" kern="100" dirty="0" smtClean="0">
                <a:effectLst/>
                <a:latin typeface="Meiryo UI" panose="020B0604030504040204" pitchFamily="50" charset="-128"/>
                <a:ea typeface="Meiryo UI" panose="020B0604030504040204" pitchFamily="50" charset="-128"/>
                <a:cs typeface="Times New Roman" panose="02020603050405020304" pitchFamily="18" charset="0"/>
              </a:rPr>
              <a:t>全窒素の環境基準</a:t>
            </a:r>
            <a:endParaRPr lang="en-US" altLang="ja-JP" sz="900" b="1" kern="100" dirty="0" smtClean="0">
              <a:effectLst/>
              <a:latin typeface="Meiryo UI" panose="020B0604030504040204" pitchFamily="50" charset="-128"/>
              <a:ea typeface="Meiryo UI" panose="020B0604030504040204" pitchFamily="50" charset="-128"/>
              <a:cs typeface="Times New Roman" panose="02020603050405020304" pitchFamily="18" charset="0"/>
            </a:endParaRPr>
          </a:p>
          <a:p>
            <a:pPr algn="ctr">
              <a:lnSpc>
                <a:spcPts val="1200"/>
              </a:lnSpc>
              <a:spcAft>
                <a:spcPts val="0"/>
              </a:spcAft>
            </a:pPr>
            <a:r>
              <a:rPr lang="ja-JP" altLang="en-US" sz="900" b="1" kern="100" dirty="0" smtClean="0">
                <a:latin typeface="Meiryo UI" panose="020B0604030504040204" pitchFamily="50" charset="-128"/>
                <a:ea typeface="Meiryo UI" panose="020B0604030504040204" pitchFamily="50" charset="-128"/>
                <a:cs typeface="Times New Roman" panose="02020603050405020304" pitchFamily="18" charset="0"/>
              </a:rPr>
              <a:t>類型指定の状況</a:t>
            </a:r>
            <a:endParaRPr lang="en-US" altLang="ja-JP" sz="900" b="1" kern="100" dirty="0" smtClean="0">
              <a:effectLst/>
              <a:latin typeface="Meiryo UI" panose="020B0604030504040204" pitchFamily="50" charset="-128"/>
              <a:ea typeface="Meiryo UI" panose="020B0604030504040204" pitchFamily="50" charset="-128"/>
              <a:cs typeface="Times New Roman" panose="02020603050405020304" pitchFamily="18" charset="0"/>
            </a:endParaRPr>
          </a:p>
        </p:txBody>
      </p:sp>
      <p:sp>
        <p:nvSpPr>
          <p:cNvPr id="59" name="テキスト ボックス 9"/>
          <p:cNvSpPr txBox="1"/>
          <p:nvPr/>
        </p:nvSpPr>
        <p:spPr>
          <a:xfrm>
            <a:off x="2568263" y="9193088"/>
            <a:ext cx="2235992" cy="258735"/>
          </a:xfrm>
          <a:prstGeom prst="rect">
            <a:avLst/>
          </a:prstGeom>
          <a:noFill/>
        </p:spPr>
        <p:txBody>
          <a:bodyPr wrap="square" rtlCol="0">
            <a:noAutofit/>
          </a:bodyPr>
          <a:lstStyle/>
          <a:p>
            <a:pPr algn="ctr">
              <a:lnSpc>
                <a:spcPts val="1200"/>
              </a:lnSpc>
              <a:spcAft>
                <a:spcPts val="0"/>
              </a:spcAft>
            </a:pPr>
            <a:r>
              <a:rPr lang="ja-JP" altLang="en-US" sz="900" b="1" kern="100" dirty="0">
                <a:effectLst/>
                <a:latin typeface="Meiryo UI" panose="020B0604030504040204" pitchFamily="50" charset="-128"/>
                <a:ea typeface="Meiryo UI" panose="020B0604030504040204" pitchFamily="50" charset="-128"/>
                <a:cs typeface="Times New Roman" panose="02020603050405020304" pitchFamily="18" charset="0"/>
              </a:rPr>
              <a:t>大阪湾の全窒素濃度</a:t>
            </a:r>
            <a:r>
              <a:rPr lang="en-US" altLang="ja-JP" sz="900" b="1" kern="100" dirty="0">
                <a:effectLst/>
                <a:latin typeface="Meiryo UI" panose="020B0604030504040204" pitchFamily="50" charset="-128"/>
                <a:ea typeface="Meiryo UI" panose="020B0604030504040204" pitchFamily="50" charset="-128"/>
                <a:cs typeface="Times New Roman" panose="02020603050405020304" pitchFamily="18" charset="0"/>
              </a:rPr>
              <a:t>(</a:t>
            </a:r>
            <a:r>
              <a:rPr lang="ja-JP" altLang="en-US" sz="900" b="1" kern="100" dirty="0">
                <a:effectLst/>
                <a:latin typeface="Meiryo UI" panose="020B0604030504040204" pitchFamily="50" charset="-128"/>
                <a:ea typeface="Meiryo UI" panose="020B0604030504040204" pitchFamily="50" charset="-128"/>
                <a:cs typeface="Times New Roman" panose="02020603050405020304" pitchFamily="18" charset="0"/>
              </a:rPr>
              <a:t>表層年平均値</a:t>
            </a:r>
            <a:r>
              <a:rPr lang="en-US" altLang="ja-JP" sz="900" b="1" kern="100" dirty="0" smtClean="0">
                <a:effectLst/>
                <a:latin typeface="Meiryo UI" panose="020B0604030504040204" pitchFamily="50" charset="-128"/>
                <a:ea typeface="Meiryo UI" panose="020B0604030504040204" pitchFamily="50" charset="-128"/>
                <a:cs typeface="Times New Roman" panose="02020603050405020304" pitchFamily="18" charset="0"/>
              </a:rPr>
              <a:t>)</a:t>
            </a:r>
          </a:p>
          <a:p>
            <a:pPr algn="ctr">
              <a:lnSpc>
                <a:spcPts val="1200"/>
              </a:lnSpc>
              <a:spcAft>
                <a:spcPts val="0"/>
              </a:spcAft>
            </a:pPr>
            <a:r>
              <a:rPr lang="ja-JP" altLang="en-US" sz="900" b="1" kern="100" dirty="0">
                <a:latin typeface="Meiryo UI" panose="020B0604030504040204" pitchFamily="50" charset="-128"/>
                <a:ea typeface="Meiryo UI" panose="020B0604030504040204" pitchFamily="50" charset="-128"/>
                <a:cs typeface="Times New Roman" panose="02020603050405020304" pitchFamily="18" charset="0"/>
              </a:rPr>
              <a:t>　</a:t>
            </a:r>
            <a:r>
              <a:rPr lang="en-US" altLang="ja-JP" sz="900" b="1" kern="100" dirty="0">
                <a:latin typeface="Meiryo UI" panose="020B0604030504040204" pitchFamily="50" charset="-128"/>
                <a:ea typeface="Meiryo UI" panose="020B0604030504040204" pitchFamily="50" charset="-128"/>
                <a:cs typeface="Times New Roman" panose="02020603050405020304" pitchFamily="18" charset="0"/>
              </a:rPr>
              <a:t>(2005</a:t>
            </a:r>
            <a:r>
              <a:rPr lang="ja-JP" altLang="en-US" sz="900" b="1" kern="100" dirty="0">
                <a:latin typeface="Meiryo UI" panose="020B0604030504040204" pitchFamily="50" charset="-128"/>
                <a:ea typeface="Meiryo UI" panose="020B0604030504040204" pitchFamily="50" charset="-128"/>
                <a:cs typeface="Times New Roman" panose="02020603050405020304" pitchFamily="18" charset="0"/>
              </a:rPr>
              <a:t>～</a:t>
            </a:r>
            <a:r>
              <a:rPr lang="en-US" altLang="ja-JP" sz="900" b="1" kern="100" dirty="0">
                <a:latin typeface="Meiryo UI" panose="020B0604030504040204" pitchFamily="50" charset="-128"/>
                <a:ea typeface="Meiryo UI" panose="020B0604030504040204" pitchFamily="50" charset="-128"/>
                <a:cs typeface="Times New Roman" panose="02020603050405020304" pitchFamily="18" charset="0"/>
              </a:rPr>
              <a:t>2020</a:t>
            </a:r>
            <a:r>
              <a:rPr lang="ja-JP" altLang="en-US" sz="900" b="1" kern="100" dirty="0">
                <a:latin typeface="Meiryo UI" panose="020B0604030504040204" pitchFamily="50" charset="-128"/>
                <a:ea typeface="Meiryo UI" panose="020B0604030504040204" pitchFamily="50" charset="-128"/>
                <a:cs typeface="Times New Roman" panose="02020603050405020304" pitchFamily="18" charset="0"/>
              </a:rPr>
              <a:t>年度の推移</a:t>
            </a:r>
            <a:r>
              <a:rPr lang="en-US" altLang="ja-JP" sz="900" b="1" kern="100" dirty="0" smtClean="0">
                <a:latin typeface="Meiryo UI" panose="020B0604030504040204" pitchFamily="50" charset="-128"/>
                <a:ea typeface="Meiryo UI" panose="020B0604030504040204" pitchFamily="50" charset="-128"/>
                <a:cs typeface="Times New Roman" panose="02020603050405020304" pitchFamily="18" charset="0"/>
              </a:rPr>
              <a:t>)</a:t>
            </a:r>
          </a:p>
        </p:txBody>
      </p:sp>
      <p:pic>
        <p:nvPicPr>
          <p:cNvPr id="39" name="Picture 14"/>
          <p:cNvPicPr>
            <a:picLocks noChangeAspect="1" noChangeArrowheads="1"/>
          </p:cNvPicPr>
          <p:nvPr/>
        </p:nvPicPr>
        <p:blipFill rotWithShape="1">
          <a:blip r:embed="rId13" cstate="print">
            <a:extLst>
              <a:ext uri="{28A0092B-C50C-407E-A947-70E740481C1C}">
                <a14:useLocalDpi xmlns:a14="http://schemas.microsoft.com/office/drawing/2010/main" val="0"/>
              </a:ext>
            </a:extLst>
          </a:blip>
          <a:srcRect l="40028" t="6170" r="8137" b="11038"/>
          <a:stretch/>
        </p:blipFill>
        <p:spPr bwMode="auto">
          <a:xfrm>
            <a:off x="5133764" y="7489445"/>
            <a:ext cx="1267164" cy="1722696"/>
          </a:xfrm>
          <a:prstGeom prst="rect">
            <a:avLst/>
          </a:prstGeom>
          <a:noFill/>
          <a:ln w="635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1" name="図 40"/>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11235266" y="4216545"/>
            <a:ext cx="1368000" cy="936000"/>
          </a:xfrm>
          <a:prstGeom prst="rect">
            <a:avLst/>
          </a:prstGeom>
          <a:noFill/>
          <a:ln>
            <a:noFill/>
          </a:ln>
        </p:spPr>
      </p:pic>
      <p:sp>
        <p:nvSpPr>
          <p:cNvPr id="43" name="テキスト ボックス 9"/>
          <p:cNvSpPr txBox="1"/>
          <p:nvPr/>
        </p:nvSpPr>
        <p:spPr>
          <a:xfrm>
            <a:off x="11167753" y="5136341"/>
            <a:ext cx="1566832" cy="374531"/>
          </a:xfrm>
          <a:prstGeom prst="rect">
            <a:avLst/>
          </a:prstGeom>
          <a:noFill/>
        </p:spPr>
        <p:txBody>
          <a:bodyPr wrap="square" rtlCol="0">
            <a:noAutofit/>
          </a:bodyPr>
          <a:lstStyle/>
          <a:p>
            <a:pPr algn="ctr">
              <a:lnSpc>
                <a:spcPts val="1200"/>
              </a:lnSpc>
              <a:spcAft>
                <a:spcPts val="0"/>
              </a:spcAft>
            </a:pPr>
            <a:r>
              <a:rPr lang="ja-JP" altLang="en-US" sz="900" b="1" kern="100" dirty="0" err="1">
                <a:latin typeface="Meiryo UI" panose="020B0604030504040204" pitchFamily="50" charset="-128"/>
                <a:ea typeface="Meiryo UI" panose="020B0604030504040204" pitchFamily="50" charset="-128"/>
                <a:cs typeface="Times New Roman" panose="02020603050405020304" pitchFamily="18" charset="0"/>
              </a:rPr>
              <a:t>ぐるっと</a:t>
            </a:r>
            <a:r>
              <a:rPr lang="ja-JP" altLang="en-US" sz="900" b="1" kern="100" dirty="0">
                <a:latin typeface="Meiryo UI" panose="020B0604030504040204" pitchFamily="50" charset="-128"/>
                <a:ea typeface="Meiryo UI" panose="020B0604030504040204" pitchFamily="50" charset="-128"/>
                <a:cs typeface="Times New Roman" panose="02020603050405020304" pitchFamily="18" charset="0"/>
              </a:rPr>
              <a:t>大阪湾フォト</a:t>
            </a:r>
          </a:p>
          <a:p>
            <a:pPr algn="ctr">
              <a:lnSpc>
                <a:spcPts val="1200"/>
              </a:lnSpc>
              <a:spcAft>
                <a:spcPts val="0"/>
              </a:spcAft>
            </a:pPr>
            <a:r>
              <a:rPr lang="ja-JP" altLang="en-US" sz="900" b="1" kern="100" dirty="0">
                <a:latin typeface="Meiryo UI" panose="020B0604030504040204" pitchFamily="50" charset="-128"/>
                <a:ea typeface="Meiryo UI" panose="020B0604030504040204" pitchFamily="50" charset="-128"/>
                <a:cs typeface="Times New Roman" panose="02020603050405020304" pitchFamily="18" charset="0"/>
              </a:rPr>
              <a:t>コンテスト入賞作品より</a:t>
            </a:r>
          </a:p>
          <a:p>
            <a:pPr algn="ctr">
              <a:lnSpc>
                <a:spcPts val="1200"/>
              </a:lnSpc>
              <a:spcAft>
                <a:spcPts val="0"/>
              </a:spcAft>
            </a:pPr>
            <a:r>
              <a:rPr lang="en-US" altLang="ja-JP" sz="900" b="1" kern="100" dirty="0">
                <a:latin typeface="Meiryo UI" panose="020B0604030504040204" pitchFamily="50" charset="-128"/>
                <a:ea typeface="Meiryo UI" panose="020B0604030504040204" pitchFamily="50" charset="-128"/>
                <a:cs typeface="Times New Roman" panose="02020603050405020304" pitchFamily="18" charset="0"/>
              </a:rPr>
              <a:t>(</a:t>
            </a:r>
            <a:r>
              <a:rPr lang="ja-JP" altLang="en-US" sz="900" b="1" kern="100" dirty="0">
                <a:latin typeface="Meiryo UI" panose="020B0604030504040204" pitchFamily="50" charset="-128"/>
                <a:ea typeface="Meiryo UI" panose="020B0604030504040204" pitchFamily="50" charset="-128"/>
                <a:cs typeface="Times New Roman" panose="02020603050405020304" pitchFamily="18" charset="0"/>
              </a:rPr>
              <a:t>大阪湾環境保全協議会</a:t>
            </a:r>
            <a:r>
              <a:rPr lang="en-US" altLang="ja-JP" sz="900" b="1" kern="100" dirty="0">
                <a:latin typeface="Meiryo UI" panose="020B0604030504040204" pitchFamily="50" charset="-128"/>
                <a:ea typeface="Meiryo UI" panose="020B0604030504040204" pitchFamily="50" charset="-128"/>
                <a:cs typeface="Times New Roman" panose="02020603050405020304" pitchFamily="18" charset="0"/>
              </a:rPr>
              <a:t>)</a:t>
            </a:r>
          </a:p>
        </p:txBody>
      </p:sp>
    </p:spTree>
    <p:extLst>
      <p:ext uri="{BB962C8B-B14F-4D97-AF65-F5344CB8AC3E}">
        <p14:creationId xmlns:p14="http://schemas.microsoft.com/office/powerpoint/2010/main" val="61635559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0" name="正方形/長方形 169">
            <a:extLst>
              <a:ext uri="{FF2B5EF4-FFF2-40B4-BE49-F238E27FC236}">
                <a16:creationId xmlns:a16="http://schemas.microsoft.com/office/drawing/2014/main" id="{74E429BB-8BC8-4243-B56C-912A5997AC36}"/>
              </a:ext>
            </a:extLst>
          </p:cNvPr>
          <p:cNvSpPr/>
          <p:nvPr/>
        </p:nvSpPr>
        <p:spPr>
          <a:xfrm>
            <a:off x="71626" y="6078377"/>
            <a:ext cx="6288806" cy="3467223"/>
          </a:xfrm>
          <a:prstGeom prst="rect">
            <a:avLst/>
          </a:prstGeom>
          <a:solidFill>
            <a:srgbClr val="66FF33">
              <a:alpha val="50196"/>
            </a:srgbClr>
          </a:solidFill>
          <a:ln>
            <a:no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3" name="図 2"/>
          <p:cNvPicPr>
            <a:picLocks noChangeAspect="1"/>
          </p:cNvPicPr>
          <p:nvPr/>
        </p:nvPicPr>
        <p:blipFill rotWithShape="1">
          <a:blip r:embed="rId3"/>
          <a:srcRect t="11292"/>
          <a:stretch/>
        </p:blipFill>
        <p:spPr>
          <a:xfrm>
            <a:off x="4752983" y="8263540"/>
            <a:ext cx="1566301" cy="1030724"/>
          </a:xfrm>
          <a:prstGeom prst="rect">
            <a:avLst/>
          </a:prstGeom>
        </p:spPr>
      </p:pic>
      <p:pic>
        <p:nvPicPr>
          <p:cNvPr id="2" name="図 1"/>
          <p:cNvPicPr>
            <a:picLocks noChangeAspect="1"/>
          </p:cNvPicPr>
          <p:nvPr/>
        </p:nvPicPr>
        <p:blipFill>
          <a:blip r:embed="rId4"/>
          <a:stretch>
            <a:fillRect/>
          </a:stretch>
        </p:blipFill>
        <p:spPr>
          <a:xfrm>
            <a:off x="4702659" y="6906420"/>
            <a:ext cx="1590476" cy="1200000"/>
          </a:xfrm>
          <a:prstGeom prst="rect">
            <a:avLst/>
          </a:prstGeom>
        </p:spPr>
      </p:pic>
      <p:sp>
        <p:nvSpPr>
          <p:cNvPr id="73" name="テキスト ボックス 72">
            <a:extLst>
              <a:ext uri="{FF2B5EF4-FFF2-40B4-BE49-F238E27FC236}">
                <a16:creationId xmlns:a16="http://schemas.microsoft.com/office/drawing/2014/main" id="{44ED000F-F43C-431B-82CD-3F9AF495037D}"/>
              </a:ext>
            </a:extLst>
          </p:cNvPr>
          <p:cNvSpPr txBox="1"/>
          <p:nvPr/>
        </p:nvSpPr>
        <p:spPr>
          <a:xfrm>
            <a:off x="285625" y="8232975"/>
            <a:ext cx="2980090" cy="443389"/>
          </a:xfrm>
          <a:prstGeom prst="roundRect">
            <a:avLst>
              <a:gd name="adj" fmla="val 6211"/>
            </a:avLst>
          </a:prstGeom>
          <a:noFill/>
          <a:ln w="6350">
            <a:noFill/>
          </a:ln>
        </p:spPr>
        <p:txBody>
          <a:bodyPr wrap="square" rtlCol="0">
            <a:spAutoFit/>
          </a:bodyPr>
          <a:lstStyle/>
          <a:p>
            <a:r>
              <a:rPr lang="ja-JP" altLang="en-US" sz="1100" dirty="0">
                <a:latin typeface="Meiryo UI" panose="020B0604030504040204" pitchFamily="50" charset="-128"/>
                <a:ea typeface="Meiryo UI" panose="020B0604030504040204" pitchFamily="50" charset="-128"/>
              </a:rPr>
              <a:t>埋立ての回避、埋立て必要規模の</a:t>
            </a:r>
            <a:r>
              <a:rPr lang="ja-JP" altLang="en-US" sz="1100" dirty="0" smtClean="0">
                <a:latin typeface="Meiryo UI" panose="020B0604030504040204" pitchFamily="50" charset="-128"/>
                <a:ea typeface="Meiryo UI" panose="020B0604030504040204" pitchFamily="50" charset="-128"/>
              </a:rPr>
              <a:t>最小化</a:t>
            </a:r>
            <a:endParaRPr lang="en-US" altLang="ja-JP" sz="1100" dirty="0" smtClean="0">
              <a:latin typeface="Meiryo UI" panose="020B0604030504040204" pitchFamily="50" charset="-128"/>
              <a:ea typeface="Meiryo UI" panose="020B0604030504040204" pitchFamily="50" charset="-128"/>
            </a:endParaRPr>
          </a:p>
          <a:p>
            <a:r>
              <a:rPr lang="en-US" altLang="ja-JP" sz="1100" dirty="0" smtClean="0">
                <a:latin typeface="Meiryo UI" panose="020B0604030504040204" pitchFamily="50" charset="-128"/>
                <a:ea typeface="Meiryo UI" panose="020B0604030504040204" pitchFamily="50" charset="-128"/>
              </a:rPr>
              <a:t>(</a:t>
            </a:r>
            <a:r>
              <a:rPr lang="ja-JP" altLang="en-US" sz="1100" dirty="0" smtClean="0">
                <a:latin typeface="Meiryo UI" panose="020B0604030504040204" pitchFamily="50" charset="-128"/>
                <a:ea typeface="Meiryo UI" panose="020B0604030504040204" pitchFamily="50" charset="-128"/>
              </a:rPr>
              <a:t>１</a:t>
            </a:r>
            <a:r>
              <a:rPr lang="en-US" altLang="ja-JP" sz="1100" dirty="0" smtClean="0">
                <a:latin typeface="Meiryo UI" panose="020B0604030504040204" pitchFamily="50" charset="-128"/>
                <a:ea typeface="Meiryo UI" panose="020B0604030504040204" pitchFamily="50" charset="-128"/>
              </a:rPr>
              <a:t>,</a:t>
            </a:r>
            <a:r>
              <a:rPr lang="ja-JP" altLang="en-US" sz="1100" dirty="0" smtClean="0">
                <a:latin typeface="Meiryo UI" panose="020B0604030504040204" pitchFamily="50" charset="-128"/>
                <a:ea typeface="Meiryo UI" panose="020B0604030504040204" pitchFamily="50" charset="-128"/>
              </a:rPr>
              <a:t>２</a:t>
            </a:r>
            <a:r>
              <a:rPr lang="en-US" altLang="ja-JP" sz="1100" dirty="0" smtClean="0">
                <a:latin typeface="Meiryo UI" panose="020B0604030504040204" pitchFamily="50" charset="-128"/>
                <a:ea typeface="Meiryo UI" panose="020B0604030504040204" pitchFamily="50" charset="-128"/>
              </a:rPr>
              <a:t>,</a:t>
            </a:r>
            <a:r>
              <a:rPr lang="ja-JP" altLang="en-US" sz="1100" dirty="0" smtClean="0">
                <a:latin typeface="Meiryo UI" panose="020B0604030504040204" pitchFamily="50" charset="-128"/>
                <a:ea typeface="Meiryo UI" panose="020B0604030504040204" pitchFamily="50" charset="-128"/>
              </a:rPr>
              <a:t>３</a:t>
            </a:r>
            <a:r>
              <a:rPr lang="en-US" altLang="ja-JP" sz="1100" dirty="0" smtClean="0">
                <a:latin typeface="Meiryo UI" panose="020B0604030504040204" pitchFamily="50" charset="-128"/>
                <a:ea typeface="Meiryo UI" panose="020B0604030504040204" pitchFamily="50" charset="-128"/>
              </a:rPr>
              <a:t>)</a:t>
            </a:r>
            <a:r>
              <a:rPr lang="ja-JP" altLang="en-US" sz="1100" dirty="0" smtClean="0">
                <a:latin typeface="Meiryo UI" panose="020B0604030504040204" pitchFamily="50" charset="-128"/>
                <a:ea typeface="Meiryo UI" panose="020B0604030504040204" pitchFamily="50" charset="-128"/>
              </a:rPr>
              <a:t>　等</a:t>
            </a:r>
            <a:endParaRPr lang="en-US" altLang="ja-JP" sz="1100" dirty="0">
              <a:latin typeface="Meiryo UI" panose="020B0604030504040204" pitchFamily="50" charset="-128"/>
              <a:ea typeface="Meiryo UI" panose="020B0604030504040204" pitchFamily="50" charset="-128"/>
            </a:endParaRPr>
          </a:p>
        </p:txBody>
      </p:sp>
      <p:sp>
        <p:nvSpPr>
          <p:cNvPr id="71" name="テキスト ボックス 70">
            <a:extLst>
              <a:ext uri="{FF2B5EF4-FFF2-40B4-BE49-F238E27FC236}">
                <a16:creationId xmlns:a16="http://schemas.microsoft.com/office/drawing/2014/main" id="{4F182142-3D96-4757-8086-1FF79F92A70A}"/>
              </a:ext>
            </a:extLst>
          </p:cNvPr>
          <p:cNvSpPr txBox="1"/>
          <p:nvPr/>
        </p:nvSpPr>
        <p:spPr>
          <a:xfrm>
            <a:off x="133751" y="7781581"/>
            <a:ext cx="2369734" cy="269200"/>
          </a:xfrm>
          <a:prstGeom prst="roundRect">
            <a:avLst>
              <a:gd name="adj" fmla="val 6211"/>
            </a:avLst>
          </a:prstGeom>
          <a:noFill/>
          <a:ln w="6350">
            <a:noFill/>
          </a:ln>
        </p:spPr>
        <p:txBody>
          <a:bodyPr wrap="square" rtlCol="0">
            <a:spAutoFit/>
          </a:bodyPr>
          <a:lstStyle/>
          <a:p>
            <a:r>
              <a:rPr lang="en-US" altLang="ja-JP" sz="1100" b="1" dirty="0" smtClean="0">
                <a:latin typeface="Meiryo UI" panose="020B0604030504040204" pitchFamily="50" charset="-128"/>
                <a:ea typeface="Meiryo UI" panose="020B0604030504040204" pitchFamily="50" charset="-128"/>
              </a:rPr>
              <a:t>(2)</a:t>
            </a:r>
            <a:r>
              <a:rPr lang="ja-JP" altLang="en-US" sz="1100" b="1" dirty="0" smtClean="0">
                <a:latin typeface="Meiryo UI" panose="020B0604030504040204" pitchFamily="50" charset="-128"/>
                <a:ea typeface="Meiryo UI" panose="020B0604030504040204" pitchFamily="50" charset="-128"/>
              </a:rPr>
              <a:t>海</a:t>
            </a:r>
            <a:r>
              <a:rPr lang="ja-JP" altLang="en-US" sz="1100" b="1" dirty="0">
                <a:latin typeface="Meiryo UI" panose="020B0604030504040204" pitchFamily="50" charset="-128"/>
                <a:ea typeface="Meiryo UI" panose="020B0604030504040204" pitchFamily="50" charset="-128"/>
              </a:rPr>
              <a:t>砂利の採取の</a:t>
            </a:r>
            <a:r>
              <a:rPr lang="ja-JP" altLang="en-US" sz="1100" b="1" dirty="0" smtClean="0">
                <a:latin typeface="Meiryo UI" panose="020B0604030504040204" pitchFamily="50" charset="-128"/>
                <a:ea typeface="Meiryo UI" panose="020B0604030504040204" pitchFamily="50" charset="-128"/>
              </a:rPr>
              <a:t>抑制</a:t>
            </a:r>
            <a:r>
              <a:rPr lang="en-US" altLang="ja-JP" sz="1100" dirty="0" smtClean="0">
                <a:latin typeface="Meiryo UI" panose="020B0604030504040204" pitchFamily="50" charset="-128"/>
                <a:ea typeface="Meiryo UI" panose="020B0604030504040204" pitchFamily="50" charset="-128"/>
              </a:rPr>
              <a:t>(</a:t>
            </a:r>
            <a:r>
              <a:rPr lang="ja-JP" altLang="en-US" sz="1100" dirty="0">
                <a:latin typeface="Meiryo UI" panose="020B0604030504040204" pitchFamily="50" charset="-128"/>
                <a:ea typeface="Meiryo UI" panose="020B0604030504040204" pitchFamily="50" charset="-128"/>
              </a:rPr>
              <a:t>１</a:t>
            </a:r>
            <a:r>
              <a:rPr lang="en-US" altLang="ja-JP" sz="1100" dirty="0" smtClean="0">
                <a:latin typeface="Meiryo UI" panose="020B0604030504040204" pitchFamily="50" charset="-128"/>
                <a:ea typeface="Meiryo UI" panose="020B0604030504040204" pitchFamily="50" charset="-128"/>
              </a:rPr>
              <a:t>,</a:t>
            </a:r>
            <a:r>
              <a:rPr lang="ja-JP" altLang="en-US" sz="1100" dirty="0">
                <a:latin typeface="Meiryo UI" panose="020B0604030504040204" pitchFamily="50" charset="-128"/>
                <a:ea typeface="Meiryo UI" panose="020B0604030504040204" pitchFamily="50" charset="-128"/>
              </a:rPr>
              <a:t>２</a:t>
            </a:r>
            <a:r>
              <a:rPr lang="en-US" altLang="ja-JP" sz="1100" dirty="0" smtClean="0">
                <a:latin typeface="Meiryo UI" panose="020B0604030504040204" pitchFamily="50" charset="-128"/>
                <a:ea typeface="Meiryo UI" panose="020B0604030504040204" pitchFamily="50" charset="-128"/>
              </a:rPr>
              <a:t>,</a:t>
            </a:r>
            <a:r>
              <a:rPr lang="ja-JP" altLang="en-US" sz="1100" dirty="0">
                <a:latin typeface="Meiryo UI" panose="020B0604030504040204" pitchFamily="50" charset="-128"/>
                <a:ea typeface="Meiryo UI" panose="020B0604030504040204" pitchFamily="50" charset="-128"/>
              </a:rPr>
              <a:t>３</a:t>
            </a:r>
            <a:r>
              <a:rPr lang="en-US" altLang="ja-JP" sz="1100" dirty="0" smtClean="0">
                <a:latin typeface="Meiryo UI" panose="020B0604030504040204" pitchFamily="50" charset="-128"/>
                <a:ea typeface="Meiryo UI" panose="020B0604030504040204" pitchFamily="50" charset="-128"/>
              </a:rPr>
              <a:t>)</a:t>
            </a:r>
            <a:endParaRPr lang="en-US" altLang="ja-JP" sz="1100" dirty="0">
              <a:latin typeface="Meiryo UI" panose="020B0604030504040204" pitchFamily="50" charset="-128"/>
              <a:ea typeface="Meiryo UI" panose="020B0604030504040204" pitchFamily="50" charset="-128"/>
            </a:endParaRPr>
          </a:p>
        </p:txBody>
      </p:sp>
      <p:sp>
        <p:nvSpPr>
          <p:cNvPr id="72" name="テキスト ボックス 71">
            <a:extLst>
              <a:ext uri="{FF2B5EF4-FFF2-40B4-BE49-F238E27FC236}">
                <a16:creationId xmlns:a16="http://schemas.microsoft.com/office/drawing/2014/main" id="{A70BBCDF-6E48-4484-8E47-A93B6EAA7FE4}"/>
              </a:ext>
            </a:extLst>
          </p:cNvPr>
          <p:cNvSpPr txBox="1"/>
          <p:nvPr/>
        </p:nvSpPr>
        <p:spPr>
          <a:xfrm>
            <a:off x="133483" y="8019292"/>
            <a:ext cx="2890975" cy="269200"/>
          </a:xfrm>
          <a:prstGeom prst="roundRect">
            <a:avLst>
              <a:gd name="adj" fmla="val 6211"/>
            </a:avLst>
          </a:prstGeom>
          <a:noFill/>
          <a:ln w="6350">
            <a:noFill/>
          </a:ln>
        </p:spPr>
        <p:txBody>
          <a:bodyPr wrap="square" rtlCol="0">
            <a:spAutoFit/>
          </a:bodyPr>
          <a:lstStyle/>
          <a:p>
            <a:r>
              <a:rPr lang="en-US" altLang="ja-JP" sz="1100" b="1" dirty="0" smtClean="0">
                <a:latin typeface="Meiryo UI" panose="020B0604030504040204" pitchFamily="50" charset="-128"/>
                <a:ea typeface="Meiryo UI" panose="020B0604030504040204" pitchFamily="50" charset="-128"/>
              </a:rPr>
              <a:t>(3)</a:t>
            </a:r>
            <a:r>
              <a:rPr lang="ja-JP" altLang="en-US" sz="1100" b="1" dirty="0" smtClean="0">
                <a:latin typeface="Meiryo UI" panose="020B0604030504040204" pitchFamily="50" charset="-128"/>
                <a:ea typeface="Meiryo UI" panose="020B0604030504040204" pitchFamily="50" charset="-128"/>
              </a:rPr>
              <a:t>埋立て</a:t>
            </a:r>
            <a:r>
              <a:rPr lang="ja-JP" altLang="en-US" sz="1100" b="1" dirty="0">
                <a:latin typeface="Meiryo UI" panose="020B0604030504040204" pitchFamily="50" charset="-128"/>
                <a:ea typeface="Meiryo UI" panose="020B0604030504040204" pitchFamily="50" charset="-128"/>
              </a:rPr>
              <a:t>に当たっての環境保全に対する配慮</a:t>
            </a:r>
            <a:endParaRPr lang="en-US" altLang="ja-JP" sz="1100" b="1" dirty="0">
              <a:latin typeface="Meiryo UI" panose="020B0604030504040204" pitchFamily="50" charset="-128"/>
              <a:ea typeface="Meiryo UI" panose="020B0604030504040204" pitchFamily="50" charset="-128"/>
            </a:endParaRPr>
          </a:p>
        </p:txBody>
      </p:sp>
      <p:sp>
        <p:nvSpPr>
          <p:cNvPr id="75" name="テキスト ボックス 74">
            <a:extLst>
              <a:ext uri="{FF2B5EF4-FFF2-40B4-BE49-F238E27FC236}">
                <a16:creationId xmlns:a16="http://schemas.microsoft.com/office/drawing/2014/main" id="{46E52A58-657B-4A7F-8575-70047F767CBE}"/>
              </a:ext>
            </a:extLst>
          </p:cNvPr>
          <p:cNvSpPr txBox="1"/>
          <p:nvPr/>
        </p:nvSpPr>
        <p:spPr>
          <a:xfrm>
            <a:off x="102199" y="8647196"/>
            <a:ext cx="2842217" cy="269200"/>
          </a:xfrm>
          <a:prstGeom prst="roundRect">
            <a:avLst>
              <a:gd name="adj" fmla="val 6211"/>
            </a:avLst>
          </a:prstGeom>
          <a:noFill/>
          <a:ln w="6350">
            <a:noFill/>
          </a:ln>
        </p:spPr>
        <p:txBody>
          <a:bodyPr wrap="square" rtlCol="0">
            <a:spAutoFit/>
          </a:bodyPr>
          <a:lstStyle/>
          <a:p>
            <a:r>
              <a:rPr lang="en-US" altLang="ja-JP" sz="1100" b="1" dirty="0" smtClean="0">
                <a:latin typeface="Meiryo UI" panose="020B0604030504040204" pitchFamily="50" charset="-128"/>
                <a:ea typeface="Meiryo UI" panose="020B0604030504040204" pitchFamily="50" charset="-128"/>
              </a:rPr>
              <a:t>(4)</a:t>
            </a:r>
            <a:r>
              <a:rPr lang="ja-JP" altLang="en-US" sz="1100" b="1" dirty="0" smtClean="0">
                <a:latin typeface="Meiryo UI" panose="020B0604030504040204" pitchFamily="50" charset="-128"/>
                <a:ea typeface="Meiryo UI" panose="020B0604030504040204" pitchFamily="50" charset="-128"/>
              </a:rPr>
              <a:t>エコツーリズム</a:t>
            </a:r>
            <a:r>
              <a:rPr lang="ja-JP" altLang="en-US" sz="1100" b="1" dirty="0">
                <a:latin typeface="Meiryo UI" panose="020B0604030504040204" pitchFamily="50" charset="-128"/>
                <a:ea typeface="Meiryo UI" panose="020B0604030504040204" pitchFamily="50" charset="-128"/>
              </a:rPr>
              <a:t>等の推進</a:t>
            </a:r>
            <a:endParaRPr lang="en-US" altLang="ja-JP" sz="1100" b="1" dirty="0">
              <a:latin typeface="Meiryo UI" panose="020B0604030504040204" pitchFamily="50" charset="-128"/>
              <a:ea typeface="Meiryo UI" panose="020B0604030504040204" pitchFamily="50" charset="-128"/>
            </a:endParaRPr>
          </a:p>
        </p:txBody>
      </p:sp>
      <p:sp>
        <p:nvSpPr>
          <p:cNvPr id="76" name="テキスト ボックス 75">
            <a:extLst>
              <a:ext uri="{FF2B5EF4-FFF2-40B4-BE49-F238E27FC236}">
                <a16:creationId xmlns:a16="http://schemas.microsoft.com/office/drawing/2014/main" id="{91F27736-0BCD-43E6-8433-C38087DA8E5E}"/>
              </a:ext>
            </a:extLst>
          </p:cNvPr>
          <p:cNvSpPr txBox="1"/>
          <p:nvPr/>
        </p:nvSpPr>
        <p:spPr>
          <a:xfrm>
            <a:off x="120268" y="9282882"/>
            <a:ext cx="3786917" cy="269200"/>
          </a:xfrm>
          <a:prstGeom prst="roundRect">
            <a:avLst>
              <a:gd name="adj" fmla="val 6211"/>
            </a:avLst>
          </a:prstGeom>
          <a:noFill/>
          <a:ln w="6350">
            <a:noFill/>
          </a:ln>
        </p:spPr>
        <p:txBody>
          <a:bodyPr wrap="square" rtlCol="0">
            <a:spAutoFit/>
          </a:bodyPr>
          <a:lstStyle/>
          <a:p>
            <a:r>
              <a:rPr lang="en-US" altLang="ja-JP" sz="1100" b="1" dirty="0" smtClean="0">
                <a:latin typeface="Meiryo UI" panose="020B0604030504040204" pitchFamily="50" charset="-128"/>
                <a:ea typeface="Meiryo UI" panose="020B0604030504040204" pitchFamily="50" charset="-128"/>
              </a:rPr>
              <a:t>(5)</a:t>
            </a:r>
            <a:r>
              <a:rPr lang="ja-JP" altLang="en-US" sz="1100" b="1" dirty="0" smtClean="0">
                <a:latin typeface="Meiryo UI" panose="020B0604030504040204" pitchFamily="50" charset="-128"/>
                <a:ea typeface="Meiryo UI" panose="020B0604030504040204" pitchFamily="50" charset="-128"/>
              </a:rPr>
              <a:t>健全</a:t>
            </a:r>
            <a:r>
              <a:rPr lang="ja-JP" altLang="en-US" sz="1100" b="1" dirty="0">
                <a:latin typeface="Meiryo UI" panose="020B0604030504040204" pitchFamily="50" charset="-128"/>
                <a:ea typeface="Meiryo UI" panose="020B0604030504040204" pitchFamily="50" charset="-128"/>
              </a:rPr>
              <a:t>な水循環・物質循環機能の維持・</a:t>
            </a:r>
            <a:r>
              <a:rPr lang="ja-JP" altLang="en-US" sz="1100" b="1" dirty="0" smtClean="0">
                <a:latin typeface="Meiryo UI" panose="020B0604030504040204" pitchFamily="50" charset="-128"/>
                <a:ea typeface="Meiryo UI" panose="020B0604030504040204" pitchFamily="50" charset="-128"/>
              </a:rPr>
              <a:t>回復</a:t>
            </a:r>
            <a:r>
              <a:rPr lang="en-US" altLang="ja-JP" sz="1100" dirty="0" smtClean="0">
                <a:latin typeface="Meiryo UI" panose="020B0604030504040204" pitchFamily="50" charset="-128"/>
                <a:ea typeface="Meiryo UI" panose="020B0604030504040204" pitchFamily="50" charset="-128"/>
              </a:rPr>
              <a:t>(</a:t>
            </a:r>
            <a:r>
              <a:rPr lang="ja-JP" altLang="en-US" sz="1100" dirty="0">
                <a:latin typeface="Meiryo UI" panose="020B0604030504040204" pitchFamily="50" charset="-128"/>
                <a:ea typeface="Meiryo UI" panose="020B0604030504040204" pitchFamily="50" charset="-128"/>
              </a:rPr>
              <a:t>１</a:t>
            </a:r>
            <a:r>
              <a:rPr lang="en-US" altLang="ja-JP" sz="1100" dirty="0" smtClean="0">
                <a:latin typeface="Meiryo UI" panose="020B0604030504040204" pitchFamily="50" charset="-128"/>
                <a:ea typeface="Meiryo UI" panose="020B0604030504040204" pitchFamily="50" charset="-128"/>
              </a:rPr>
              <a:t>,</a:t>
            </a:r>
            <a:r>
              <a:rPr lang="ja-JP" altLang="en-US" sz="1100" dirty="0">
                <a:latin typeface="Meiryo UI" panose="020B0604030504040204" pitchFamily="50" charset="-128"/>
                <a:ea typeface="Meiryo UI" panose="020B0604030504040204" pitchFamily="50" charset="-128"/>
              </a:rPr>
              <a:t>２</a:t>
            </a:r>
            <a:r>
              <a:rPr lang="en-US" altLang="ja-JP" sz="1100" dirty="0" smtClean="0">
                <a:latin typeface="Meiryo UI" panose="020B0604030504040204" pitchFamily="50" charset="-128"/>
                <a:ea typeface="Meiryo UI" panose="020B0604030504040204" pitchFamily="50" charset="-128"/>
              </a:rPr>
              <a:t>,</a:t>
            </a:r>
            <a:r>
              <a:rPr lang="ja-JP" altLang="en-US" sz="1100" dirty="0">
                <a:latin typeface="Meiryo UI" panose="020B0604030504040204" pitchFamily="50" charset="-128"/>
                <a:ea typeface="Meiryo UI" panose="020B0604030504040204" pitchFamily="50" charset="-128"/>
              </a:rPr>
              <a:t>３</a:t>
            </a:r>
            <a:r>
              <a:rPr lang="en-US" altLang="ja-JP" sz="1100" dirty="0" smtClean="0">
                <a:latin typeface="Meiryo UI" panose="020B0604030504040204" pitchFamily="50" charset="-128"/>
                <a:ea typeface="Meiryo UI" panose="020B0604030504040204" pitchFamily="50" charset="-128"/>
              </a:rPr>
              <a:t>)</a:t>
            </a:r>
            <a:endParaRPr lang="en-US" altLang="ja-JP" sz="1100" dirty="0">
              <a:latin typeface="Meiryo UI" panose="020B0604030504040204" pitchFamily="50" charset="-128"/>
              <a:ea typeface="Meiryo UI" panose="020B0604030504040204" pitchFamily="50" charset="-128"/>
            </a:endParaRPr>
          </a:p>
        </p:txBody>
      </p:sp>
      <p:sp>
        <p:nvSpPr>
          <p:cNvPr id="77" name="テキスト ボックス 76">
            <a:extLst>
              <a:ext uri="{FF2B5EF4-FFF2-40B4-BE49-F238E27FC236}">
                <a16:creationId xmlns:a16="http://schemas.microsoft.com/office/drawing/2014/main" id="{56D70D3D-5210-4551-AEC8-3F4AA4EAC729}"/>
              </a:ext>
            </a:extLst>
          </p:cNvPr>
          <p:cNvSpPr txBox="1"/>
          <p:nvPr/>
        </p:nvSpPr>
        <p:spPr>
          <a:xfrm>
            <a:off x="186259" y="8821707"/>
            <a:ext cx="3330186" cy="443389"/>
          </a:xfrm>
          <a:prstGeom prst="roundRect">
            <a:avLst>
              <a:gd name="adj" fmla="val 6211"/>
            </a:avLst>
          </a:prstGeom>
          <a:noFill/>
          <a:ln w="6350">
            <a:noFill/>
          </a:ln>
        </p:spPr>
        <p:txBody>
          <a:bodyPr wrap="square" rtlCol="0">
            <a:spAutoFit/>
          </a:bodyPr>
          <a:lstStyle/>
          <a:p>
            <a:pPr marL="171450" indent="-171450">
              <a:buFont typeface="Arial" panose="020B0604020202020204" pitchFamily="34" charset="0"/>
              <a:buChar char="•"/>
            </a:pPr>
            <a:r>
              <a:rPr lang="ja-JP" altLang="en-US" sz="1100" dirty="0">
                <a:latin typeface="Meiryo UI" panose="020B0604030504040204" pitchFamily="50" charset="-128"/>
                <a:ea typeface="Meiryo UI" panose="020B0604030504040204" pitchFamily="50" charset="-128"/>
              </a:rPr>
              <a:t>エコツーリズムの</a:t>
            </a:r>
            <a:r>
              <a:rPr lang="ja-JP" altLang="en-US" sz="1100" dirty="0" smtClean="0">
                <a:latin typeface="Meiryo UI" panose="020B0604030504040204" pitchFamily="50" charset="-128"/>
                <a:ea typeface="Meiryo UI" panose="020B0604030504040204" pitchFamily="50" charset="-128"/>
              </a:rPr>
              <a:t>推進（</a:t>
            </a:r>
            <a:r>
              <a:rPr lang="ja-JP" altLang="en-US" sz="1100" dirty="0">
                <a:latin typeface="Meiryo UI" panose="020B0604030504040204" pitchFamily="50" charset="-128"/>
                <a:ea typeface="Meiryo UI" panose="020B0604030504040204" pitchFamily="50" charset="-128"/>
              </a:rPr>
              <a:t>１</a:t>
            </a:r>
            <a:r>
              <a:rPr lang="en-US" altLang="ja-JP" sz="1100" dirty="0" smtClean="0">
                <a:latin typeface="Meiryo UI" panose="020B0604030504040204" pitchFamily="50" charset="-128"/>
                <a:ea typeface="Meiryo UI" panose="020B0604030504040204" pitchFamily="50" charset="-128"/>
              </a:rPr>
              <a:t>,</a:t>
            </a:r>
            <a:r>
              <a:rPr lang="ja-JP" altLang="en-US" sz="1100" dirty="0">
                <a:latin typeface="Meiryo UI" panose="020B0604030504040204" pitchFamily="50" charset="-128"/>
                <a:ea typeface="Meiryo UI" panose="020B0604030504040204" pitchFamily="50" charset="-128"/>
              </a:rPr>
              <a:t>２</a:t>
            </a:r>
            <a:r>
              <a:rPr lang="en-US" altLang="ja-JP" sz="1100" dirty="0" smtClean="0">
                <a:latin typeface="Meiryo UI" panose="020B0604030504040204" pitchFamily="50" charset="-128"/>
                <a:ea typeface="Meiryo UI" panose="020B0604030504040204" pitchFamily="50" charset="-128"/>
              </a:rPr>
              <a:t>,</a:t>
            </a:r>
            <a:r>
              <a:rPr lang="ja-JP" altLang="en-US" sz="1100" dirty="0">
                <a:latin typeface="Meiryo UI" panose="020B0604030504040204" pitchFamily="50" charset="-128"/>
                <a:ea typeface="Meiryo UI" panose="020B0604030504040204" pitchFamily="50" charset="-128"/>
              </a:rPr>
              <a:t>３</a:t>
            </a:r>
            <a:r>
              <a:rPr lang="ja-JP" altLang="en-US" sz="1100" dirty="0" smtClean="0">
                <a:latin typeface="Meiryo UI" panose="020B0604030504040204" pitchFamily="50" charset="-128"/>
                <a:ea typeface="Meiryo UI" panose="020B0604030504040204" pitchFamily="50" charset="-128"/>
              </a:rPr>
              <a:t>）</a:t>
            </a:r>
            <a:endParaRPr lang="en-US" altLang="ja-JP" sz="1100" dirty="0">
              <a:latin typeface="Meiryo UI" panose="020B0604030504040204" pitchFamily="50" charset="-128"/>
              <a:ea typeface="Meiryo UI" panose="020B0604030504040204" pitchFamily="50" charset="-128"/>
            </a:endParaRPr>
          </a:p>
          <a:p>
            <a:pPr marL="171450" indent="-171450">
              <a:buFont typeface="Arial" panose="020B0604020202020204" pitchFamily="34" charset="0"/>
              <a:buChar char="•"/>
            </a:pPr>
            <a:r>
              <a:rPr lang="ja-JP" altLang="en-US" sz="1100" dirty="0">
                <a:latin typeface="Meiryo UI" panose="020B0604030504040204" pitchFamily="50" charset="-128"/>
                <a:ea typeface="Meiryo UI" panose="020B0604030504040204" pitchFamily="50" charset="-128"/>
              </a:rPr>
              <a:t>湾奥部における海と親しめる場や機会</a:t>
            </a:r>
            <a:r>
              <a:rPr lang="ja-JP" altLang="en-US" sz="1100" dirty="0" smtClean="0">
                <a:latin typeface="Meiryo UI" panose="020B0604030504040204" pitchFamily="50" charset="-128"/>
                <a:ea typeface="Meiryo UI" panose="020B0604030504040204" pitchFamily="50" charset="-128"/>
              </a:rPr>
              <a:t>の拡充</a:t>
            </a:r>
            <a:r>
              <a:rPr lang="en-US" altLang="ja-JP" sz="1100" dirty="0" smtClean="0">
                <a:latin typeface="Meiryo UI" panose="020B0604030504040204" pitchFamily="50" charset="-128"/>
                <a:ea typeface="Meiryo UI" panose="020B0604030504040204" pitchFamily="50" charset="-128"/>
              </a:rPr>
              <a:t>(</a:t>
            </a:r>
            <a:r>
              <a:rPr lang="ja-JP" altLang="en-US" sz="1100" dirty="0">
                <a:latin typeface="Meiryo UI" panose="020B0604030504040204" pitchFamily="50" charset="-128"/>
                <a:ea typeface="Meiryo UI" panose="020B0604030504040204" pitchFamily="50" charset="-128"/>
              </a:rPr>
              <a:t>１</a:t>
            </a:r>
            <a:r>
              <a:rPr lang="en-US" altLang="ja-JP" sz="1100" dirty="0" smtClean="0">
                <a:latin typeface="Meiryo UI" panose="020B0604030504040204" pitchFamily="50" charset="-128"/>
                <a:ea typeface="Meiryo UI" panose="020B0604030504040204" pitchFamily="50" charset="-128"/>
              </a:rPr>
              <a:t>)</a:t>
            </a:r>
            <a:endParaRPr lang="ja-JP" altLang="en-US" sz="1100" dirty="0">
              <a:latin typeface="Meiryo UI" panose="020B0604030504040204" pitchFamily="50" charset="-128"/>
              <a:ea typeface="Meiryo UI" panose="020B0604030504040204" pitchFamily="50" charset="-128"/>
            </a:endParaRPr>
          </a:p>
        </p:txBody>
      </p:sp>
      <p:sp>
        <p:nvSpPr>
          <p:cNvPr id="79" name="テキスト ボックス 2" descr="正常なノリと色落ちしたノリの写真の出展です。" title="出典：水産庁ホームページ">
            <a:extLst>
              <a:ext uri="{FF2B5EF4-FFF2-40B4-BE49-F238E27FC236}">
                <a16:creationId xmlns:a16="http://schemas.microsoft.com/office/drawing/2014/main" id="{60C2562E-3C59-48B7-8FE6-1EF25AA94521}"/>
              </a:ext>
            </a:extLst>
          </p:cNvPr>
          <p:cNvSpPr txBox="1">
            <a:spLocks noChangeArrowheads="1"/>
          </p:cNvSpPr>
          <p:nvPr/>
        </p:nvSpPr>
        <p:spPr bwMode="auto">
          <a:xfrm>
            <a:off x="4712152" y="7754550"/>
            <a:ext cx="1137701" cy="369332"/>
          </a:xfrm>
          <a:prstGeom prst="rect">
            <a:avLst/>
          </a:prstGeom>
          <a:solidFill>
            <a:srgbClr val="000000">
              <a:alpha val="60000"/>
            </a:srgbClr>
          </a:solidFill>
          <a:ln w="9525">
            <a:noFill/>
            <a:miter lim="800000"/>
            <a:headEnd/>
            <a:tailEnd/>
          </a:ln>
        </p:spPr>
        <p:txBody>
          <a:bodyPr rot="0" vert="horz" wrap="square" lIns="91440" tIns="45720" rIns="91440" bIns="45720" anchor="t" anchorCtr="0">
            <a:spAutoFit/>
          </a:bodyPr>
          <a:lstStyle/>
          <a:p>
            <a:r>
              <a:rPr lang="ja-JP" altLang="en-US" sz="900" b="1" kern="100" dirty="0">
                <a:solidFill>
                  <a:schemeClr val="bg1"/>
                </a:solidFill>
                <a:effectLst>
                  <a:outerShdw blurRad="38100" dist="38100" dir="2700000" algn="tl">
                    <a:srgbClr val="000000">
                      <a:alpha val="43137"/>
                    </a:srgbClr>
                  </a:outerShdw>
                </a:effectLst>
                <a:latin typeface="UD デジタル 教科書体 NK-B" panose="02020700000000000000" pitchFamily="18" charset="-128"/>
                <a:ea typeface="UD デジタル 教科書体 NK-B" panose="02020700000000000000" pitchFamily="18" charset="-128"/>
                <a:cs typeface="Times New Roman" panose="02020603050405020304" pitchFamily="18" charset="0"/>
              </a:rPr>
              <a:t>大阪湾沿岸を</a:t>
            </a:r>
            <a:r>
              <a:rPr lang="ja-JP" altLang="en-US" sz="900" b="1" kern="100" dirty="0" smtClean="0">
                <a:solidFill>
                  <a:schemeClr val="bg1"/>
                </a:solidFill>
                <a:effectLst>
                  <a:outerShdw blurRad="38100" dist="38100" dir="2700000" algn="tl">
                    <a:srgbClr val="000000">
                      <a:alpha val="43137"/>
                    </a:srgbClr>
                  </a:outerShdw>
                </a:effectLst>
                <a:latin typeface="UD デジタル 教科書体 NK-B" panose="02020700000000000000" pitchFamily="18" charset="-128"/>
                <a:ea typeface="UD デジタル 教科書体 NK-B" panose="02020700000000000000" pitchFamily="18" charset="-128"/>
                <a:cs typeface="Times New Roman" panose="02020603050405020304" pitchFamily="18" charset="0"/>
              </a:rPr>
              <a:t>巡る</a:t>
            </a:r>
            <a:endParaRPr lang="en-US" altLang="ja-JP" sz="900" b="1" kern="100" dirty="0" smtClean="0">
              <a:solidFill>
                <a:schemeClr val="bg1"/>
              </a:solidFill>
              <a:effectLst>
                <a:outerShdw blurRad="38100" dist="38100" dir="2700000" algn="tl">
                  <a:srgbClr val="000000">
                    <a:alpha val="43137"/>
                  </a:srgbClr>
                </a:outerShdw>
              </a:effectLst>
              <a:latin typeface="UD デジタル 教科書体 NK-B" panose="02020700000000000000" pitchFamily="18" charset="-128"/>
              <a:ea typeface="UD デジタル 教科書体 NK-B" panose="02020700000000000000" pitchFamily="18" charset="-128"/>
              <a:cs typeface="Times New Roman" panose="02020603050405020304" pitchFamily="18" charset="0"/>
            </a:endParaRPr>
          </a:p>
          <a:p>
            <a:r>
              <a:rPr lang="ja-JP" altLang="en-US" sz="900" b="1" kern="100" dirty="0" smtClean="0">
                <a:solidFill>
                  <a:schemeClr val="bg1"/>
                </a:solidFill>
                <a:effectLst>
                  <a:outerShdw blurRad="38100" dist="38100" dir="2700000" algn="tl">
                    <a:srgbClr val="000000">
                      <a:alpha val="43137"/>
                    </a:srgbClr>
                  </a:outerShdw>
                </a:effectLst>
                <a:latin typeface="UD デジタル 教科書体 NK-B" panose="02020700000000000000" pitchFamily="18" charset="-128"/>
                <a:ea typeface="UD デジタル 教科書体 NK-B" panose="02020700000000000000" pitchFamily="18" charset="-128"/>
                <a:cs typeface="Times New Roman" panose="02020603050405020304" pitchFamily="18" charset="0"/>
              </a:rPr>
              <a:t>ウォーキングツアー</a:t>
            </a:r>
            <a:endParaRPr lang="en-US" altLang="ja-JP" sz="900" b="1" kern="100" dirty="0">
              <a:solidFill>
                <a:schemeClr val="bg1"/>
              </a:solidFill>
              <a:effectLst>
                <a:outerShdw blurRad="38100" dist="38100" dir="2700000" algn="tl">
                  <a:srgbClr val="000000">
                    <a:alpha val="43137"/>
                  </a:srgbClr>
                </a:outerShdw>
              </a:effectLst>
              <a:latin typeface="UD デジタル 教科書体 NK-B" panose="02020700000000000000" pitchFamily="18" charset="-128"/>
              <a:ea typeface="UD デジタル 教科書体 NK-B" panose="02020700000000000000" pitchFamily="18" charset="-128"/>
              <a:cs typeface="Times New Roman" panose="02020603050405020304" pitchFamily="18" charset="0"/>
            </a:endParaRPr>
          </a:p>
        </p:txBody>
      </p:sp>
      <p:sp>
        <p:nvSpPr>
          <p:cNvPr id="69" name="テキスト ボックス 68">
            <a:extLst>
              <a:ext uri="{FF2B5EF4-FFF2-40B4-BE49-F238E27FC236}">
                <a16:creationId xmlns:a16="http://schemas.microsoft.com/office/drawing/2014/main" id="{2770FE8D-5532-4C46-A3A6-B8E98BFEA702}"/>
              </a:ext>
            </a:extLst>
          </p:cNvPr>
          <p:cNvSpPr txBox="1"/>
          <p:nvPr/>
        </p:nvSpPr>
        <p:spPr>
          <a:xfrm>
            <a:off x="86591" y="33290"/>
            <a:ext cx="12635749" cy="338554"/>
          </a:xfrm>
          <a:prstGeom prst="rect">
            <a:avLst/>
          </a:prstGeom>
          <a:solidFill>
            <a:srgbClr val="0000FF"/>
          </a:solidFill>
          <a:ln w="9525">
            <a:noFill/>
          </a:ln>
        </p:spPr>
        <p:txBody>
          <a:bodyPr wrap="square" rtlCol="0">
            <a:spAutoFit/>
          </a:bodyPr>
          <a:lstStyle/>
          <a:p>
            <a:r>
              <a:rPr lang="ja-JP" altLang="en-US" sz="16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　目標達成のための基本的な</a:t>
            </a:r>
            <a:r>
              <a:rPr lang="ja-JP" altLang="en-US" sz="1600" b="1" dirty="0" smtClean="0">
                <a:solidFill>
                  <a:schemeClr val="bg1"/>
                </a:solidFill>
                <a:latin typeface="Meiryo UI" panose="020B0604030504040204" pitchFamily="50" charset="-128"/>
                <a:ea typeface="Meiryo UI" panose="020B0604030504040204" pitchFamily="50" charset="-128"/>
                <a:cs typeface="Meiryo UI" panose="020B0604030504040204" pitchFamily="50" charset="-128"/>
              </a:rPr>
              <a:t>施策</a:t>
            </a:r>
            <a:endParaRPr lang="en-US" altLang="ja-JP" sz="1600" b="1" dirty="0">
              <a:solidFill>
                <a:schemeClr val="bg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74" name="テキスト ボックス 2" descr="正常なノリと色落ちしたノリの写真の出展です。" title="出典：水産庁ホームページ">
            <a:extLst>
              <a:ext uri="{FF2B5EF4-FFF2-40B4-BE49-F238E27FC236}">
                <a16:creationId xmlns:a16="http://schemas.microsoft.com/office/drawing/2014/main" id="{58A34C0F-08E3-43A0-BD63-83CC9F4C426E}"/>
              </a:ext>
            </a:extLst>
          </p:cNvPr>
          <p:cNvSpPr txBox="1">
            <a:spLocks noChangeArrowheads="1"/>
          </p:cNvSpPr>
          <p:nvPr/>
        </p:nvSpPr>
        <p:spPr bwMode="auto">
          <a:xfrm>
            <a:off x="4736080" y="9044126"/>
            <a:ext cx="1512054" cy="230832"/>
          </a:xfrm>
          <a:prstGeom prst="rect">
            <a:avLst/>
          </a:prstGeom>
          <a:solidFill>
            <a:schemeClr val="tx1">
              <a:alpha val="60000"/>
            </a:schemeClr>
          </a:solidFill>
          <a:ln w="9525">
            <a:noFill/>
            <a:miter lim="800000"/>
            <a:headEnd/>
            <a:tailEnd/>
          </a:ln>
        </p:spPr>
        <p:txBody>
          <a:bodyPr rot="0" vert="horz" wrap="square" lIns="91440" tIns="45720" rIns="91440" bIns="45720" anchor="t" anchorCtr="0">
            <a:spAutoFit/>
          </a:bodyPr>
          <a:lstStyle/>
          <a:p>
            <a:pPr algn="ctr"/>
            <a:r>
              <a:rPr lang="ja-JP" altLang="en-US" sz="900" b="1" kern="100" dirty="0">
                <a:solidFill>
                  <a:schemeClr val="bg1"/>
                </a:solidFill>
                <a:effectLst>
                  <a:outerShdw blurRad="38100" dist="38100" dir="2700000" algn="tl">
                    <a:srgbClr val="000000">
                      <a:alpha val="43137"/>
                    </a:srgbClr>
                  </a:outerShdw>
                </a:effectLst>
                <a:latin typeface="UD デジタル 教科書体 NK-B" panose="02020700000000000000" pitchFamily="18" charset="-128"/>
                <a:ea typeface="UD デジタル 教科書体 NK-B" panose="02020700000000000000" pitchFamily="18" charset="-128"/>
                <a:cs typeface="Times New Roman" panose="02020603050405020304" pitchFamily="18" charset="0"/>
              </a:rPr>
              <a:t>共生の森での森づくり活動</a:t>
            </a:r>
            <a:endParaRPr lang="en-US" altLang="ja-JP" sz="900" b="1" kern="100" dirty="0">
              <a:solidFill>
                <a:schemeClr val="bg1"/>
              </a:solidFill>
              <a:effectLst>
                <a:outerShdw blurRad="38100" dist="38100" dir="2700000" algn="tl">
                  <a:srgbClr val="000000">
                    <a:alpha val="43137"/>
                  </a:srgbClr>
                </a:outerShdw>
              </a:effectLst>
              <a:latin typeface="UD デジタル 教科書体 NK-B" panose="02020700000000000000" pitchFamily="18" charset="-128"/>
              <a:ea typeface="UD デジタル 教科書体 NK-B" panose="02020700000000000000" pitchFamily="18" charset="-128"/>
              <a:cs typeface="Times New Roman" panose="02020603050405020304" pitchFamily="18" charset="0"/>
            </a:endParaRPr>
          </a:p>
        </p:txBody>
      </p:sp>
      <p:sp>
        <p:nvSpPr>
          <p:cNvPr id="80" name="Rectangle 31">
            <a:extLst>
              <a:ext uri="{FF2B5EF4-FFF2-40B4-BE49-F238E27FC236}">
                <a16:creationId xmlns:a16="http://schemas.microsoft.com/office/drawing/2014/main" id="{218AD306-2CB9-4CBF-B10F-8ADEC8C3DBC3}"/>
              </a:ext>
            </a:extLst>
          </p:cNvPr>
          <p:cNvSpPr>
            <a:spLocks noChangeArrowheads="1"/>
          </p:cNvSpPr>
          <p:nvPr/>
        </p:nvSpPr>
        <p:spPr bwMode="auto">
          <a:xfrm>
            <a:off x="88464" y="323840"/>
            <a:ext cx="12633876" cy="91214"/>
          </a:xfrm>
          <a:prstGeom prst="rect">
            <a:avLst/>
          </a:prstGeom>
          <a:solidFill>
            <a:srgbClr val="FFFF00"/>
          </a:solidFill>
          <a:ln w="9525">
            <a:solidFill>
              <a:schemeClr val="accent5"/>
            </a:solidFill>
            <a:miter lim="800000"/>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126" name="テキスト ボックス 125">
            <a:extLst>
              <a:ext uri="{FF2B5EF4-FFF2-40B4-BE49-F238E27FC236}">
                <a16:creationId xmlns:a16="http://schemas.microsoft.com/office/drawing/2014/main" id="{316171E3-7065-412D-9451-E7FB7865EA81}"/>
              </a:ext>
            </a:extLst>
          </p:cNvPr>
          <p:cNvSpPr txBox="1"/>
          <p:nvPr/>
        </p:nvSpPr>
        <p:spPr>
          <a:xfrm>
            <a:off x="149951" y="6888832"/>
            <a:ext cx="1570329" cy="269200"/>
          </a:xfrm>
          <a:prstGeom prst="roundRect">
            <a:avLst>
              <a:gd name="adj" fmla="val 6211"/>
            </a:avLst>
          </a:prstGeom>
          <a:noFill/>
          <a:ln w="6350">
            <a:noFill/>
          </a:ln>
        </p:spPr>
        <p:txBody>
          <a:bodyPr wrap="square" rtlCol="0">
            <a:spAutoFit/>
          </a:bodyPr>
          <a:lstStyle/>
          <a:p>
            <a:r>
              <a:rPr lang="en-US" altLang="ja-JP" sz="1100" b="1" dirty="0" smtClean="0">
                <a:latin typeface="Meiryo UI" panose="020B0604030504040204" pitchFamily="50" charset="-128"/>
                <a:ea typeface="Meiryo UI" panose="020B0604030504040204" pitchFamily="50" charset="-128"/>
              </a:rPr>
              <a:t>(1)</a:t>
            </a:r>
            <a:r>
              <a:rPr lang="ja-JP" altLang="en-US" sz="1100" b="1" dirty="0" smtClean="0">
                <a:latin typeface="Meiryo UI" panose="020B0604030504040204" pitchFamily="50" charset="-128"/>
                <a:ea typeface="Meiryo UI" panose="020B0604030504040204" pitchFamily="50" charset="-128"/>
              </a:rPr>
              <a:t>自然</a:t>
            </a:r>
            <a:r>
              <a:rPr lang="ja-JP" altLang="en-US" sz="1100" b="1" dirty="0">
                <a:latin typeface="Meiryo UI" panose="020B0604030504040204" pitchFamily="50" charset="-128"/>
                <a:ea typeface="Meiryo UI" panose="020B0604030504040204" pitchFamily="50" charset="-128"/>
              </a:rPr>
              <a:t>海浜の保全等</a:t>
            </a:r>
            <a:endParaRPr lang="en-US" altLang="ja-JP" sz="1100" b="1" dirty="0">
              <a:latin typeface="Meiryo UI" panose="020B0604030504040204" pitchFamily="50" charset="-128"/>
              <a:ea typeface="Meiryo UI" panose="020B0604030504040204" pitchFamily="50" charset="-128"/>
            </a:endParaRPr>
          </a:p>
        </p:txBody>
      </p:sp>
      <p:sp>
        <p:nvSpPr>
          <p:cNvPr id="127" name="テキスト ボックス 126">
            <a:extLst>
              <a:ext uri="{FF2B5EF4-FFF2-40B4-BE49-F238E27FC236}">
                <a16:creationId xmlns:a16="http://schemas.microsoft.com/office/drawing/2014/main" id="{2FC2596E-06BA-4140-AFEC-7D99A9064C10}"/>
              </a:ext>
            </a:extLst>
          </p:cNvPr>
          <p:cNvSpPr txBox="1"/>
          <p:nvPr/>
        </p:nvSpPr>
        <p:spPr>
          <a:xfrm>
            <a:off x="240836" y="7073678"/>
            <a:ext cx="5124514" cy="791766"/>
          </a:xfrm>
          <a:prstGeom prst="roundRect">
            <a:avLst>
              <a:gd name="adj" fmla="val 6211"/>
            </a:avLst>
          </a:prstGeom>
          <a:noFill/>
          <a:ln w="6350">
            <a:noFill/>
          </a:ln>
        </p:spPr>
        <p:txBody>
          <a:bodyPr wrap="square" rtlCol="0">
            <a:spAutoFit/>
          </a:bodyPr>
          <a:lstStyle/>
          <a:p>
            <a:pPr marL="171450" indent="-171450">
              <a:buFont typeface="Arial" panose="020B0604020202020204" pitchFamily="34" charset="0"/>
              <a:buChar char="•"/>
            </a:pPr>
            <a:r>
              <a:rPr lang="ja-JP" altLang="en-US" sz="1100" dirty="0">
                <a:latin typeface="Meiryo UI" panose="020B0604030504040204" pitchFamily="50" charset="-128"/>
                <a:ea typeface="Meiryo UI" panose="020B0604030504040204" pitchFamily="50" charset="-128"/>
              </a:rPr>
              <a:t>藻場・干潟・砂浜等の保全</a:t>
            </a:r>
            <a:r>
              <a:rPr lang="ja-JP" altLang="en-US" sz="1100" dirty="0" smtClean="0">
                <a:latin typeface="Meiryo UI" panose="020B0604030504040204" pitchFamily="50" charset="-128"/>
                <a:ea typeface="Meiryo UI" panose="020B0604030504040204" pitchFamily="50" charset="-128"/>
              </a:rPr>
              <a:t>等</a:t>
            </a:r>
            <a:r>
              <a:rPr lang="en-US" altLang="ja-JP" sz="1100" dirty="0" smtClean="0">
                <a:latin typeface="Meiryo UI" panose="020B0604030504040204" pitchFamily="50" charset="-128"/>
                <a:ea typeface="Meiryo UI" panose="020B0604030504040204" pitchFamily="50" charset="-128"/>
              </a:rPr>
              <a:t>(</a:t>
            </a:r>
            <a:r>
              <a:rPr lang="ja-JP" altLang="en-US" sz="1100" dirty="0">
                <a:latin typeface="Meiryo UI" panose="020B0604030504040204" pitchFamily="50" charset="-128"/>
                <a:ea typeface="Meiryo UI" panose="020B0604030504040204" pitchFamily="50" charset="-128"/>
              </a:rPr>
              <a:t>１</a:t>
            </a:r>
            <a:r>
              <a:rPr lang="en-US" altLang="ja-JP" sz="1100" dirty="0" smtClean="0">
                <a:latin typeface="Meiryo UI" panose="020B0604030504040204" pitchFamily="50" charset="-128"/>
                <a:ea typeface="Meiryo UI" panose="020B0604030504040204" pitchFamily="50" charset="-128"/>
              </a:rPr>
              <a:t>,</a:t>
            </a:r>
            <a:r>
              <a:rPr lang="ja-JP" altLang="en-US" sz="1100" dirty="0">
                <a:latin typeface="Meiryo UI" panose="020B0604030504040204" pitchFamily="50" charset="-128"/>
                <a:ea typeface="Meiryo UI" panose="020B0604030504040204" pitchFamily="50" charset="-128"/>
              </a:rPr>
              <a:t>２</a:t>
            </a:r>
            <a:r>
              <a:rPr lang="en-US" altLang="ja-JP" sz="1100" dirty="0" smtClean="0">
                <a:latin typeface="Meiryo UI" panose="020B0604030504040204" pitchFamily="50" charset="-128"/>
                <a:ea typeface="Meiryo UI" panose="020B0604030504040204" pitchFamily="50" charset="-128"/>
              </a:rPr>
              <a:t>,</a:t>
            </a:r>
            <a:r>
              <a:rPr lang="ja-JP" altLang="en-US" sz="1100" dirty="0">
                <a:latin typeface="Meiryo UI" panose="020B0604030504040204" pitchFamily="50" charset="-128"/>
                <a:ea typeface="Meiryo UI" panose="020B0604030504040204" pitchFamily="50" charset="-128"/>
              </a:rPr>
              <a:t>３</a:t>
            </a:r>
            <a:r>
              <a:rPr lang="en-US" altLang="ja-JP" sz="1100" dirty="0" smtClean="0">
                <a:latin typeface="Meiryo UI" panose="020B0604030504040204" pitchFamily="50" charset="-128"/>
                <a:ea typeface="Meiryo UI" panose="020B0604030504040204" pitchFamily="50" charset="-128"/>
              </a:rPr>
              <a:t>)</a:t>
            </a:r>
            <a:endParaRPr lang="en-US" altLang="ja-JP" sz="1100" dirty="0">
              <a:latin typeface="Meiryo UI" panose="020B0604030504040204" pitchFamily="50" charset="-128"/>
              <a:ea typeface="Meiryo UI" panose="020B0604030504040204" pitchFamily="50" charset="-128"/>
            </a:endParaRPr>
          </a:p>
          <a:p>
            <a:pPr marL="171450" indent="-171450">
              <a:buFont typeface="Arial" panose="020B0604020202020204" pitchFamily="34" charset="0"/>
              <a:buChar char="•"/>
            </a:pPr>
            <a:r>
              <a:rPr lang="ja-JP" altLang="en-US" sz="1100" dirty="0">
                <a:latin typeface="Meiryo UI" panose="020B0604030504040204" pitchFamily="50" charset="-128"/>
                <a:ea typeface="Meiryo UI" panose="020B0604030504040204" pitchFamily="50" charset="-128"/>
              </a:rPr>
              <a:t>湾南部における「里海づくり」の</a:t>
            </a:r>
            <a:r>
              <a:rPr lang="ja-JP" altLang="en-US" sz="1100" dirty="0" smtClean="0">
                <a:latin typeface="Meiryo UI" panose="020B0604030504040204" pitchFamily="50" charset="-128"/>
                <a:ea typeface="Meiryo UI" panose="020B0604030504040204" pitchFamily="50" charset="-128"/>
              </a:rPr>
              <a:t>推進</a:t>
            </a:r>
            <a:r>
              <a:rPr lang="en-US" altLang="ja-JP" sz="1100" dirty="0" smtClean="0">
                <a:latin typeface="Meiryo UI" panose="020B0604030504040204" pitchFamily="50" charset="-128"/>
                <a:ea typeface="Meiryo UI" panose="020B0604030504040204" pitchFamily="50" charset="-128"/>
              </a:rPr>
              <a:t>(</a:t>
            </a:r>
            <a:r>
              <a:rPr lang="ja-JP" altLang="en-US" sz="1100" dirty="0">
                <a:latin typeface="Meiryo UI" panose="020B0604030504040204" pitchFamily="50" charset="-128"/>
                <a:ea typeface="Meiryo UI" panose="020B0604030504040204" pitchFamily="50" charset="-128"/>
              </a:rPr>
              <a:t>２</a:t>
            </a:r>
            <a:r>
              <a:rPr lang="en-US" altLang="ja-JP" sz="1100" dirty="0" smtClean="0">
                <a:latin typeface="Meiryo UI" panose="020B0604030504040204" pitchFamily="50" charset="-128"/>
                <a:ea typeface="Meiryo UI" panose="020B0604030504040204" pitchFamily="50" charset="-128"/>
              </a:rPr>
              <a:t>,</a:t>
            </a:r>
            <a:r>
              <a:rPr lang="ja-JP" altLang="en-US" sz="1100" dirty="0">
                <a:latin typeface="Meiryo UI" panose="020B0604030504040204" pitchFamily="50" charset="-128"/>
                <a:ea typeface="Meiryo UI" panose="020B0604030504040204" pitchFamily="50" charset="-128"/>
              </a:rPr>
              <a:t>３</a:t>
            </a:r>
            <a:r>
              <a:rPr lang="en-US" altLang="ja-JP" sz="1100" dirty="0" smtClean="0">
                <a:latin typeface="Meiryo UI" panose="020B0604030504040204" pitchFamily="50" charset="-128"/>
                <a:ea typeface="Meiryo UI" panose="020B0604030504040204" pitchFamily="50" charset="-128"/>
              </a:rPr>
              <a:t>)</a:t>
            </a:r>
            <a:endParaRPr lang="en-US" altLang="ja-JP" sz="1100" dirty="0">
              <a:latin typeface="Meiryo UI" panose="020B0604030504040204" pitchFamily="50" charset="-128"/>
              <a:ea typeface="Meiryo UI" panose="020B0604030504040204" pitchFamily="50" charset="-128"/>
            </a:endParaRPr>
          </a:p>
          <a:p>
            <a:pPr marL="171450" indent="-171450">
              <a:buFont typeface="Arial" panose="020B0604020202020204" pitchFamily="34" charset="0"/>
              <a:buChar char="•"/>
            </a:pPr>
            <a:r>
              <a:rPr lang="ja-JP" altLang="en-US" sz="1100" dirty="0">
                <a:latin typeface="Meiryo UI" panose="020B0604030504040204" pitchFamily="50" charset="-128"/>
                <a:ea typeface="Meiryo UI" panose="020B0604030504040204" pitchFamily="50" charset="-128"/>
              </a:rPr>
              <a:t>自然海浜の保全</a:t>
            </a:r>
            <a:r>
              <a:rPr lang="ja-JP" altLang="en-US" sz="1100" dirty="0" smtClean="0">
                <a:latin typeface="Meiryo UI" panose="020B0604030504040204" pitchFamily="50" charset="-128"/>
                <a:ea typeface="Meiryo UI" panose="020B0604030504040204" pitchFamily="50" charset="-128"/>
              </a:rPr>
              <a:t>等</a:t>
            </a:r>
            <a:r>
              <a:rPr lang="en-US" altLang="ja-JP" sz="1100" dirty="0" smtClean="0">
                <a:latin typeface="Meiryo UI" panose="020B0604030504040204" pitchFamily="50" charset="-128"/>
                <a:ea typeface="Meiryo UI" panose="020B0604030504040204" pitchFamily="50" charset="-128"/>
              </a:rPr>
              <a:t>(</a:t>
            </a:r>
            <a:r>
              <a:rPr lang="ja-JP" altLang="en-US" sz="1100" dirty="0">
                <a:latin typeface="Meiryo UI" panose="020B0604030504040204" pitchFamily="50" charset="-128"/>
                <a:ea typeface="Meiryo UI" panose="020B0604030504040204" pitchFamily="50" charset="-128"/>
              </a:rPr>
              <a:t>１</a:t>
            </a:r>
            <a:r>
              <a:rPr lang="en-US" altLang="ja-JP" sz="1100" dirty="0" smtClean="0">
                <a:latin typeface="Meiryo UI" panose="020B0604030504040204" pitchFamily="50" charset="-128"/>
                <a:ea typeface="Meiryo UI" panose="020B0604030504040204" pitchFamily="50" charset="-128"/>
              </a:rPr>
              <a:t>,</a:t>
            </a:r>
            <a:r>
              <a:rPr lang="ja-JP" altLang="en-US" sz="1100" dirty="0">
                <a:latin typeface="Meiryo UI" panose="020B0604030504040204" pitchFamily="50" charset="-128"/>
                <a:ea typeface="Meiryo UI" panose="020B0604030504040204" pitchFamily="50" charset="-128"/>
              </a:rPr>
              <a:t>２</a:t>
            </a:r>
            <a:r>
              <a:rPr lang="en-US" altLang="ja-JP" sz="1100" dirty="0" smtClean="0">
                <a:latin typeface="Meiryo UI" panose="020B0604030504040204" pitchFamily="50" charset="-128"/>
                <a:ea typeface="Meiryo UI" panose="020B0604030504040204" pitchFamily="50" charset="-128"/>
              </a:rPr>
              <a:t>,</a:t>
            </a:r>
            <a:r>
              <a:rPr lang="ja-JP" altLang="en-US" sz="1100" dirty="0">
                <a:latin typeface="Meiryo UI" panose="020B0604030504040204" pitchFamily="50" charset="-128"/>
                <a:ea typeface="Meiryo UI" panose="020B0604030504040204" pitchFamily="50" charset="-128"/>
              </a:rPr>
              <a:t>３</a:t>
            </a:r>
            <a:r>
              <a:rPr lang="en-US" altLang="ja-JP" sz="1100" dirty="0" smtClean="0">
                <a:latin typeface="Meiryo UI" panose="020B0604030504040204" pitchFamily="50" charset="-128"/>
                <a:ea typeface="Meiryo UI" panose="020B0604030504040204" pitchFamily="50" charset="-128"/>
              </a:rPr>
              <a:t>)</a:t>
            </a:r>
            <a:endParaRPr lang="en-US" altLang="ja-JP" sz="1100" dirty="0">
              <a:latin typeface="Meiryo UI" panose="020B0604030504040204" pitchFamily="50" charset="-128"/>
              <a:ea typeface="Meiryo UI" panose="020B0604030504040204" pitchFamily="50" charset="-128"/>
            </a:endParaRPr>
          </a:p>
          <a:p>
            <a:pPr marL="171450" indent="-171450">
              <a:buFont typeface="Arial" panose="020B0604020202020204" pitchFamily="34" charset="0"/>
              <a:buChar char="•"/>
            </a:pPr>
            <a:r>
              <a:rPr lang="ja-JP" altLang="en-US" sz="1100" dirty="0" smtClean="0">
                <a:latin typeface="Meiryo UI" panose="020B0604030504040204" pitchFamily="50" charset="-128"/>
                <a:ea typeface="Meiryo UI" panose="020B0604030504040204" pitchFamily="50" charset="-128"/>
              </a:rPr>
              <a:t>緑地</a:t>
            </a:r>
            <a:r>
              <a:rPr lang="ja-JP" altLang="en-US" sz="1100" dirty="0">
                <a:latin typeface="Meiryo UI" panose="020B0604030504040204" pitchFamily="50" charset="-128"/>
                <a:ea typeface="Meiryo UI" panose="020B0604030504040204" pitchFamily="50" charset="-128"/>
              </a:rPr>
              <a:t>等の</a:t>
            </a:r>
            <a:r>
              <a:rPr lang="ja-JP" altLang="en-US" sz="1100" dirty="0" smtClean="0">
                <a:latin typeface="Meiryo UI" panose="020B0604030504040204" pitchFamily="50" charset="-128"/>
                <a:ea typeface="Meiryo UI" panose="020B0604030504040204" pitchFamily="50" charset="-128"/>
              </a:rPr>
              <a:t>保全</a:t>
            </a:r>
            <a:r>
              <a:rPr lang="en-US" altLang="ja-JP" sz="1100" dirty="0" smtClean="0">
                <a:latin typeface="Meiryo UI" panose="020B0604030504040204" pitchFamily="50" charset="-128"/>
                <a:ea typeface="Meiryo UI" panose="020B0604030504040204" pitchFamily="50" charset="-128"/>
              </a:rPr>
              <a:t>(</a:t>
            </a:r>
            <a:r>
              <a:rPr lang="ja-JP" altLang="en-US" sz="1100" dirty="0">
                <a:latin typeface="Meiryo UI" panose="020B0604030504040204" pitchFamily="50" charset="-128"/>
                <a:ea typeface="Meiryo UI" panose="020B0604030504040204" pitchFamily="50" charset="-128"/>
              </a:rPr>
              <a:t>１</a:t>
            </a:r>
            <a:r>
              <a:rPr lang="en-US" altLang="ja-JP" sz="1100" dirty="0" smtClean="0">
                <a:latin typeface="Meiryo UI" panose="020B0604030504040204" pitchFamily="50" charset="-128"/>
                <a:ea typeface="Meiryo UI" panose="020B0604030504040204" pitchFamily="50" charset="-128"/>
              </a:rPr>
              <a:t>,</a:t>
            </a:r>
            <a:r>
              <a:rPr lang="ja-JP" altLang="en-US" sz="1100" dirty="0">
                <a:latin typeface="Meiryo UI" panose="020B0604030504040204" pitchFamily="50" charset="-128"/>
                <a:ea typeface="Meiryo UI" panose="020B0604030504040204" pitchFamily="50" charset="-128"/>
              </a:rPr>
              <a:t>２</a:t>
            </a:r>
            <a:r>
              <a:rPr lang="en-US" altLang="ja-JP" sz="1100" dirty="0" smtClean="0">
                <a:latin typeface="Meiryo UI" panose="020B0604030504040204" pitchFamily="50" charset="-128"/>
                <a:ea typeface="Meiryo UI" panose="020B0604030504040204" pitchFamily="50" charset="-128"/>
              </a:rPr>
              <a:t>,</a:t>
            </a:r>
            <a:r>
              <a:rPr lang="ja-JP" altLang="en-US" sz="1100" dirty="0">
                <a:latin typeface="Meiryo UI" panose="020B0604030504040204" pitchFamily="50" charset="-128"/>
                <a:ea typeface="Meiryo UI" panose="020B0604030504040204" pitchFamily="50" charset="-128"/>
              </a:rPr>
              <a:t>３</a:t>
            </a:r>
            <a:r>
              <a:rPr lang="en-US" altLang="ja-JP" sz="1100" dirty="0" smtClean="0">
                <a:latin typeface="Meiryo UI" panose="020B0604030504040204" pitchFamily="50" charset="-128"/>
                <a:ea typeface="Meiryo UI" panose="020B0604030504040204" pitchFamily="50" charset="-128"/>
              </a:rPr>
              <a:t>)</a:t>
            </a:r>
            <a:r>
              <a:rPr lang="ja-JP" altLang="en-US" sz="1100" dirty="0" smtClean="0">
                <a:latin typeface="Meiryo UI" panose="020B0604030504040204" pitchFamily="50" charset="-128"/>
                <a:ea typeface="Meiryo UI" panose="020B0604030504040204" pitchFamily="50" charset="-128"/>
              </a:rPr>
              <a:t>　等</a:t>
            </a:r>
            <a:endParaRPr lang="en-US" altLang="ja-JP" sz="1100" dirty="0">
              <a:latin typeface="Meiryo UI" panose="020B0604030504040204" pitchFamily="50" charset="-128"/>
              <a:ea typeface="Meiryo UI" panose="020B0604030504040204" pitchFamily="50" charset="-128"/>
            </a:endParaRPr>
          </a:p>
        </p:txBody>
      </p:sp>
      <p:pic>
        <p:nvPicPr>
          <p:cNvPr id="128" name="図 127" descr="屋外, 食品, 座る, テーブル が含まれている画像&#10;&#10;自動的に生成された説明">
            <a:extLst>
              <a:ext uri="{FF2B5EF4-FFF2-40B4-BE49-F238E27FC236}">
                <a16:creationId xmlns:a16="http://schemas.microsoft.com/office/drawing/2014/main" id="{BCE04C60-AA15-4BC1-8626-03FB42FBB8CD}"/>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a:stretch/>
        </p:blipFill>
        <p:spPr>
          <a:xfrm>
            <a:off x="3026349" y="7461571"/>
            <a:ext cx="1592718" cy="1152776"/>
          </a:xfrm>
          <a:prstGeom prst="rect">
            <a:avLst/>
          </a:prstGeom>
        </p:spPr>
      </p:pic>
      <p:sp>
        <p:nvSpPr>
          <p:cNvPr id="129" name="テキスト ボックス 2" descr="正常なノリと色落ちしたノリの写真の出展です。" title="出典：水産庁ホームページ">
            <a:extLst>
              <a:ext uri="{FF2B5EF4-FFF2-40B4-BE49-F238E27FC236}">
                <a16:creationId xmlns:a16="http://schemas.microsoft.com/office/drawing/2014/main" id="{8520FFAC-1AF5-4BCE-90C8-91F176806B02}"/>
              </a:ext>
            </a:extLst>
          </p:cNvPr>
          <p:cNvSpPr txBox="1">
            <a:spLocks noChangeArrowheads="1"/>
          </p:cNvSpPr>
          <p:nvPr/>
        </p:nvSpPr>
        <p:spPr bwMode="auto">
          <a:xfrm>
            <a:off x="3014300" y="8269716"/>
            <a:ext cx="1200816" cy="380480"/>
          </a:xfrm>
          <a:prstGeom prst="rect">
            <a:avLst/>
          </a:prstGeom>
          <a:solidFill>
            <a:schemeClr val="tx1">
              <a:alpha val="60000"/>
            </a:schemeClr>
          </a:solidFill>
          <a:ln w="9525">
            <a:noFill/>
            <a:miter lim="800000"/>
            <a:headEnd/>
            <a:tailEnd/>
          </a:ln>
        </p:spPr>
        <p:txBody>
          <a:bodyPr rot="0" vert="horz" wrap="square" lIns="36000" tIns="36000" rIns="36000" bIns="36000" anchor="t" anchorCtr="0">
            <a:spAutoFit/>
          </a:bodyPr>
          <a:lstStyle/>
          <a:p>
            <a:pPr>
              <a:lnSpc>
                <a:spcPts val="1200"/>
              </a:lnSpc>
            </a:pPr>
            <a:r>
              <a:rPr lang="ja-JP" altLang="en-US" sz="900" b="1" kern="100" dirty="0" smtClean="0">
                <a:solidFill>
                  <a:schemeClr val="bg1"/>
                </a:solidFill>
                <a:effectLst>
                  <a:outerShdw blurRad="38100" dist="38100" dir="2700000" algn="tl">
                    <a:srgbClr val="000000">
                      <a:alpha val="43137"/>
                    </a:srgbClr>
                  </a:outerShdw>
                </a:effectLst>
                <a:latin typeface="UD デジタル 教科書体 NK-B" panose="02020700000000000000" pitchFamily="18" charset="-128"/>
                <a:ea typeface="UD デジタル 教科書体 NK-B" panose="02020700000000000000" pitchFamily="18" charset="-128"/>
                <a:cs typeface="Times New Roman" panose="02020603050405020304" pitchFamily="18" charset="0"/>
              </a:rPr>
              <a:t>自然海浜保全地区に</a:t>
            </a:r>
            <a:endParaRPr lang="en-US" altLang="ja-JP" sz="900" b="1" kern="100" dirty="0" smtClean="0">
              <a:solidFill>
                <a:schemeClr val="bg1"/>
              </a:solidFill>
              <a:effectLst>
                <a:outerShdw blurRad="38100" dist="38100" dir="2700000" algn="tl">
                  <a:srgbClr val="000000">
                    <a:alpha val="43137"/>
                  </a:srgbClr>
                </a:outerShdw>
              </a:effectLst>
              <a:latin typeface="UD デジタル 教科書体 NK-B" panose="02020700000000000000" pitchFamily="18" charset="-128"/>
              <a:ea typeface="UD デジタル 教科書体 NK-B" panose="02020700000000000000" pitchFamily="18" charset="-128"/>
              <a:cs typeface="Times New Roman" panose="02020603050405020304" pitchFamily="18" charset="0"/>
            </a:endParaRPr>
          </a:p>
          <a:p>
            <a:pPr>
              <a:lnSpc>
                <a:spcPts val="1200"/>
              </a:lnSpc>
            </a:pPr>
            <a:r>
              <a:rPr lang="ja-JP" altLang="en-US" sz="900" b="1" kern="100" dirty="0">
                <a:solidFill>
                  <a:schemeClr val="bg1"/>
                </a:solidFill>
                <a:effectLst>
                  <a:outerShdw blurRad="38100" dist="38100" dir="2700000" algn="tl">
                    <a:srgbClr val="000000">
                      <a:alpha val="43137"/>
                    </a:srgbClr>
                  </a:outerShdw>
                </a:effectLst>
                <a:latin typeface="UD デジタル 教科書体 NK-B" panose="02020700000000000000" pitchFamily="18" charset="-128"/>
                <a:ea typeface="UD デジタル 教科書体 NK-B" panose="02020700000000000000" pitchFamily="18" charset="-128"/>
                <a:cs typeface="Times New Roman" panose="02020603050405020304" pitchFamily="18" charset="0"/>
              </a:rPr>
              <a:t>生息する</a:t>
            </a:r>
            <a:r>
              <a:rPr lang="ja-JP" altLang="en-US" sz="900" b="1" kern="100" dirty="0" smtClean="0">
                <a:solidFill>
                  <a:schemeClr val="bg1"/>
                </a:solidFill>
                <a:effectLst>
                  <a:outerShdw blurRad="38100" dist="38100" dir="2700000" algn="tl">
                    <a:srgbClr val="000000">
                      <a:alpha val="43137"/>
                    </a:srgbClr>
                  </a:outerShdw>
                </a:effectLst>
                <a:latin typeface="UD デジタル 教科書体 NK-B" panose="02020700000000000000" pitchFamily="18" charset="-128"/>
                <a:ea typeface="UD デジタル 教科書体 NK-B" panose="02020700000000000000" pitchFamily="18" charset="-128"/>
                <a:cs typeface="Times New Roman" panose="02020603050405020304" pitchFamily="18" charset="0"/>
              </a:rPr>
              <a:t>イソギンチャク</a:t>
            </a:r>
            <a:endParaRPr lang="ja-JP" sz="1100" b="1" kern="100" dirty="0">
              <a:solidFill>
                <a:schemeClr val="bg1"/>
              </a:solidFill>
              <a:effectLst>
                <a:outerShdw blurRad="38100" dist="38100" dir="2700000" algn="tl">
                  <a:srgbClr val="000000">
                    <a:alpha val="43137"/>
                  </a:srgbClr>
                </a:outerShdw>
              </a:effectLst>
              <a:latin typeface="UD デジタル 教科書体 NK-B" panose="02020700000000000000" pitchFamily="18" charset="-128"/>
              <a:ea typeface="UD デジタル 教科書体 NK-B" panose="02020700000000000000" pitchFamily="18" charset="-128"/>
              <a:cs typeface="Times New Roman" panose="02020603050405020304" pitchFamily="18" charset="0"/>
            </a:endParaRPr>
          </a:p>
        </p:txBody>
      </p:sp>
      <p:sp>
        <p:nvSpPr>
          <p:cNvPr id="133" name="テキスト ボックス 132">
            <a:extLst>
              <a:ext uri="{FF2B5EF4-FFF2-40B4-BE49-F238E27FC236}">
                <a16:creationId xmlns:a16="http://schemas.microsoft.com/office/drawing/2014/main" id="{9F3BF7AD-4F13-4E1A-9B82-080BB017E3A6}"/>
              </a:ext>
            </a:extLst>
          </p:cNvPr>
          <p:cNvSpPr txBox="1"/>
          <p:nvPr/>
        </p:nvSpPr>
        <p:spPr>
          <a:xfrm>
            <a:off x="76996" y="5880325"/>
            <a:ext cx="5654374" cy="475059"/>
          </a:xfrm>
          <a:prstGeom prst="roundRect">
            <a:avLst>
              <a:gd name="adj" fmla="val 6211"/>
            </a:avLst>
          </a:prstGeom>
          <a:gradFill flip="none" rotWithShape="1">
            <a:gsLst>
              <a:gs pos="0">
                <a:srgbClr val="92D050">
                  <a:tint val="66000"/>
                  <a:satMod val="160000"/>
                </a:srgbClr>
              </a:gs>
              <a:gs pos="50000">
                <a:srgbClr val="92D050">
                  <a:tint val="44500"/>
                  <a:satMod val="160000"/>
                </a:srgbClr>
              </a:gs>
              <a:gs pos="100000">
                <a:srgbClr val="92D050">
                  <a:tint val="23500"/>
                  <a:satMod val="160000"/>
                </a:srgbClr>
              </a:gs>
            </a:gsLst>
            <a:lin ang="5400000" scaled="1"/>
            <a:tileRect/>
          </a:gradFill>
          <a:ln w="19050">
            <a:noFill/>
          </a:ln>
        </p:spPr>
        <p:txBody>
          <a:bodyPr wrap="square" rtlCol="0">
            <a:spAutoFit/>
            <a:scene3d>
              <a:camera prst="orthographicFront"/>
              <a:lightRig rig="harsh" dir="t"/>
            </a:scene3d>
            <a:sp3d extrusionH="57150" prstMaterial="matte">
              <a:bevelT w="63500" h="12700" prst="angle"/>
              <a:contourClr>
                <a:schemeClr val="bg1">
                  <a:lumMod val="65000"/>
                </a:schemeClr>
              </a:contourClr>
            </a:sp3d>
          </a:bodyPr>
          <a:lstStyle/>
          <a:p>
            <a:r>
              <a:rPr lang="ja-JP" altLang="en-US" sz="1200" b="1" dirty="0" smtClean="0">
                <a:ln/>
                <a:latin typeface="Meiryo UI" panose="020B0604030504040204" pitchFamily="50" charset="-128"/>
                <a:ea typeface="Meiryo UI" panose="020B0604030504040204" pitchFamily="50" charset="-128"/>
                <a:cs typeface="Meiryo UI" panose="020B0604030504040204" pitchFamily="50" charset="-128"/>
              </a:rPr>
              <a:t>２</a:t>
            </a:r>
            <a:r>
              <a:rPr lang="ja-JP" altLang="en-US" sz="1200" b="1" dirty="0">
                <a:ln/>
                <a:latin typeface="Meiryo UI" panose="020B0604030504040204" pitchFamily="50" charset="-128"/>
                <a:ea typeface="Meiryo UI" panose="020B0604030504040204" pitchFamily="50" charset="-128"/>
                <a:cs typeface="Meiryo UI" panose="020B0604030504040204" pitchFamily="50" charset="-128"/>
              </a:rPr>
              <a:t>　</a:t>
            </a:r>
            <a:r>
              <a:rPr lang="ja-JP" altLang="en-US" sz="1200" b="1" dirty="0" smtClean="0">
                <a:ln/>
                <a:latin typeface="Meiryo UI" panose="020B0604030504040204" pitchFamily="50" charset="-128"/>
                <a:ea typeface="Meiryo UI" panose="020B0604030504040204" pitchFamily="50" charset="-128"/>
                <a:cs typeface="Meiryo UI" panose="020B0604030504040204" pitchFamily="50" charset="-128"/>
              </a:rPr>
              <a:t>沿岸域</a:t>
            </a:r>
            <a:r>
              <a:rPr lang="ja-JP" altLang="en-US" sz="1200" b="1" dirty="0">
                <a:ln/>
                <a:latin typeface="Meiryo UI" panose="020B0604030504040204" pitchFamily="50" charset="-128"/>
                <a:ea typeface="Meiryo UI" panose="020B0604030504040204" pitchFamily="50" charset="-128"/>
                <a:cs typeface="Meiryo UI" panose="020B0604030504040204" pitchFamily="50" charset="-128"/>
              </a:rPr>
              <a:t>の環境の保全、再生及び創出、並びに都市の魅力を高める潤い・安心の</a:t>
            </a:r>
            <a:endParaRPr lang="en-US" altLang="ja-JP" sz="1200" b="1" dirty="0">
              <a:ln/>
              <a:latin typeface="Meiryo UI" panose="020B0604030504040204" pitchFamily="50" charset="-128"/>
              <a:ea typeface="Meiryo UI" panose="020B0604030504040204" pitchFamily="50" charset="-128"/>
              <a:cs typeface="Meiryo UI" panose="020B0604030504040204" pitchFamily="50" charset="-128"/>
            </a:endParaRPr>
          </a:p>
          <a:p>
            <a:r>
              <a:rPr lang="en-US" altLang="ja-JP" sz="1200" b="1" dirty="0">
                <a:ln/>
                <a:latin typeface="Meiryo UI" panose="020B0604030504040204" pitchFamily="50" charset="-128"/>
                <a:ea typeface="Meiryo UI" panose="020B0604030504040204" pitchFamily="50" charset="-128"/>
                <a:cs typeface="Meiryo UI" panose="020B0604030504040204" pitchFamily="50" charset="-128"/>
              </a:rPr>
              <a:t>   </a:t>
            </a:r>
            <a:r>
              <a:rPr lang="en-US" altLang="ja-JP" sz="1200" b="1" dirty="0" smtClean="0">
                <a:ln/>
                <a:latin typeface="Meiryo UI" panose="020B0604030504040204" pitchFamily="50" charset="-128"/>
                <a:ea typeface="Meiryo UI" panose="020B0604030504040204" pitchFamily="50" charset="-128"/>
                <a:cs typeface="Meiryo UI" panose="020B0604030504040204" pitchFamily="50" charset="-128"/>
              </a:rPr>
              <a:t>  </a:t>
            </a:r>
            <a:r>
              <a:rPr lang="ja-JP" altLang="en-US" sz="1200" b="1" dirty="0">
                <a:ln/>
                <a:latin typeface="Meiryo UI" panose="020B0604030504040204" pitchFamily="50" charset="-128"/>
                <a:ea typeface="Meiryo UI" panose="020B0604030504040204" pitchFamily="50" charset="-128"/>
                <a:cs typeface="Meiryo UI" panose="020B0604030504040204" pitchFamily="50" charset="-128"/>
              </a:rPr>
              <a:t>創出と自然景観及び文化的景観の保全</a:t>
            </a:r>
            <a:endParaRPr lang="en-US" altLang="ja-JP" sz="1200" b="1" dirty="0">
              <a:ln/>
              <a:latin typeface="Meiryo UI" panose="020B0604030504040204" pitchFamily="50" charset="-128"/>
              <a:ea typeface="Meiryo UI" panose="020B0604030504040204" pitchFamily="50" charset="-128"/>
              <a:cs typeface="Meiryo UI" panose="020B0604030504040204" pitchFamily="50" charset="-128"/>
            </a:endParaRPr>
          </a:p>
        </p:txBody>
      </p:sp>
      <p:sp>
        <p:nvSpPr>
          <p:cNvPr id="136" name="角丸四角形 71">
            <a:extLst>
              <a:ext uri="{FF2B5EF4-FFF2-40B4-BE49-F238E27FC236}">
                <a16:creationId xmlns:a16="http://schemas.microsoft.com/office/drawing/2014/main" id="{F72BA8E5-9E56-4027-BA12-6533DA5051D6}"/>
              </a:ext>
            </a:extLst>
          </p:cNvPr>
          <p:cNvSpPr/>
          <p:nvPr/>
        </p:nvSpPr>
        <p:spPr>
          <a:xfrm>
            <a:off x="276820" y="6378245"/>
            <a:ext cx="6057307" cy="459930"/>
          </a:xfrm>
          <a:prstGeom prst="roundRect">
            <a:avLst>
              <a:gd name="adj" fmla="val 9085"/>
            </a:avLst>
          </a:prstGeom>
          <a:solidFill>
            <a:schemeClr val="bg1"/>
          </a:solidFill>
          <a:ln w="38100" cmpd="dbl">
            <a:solidFill>
              <a:srgbClr val="007E39"/>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nSpc>
                <a:spcPts val="1400"/>
              </a:lnSpc>
            </a:pPr>
            <a:r>
              <a:rPr lang="ja-JP" altLang="en-US" sz="1100" dirty="0" smtClean="0">
                <a:solidFill>
                  <a:schemeClr val="tx1"/>
                </a:solidFill>
                <a:latin typeface="Meiryo UI" panose="020B0604030504040204" pitchFamily="50" charset="-128"/>
                <a:ea typeface="Meiryo UI" panose="020B0604030504040204" pitchFamily="50" charset="-128"/>
              </a:rPr>
              <a:t>藻場・干潟・砂浜等の保全や、海と都市景観・産業景観が一体となった景観の魅力の創出、エコツーリズム等を推進する。</a:t>
            </a:r>
            <a:endParaRPr lang="en-US" altLang="ja-JP" sz="1100" dirty="0">
              <a:solidFill>
                <a:schemeClr val="tx1"/>
              </a:solidFill>
              <a:latin typeface="Meiryo UI" panose="020B0604030504040204" pitchFamily="50" charset="-128"/>
              <a:ea typeface="Meiryo UI" panose="020B0604030504040204" pitchFamily="50" charset="-128"/>
            </a:endParaRPr>
          </a:p>
        </p:txBody>
      </p:sp>
      <p:grpSp>
        <p:nvGrpSpPr>
          <p:cNvPr id="10" name="グループ化 9"/>
          <p:cNvGrpSpPr/>
          <p:nvPr/>
        </p:nvGrpSpPr>
        <p:grpSpPr>
          <a:xfrm>
            <a:off x="6341304" y="1560116"/>
            <a:ext cx="6480219" cy="2777092"/>
            <a:chOff x="6328702" y="1394616"/>
            <a:chExt cx="6480219" cy="2777092"/>
          </a:xfrm>
        </p:grpSpPr>
        <p:sp>
          <p:nvSpPr>
            <p:cNvPr id="166" name="正方形/長方形 165">
              <a:extLst>
                <a:ext uri="{FF2B5EF4-FFF2-40B4-BE49-F238E27FC236}">
                  <a16:creationId xmlns:a16="http://schemas.microsoft.com/office/drawing/2014/main" id="{8E6C43E6-F45D-42FA-A018-711A86BD0CF7}"/>
                </a:ext>
              </a:extLst>
            </p:cNvPr>
            <p:cNvSpPr/>
            <p:nvPr/>
          </p:nvSpPr>
          <p:spPr>
            <a:xfrm>
              <a:off x="6424427" y="1518648"/>
              <a:ext cx="6309256" cy="2653060"/>
            </a:xfrm>
            <a:prstGeom prst="rect">
              <a:avLst/>
            </a:prstGeom>
            <a:solidFill>
              <a:schemeClr val="tx2">
                <a:lumMod val="20000"/>
                <a:lumOff val="80000"/>
                <a:alpha val="60000"/>
              </a:schemeClr>
            </a:solidFill>
            <a:ln>
              <a:no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7" name="テキスト ボックス 96">
              <a:extLst>
                <a:ext uri="{FF2B5EF4-FFF2-40B4-BE49-F238E27FC236}">
                  <a16:creationId xmlns:a16="http://schemas.microsoft.com/office/drawing/2014/main" id="{053BED1A-CF6A-4175-9405-2E531BA7714B}"/>
                </a:ext>
              </a:extLst>
            </p:cNvPr>
            <p:cNvSpPr txBox="1"/>
            <p:nvPr/>
          </p:nvSpPr>
          <p:spPr>
            <a:xfrm>
              <a:off x="6393321" y="3616545"/>
              <a:ext cx="2221508" cy="269200"/>
            </a:xfrm>
            <a:prstGeom prst="roundRect">
              <a:avLst>
                <a:gd name="adj" fmla="val 6211"/>
              </a:avLst>
            </a:prstGeom>
            <a:noFill/>
            <a:ln w="6350">
              <a:noFill/>
            </a:ln>
          </p:spPr>
          <p:txBody>
            <a:bodyPr wrap="square" rtlCol="0">
              <a:spAutoFit/>
            </a:bodyPr>
            <a:lstStyle/>
            <a:p>
              <a:r>
                <a:rPr lang="en-US" altLang="ja-JP" sz="1100" b="1" dirty="0" smtClean="0">
                  <a:latin typeface="Meiryo UI" panose="020B0604030504040204" pitchFamily="50" charset="-128"/>
                  <a:ea typeface="Meiryo UI" panose="020B0604030504040204" pitchFamily="50" charset="-128"/>
                </a:rPr>
                <a:t>(2)</a:t>
              </a:r>
              <a:r>
                <a:rPr lang="ja-JP" altLang="en-US" sz="1100" b="1" dirty="0" smtClean="0">
                  <a:latin typeface="Meiryo UI" panose="020B0604030504040204" pitchFamily="50" charset="-128"/>
                  <a:ea typeface="Meiryo UI" panose="020B0604030504040204" pitchFamily="50" charset="-128"/>
                </a:rPr>
                <a:t>循環</a:t>
              </a:r>
              <a:r>
                <a:rPr lang="ja-JP" altLang="en-US" sz="1100" b="1" dirty="0">
                  <a:latin typeface="Meiryo UI" panose="020B0604030504040204" pitchFamily="50" charset="-128"/>
                  <a:ea typeface="Meiryo UI" panose="020B0604030504040204" pitchFamily="50" charset="-128"/>
                </a:rPr>
                <a:t>経済への</a:t>
              </a:r>
              <a:r>
                <a:rPr lang="ja-JP" altLang="en-US" sz="1100" b="1" dirty="0" smtClean="0">
                  <a:latin typeface="Meiryo UI" panose="020B0604030504040204" pitchFamily="50" charset="-128"/>
                  <a:ea typeface="Meiryo UI" panose="020B0604030504040204" pitchFamily="50" charset="-128"/>
                </a:rPr>
                <a:t>移行</a:t>
              </a:r>
              <a:r>
                <a:rPr lang="en-US" altLang="ja-JP" sz="1100" dirty="0" smtClean="0">
                  <a:latin typeface="Meiryo UI" panose="020B0604030504040204" pitchFamily="50" charset="-128"/>
                  <a:ea typeface="Meiryo UI" panose="020B0604030504040204" pitchFamily="50" charset="-128"/>
                </a:rPr>
                <a:t>(</a:t>
              </a:r>
              <a:r>
                <a:rPr lang="ja-JP" altLang="en-US" sz="1100" dirty="0">
                  <a:latin typeface="Meiryo UI" panose="020B0604030504040204" pitchFamily="50" charset="-128"/>
                  <a:ea typeface="Meiryo UI" panose="020B0604030504040204" pitchFamily="50" charset="-128"/>
                </a:rPr>
                <a:t>１</a:t>
              </a:r>
              <a:r>
                <a:rPr lang="en-US" altLang="ja-JP" sz="1100" dirty="0" smtClean="0">
                  <a:latin typeface="Meiryo UI" panose="020B0604030504040204" pitchFamily="50" charset="-128"/>
                  <a:ea typeface="Meiryo UI" panose="020B0604030504040204" pitchFamily="50" charset="-128"/>
                </a:rPr>
                <a:t>,</a:t>
              </a:r>
              <a:r>
                <a:rPr lang="ja-JP" altLang="en-US" sz="1100" dirty="0">
                  <a:latin typeface="Meiryo UI" panose="020B0604030504040204" pitchFamily="50" charset="-128"/>
                  <a:ea typeface="Meiryo UI" panose="020B0604030504040204" pitchFamily="50" charset="-128"/>
                </a:rPr>
                <a:t>２</a:t>
              </a:r>
              <a:r>
                <a:rPr lang="en-US" altLang="ja-JP" sz="1100" dirty="0" smtClean="0">
                  <a:latin typeface="Meiryo UI" panose="020B0604030504040204" pitchFamily="50" charset="-128"/>
                  <a:ea typeface="Meiryo UI" panose="020B0604030504040204" pitchFamily="50" charset="-128"/>
                </a:rPr>
                <a:t>,</a:t>
              </a:r>
              <a:r>
                <a:rPr lang="ja-JP" altLang="en-US" sz="1100" dirty="0">
                  <a:latin typeface="Meiryo UI" panose="020B0604030504040204" pitchFamily="50" charset="-128"/>
                  <a:ea typeface="Meiryo UI" panose="020B0604030504040204" pitchFamily="50" charset="-128"/>
                </a:rPr>
                <a:t>３</a:t>
              </a:r>
              <a:r>
                <a:rPr lang="en-US" altLang="ja-JP" sz="1100" dirty="0" smtClean="0">
                  <a:latin typeface="Meiryo UI" panose="020B0604030504040204" pitchFamily="50" charset="-128"/>
                  <a:ea typeface="Meiryo UI" panose="020B0604030504040204" pitchFamily="50" charset="-128"/>
                </a:rPr>
                <a:t>)</a:t>
              </a:r>
              <a:endParaRPr lang="en-US" altLang="ja-JP" sz="1100" dirty="0">
                <a:latin typeface="Meiryo UI" panose="020B0604030504040204" pitchFamily="50" charset="-128"/>
                <a:ea typeface="Meiryo UI" panose="020B0604030504040204" pitchFamily="50" charset="-128"/>
              </a:endParaRPr>
            </a:p>
          </p:txBody>
        </p:sp>
        <p:sp>
          <p:nvSpPr>
            <p:cNvPr id="135" name="テキスト ボックス 134">
              <a:extLst>
                <a:ext uri="{FF2B5EF4-FFF2-40B4-BE49-F238E27FC236}">
                  <a16:creationId xmlns:a16="http://schemas.microsoft.com/office/drawing/2014/main" id="{4831DB62-6E19-4719-AF4F-60F34C186671}"/>
                </a:ext>
              </a:extLst>
            </p:cNvPr>
            <p:cNvSpPr txBox="1"/>
            <p:nvPr/>
          </p:nvSpPr>
          <p:spPr>
            <a:xfrm>
              <a:off x="6399050" y="2097206"/>
              <a:ext cx="6409871" cy="269200"/>
            </a:xfrm>
            <a:prstGeom prst="roundRect">
              <a:avLst>
                <a:gd name="adj" fmla="val 6211"/>
              </a:avLst>
            </a:prstGeom>
            <a:noFill/>
            <a:ln w="6350">
              <a:noFill/>
            </a:ln>
          </p:spPr>
          <p:txBody>
            <a:bodyPr wrap="square" rtlCol="0">
              <a:spAutoFit/>
            </a:bodyPr>
            <a:lstStyle/>
            <a:p>
              <a:r>
                <a:rPr lang="en-US" altLang="ja-JP" sz="1100" b="1" dirty="0" smtClean="0">
                  <a:latin typeface="Meiryo UI" panose="020B0604030504040204" pitchFamily="50" charset="-128"/>
                  <a:ea typeface="Meiryo UI" panose="020B0604030504040204" pitchFamily="50" charset="-128"/>
                </a:rPr>
                <a:t>(1)</a:t>
              </a:r>
              <a:r>
                <a:rPr lang="ja-JP" altLang="en-US" sz="1100" b="1" dirty="0" smtClean="0">
                  <a:latin typeface="Meiryo UI" panose="020B0604030504040204" pitchFamily="50" charset="-128"/>
                  <a:ea typeface="Meiryo UI" panose="020B0604030504040204" pitchFamily="50" charset="-128"/>
                </a:rPr>
                <a:t>おおさか</a:t>
              </a:r>
              <a:r>
                <a:rPr lang="ja-JP" altLang="en-US" sz="1100" b="1" dirty="0">
                  <a:latin typeface="Meiryo UI" panose="020B0604030504040204" pitchFamily="50" charset="-128"/>
                  <a:ea typeface="Meiryo UI" panose="020B0604030504040204" pitchFamily="50" charset="-128"/>
                </a:rPr>
                <a:t>海ごみゼロプラン（大阪府海岸漂着物等対策推進地域計画）に基づく取組みの</a:t>
              </a:r>
              <a:r>
                <a:rPr lang="ja-JP" altLang="en-US" sz="1100" b="1" dirty="0" smtClean="0">
                  <a:latin typeface="Meiryo UI" panose="020B0604030504040204" pitchFamily="50" charset="-128"/>
                  <a:ea typeface="Meiryo UI" panose="020B0604030504040204" pitchFamily="50" charset="-128"/>
                </a:rPr>
                <a:t>推進</a:t>
              </a:r>
              <a:r>
                <a:rPr lang="en-US" altLang="ja-JP" sz="1100" dirty="0" smtClean="0">
                  <a:latin typeface="Meiryo UI" panose="020B0604030504040204" pitchFamily="50" charset="-128"/>
                  <a:ea typeface="Meiryo UI" panose="020B0604030504040204" pitchFamily="50" charset="-128"/>
                </a:rPr>
                <a:t>(</a:t>
              </a:r>
              <a:r>
                <a:rPr lang="ja-JP" altLang="en-US" sz="1100" dirty="0" smtClean="0">
                  <a:latin typeface="Meiryo UI" panose="020B0604030504040204" pitchFamily="50" charset="-128"/>
                  <a:ea typeface="Meiryo UI" panose="020B0604030504040204" pitchFamily="50" charset="-128"/>
                </a:rPr>
                <a:t>１</a:t>
              </a:r>
              <a:r>
                <a:rPr lang="en-US" altLang="ja-JP" sz="1100" dirty="0" smtClean="0">
                  <a:latin typeface="Meiryo UI" panose="020B0604030504040204" pitchFamily="50" charset="-128"/>
                  <a:ea typeface="Meiryo UI" panose="020B0604030504040204" pitchFamily="50" charset="-128"/>
                </a:rPr>
                <a:t>,</a:t>
              </a:r>
              <a:r>
                <a:rPr lang="ja-JP" altLang="en-US" sz="1100" dirty="0">
                  <a:latin typeface="Meiryo UI" panose="020B0604030504040204" pitchFamily="50" charset="-128"/>
                  <a:ea typeface="Meiryo UI" panose="020B0604030504040204" pitchFamily="50" charset="-128"/>
                </a:rPr>
                <a:t>２</a:t>
              </a:r>
              <a:r>
                <a:rPr lang="en-US" altLang="ja-JP" sz="1100" dirty="0" smtClean="0">
                  <a:latin typeface="Meiryo UI" panose="020B0604030504040204" pitchFamily="50" charset="-128"/>
                  <a:ea typeface="Meiryo UI" panose="020B0604030504040204" pitchFamily="50" charset="-128"/>
                </a:rPr>
                <a:t>,</a:t>
              </a:r>
              <a:r>
                <a:rPr lang="ja-JP" altLang="en-US" sz="1100" dirty="0">
                  <a:latin typeface="Meiryo UI" panose="020B0604030504040204" pitchFamily="50" charset="-128"/>
                  <a:ea typeface="Meiryo UI" panose="020B0604030504040204" pitchFamily="50" charset="-128"/>
                </a:rPr>
                <a:t>３</a:t>
              </a:r>
              <a:r>
                <a:rPr lang="en-US" altLang="ja-JP" sz="1100" dirty="0" smtClean="0">
                  <a:latin typeface="Meiryo UI" panose="020B0604030504040204" pitchFamily="50" charset="-128"/>
                  <a:ea typeface="Meiryo UI" panose="020B0604030504040204" pitchFamily="50" charset="-128"/>
                </a:rPr>
                <a:t>)</a:t>
              </a:r>
              <a:endParaRPr lang="en-US" altLang="ja-JP" sz="1100" dirty="0">
                <a:latin typeface="Meiryo UI" panose="020B0604030504040204" pitchFamily="50" charset="-128"/>
                <a:ea typeface="Meiryo UI" panose="020B0604030504040204" pitchFamily="50" charset="-128"/>
              </a:endParaRPr>
            </a:p>
          </p:txBody>
        </p:sp>
        <p:grpSp>
          <p:nvGrpSpPr>
            <p:cNvPr id="137" name="グループ化 136">
              <a:extLst>
                <a:ext uri="{FF2B5EF4-FFF2-40B4-BE49-F238E27FC236}">
                  <a16:creationId xmlns:a16="http://schemas.microsoft.com/office/drawing/2014/main" id="{17A540A0-AA8E-4CE0-90C0-DA5A297254C4}"/>
                </a:ext>
              </a:extLst>
            </p:cNvPr>
            <p:cNvGrpSpPr>
              <a:grpSpLocks noChangeAspect="1"/>
            </p:cNvGrpSpPr>
            <p:nvPr/>
          </p:nvGrpSpPr>
          <p:grpSpPr>
            <a:xfrm>
              <a:off x="9750601" y="2385383"/>
              <a:ext cx="2848619" cy="1622545"/>
              <a:chOff x="3768290" y="6306230"/>
              <a:chExt cx="2574590" cy="1341632"/>
            </a:xfrm>
          </p:grpSpPr>
          <p:grpSp>
            <p:nvGrpSpPr>
              <p:cNvPr id="138" name="グループ化 137">
                <a:extLst>
                  <a:ext uri="{FF2B5EF4-FFF2-40B4-BE49-F238E27FC236}">
                    <a16:creationId xmlns:a16="http://schemas.microsoft.com/office/drawing/2014/main" id="{BADA0015-AA8F-4C50-BFEE-F18FE02FF486}"/>
                  </a:ext>
                </a:extLst>
              </p:cNvPr>
              <p:cNvGrpSpPr/>
              <p:nvPr/>
            </p:nvGrpSpPr>
            <p:grpSpPr>
              <a:xfrm>
                <a:off x="3768290" y="6306230"/>
                <a:ext cx="2574590" cy="1341632"/>
                <a:chOff x="-325726" y="2189163"/>
                <a:chExt cx="5462555" cy="3411494"/>
              </a:xfrm>
            </p:grpSpPr>
            <p:sp>
              <p:nvSpPr>
                <p:cNvPr id="141" name="角丸四角形 94">
                  <a:extLst>
                    <a:ext uri="{FF2B5EF4-FFF2-40B4-BE49-F238E27FC236}">
                      <a16:creationId xmlns:a16="http://schemas.microsoft.com/office/drawing/2014/main" id="{36928D67-F32C-4647-993D-898F1370292C}"/>
                    </a:ext>
                  </a:extLst>
                </p:cNvPr>
                <p:cNvSpPr/>
                <p:nvPr/>
              </p:nvSpPr>
              <p:spPr>
                <a:xfrm>
                  <a:off x="849313" y="2189163"/>
                  <a:ext cx="2954871" cy="533316"/>
                </a:xfrm>
                <a:prstGeom prst="roundRect">
                  <a:avLst/>
                </a:prstGeom>
                <a:ln w="3175">
                  <a:solidFill>
                    <a:schemeClr val="tx2">
                      <a:lumMod val="60000"/>
                      <a:lumOff val="40000"/>
                    </a:schemeClr>
                  </a:solidFill>
                </a:ln>
              </p:spPr>
              <p:style>
                <a:lnRef idx="1">
                  <a:schemeClr val="accent1"/>
                </a:lnRef>
                <a:fillRef idx="2">
                  <a:schemeClr val="accent1"/>
                </a:fillRef>
                <a:effectRef idx="1">
                  <a:schemeClr val="accent1"/>
                </a:effectRef>
                <a:fontRef idx="minor">
                  <a:schemeClr val="dk1"/>
                </a:fontRef>
              </p:style>
              <p:txBody>
                <a:bodyPr tIns="0" bIns="0" anchor="ctr"/>
                <a:lstStyle/>
                <a:p>
                  <a:pPr eaLnBrk="1" fontAlgn="auto" hangingPunct="1">
                    <a:spcBef>
                      <a:spcPts val="0"/>
                    </a:spcBef>
                    <a:spcAft>
                      <a:spcPts val="0"/>
                    </a:spcAft>
                    <a:defRPr/>
                  </a:pPr>
                  <a:r>
                    <a:rPr lang="ja-JP" altLang="en-US" sz="600" b="1" dirty="0">
                      <a:solidFill>
                        <a:schemeClr val="tx1"/>
                      </a:solidFill>
                      <a:latin typeface="Meiryo UI" pitchFamily="50" charset="-128"/>
                      <a:ea typeface="Meiryo UI" pitchFamily="50" charset="-128"/>
                      <a:cs typeface="Meiryo UI" pitchFamily="50" charset="-128"/>
                    </a:rPr>
                    <a:t>・プラスチックの使用量削減</a:t>
                  </a:r>
                  <a:endParaRPr lang="en-US" altLang="ja-JP" sz="600" b="1" dirty="0">
                    <a:solidFill>
                      <a:schemeClr val="tx1"/>
                    </a:solidFill>
                    <a:latin typeface="Meiryo UI" pitchFamily="50" charset="-128"/>
                    <a:ea typeface="Meiryo UI" pitchFamily="50" charset="-128"/>
                    <a:cs typeface="Meiryo UI" pitchFamily="50" charset="-128"/>
                  </a:endParaRPr>
                </a:p>
                <a:p>
                  <a:pPr eaLnBrk="1" fontAlgn="auto" hangingPunct="1">
                    <a:spcBef>
                      <a:spcPts val="0"/>
                    </a:spcBef>
                    <a:spcAft>
                      <a:spcPts val="0"/>
                    </a:spcAft>
                    <a:defRPr/>
                  </a:pPr>
                  <a:r>
                    <a:rPr lang="ja-JP" altLang="en-US" sz="600" b="1" dirty="0">
                      <a:solidFill>
                        <a:schemeClr val="tx1"/>
                      </a:solidFill>
                      <a:latin typeface="Meiryo UI" pitchFamily="50" charset="-128"/>
                      <a:ea typeface="Meiryo UI" pitchFamily="50" charset="-128"/>
                      <a:cs typeface="Meiryo UI" pitchFamily="50" charset="-128"/>
                    </a:rPr>
                    <a:t>・製造・流通・使用過程での排出抑制</a:t>
                  </a:r>
                  <a:endParaRPr lang="ja-JP" altLang="ja-JP" sz="600" b="1" dirty="0">
                    <a:solidFill>
                      <a:schemeClr val="tx1"/>
                    </a:solidFill>
                    <a:latin typeface="Meiryo UI" pitchFamily="50" charset="-128"/>
                    <a:ea typeface="Meiryo UI" pitchFamily="50" charset="-128"/>
                    <a:cs typeface="Meiryo UI" pitchFamily="50" charset="-128"/>
                  </a:endParaRPr>
                </a:p>
              </p:txBody>
            </p:sp>
            <p:sp>
              <p:nvSpPr>
                <p:cNvPr id="142" name="角丸四角形 95">
                  <a:extLst>
                    <a:ext uri="{FF2B5EF4-FFF2-40B4-BE49-F238E27FC236}">
                      <a16:creationId xmlns:a16="http://schemas.microsoft.com/office/drawing/2014/main" id="{0B7BFD35-658F-405F-8447-50BBEEA0FB21}"/>
                    </a:ext>
                  </a:extLst>
                </p:cNvPr>
                <p:cNvSpPr/>
                <p:nvPr/>
              </p:nvSpPr>
              <p:spPr>
                <a:xfrm>
                  <a:off x="849313" y="3138098"/>
                  <a:ext cx="2914658" cy="463869"/>
                </a:xfrm>
                <a:prstGeom prst="roundRect">
                  <a:avLst/>
                </a:prstGeom>
                <a:ln w="3175">
                  <a:solidFill>
                    <a:schemeClr val="tx2">
                      <a:lumMod val="60000"/>
                      <a:lumOff val="40000"/>
                    </a:schemeClr>
                  </a:solidFill>
                </a:ln>
              </p:spPr>
              <p:style>
                <a:lnRef idx="1">
                  <a:schemeClr val="accent1"/>
                </a:lnRef>
                <a:fillRef idx="2">
                  <a:schemeClr val="accent1"/>
                </a:fillRef>
                <a:effectRef idx="1">
                  <a:schemeClr val="accent1"/>
                </a:effectRef>
                <a:fontRef idx="minor">
                  <a:schemeClr val="dk1"/>
                </a:fontRef>
              </p:style>
              <p:txBody>
                <a:bodyPr tIns="0" bIns="0" anchor="ctr"/>
                <a:lstStyle/>
                <a:p>
                  <a:pPr algn="ctr" eaLnBrk="1" fontAlgn="auto" hangingPunct="1">
                    <a:spcBef>
                      <a:spcPts val="0"/>
                    </a:spcBef>
                    <a:spcAft>
                      <a:spcPts val="0"/>
                    </a:spcAft>
                    <a:defRPr/>
                  </a:pPr>
                  <a:r>
                    <a:rPr lang="ja-JP" altLang="en-US" sz="600" b="1" dirty="0">
                      <a:solidFill>
                        <a:schemeClr val="tx1"/>
                      </a:solidFill>
                      <a:latin typeface="Meiryo UI" pitchFamily="50" charset="-128"/>
                      <a:ea typeface="Meiryo UI" pitchFamily="50" charset="-128"/>
                      <a:cs typeface="Meiryo UI" pitchFamily="50" charset="-128"/>
                    </a:rPr>
                    <a:t>使用済プラスチックの</a:t>
                  </a:r>
                  <a:endParaRPr lang="en-US" altLang="ja-JP" sz="600" b="1" dirty="0">
                    <a:solidFill>
                      <a:schemeClr val="tx1"/>
                    </a:solidFill>
                    <a:latin typeface="Meiryo UI" pitchFamily="50" charset="-128"/>
                    <a:ea typeface="Meiryo UI" pitchFamily="50" charset="-128"/>
                    <a:cs typeface="Meiryo UI" pitchFamily="50" charset="-128"/>
                  </a:endParaRPr>
                </a:p>
                <a:p>
                  <a:pPr algn="ctr" eaLnBrk="1" fontAlgn="auto" hangingPunct="1">
                    <a:spcBef>
                      <a:spcPts val="0"/>
                    </a:spcBef>
                    <a:spcAft>
                      <a:spcPts val="0"/>
                    </a:spcAft>
                    <a:defRPr/>
                  </a:pPr>
                  <a:r>
                    <a:rPr lang="ja-JP" altLang="en-US" sz="600" b="1" dirty="0">
                      <a:solidFill>
                        <a:schemeClr val="tx1"/>
                      </a:solidFill>
                      <a:latin typeface="Meiryo UI" pitchFamily="50" charset="-128"/>
                      <a:ea typeface="Meiryo UI" pitchFamily="50" charset="-128"/>
                      <a:cs typeface="Meiryo UI" pitchFamily="50" charset="-128"/>
                    </a:rPr>
                    <a:t>リサイクル・適正処理の徹底</a:t>
                  </a:r>
                  <a:endParaRPr lang="ja-JP" altLang="ja-JP" sz="600" b="1" dirty="0">
                    <a:solidFill>
                      <a:schemeClr val="tx1"/>
                    </a:solidFill>
                    <a:latin typeface="Meiryo UI" pitchFamily="50" charset="-128"/>
                    <a:ea typeface="Meiryo UI" pitchFamily="50" charset="-128"/>
                    <a:cs typeface="Meiryo UI" pitchFamily="50" charset="-128"/>
                  </a:endParaRPr>
                </a:p>
              </p:txBody>
            </p:sp>
            <p:sp>
              <p:nvSpPr>
                <p:cNvPr id="143" name="角丸四角形 96">
                  <a:extLst>
                    <a:ext uri="{FF2B5EF4-FFF2-40B4-BE49-F238E27FC236}">
                      <a16:creationId xmlns:a16="http://schemas.microsoft.com/office/drawing/2014/main" id="{711A12CC-6691-435E-9080-906432C52EA6}"/>
                    </a:ext>
                  </a:extLst>
                </p:cNvPr>
                <p:cNvSpPr/>
                <p:nvPr/>
              </p:nvSpPr>
              <p:spPr>
                <a:xfrm>
                  <a:off x="849313" y="4079548"/>
                  <a:ext cx="2914658" cy="580736"/>
                </a:xfrm>
                <a:prstGeom prst="roundRect">
                  <a:avLst/>
                </a:prstGeom>
                <a:ln w="3175">
                  <a:solidFill>
                    <a:schemeClr val="tx2">
                      <a:lumMod val="60000"/>
                      <a:lumOff val="40000"/>
                    </a:schemeClr>
                  </a:solidFill>
                </a:ln>
              </p:spPr>
              <p:style>
                <a:lnRef idx="1">
                  <a:schemeClr val="accent1"/>
                </a:lnRef>
                <a:fillRef idx="2">
                  <a:schemeClr val="accent1"/>
                </a:fillRef>
                <a:effectRef idx="1">
                  <a:schemeClr val="accent1"/>
                </a:effectRef>
                <a:fontRef idx="minor">
                  <a:schemeClr val="dk1"/>
                </a:fontRef>
              </p:style>
              <p:txBody>
                <a:bodyPr tIns="0" bIns="0" anchor="ctr"/>
                <a:lstStyle/>
                <a:p>
                  <a:pPr algn="ctr" eaLnBrk="1" fontAlgn="auto" hangingPunct="1">
                    <a:spcBef>
                      <a:spcPts val="0"/>
                    </a:spcBef>
                    <a:spcAft>
                      <a:spcPts val="0"/>
                    </a:spcAft>
                    <a:defRPr/>
                  </a:pPr>
                  <a:r>
                    <a:rPr lang="ja-JP" altLang="en-US" sz="600" b="1" dirty="0">
                      <a:solidFill>
                        <a:schemeClr val="tx1"/>
                      </a:solidFill>
                      <a:latin typeface="Meiryo UI" pitchFamily="50" charset="-128"/>
                      <a:ea typeface="Meiryo UI" pitchFamily="50" charset="-128"/>
                      <a:cs typeface="Meiryo UI" pitchFamily="50" charset="-128"/>
                    </a:rPr>
                    <a:t>海に到達する前に回収</a:t>
                  </a:r>
                  <a:endParaRPr lang="en-US" altLang="ja-JP" sz="600" b="1" dirty="0">
                    <a:solidFill>
                      <a:schemeClr val="tx1"/>
                    </a:solidFill>
                    <a:latin typeface="Meiryo UI" pitchFamily="50" charset="-128"/>
                    <a:ea typeface="Meiryo UI" pitchFamily="50" charset="-128"/>
                    <a:cs typeface="Meiryo UI" pitchFamily="50" charset="-128"/>
                  </a:endParaRPr>
                </a:p>
                <a:p>
                  <a:pPr algn="ctr" eaLnBrk="1" fontAlgn="auto" hangingPunct="1">
                    <a:spcBef>
                      <a:spcPts val="0"/>
                    </a:spcBef>
                    <a:spcAft>
                      <a:spcPts val="0"/>
                    </a:spcAft>
                    <a:defRPr/>
                  </a:pPr>
                  <a:r>
                    <a:rPr lang="ja-JP" altLang="en-US" sz="600" b="1" dirty="0">
                      <a:solidFill>
                        <a:schemeClr val="tx1"/>
                      </a:solidFill>
                      <a:latin typeface="Meiryo UI" pitchFamily="50" charset="-128"/>
                      <a:ea typeface="Meiryo UI" pitchFamily="50" charset="-128"/>
                      <a:cs typeface="Meiryo UI" pitchFamily="50" charset="-128"/>
                    </a:rPr>
                    <a:t>（陸域・河川での回収）</a:t>
                  </a:r>
                  <a:endParaRPr lang="en-US" altLang="ja-JP" sz="600" b="1" dirty="0">
                    <a:solidFill>
                      <a:schemeClr val="tx1"/>
                    </a:solidFill>
                    <a:latin typeface="Meiryo UI" pitchFamily="50" charset="-128"/>
                    <a:ea typeface="Meiryo UI" pitchFamily="50" charset="-128"/>
                    <a:cs typeface="Meiryo UI" pitchFamily="50" charset="-128"/>
                  </a:endParaRPr>
                </a:p>
              </p:txBody>
            </p:sp>
            <p:sp>
              <p:nvSpPr>
                <p:cNvPr id="144" name="角丸四角形 97">
                  <a:extLst>
                    <a:ext uri="{FF2B5EF4-FFF2-40B4-BE49-F238E27FC236}">
                      <a16:creationId xmlns:a16="http://schemas.microsoft.com/office/drawing/2014/main" id="{97A643E5-CD9C-4768-AE5C-B6CDB25B3802}"/>
                    </a:ext>
                  </a:extLst>
                </p:cNvPr>
                <p:cNvSpPr/>
                <p:nvPr/>
              </p:nvSpPr>
              <p:spPr>
                <a:xfrm>
                  <a:off x="849313" y="5076122"/>
                  <a:ext cx="2914658" cy="524535"/>
                </a:xfrm>
                <a:prstGeom prst="roundRect">
                  <a:avLst/>
                </a:prstGeom>
                <a:ln w="3175">
                  <a:solidFill>
                    <a:schemeClr val="tx2">
                      <a:lumMod val="60000"/>
                      <a:lumOff val="40000"/>
                    </a:schemeClr>
                  </a:solidFill>
                </a:ln>
              </p:spPr>
              <p:style>
                <a:lnRef idx="1">
                  <a:schemeClr val="accent1"/>
                </a:lnRef>
                <a:fillRef idx="2">
                  <a:schemeClr val="accent1"/>
                </a:fillRef>
                <a:effectRef idx="1">
                  <a:schemeClr val="accent1"/>
                </a:effectRef>
                <a:fontRef idx="minor">
                  <a:schemeClr val="dk1"/>
                </a:fontRef>
              </p:style>
              <p:txBody>
                <a:bodyPr tIns="0" bIns="0" anchor="ctr"/>
                <a:lstStyle/>
                <a:p>
                  <a:pPr algn="ctr" eaLnBrk="1" fontAlgn="auto" hangingPunct="1">
                    <a:spcBef>
                      <a:spcPts val="0"/>
                    </a:spcBef>
                    <a:spcAft>
                      <a:spcPts val="0"/>
                    </a:spcAft>
                    <a:defRPr/>
                  </a:pPr>
                  <a:r>
                    <a:rPr lang="ja-JP" altLang="en-US" sz="600" b="1" dirty="0">
                      <a:solidFill>
                        <a:schemeClr val="tx1"/>
                      </a:solidFill>
                      <a:latin typeface="Meiryo UI" pitchFamily="50" charset="-128"/>
                      <a:ea typeface="Meiryo UI" pitchFamily="50" charset="-128"/>
                      <a:cs typeface="Meiryo UI" pitchFamily="50" charset="-128"/>
                    </a:rPr>
                    <a:t>海で回収</a:t>
                  </a:r>
                  <a:endParaRPr lang="en-US" altLang="ja-JP" sz="600" b="1" dirty="0">
                    <a:solidFill>
                      <a:schemeClr val="tx1"/>
                    </a:solidFill>
                    <a:latin typeface="Meiryo UI" pitchFamily="50" charset="-128"/>
                    <a:ea typeface="Meiryo UI" pitchFamily="50" charset="-128"/>
                    <a:cs typeface="Meiryo UI" pitchFamily="50" charset="-128"/>
                  </a:endParaRPr>
                </a:p>
                <a:p>
                  <a:pPr algn="ctr" eaLnBrk="1" fontAlgn="auto" hangingPunct="1">
                    <a:spcBef>
                      <a:spcPts val="0"/>
                    </a:spcBef>
                    <a:spcAft>
                      <a:spcPts val="0"/>
                    </a:spcAft>
                    <a:defRPr/>
                  </a:pPr>
                  <a:r>
                    <a:rPr lang="ja-JP" altLang="en-US" sz="600" b="1" dirty="0">
                      <a:solidFill>
                        <a:schemeClr val="tx1"/>
                      </a:solidFill>
                      <a:latin typeface="Meiryo UI" pitchFamily="50" charset="-128"/>
                      <a:ea typeface="Meiryo UI" pitchFamily="50" charset="-128"/>
                      <a:cs typeface="Meiryo UI" pitchFamily="50" charset="-128"/>
                    </a:rPr>
                    <a:t>（海岸、海面、海底）</a:t>
                  </a:r>
                  <a:endParaRPr lang="ja-JP" altLang="ja-JP" sz="600" b="1" dirty="0">
                    <a:solidFill>
                      <a:schemeClr val="tx1"/>
                    </a:solidFill>
                    <a:latin typeface="Meiryo UI" pitchFamily="50" charset="-128"/>
                    <a:ea typeface="Meiryo UI" pitchFamily="50" charset="-128"/>
                    <a:cs typeface="Meiryo UI" pitchFamily="50" charset="-128"/>
                  </a:endParaRPr>
                </a:p>
              </p:txBody>
            </p:sp>
            <p:sp>
              <p:nvSpPr>
                <p:cNvPr id="145" name="下矢印 98">
                  <a:extLst>
                    <a:ext uri="{FF2B5EF4-FFF2-40B4-BE49-F238E27FC236}">
                      <a16:creationId xmlns:a16="http://schemas.microsoft.com/office/drawing/2014/main" id="{C0013DE3-3783-48F8-B780-99ADF170AAB8}"/>
                    </a:ext>
                  </a:extLst>
                </p:cNvPr>
                <p:cNvSpPr/>
                <p:nvPr/>
              </p:nvSpPr>
              <p:spPr>
                <a:xfrm>
                  <a:off x="1553117" y="2825749"/>
                  <a:ext cx="1547261" cy="302430"/>
                </a:xfrm>
                <a:prstGeom prst="downArrow">
                  <a:avLst/>
                </a:prstGeom>
                <a:ln w="3175"/>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ja-JP" altLang="en-US" sz="1050"/>
                </a:p>
              </p:txBody>
            </p:sp>
            <p:sp>
              <p:nvSpPr>
                <p:cNvPr id="146" name="下矢印 99">
                  <a:extLst>
                    <a:ext uri="{FF2B5EF4-FFF2-40B4-BE49-F238E27FC236}">
                      <a16:creationId xmlns:a16="http://schemas.microsoft.com/office/drawing/2014/main" id="{5FAB3678-A595-4CF5-B3BE-C28B65CB2458}"/>
                    </a:ext>
                  </a:extLst>
                </p:cNvPr>
                <p:cNvSpPr/>
                <p:nvPr/>
              </p:nvSpPr>
              <p:spPr>
                <a:xfrm>
                  <a:off x="1762200" y="3704270"/>
                  <a:ext cx="1089116" cy="338632"/>
                </a:xfrm>
                <a:prstGeom prst="downArrow">
                  <a:avLst/>
                </a:prstGeom>
                <a:ln w="3175"/>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ja-JP" altLang="en-US" sz="1050"/>
                </a:p>
              </p:txBody>
            </p:sp>
            <p:sp>
              <p:nvSpPr>
                <p:cNvPr id="147" name="下矢印 100">
                  <a:extLst>
                    <a:ext uri="{FF2B5EF4-FFF2-40B4-BE49-F238E27FC236}">
                      <a16:creationId xmlns:a16="http://schemas.microsoft.com/office/drawing/2014/main" id="{DF3CC682-B0E0-45FB-A25A-E1E5926A3563}"/>
                    </a:ext>
                  </a:extLst>
                </p:cNvPr>
                <p:cNvSpPr/>
                <p:nvPr/>
              </p:nvSpPr>
              <p:spPr>
                <a:xfrm>
                  <a:off x="1957896" y="4746803"/>
                  <a:ext cx="719137" cy="266065"/>
                </a:xfrm>
                <a:prstGeom prst="downArrow">
                  <a:avLst/>
                </a:prstGeom>
                <a:ln w="3175"/>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ja-JP" altLang="en-US" sz="1050"/>
                </a:p>
              </p:txBody>
            </p:sp>
            <p:sp>
              <p:nvSpPr>
                <p:cNvPr id="148" name="四角形吹き出し 101">
                  <a:extLst>
                    <a:ext uri="{FF2B5EF4-FFF2-40B4-BE49-F238E27FC236}">
                      <a16:creationId xmlns:a16="http://schemas.microsoft.com/office/drawing/2014/main" id="{064D0149-BAEF-48CB-805F-34FC3A1BC7C1}"/>
                    </a:ext>
                  </a:extLst>
                </p:cNvPr>
                <p:cNvSpPr/>
                <p:nvPr/>
              </p:nvSpPr>
              <p:spPr>
                <a:xfrm>
                  <a:off x="3475674" y="2813330"/>
                  <a:ext cx="1661155" cy="295875"/>
                </a:xfrm>
                <a:prstGeom prst="wedgeRectCallout">
                  <a:avLst>
                    <a:gd name="adj1" fmla="val -60907"/>
                    <a:gd name="adj2" fmla="val 6562"/>
                  </a:avLst>
                </a:prstGeom>
                <a:ln w="3175"/>
              </p:spPr>
              <p:style>
                <a:lnRef idx="1">
                  <a:schemeClr val="accent1"/>
                </a:lnRef>
                <a:fillRef idx="3">
                  <a:schemeClr val="accent1"/>
                </a:fillRef>
                <a:effectRef idx="2">
                  <a:schemeClr val="accent1"/>
                </a:effectRef>
                <a:fontRef idx="minor">
                  <a:schemeClr val="lt1"/>
                </a:fontRef>
              </p:style>
              <p:txBody>
                <a:bodyPr tIns="72000"/>
                <a:lstStyle/>
                <a:p>
                  <a:pPr algn="ctr">
                    <a:lnSpc>
                      <a:spcPts val="100"/>
                    </a:lnSpc>
                    <a:spcAft>
                      <a:spcPts val="0"/>
                    </a:spcAft>
                    <a:defRPr/>
                  </a:pPr>
                  <a:r>
                    <a:rPr lang="ja-JP" sz="500" kern="100" dirty="0">
                      <a:solidFill>
                        <a:schemeClr val="bg1"/>
                      </a:solidFill>
                      <a:ea typeface="メイリオ" panose="020B0604030504040204" pitchFamily="50" charset="-128"/>
                      <a:cs typeface="Times New Roman" panose="02020603050405020304" pitchFamily="18" charset="0"/>
                    </a:rPr>
                    <a:t>使用済</a:t>
                  </a:r>
                  <a:r>
                    <a:rPr lang="ja-JP" altLang="en-US" sz="500" kern="100" dirty="0">
                      <a:solidFill>
                        <a:schemeClr val="bg1"/>
                      </a:solidFill>
                      <a:ea typeface="メイリオ" panose="020B0604030504040204" pitchFamily="50" charset="-128"/>
                      <a:cs typeface="Times New Roman" panose="02020603050405020304" pitchFamily="18" charset="0"/>
                    </a:rPr>
                    <a:t>プラスチック</a:t>
                  </a:r>
                  <a:endParaRPr lang="ja-JP" sz="500" kern="100" dirty="0">
                    <a:solidFill>
                      <a:schemeClr val="bg1"/>
                    </a:solidFill>
                    <a:ea typeface="游明朝" panose="02020400000000000000" pitchFamily="18" charset="-128"/>
                    <a:cs typeface="Times New Roman" panose="02020603050405020304" pitchFamily="18" charset="0"/>
                  </a:endParaRPr>
                </a:p>
              </p:txBody>
            </p:sp>
            <p:sp>
              <p:nvSpPr>
                <p:cNvPr id="149" name="テキスト ボックス 1">
                  <a:extLst>
                    <a:ext uri="{FF2B5EF4-FFF2-40B4-BE49-F238E27FC236}">
                      <a16:creationId xmlns:a16="http://schemas.microsoft.com/office/drawing/2014/main" id="{82679848-DD9E-4E8A-AA58-38BAE3D63CAB}"/>
                    </a:ext>
                  </a:extLst>
                </p:cNvPr>
                <p:cNvSpPr txBox="1">
                  <a:spLocks noChangeArrowheads="1"/>
                </p:cNvSpPr>
                <p:nvPr/>
              </p:nvSpPr>
              <p:spPr bwMode="auto">
                <a:xfrm>
                  <a:off x="-325726" y="2784225"/>
                  <a:ext cx="982046" cy="2289141"/>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vert="eaVert" wrap="none">
                  <a:spAutoFit/>
                </a:bodyPr>
                <a:lstStyle>
                  <a:lvl1pPr>
                    <a:defRPr kumimoji="1">
                      <a:solidFill>
                        <a:schemeClr val="tx1"/>
                      </a:solidFill>
                      <a:latin typeface="Calibri" panose="020F0502020204030204" pitchFamily="34" charset="0"/>
                      <a:ea typeface="ＭＳ Ｐゴシック" panose="020B0600070205080204" pitchFamily="50" charset="-128"/>
                    </a:defRPr>
                  </a:lvl1pPr>
                  <a:lvl2pPr marL="742950" indent="-285750">
                    <a:defRPr kumimoji="1">
                      <a:solidFill>
                        <a:schemeClr val="tx1"/>
                      </a:solidFill>
                      <a:latin typeface="Calibri" panose="020F0502020204030204" pitchFamily="34" charset="0"/>
                      <a:ea typeface="ＭＳ Ｐゴシック" panose="020B0600070205080204" pitchFamily="50" charset="-128"/>
                    </a:defRPr>
                  </a:lvl2pPr>
                  <a:lvl3pPr marL="1143000" indent="-228600">
                    <a:defRPr kumimoji="1">
                      <a:solidFill>
                        <a:schemeClr val="tx1"/>
                      </a:solidFill>
                      <a:latin typeface="Calibri" panose="020F0502020204030204" pitchFamily="34" charset="0"/>
                      <a:ea typeface="ＭＳ Ｐゴシック" panose="020B0600070205080204" pitchFamily="50" charset="-128"/>
                    </a:defRPr>
                  </a:lvl3pPr>
                  <a:lvl4pPr marL="1600200" indent="-228600">
                    <a:defRPr kumimoji="1">
                      <a:solidFill>
                        <a:schemeClr val="tx1"/>
                      </a:solidFill>
                      <a:latin typeface="Calibri" panose="020F0502020204030204" pitchFamily="34" charset="0"/>
                      <a:ea typeface="ＭＳ Ｐゴシック" panose="020B0600070205080204" pitchFamily="50" charset="-128"/>
                    </a:defRPr>
                  </a:lvl4pPr>
                  <a:lvl5pPr marL="2057400" indent="-228600">
                    <a:defRPr kumimoji="1">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9pPr>
                </a:lstStyle>
                <a:p>
                  <a:r>
                    <a:rPr lang="ja-JP" altLang="en-US" sz="700" dirty="0">
                      <a:latin typeface="Meiryo UI" panose="020B0604030504040204" pitchFamily="50" charset="-128"/>
                      <a:ea typeface="Meiryo UI" panose="020B0604030504040204" pitchFamily="50" charset="-128"/>
                    </a:rPr>
                    <a:t>各段階で取組を推進</a:t>
                  </a:r>
                </a:p>
              </p:txBody>
            </p:sp>
            <p:sp>
              <p:nvSpPr>
                <p:cNvPr id="150" name="下矢印 105">
                  <a:extLst>
                    <a:ext uri="{FF2B5EF4-FFF2-40B4-BE49-F238E27FC236}">
                      <a16:creationId xmlns:a16="http://schemas.microsoft.com/office/drawing/2014/main" id="{E0D3EF76-882B-4147-980C-D43703CD5313}"/>
                    </a:ext>
                  </a:extLst>
                </p:cNvPr>
                <p:cNvSpPr/>
                <p:nvPr/>
              </p:nvSpPr>
              <p:spPr>
                <a:xfrm rot="16200000">
                  <a:off x="388828" y="2320131"/>
                  <a:ext cx="534986" cy="273050"/>
                </a:xfrm>
                <a:prstGeom prst="downArrow">
                  <a:avLst/>
                </a:prstGeom>
                <a:ln w="3175"/>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ja-JP" altLang="en-US" sz="1050"/>
                </a:p>
              </p:txBody>
            </p:sp>
            <p:sp>
              <p:nvSpPr>
                <p:cNvPr id="151" name="下矢印 106">
                  <a:extLst>
                    <a:ext uri="{FF2B5EF4-FFF2-40B4-BE49-F238E27FC236}">
                      <a16:creationId xmlns:a16="http://schemas.microsoft.com/office/drawing/2014/main" id="{313EE3C4-C55E-4DE2-9802-CE2F3F226964}"/>
                    </a:ext>
                  </a:extLst>
                </p:cNvPr>
                <p:cNvSpPr/>
                <p:nvPr/>
              </p:nvSpPr>
              <p:spPr>
                <a:xfrm rot="16200000">
                  <a:off x="393347" y="3259147"/>
                  <a:ext cx="534986" cy="273050"/>
                </a:xfrm>
                <a:prstGeom prst="downArrow">
                  <a:avLst/>
                </a:prstGeom>
                <a:ln w="3175"/>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ja-JP" altLang="en-US" sz="1050"/>
                </a:p>
              </p:txBody>
            </p:sp>
            <p:sp>
              <p:nvSpPr>
                <p:cNvPr id="152" name="下矢印 107">
                  <a:extLst>
                    <a:ext uri="{FF2B5EF4-FFF2-40B4-BE49-F238E27FC236}">
                      <a16:creationId xmlns:a16="http://schemas.microsoft.com/office/drawing/2014/main" id="{5B913F12-10AE-4D24-B4C3-9971C8D61583}"/>
                    </a:ext>
                  </a:extLst>
                </p:cNvPr>
                <p:cNvSpPr/>
                <p:nvPr/>
              </p:nvSpPr>
              <p:spPr>
                <a:xfrm rot="16200000">
                  <a:off x="394124" y="4222498"/>
                  <a:ext cx="536575" cy="273050"/>
                </a:xfrm>
                <a:prstGeom prst="downArrow">
                  <a:avLst/>
                </a:prstGeom>
                <a:ln w="3175"/>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ja-JP" altLang="en-US" sz="1050"/>
                </a:p>
              </p:txBody>
            </p:sp>
            <p:sp>
              <p:nvSpPr>
                <p:cNvPr id="153" name="下矢印 108">
                  <a:extLst>
                    <a:ext uri="{FF2B5EF4-FFF2-40B4-BE49-F238E27FC236}">
                      <a16:creationId xmlns:a16="http://schemas.microsoft.com/office/drawing/2014/main" id="{5A7E290B-5354-49C7-988F-53D312EAEA89}"/>
                    </a:ext>
                  </a:extLst>
                </p:cNvPr>
                <p:cNvSpPr/>
                <p:nvPr/>
              </p:nvSpPr>
              <p:spPr>
                <a:xfrm rot="16200000">
                  <a:off x="388034" y="5121012"/>
                  <a:ext cx="536575" cy="273050"/>
                </a:xfrm>
                <a:prstGeom prst="downArrow">
                  <a:avLst/>
                </a:prstGeom>
                <a:ln w="3175"/>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ja-JP" altLang="en-US" sz="1050"/>
                </a:p>
              </p:txBody>
            </p:sp>
          </p:grpSp>
          <p:sp>
            <p:nvSpPr>
              <p:cNvPr id="139" name="四角形吹き出し 109">
                <a:extLst>
                  <a:ext uri="{FF2B5EF4-FFF2-40B4-BE49-F238E27FC236}">
                    <a16:creationId xmlns:a16="http://schemas.microsoft.com/office/drawing/2014/main" id="{A853C4EA-CE8D-411C-8AAA-B4857290A5B9}"/>
                  </a:ext>
                </a:extLst>
              </p:cNvPr>
              <p:cNvSpPr/>
              <p:nvPr/>
            </p:nvSpPr>
            <p:spPr>
              <a:xfrm>
                <a:off x="5710442" y="6883889"/>
                <a:ext cx="632438" cy="185699"/>
              </a:xfrm>
              <a:prstGeom prst="wedgeRectCallout">
                <a:avLst>
                  <a:gd name="adj1" fmla="val -86480"/>
                  <a:gd name="adj2" fmla="val 2694"/>
                </a:avLst>
              </a:prstGeom>
            </p:spPr>
            <p:style>
              <a:lnRef idx="1">
                <a:schemeClr val="accent1"/>
              </a:lnRef>
              <a:fillRef idx="3">
                <a:schemeClr val="accent1"/>
              </a:fillRef>
              <a:effectRef idx="2">
                <a:schemeClr val="accent1"/>
              </a:effectRef>
              <a:fontRef idx="minor">
                <a:schemeClr val="lt1"/>
              </a:fontRef>
            </p:style>
            <p:txBody>
              <a:bodyPr tIns="72000"/>
              <a:lstStyle/>
              <a:p>
                <a:pPr algn="ctr">
                  <a:lnSpc>
                    <a:spcPts val="100"/>
                  </a:lnSpc>
                  <a:spcAft>
                    <a:spcPts val="0"/>
                  </a:spcAft>
                  <a:defRPr/>
                </a:pPr>
                <a:r>
                  <a:rPr lang="ja-JP" altLang="en-US" sz="500" kern="100" dirty="0">
                    <a:solidFill>
                      <a:schemeClr val="bg1"/>
                    </a:solidFill>
                    <a:ea typeface="メイリオ" panose="020B0604030504040204" pitchFamily="50" charset="-128"/>
                    <a:cs typeface="Times New Roman" panose="02020603050405020304" pitchFamily="18" charset="0"/>
                  </a:rPr>
                  <a:t>陸域に排出された</a:t>
                </a:r>
                <a:endParaRPr lang="en-US" altLang="ja-JP" sz="500" kern="100" dirty="0">
                  <a:solidFill>
                    <a:schemeClr val="bg1"/>
                  </a:solidFill>
                  <a:ea typeface="メイリオ" panose="020B0604030504040204" pitchFamily="50" charset="-128"/>
                  <a:cs typeface="Times New Roman" panose="02020603050405020304" pitchFamily="18" charset="0"/>
                </a:endParaRPr>
              </a:p>
              <a:p>
                <a:pPr algn="ctr">
                  <a:lnSpc>
                    <a:spcPts val="600"/>
                  </a:lnSpc>
                  <a:spcAft>
                    <a:spcPts val="0"/>
                  </a:spcAft>
                  <a:defRPr/>
                </a:pPr>
                <a:r>
                  <a:rPr lang="ja-JP" altLang="en-US" sz="500" kern="100" dirty="0">
                    <a:solidFill>
                      <a:schemeClr val="bg1"/>
                    </a:solidFill>
                    <a:ea typeface="メイリオ" panose="020B0604030504040204" pitchFamily="50" charset="-128"/>
                    <a:cs typeface="Times New Roman" panose="02020603050405020304" pitchFamily="18" charset="0"/>
                  </a:rPr>
                  <a:t>プラスチック</a:t>
                </a:r>
                <a:endParaRPr lang="ja-JP" sz="500" kern="100" dirty="0">
                  <a:solidFill>
                    <a:schemeClr val="bg1"/>
                  </a:solidFill>
                  <a:ea typeface="游明朝" panose="02020400000000000000" pitchFamily="18" charset="-128"/>
                  <a:cs typeface="Times New Roman" panose="02020603050405020304" pitchFamily="18" charset="0"/>
                </a:endParaRPr>
              </a:p>
            </p:txBody>
          </p:sp>
          <p:sp>
            <p:nvSpPr>
              <p:cNvPr id="140" name="四角形吹き出し 110">
                <a:extLst>
                  <a:ext uri="{FF2B5EF4-FFF2-40B4-BE49-F238E27FC236}">
                    <a16:creationId xmlns:a16="http://schemas.microsoft.com/office/drawing/2014/main" id="{B9A59C2A-3CA2-49DB-BEB1-3B5768CF7FDE}"/>
                  </a:ext>
                </a:extLst>
              </p:cNvPr>
              <p:cNvSpPr/>
              <p:nvPr/>
            </p:nvSpPr>
            <p:spPr>
              <a:xfrm>
                <a:off x="5710442" y="7279329"/>
                <a:ext cx="632438" cy="185699"/>
              </a:xfrm>
              <a:prstGeom prst="wedgeRectCallout">
                <a:avLst>
                  <a:gd name="adj1" fmla="val -86480"/>
                  <a:gd name="adj2" fmla="val 2694"/>
                </a:avLst>
              </a:prstGeom>
            </p:spPr>
            <p:style>
              <a:lnRef idx="1">
                <a:schemeClr val="accent1"/>
              </a:lnRef>
              <a:fillRef idx="3">
                <a:schemeClr val="accent1"/>
              </a:fillRef>
              <a:effectRef idx="2">
                <a:schemeClr val="accent1"/>
              </a:effectRef>
              <a:fontRef idx="minor">
                <a:schemeClr val="lt1"/>
              </a:fontRef>
            </p:style>
            <p:txBody>
              <a:bodyPr tIns="72000"/>
              <a:lstStyle/>
              <a:p>
                <a:pPr algn="ctr">
                  <a:lnSpc>
                    <a:spcPts val="100"/>
                  </a:lnSpc>
                  <a:spcAft>
                    <a:spcPts val="0"/>
                  </a:spcAft>
                  <a:defRPr/>
                </a:pPr>
                <a:r>
                  <a:rPr lang="ja-JP" altLang="en-US" sz="500" kern="100" dirty="0">
                    <a:solidFill>
                      <a:schemeClr val="bg1"/>
                    </a:solidFill>
                    <a:ea typeface="メイリオ" panose="020B0604030504040204" pitchFamily="50" charset="-128"/>
                    <a:cs typeface="Times New Roman" panose="02020603050405020304" pitchFamily="18" charset="0"/>
                  </a:rPr>
                  <a:t>海に到達した</a:t>
                </a:r>
                <a:endParaRPr lang="en-US" altLang="ja-JP" sz="500" kern="100" dirty="0">
                  <a:solidFill>
                    <a:schemeClr val="bg1"/>
                  </a:solidFill>
                  <a:ea typeface="メイリオ" panose="020B0604030504040204" pitchFamily="50" charset="-128"/>
                  <a:cs typeface="Times New Roman" panose="02020603050405020304" pitchFamily="18" charset="0"/>
                </a:endParaRPr>
              </a:p>
              <a:p>
                <a:pPr algn="ctr">
                  <a:lnSpc>
                    <a:spcPts val="600"/>
                  </a:lnSpc>
                  <a:spcAft>
                    <a:spcPts val="0"/>
                  </a:spcAft>
                  <a:defRPr/>
                </a:pPr>
                <a:r>
                  <a:rPr lang="ja-JP" altLang="en-US" sz="500" kern="100" dirty="0">
                    <a:solidFill>
                      <a:schemeClr val="bg1"/>
                    </a:solidFill>
                    <a:ea typeface="メイリオ" panose="020B0604030504040204" pitchFamily="50" charset="-128"/>
                    <a:cs typeface="Times New Roman" panose="02020603050405020304" pitchFamily="18" charset="0"/>
                  </a:rPr>
                  <a:t>プラスチック</a:t>
                </a:r>
                <a:endParaRPr lang="ja-JP" sz="500" kern="100" dirty="0">
                  <a:solidFill>
                    <a:schemeClr val="bg1"/>
                  </a:solidFill>
                  <a:ea typeface="游明朝" panose="02020400000000000000" pitchFamily="18" charset="-128"/>
                  <a:cs typeface="Times New Roman" panose="02020603050405020304" pitchFamily="18" charset="0"/>
                </a:endParaRPr>
              </a:p>
            </p:txBody>
          </p:sp>
        </p:grpSp>
        <p:sp>
          <p:nvSpPr>
            <p:cNvPr id="154" name="テキスト ボックス 153">
              <a:extLst>
                <a:ext uri="{FF2B5EF4-FFF2-40B4-BE49-F238E27FC236}">
                  <a16:creationId xmlns:a16="http://schemas.microsoft.com/office/drawing/2014/main" id="{0C9E45D7-8DDA-45A9-B85A-25E29AC7DA36}"/>
                </a:ext>
              </a:extLst>
            </p:cNvPr>
            <p:cNvSpPr txBox="1"/>
            <p:nvPr/>
          </p:nvSpPr>
          <p:spPr>
            <a:xfrm>
              <a:off x="6418094" y="2323061"/>
              <a:ext cx="3549085" cy="1374735"/>
            </a:xfrm>
            <a:prstGeom prst="rect">
              <a:avLst/>
            </a:prstGeom>
            <a:noFill/>
            <a:ln w="9525">
              <a:noFill/>
            </a:ln>
          </p:spPr>
          <p:txBody>
            <a:bodyPr wrap="square" rtlCol="0">
              <a:spAutoFit/>
            </a:bodyPr>
            <a:lstStyle/>
            <a:p>
              <a:pPr marL="352425" indent="-171450">
                <a:lnSpc>
                  <a:spcPts val="1600"/>
                </a:lnSpc>
                <a:buFont typeface="Arial" panose="020B0604020202020204" pitchFamily="34" charset="0"/>
                <a:buChar char="•"/>
              </a:pPr>
              <a:r>
                <a:rPr lang="ja-JP" altLang="en-US" sz="1100" dirty="0" smtClean="0">
                  <a:latin typeface="Meiryo UI" panose="020B0604030504040204" pitchFamily="50" charset="-128"/>
                  <a:ea typeface="Meiryo UI" panose="020B0604030504040204" pitchFamily="50" charset="-128"/>
                  <a:cs typeface="Meiryo UI" panose="020B0604030504040204" pitchFamily="50" charset="-128"/>
                </a:rPr>
                <a:t>海域</a:t>
              </a:r>
              <a:r>
                <a:rPr lang="ja-JP" altLang="en-US" sz="1100" dirty="0">
                  <a:latin typeface="Meiryo UI" panose="020B0604030504040204" pitchFamily="50" charset="-128"/>
                  <a:ea typeface="Meiryo UI" panose="020B0604030504040204" pitchFamily="50" charset="-128"/>
                  <a:cs typeface="Meiryo UI" panose="020B0604030504040204" pitchFamily="50" charset="-128"/>
                </a:rPr>
                <a:t>へ流出したごみを回収するには多くの手間や費用がかかることから、陸域において、できる限り早い段階で散乱ごみの発生抑制や回収を行う。（右図）</a:t>
              </a:r>
              <a:endParaRPr lang="en-US" altLang="ja-JP" sz="1100" dirty="0">
                <a:latin typeface="Meiryo UI" panose="020B0604030504040204" pitchFamily="50" charset="-128"/>
                <a:ea typeface="Meiryo UI" panose="020B0604030504040204" pitchFamily="50" charset="-128"/>
                <a:cs typeface="Meiryo UI" panose="020B0604030504040204" pitchFamily="50" charset="-128"/>
              </a:endParaRPr>
            </a:p>
            <a:p>
              <a:pPr marL="180975">
                <a:lnSpc>
                  <a:spcPts val="200"/>
                </a:lnSpc>
              </a:pPr>
              <a:endParaRPr lang="en-US" altLang="ja-JP" sz="1100" dirty="0">
                <a:latin typeface="Meiryo UI" panose="020B0604030504040204" pitchFamily="50" charset="-128"/>
                <a:ea typeface="Meiryo UI" panose="020B0604030504040204" pitchFamily="50" charset="-128"/>
                <a:cs typeface="Meiryo UI" panose="020B0604030504040204" pitchFamily="50" charset="-128"/>
              </a:endParaRPr>
            </a:p>
            <a:p>
              <a:pPr marL="363538" indent="-182563">
                <a:lnSpc>
                  <a:spcPts val="1600"/>
                </a:lnSpc>
                <a:buFont typeface="Arial" panose="020B0604020202020204" pitchFamily="34" charset="0"/>
                <a:buChar char="•"/>
              </a:pPr>
              <a:r>
                <a:rPr lang="en-US" altLang="ja-JP" sz="1100" dirty="0" smtClean="0">
                  <a:latin typeface="Meiryo UI" panose="020B0604030504040204" pitchFamily="50" charset="-128"/>
                  <a:ea typeface="Meiryo UI" panose="020B0604030504040204" pitchFamily="50" charset="-128"/>
                  <a:cs typeface="Meiryo UI" panose="020B0604030504040204" pitchFamily="50" charset="-128"/>
                </a:rPr>
                <a:t>3R</a:t>
              </a:r>
              <a:r>
                <a:rPr lang="ja-JP" altLang="en-US" sz="1100" dirty="0" smtClean="0">
                  <a:latin typeface="Meiryo UI" panose="020B0604030504040204" pitchFamily="50" charset="-128"/>
                  <a:ea typeface="Meiryo UI" panose="020B0604030504040204" pitchFamily="50" charset="-128"/>
                  <a:cs typeface="Meiryo UI" panose="020B0604030504040204" pitchFamily="50" charset="-128"/>
                </a:rPr>
                <a:t>及び適正処理の推進や、散乱ごみの回収活動への住民参加の促進、海岸漂着物等の回収・処理、海洋プラスチックごみ問題の普及・啓発等を行う。</a:t>
              </a:r>
              <a:endParaRPr lang="en-US" altLang="ja-JP" sz="11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6" name="角丸四角形 5"/>
            <p:cNvSpPr/>
            <p:nvPr/>
          </p:nvSpPr>
          <p:spPr>
            <a:xfrm>
              <a:off x="9975263" y="2351744"/>
              <a:ext cx="2695939" cy="1713659"/>
            </a:xfrm>
            <a:prstGeom prst="roundRect">
              <a:avLst>
                <a:gd name="adj" fmla="val 8885"/>
              </a:avLst>
            </a:prstGeom>
            <a:no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4" name="テキスト ボックス 93">
              <a:extLst>
                <a:ext uri="{FF2B5EF4-FFF2-40B4-BE49-F238E27FC236}">
                  <a16:creationId xmlns:a16="http://schemas.microsoft.com/office/drawing/2014/main" id="{0C9E45D7-8DDA-45A9-B85A-25E29AC7DA36}"/>
                </a:ext>
              </a:extLst>
            </p:cNvPr>
            <p:cNvSpPr txBox="1"/>
            <p:nvPr/>
          </p:nvSpPr>
          <p:spPr>
            <a:xfrm>
              <a:off x="6328702" y="3856057"/>
              <a:ext cx="3708455" cy="297517"/>
            </a:xfrm>
            <a:prstGeom prst="rect">
              <a:avLst/>
            </a:prstGeom>
            <a:noFill/>
            <a:ln w="9525">
              <a:noFill/>
            </a:ln>
          </p:spPr>
          <p:txBody>
            <a:bodyPr wrap="square" rtlCol="0">
              <a:spAutoFit/>
            </a:bodyPr>
            <a:lstStyle/>
            <a:p>
              <a:pPr marL="180975">
                <a:lnSpc>
                  <a:spcPts val="1600"/>
                </a:lnSpc>
              </a:pPr>
              <a:r>
                <a:rPr lang="ja-JP" altLang="en-US" sz="1100" dirty="0">
                  <a:latin typeface="Meiryo UI" panose="020B0604030504040204" pitchFamily="50" charset="-128"/>
                  <a:ea typeface="Meiryo UI" panose="020B0604030504040204" pitchFamily="50" charset="-128"/>
                  <a:cs typeface="Meiryo UI" panose="020B0604030504040204" pitchFamily="50" charset="-128"/>
                </a:rPr>
                <a:t>「大阪府循環型社会推進計画」に</a:t>
              </a:r>
              <a:r>
                <a:rPr lang="ja-JP" altLang="en-US" sz="1100" dirty="0" smtClean="0">
                  <a:latin typeface="Meiryo UI" panose="020B0604030504040204" pitchFamily="50" charset="-128"/>
                  <a:ea typeface="Meiryo UI" panose="020B0604030504040204" pitchFamily="50" charset="-128"/>
                  <a:cs typeface="Meiryo UI" panose="020B0604030504040204" pitchFamily="50" charset="-128"/>
                </a:rPr>
                <a:t>基づく取組みを推進する。</a:t>
              </a:r>
              <a:endParaRPr lang="en-US" altLang="ja-JP" sz="11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155" name="テキスト ボックス 154">
              <a:extLst>
                <a:ext uri="{FF2B5EF4-FFF2-40B4-BE49-F238E27FC236}">
                  <a16:creationId xmlns:a16="http://schemas.microsoft.com/office/drawing/2014/main" id="{B1939843-9005-4EBF-B537-120229E812ED}"/>
                </a:ext>
              </a:extLst>
            </p:cNvPr>
            <p:cNvSpPr txBox="1"/>
            <p:nvPr/>
          </p:nvSpPr>
          <p:spPr>
            <a:xfrm>
              <a:off x="6414202" y="1394616"/>
              <a:ext cx="4219120" cy="285036"/>
            </a:xfrm>
            <a:prstGeom prst="roundRect">
              <a:avLst>
                <a:gd name="adj" fmla="val 6211"/>
              </a:avLst>
            </a:prstGeom>
            <a:gradFill flip="none" rotWithShape="1">
              <a:gsLst>
                <a:gs pos="0">
                  <a:srgbClr val="92D050">
                    <a:tint val="66000"/>
                    <a:satMod val="160000"/>
                  </a:srgbClr>
                </a:gs>
                <a:gs pos="50000">
                  <a:srgbClr val="92D050">
                    <a:tint val="44500"/>
                    <a:satMod val="160000"/>
                  </a:srgbClr>
                </a:gs>
                <a:gs pos="100000">
                  <a:srgbClr val="92D050">
                    <a:tint val="23500"/>
                    <a:satMod val="160000"/>
                  </a:srgbClr>
                </a:gs>
              </a:gsLst>
              <a:lin ang="5400000" scaled="1"/>
              <a:tileRect/>
            </a:gradFill>
            <a:ln w="19050">
              <a:noFill/>
            </a:ln>
          </p:spPr>
          <p:txBody>
            <a:bodyPr wrap="square" rtlCol="0">
              <a:spAutoFit/>
              <a:scene3d>
                <a:camera prst="orthographicFront"/>
                <a:lightRig rig="harsh" dir="t"/>
              </a:scene3d>
              <a:sp3d extrusionH="57150" prstMaterial="matte">
                <a:bevelT w="63500" h="12700" prst="angle"/>
                <a:contourClr>
                  <a:schemeClr val="bg1">
                    <a:lumMod val="65000"/>
                  </a:schemeClr>
                </a:contourClr>
              </a:sp3d>
            </a:bodyPr>
            <a:lstStyle/>
            <a:p>
              <a:r>
                <a:rPr lang="ja-JP" altLang="en-US" sz="1200" b="1" dirty="0" smtClean="0">
                  <a:ln/>
                  <a:latin typeface="Meiryo UI" panose="020B0604030504040204" pitchFamily="50" charset="-128"/>
                  <a:ea typeface="Meiryo UI" panose="020B0604030504040204" pitchFamily="50" charset="-128"/>
                  <a:cs typeface="Meiryo UI" panose="020B0604030504040204" pitchFamily="50" charset="-128"/>
                </a:rPr>
                <a:t>３</a:t>
              </a:r>
              <a:r>
                <a:rPr lang="ja-JP" altLang="en-US" sz="1200" b="1" dirty="0">
                  <a:ln/>
                  <a:latin typeface="Meiryo UI" panose="020B0604030504040204" pitchFamily="50" charset="-128"/>
                  <a:ea typeface="Meiryo UI" panose="020B0604030504040204" pitchFamily="50" charset="-128"/>
                  <a:cs typeface="Meiryo UI" panose="020B0604030504040204" pitchFamily="50" charset="-128"/>
                </a:rPr>
                <a:t>　</a:t>
              </a:r>
              <a:r>
                <a:rPr lang="ja-JP" altLang="en-US" sz="1200" b="1" dirty="0" smtClean="0">
                  <a:ln/>
                  <a:latin typeface="Meiryo UI" panose="020B0604030504040204" pitchFamily="50" charset="-128"/>
                  <a:ea typeface="Meiryo UI" panose="020B0604030504040204" pitchFamily="50" charset="-128"/>
                  <a:cs typeface="Meiryo UI" panose="020B0604030504040204" pitchFamily="50" charset="-128"/>
                </a:rPr>
                <a:t>海洋</a:t>
              </a:r>
              <a:r>
                <a:rPr lang="ja-JP" altLang="en-US" sz="1200" b="1" dirty="0">
                  <a:ln/>
                  <a:latin typeface="Meiryo UI" panose="020B0604030504040204" pitchFamily="50" charset="-128"/>
                  <a:ea typeface="Meiryo UI" panose="020B0604030504040204" pitchFamily="50" charset="-128"/>
                  <a:cs typeface="Meiryo UI" panose="020B0604030504040204" pitchFamily="50" charset="-128"/>
                </a:rPr>
                <a:t>プラスチックごみを含む漂流ごみ等の除去・発生抑制等</a:t>
              </a:r>
              <a:endParaRPr lang="en-US" altLang="ja-JP" sz="1200" b="1" dirty="0">
                <a:ln/>
                <a:latin typeface="Meiryo UI" panose="020B0604030504040204" pitchFamily="50" charset="-128"/>
                <a:ea typeface="Meiryo UI" panose="020B0604030504040204" pitchFamily="50" charset="-128"/>
                <a:cs typeface="Meiryo UI" panose="020B0604030504040204" pitchFamily="50" charset="-128"/>
              </a:endParaRPr>
            </a:p>
          </p:txBody>
        </p:sp>
        <p:sp>
          <p:nvSpPr>
            <p:cNvPr id="156" name="角丸四角形 71">
              <a:extLst>
                <a:ext uri="{FF2B5EF4-FFF2-40B4-BE49-F238E27FC236}">
                  <a16:creationId xmlns:a16="http://schemas.microsoft.com/office/drawing/2014/main" id="{E4B6D4FC-7C1F-4B0C-9DDF-AB0F4056E9E1}"/>
                </a:ext>
              </a:extLst>
            </p:cNvPr>
            <p:cNvSpPr/>
            <p:nvPr/>
          </p:nvSpPr>
          <p:spPr>
            <a:xfrm>
              <a:off x="6484926" y="1708176"/>
              <a:ext cx="6209454" cy="341051"/>
            </a:xfrm>
            <a:prstGeom prst="roundRect">
              <a:avLst>
                <a:gd name="adj" fmla="val 9085"/>
              </a:avLst>
            </a:prstGeom>
            <a:solidFill>
              <a:schemeClr val="bg1"/>
            </a:solidFill>
            <a:ln w="28575" cmpd="dbl">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nSpc>
                  <a:spcPts val="1400"/>
                </a:lnSpc>
              </a:pPr>
              <a:r>
                <a:rPr lang="ja-JP" altLang="en-US" sz="1100" dirty="0" smtClean="0">
                  <a:solidFill>
                    <a:schemeClr val="tx1"/>
                  </a:solidFill>
                  <a:latin typeface="Meiryo UI" panose="020B0604030504040204" pitchFamily="50" charset="-128"/>
                  <a:ea typeface="Meiryo UI" panose="020B0604030504040204" pitchFamily="50" charset="-128"/>
                </a:rPr>
                <a:t>「</a:t>
              </a:r>
              <a:r>
                <a:rPr lang="ja-JP" altLang="en-US" sz="1100" dirty="0">
                  <a:solidFill>
                    <a:schemeClr val="tx1"/>
                  </a:solidFill>
                  <a:latin typeface="Meiryo UI" panose="020B0604030504040204" pitchFamily="50" charset="-128"/>
                  <a:ea typeface="Meiryo UI" panose="020B0604030504040204" pitchFamily="50" charset="-128"/>
                </a:rPr>
                <a:t>大阪ブルー・オーシャン・ビジョン</a:t>
              </a:r>
              <a:r>
                <a:rPr lang="ja-JP" altLang="en-US" sz="1100" dirty="0" smtClean="0">
                  <a:solidFill>
                    <a:schemeClr val="tx1"/>
                  </a:solidFill>
                  <a:latin typeface="Meiryo UI" panose="020B0604030504040204" pitchFamily="50" charset="-128"/>
                  <a:ea typeface="Meiryo UI" panose="020B0604030504040204" pitchFamily="50" charset="-128"/>
                </a:rPr>
                <a:t>」の実現に向けた「おおさか海ごみゼロプラン」に基づく取組等を推進する。</a:t>
              </a:r>
              <a:endParaRPr lang="en-US" altLang="ja-JP" sz="1100" dirty="0">
                <a:solidFill>
                  <a:schemeClr val="tx1"/>
                </a:solidFill>
                <a:latin typeface="Meiryo UI" panose="020B0604030504040204" pitchFamily="50" charset="-128"/>
                <a:ea typeface="Meiryo UI" panose="020B0604030504040204" pitchFamily="50" charset="-128"/>
              </a:endParaRPr>
            </a:p>
          </p:txBody>
        </p:sp>
      </p:grpSp>
      <p:grpSp>
        <p:nvGrpSpPr>
          <p:cNvPr id="7" name="グループ化 6"/>
          <p:cNvGrpSpPr/>
          <p:nvPr/>
        </p:nvGrpSpPr>
        <p:grpSpPr>
          <a:xfrm>
            <a:off x="6427375" y="4440560"/>
            <a:ext cx="6542015" cy="2262421"/>
            <a:chOff x="6414916" y="4549783"/>
            <a:chExt cx="6542015" cy="2262421"/>
          </a:xfrm>
        </p:grpSpPr>
        <p:sp>
          <p:nvSpPr>
            <p:cNvPr id="174" name="正方形/長方形 173">
              <a:extLst>
                <a:ext uri="{FF2B5EF4-FFF2-40B4-BE49-F238E27FC236}">
                  <a16:creationId xmlns:a16="http://schemas.microsoft.com/office/drawing/2014/main" id="{125E6508-4737-48CB-A47C-888DD135CC50}"/>
                </a:ext>
              </a:extLst>
            </p:cNvPr>
            <p:cNvSpPr/>
            <p:nvPr/>
          </p:nvSpPr>
          <p:spPr>
            <a:xfrm>
              <a:off x="6419194" y="4664534"/>
              <a:ext cx="6290687" cy="1994826"/>
            </a:xfrm>
            <a:prstGeom prst="rect">
              <a:avLst/>
            </a:prstGeom>
            <a:solidFill>
              <a:srgbClr val="FFFF00">
                <a:alpha val="60000"/>
              </a:srgbClr>
            </a:solidFill>
            <a:ln>
              <a:no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4" name="テキスト ボックス 33">
              <a:extLst>
                <a:ext uri="{FF2B5EF4-FFF2-40B4-BE49-F238E27FC236}">
                  <a16:creationId xmlns:a16="http://schemas.microsoft.com/office/drawing/2014/main" id="{2D2D868A-D193-4C09-A1A8-FA7FCA54F229}"/>
                </a:ext>
              </a:extLst>
            </p:cNvPr>
            <p:cNvSpPr txBox="1"/>
            <p:nvPr/>
          </p:nvSpPr>
          <p:spPr>
            <a:xfrm>
              <a:off x="6414916" y="4549783"/>
              <a:ext cx="4447173" cy="285036"/>
            </a:xfrm>
            <a:prstGeom prst="roundRect">
              <a:avLst>
                <a:gd name="adj" fmla="val 6211"/>
              </a:avLst>
            </a:prstGeom>
            <a:gradFill flip="none" rotWithShape="1">
              <a:gsLst>
                <a:gs pos="0">
                  <a:srgbClr val="92D050">
                    <a:tint val="66000"/>
                    <a:satMod val="160000"/>
                  </a:srgbClr>
                </a:gs>
                <a:gs pos="50000">
                  <a:srgbClr val="92D050">
                    <a:tint val="44500"/>
                    <a:satMod val="160000"/>
                  </a:srgbClr>
                </a:gs>
                <a:gs pos="100000">
                  <a:srgbClr val="92D050">
                    <a:tint val="23500"/>
                    <a:satMod val="160000"/>
                  </a:srgbClr>
                </a:gs>
              </a:gsLst>
              <a:lin ang="5400000" scaled="1"/>
              <a:tileRect/>
            </a:gradFill>
            <a:ln w="19050">
              <a:noFill/>
            </a:ln>
          </p:spPr>
          <p:txBody>
            <a:bodyPr wrap="square" rtlCol="0">
              <a:spAutoFit/>
              <a:scene3d>
                <a:camera prst="orthographicFront"/>
                <a:lightRig rig="harsh" dir="t"/>
              </a:scene3d>
              <a:sp3d extrusionH="57150" prstMaterial="matte">
                <a:bevelT w="63500" h="12700" prst="angle"/>
                <a:contourClr>
                  <a:schemeClr val="bg1">
                    <a:lumMod val="65000"/>
                  </a:schemeClr>
                </a:contourClr>
              </a:sp3d>
            </a:bodyPr>
            <a:lstStyle/>
            <a:p>
              <a:r>
                <a:rPr lang="ja-JP" altLang="en-US" sz="1200" b="1" dirty="0" smtClean="0">
                  <a:ln/>
                  <a:latin typeface="Meiryo UI" panose="020B0604030504040204" pitchFamily="50" charset="-128"/>
                  <a:ea typeface="Meiryo UI" panose="020B0604030504040204" pitchFamily="50" charset="-128"/>
                  <a:cs typeface="Meiryo UI" panose="020B0604030504040204" pitchFamily="50" charset="-128"/>
                </a:rPr>
                <a:t>４</a:t>
              </a:r>
              <a:r>
                <a:rPr lang="ja-JP" altLang="en-US" sz="1200" b="1" dirty="0">
                  <a:ln/>
                  <a:latin typeface="Meiryo UI" panose="020B0604030504040204" pitchFamily="50" charset="-128"/>
                  <a:ea typeface="Meiryo UI" panose="020B0604030504040204" pitchFamily="50" charset="-128"/>
                  <a:cs typeface="Meiryo UI" panose="020B0604030504040204" pitchFamily="50" charset="-128"/>
                </a:rPr>
                <a:t>　</a:t>
              </a:r>
              <a:r>
                <a:rPr lang="ja-JP" altLang="en-US" sz="1200" b="1" dirty="0" smtClean="0">
                  <a:ln/>
                  <a:latin typeface="Meiryo UI" panose="020B0604030504040204" pitchFamily="50" charset="-128"/>
                  <a:ea typeface="Meiryo UI" panose="020B0604030504040204" pitchFamily="50" charset="-128"/>
                  <a:cs typeface="Meiryo UI" panose="020B0604030504040204" pitchFamily="50" charset="-128"/>
                </a:rPr>
                <a:t>気候</a:t>
              </a:r>
              <a:r>
                <a:rPr lang="ja-JP" altLang="en-US" sz="1200" b="1" dirty="0">
                  <a:ln/>
                  <a:latin typeface="Meiryo UI" panose="020B0604030504040204" pitchFamily="50" charset="-128"/>
                  <a:ea typeface="Meiryo UI" panose="020B0604030504040204" pitchFamily="50" charset="-128"/>
                  <a:cs typeface="Meiryo UI" panose="020B0604030504040204" pitchFamily="50" charset="-128"/>
                </a:rPr>
                <a:t>変動への対応を含む環境モニタリング、調査研究等の</a:t>
              </a:r>
              <a:r>
                <a:rPr lang="ja-JP" altLang="en-US" sz="1200" b="1" dirty="0" smtClean="0">
                  <a:ln/>
                  <a:latin typeface="Meiryo UI" panose="020B0604030504040204" pitchFamily="50" charset="-128"/>
                  <a:ea typeface="Meiryo UI" panose="020B0604030504040204" pitchFamily="50" charset="-128"/>
                  <a:cs typeface="Meiryo UI" panose="020B0604030504040204" pitchFamily="50" charset="-128"/>
                </a:rPr>
                <a:t>推進</a:t>
              </a:r>
              <a:endParaRPr lang="en-US" altLang="ja-JP" sz="1200" b="1" dirty="0">
                <a:ln/>
                <a:latin typeface="Meiryo UI" panose="020B0604030504040204" pitchFamily="50" charset="-128"/>
                <a:ea typeface="Meiryo UI" panose="020B0604030504040204" pitchFamily="50" charset="-128"/>
                <a:cs typeface="Meiryo UI" panose="020B0604030504040204" pitchFamily="50" charset="-128"/>
              </a:endParaRPr>
            </a:p>
          </p:txBody>
        </p:sp>
        <p:sp>
          <p:nvSpPr>
            <p:cNvPr id="106" name="テキスト ボックス 105">
              <a:extLst>
                <a:ext uri="{FF2B5EF4-FFF2-40B4-BE49-F238E27FC236}">
                  <a16:creationId xmlns:a16="http://schemas.microsoft.com/office/drawing/2014/main" id="{97384933-3893-4261-9ED6-7ACE31246E64}"/>
                </a:ext>
              </a:extLst>
            </p:cNvPr>
            <p:cNvSpPr txBox="1"/>
            <p:nvPr/>
          </p:nvSpPr>
          <p:spPr>
            <a:xfrm>
              <a:off x="6527914" y="6164411"/>
              <a:ext cx="3439407" cy="443389"/>
            </a:xfrm>
            <a:prstGeom prst="roundRect">
              <a:avLst>
                <a:gd name="adj" fmla="val 6211"/>
              </a:avLst>
            </a:prstGeom>
            <a:noFill/>
            <a:ln w="6350">
              <a:noFill/>
            </a:ln>
          </p:spPr>
          <p:txBody>
            <a:bodyPr wrap="square" rtlCol="0">
              <a:spAutoFit/>
            </a:bodyPr>
            <a:lstStyle/>
            <a:p>
              <a:r>
                <a:rPr lang="en-US" altLang="ja-JP" sz="1100" b="1" dirty="0" smtClean="0">
                  <a:latin typeface="Meiryo UI" panose="020B0604030504040204" pitchFamily="50" charset="-128"/>
                  <a:ea typeface="Meiryo UI" panose="020B0604030504040204" pitchFamily="50" charset="-128"/>
                </a:rPr>
                <a:t>(2)</a:t>
              </a:r>
              <a:r>
                <a:rPr lang="ja-JP" altLang="en-US" sz="1100" b="1" dirty="0" smtClean="0">
                  <a:latin typeface="Meiryo UI" panose="020B0604030504040204" pitchFamily="50" charset="-128"/>
                  <a:ea typeface="Meiryo UI" panose="020B0604030504040204" pitchFamily="50" charset="-128"/>
                </a:rPr>
                <a:t>企業</a:t>
              </a:r>
              <a:r>
                <a:rPr lang="ja-JP" altLang="en-US" sz="1100" b="1" dirty="0">
                  <a:latin typeface="Meiryo UI" panose="020B0604030504040204" pitchFamily="50" charset="-128"/>
                  <a:ea typeface="Meiryo UI" panose="020B0604030504040204" pitchFamily="50" charset="-128"/>
                </a:rPr>
                <a:t>等と連携した技術開発の促進</a:t>
              </a:r>
              <a:r>
                <a:rPr lang="ja-JP" altLang="en-US" sz="1100" b="1" dirty="0" smtClean="0">
                  <a:latin typeface="Meiryo UI" panose="020B0604030504040204" pitchFamily="50" charset="-128"/>
                  <a:ea typeface="Meiryo UI" panose="020B0604030504040204" pitchFamily="50" charset="-128"/>
                </a:rPr>
                <a:t>等</a:t>
              </a:r>
              <a:r>
                <a:rPr lang="en-US" altLang="ja-JP" sz="1100" dirty="0">
                  <a:latin typeface="Meiryo UI" panose="020B0604030504040204" pitchFamily="50" charset="-128"/>
                  <a:ea typeface="Meiryo UI" panose="020B0604030504040204" pitchFamily="50" charset="-128"/>
                </a:rPr>
                <a:t>(</a:t>
              </a:r>
              <a:r>
                <a:rPr lang="ja-JP" altLang="en-US" sz="1100" dirty="0">
                  <a:latin typeface="Meiryo UI" panose="020B0604030504040204" pitchFamily="50" charset="-128"/>
                  <a:ea typeface="Meiryo UI" panose="020B0604030504040204" pitchFamily="50" charset="-128"/>
                </a:rPr>
                <a:t>１</a:t>
              </a:r>
              <a:r>
                <a:rPr lang="en-US" altLang="ja-JP" sz="1100" dirty="0">
                  <a:latin typeface="Meiryo UI" panose="020B0604030504040204" pitchFamily="50" charset="-128"/>
                  <a:ea typeface="Meiryo UI" panose="020B0604030504040204" pitchFamily="50" charset="-128"/>
                </a:rPr>
                <a:t>,</a:t>
              </a:r>
              <a:r>
                <a:rPr lang="ja-JP" altLang="en-US" sz="1100" dirty="0">
                  <a:latin typeface="Meiryo UI" panose="020B0604030504040204" pitchFamily="50" charset="-128"/>
                  <a:ea typeface="Meiryo UI" panose="020B0604030504040204" pitchFamily="50" charset="-128"/>
                </a:rPr>
                <a:t>２</a:t>
              </a:r>
              <a:r>
                <a:rPr lang="en-US" altLang="ja-JP" sz="1100" dirty="0">
                  <a:latin typeface="Meiryo UI" panose="020B0604030504040204" pitchFamily="50" charset="-128"/>
                  <a:ea typeface="Meiryo UI" panose="020B0604030504040204" pitchFamily="50" charset="-128"/>
                </a:rPr>
                <a:t>,</a:t>
              </a:r>
              <a:r>
                <a:rPr lang="ja-JP" altLang="en-US" sz="1100" dirty="0">
                  <a:latin typeface="Meiryo UI" panose="020B0604030504040204" pitchFamily="50" charset="-128"/>
                  <a:ea typeface="Meiryo UI" panose="020B0604030504040204" pitchFamily="50" charset="-128"/>
                </a:rPr>
                <a:t>３</a:t>
              </a:r>
              <a:r>
                <a:rPr lang="en-US" altLang="ja-JP" sz="1100" dirty="0">
                  <a:latin typeface="Meiryo UI" panose="020B0604030504040204" pitchFamily="50" charset="-128"/>
                  <a:ea typeface="Meiryo UI" panose="020B0604030504040204" pitchFamily="50" charset="-128"/>
                </a:rPr>
                <a:t>)</a:t>
              </a:r>
            </a:p>
            <a:p>
              <a:endParaRPr lang="en-US" altLang="ja-JP" sz="1100" b="1" dirty="0">
                <a:latin typeface="Meiryo UI" panose="020B0604030504040204" pitchFamily="50" charset="-128"/>
                <a:ea typeface="Meiryo UI" panose="020B0604030504040204" pitchFamily="50" charset="-128"/>
              </a:endParaRPr>
            </a:p>
          </p:txBody>
        </p:sp>
        <p:sp>
          <p:nvSpPr>
            <p:cNvPr id="163" name="角丸四角形 71">
              <a:extLst>
                <a:ext uri="{FF2B5EF4-FFF2-40B4-BE49-F238E27FC236}">
                  <a16:creationId xmlns:a16="http://schemas.microsoft.com/office/drawing/2014/main" id="{0F788D60-1D40-4646-B4B6-2839123F9040}"/>
                </a:ext>
              </a:extLst>
            </p:cNvPr>
            <p:cNvSpPr/>
            <p:nvPr/>
          </p:nvSpPr>
          <p:spPr>
            <a:xfrm>
              <a:off x="6529642" y="4859129"/>
              <a:ext cx="6127104" cy="459930"/>
            </a:xfrm>
            <a:prstGeom prst="roundRect">
              <a:avLst>
                <a:gd name="adj" fmla="val 9085"/>
              </a:avLst>
            </a:prstGeom>
            <a:solidFill>
              <a:schemeClr val="bg1"/>
            </a:solidFill>
            <a:ln w="28575" cmpd="dbl">
              <a:solidFill>
                <a:srgbClr val="FF3300"/>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nSpc>
                  <a:spcPts val="1400"/>
                </a:lnSpc>
              </a:pPr>
              <a:r>
                <a:rPr lang="ja-JP" altLang="en-US" sz="1100" dirty="0" smtClean="0">
                  <a:solidFill>
                    <a:schemeClr val="tx1"/>
                  </a:solidFill>
                  <a:latin typeface="Meiryo UI" panose="020B0604030504040204" pitchFamily="50" charset="-128"/>
                  <a:ea typeface="Meiryo UI" panose="020B0604030504040204" pitchFamily="50" charset="-128"/>
                </a:rPr>
                <a:t>水質等の監視測定や、関係機関や事業者等と</a:t>
              </a:r>
              <a:r>
                <a:rPr lang="ja-JP" altLang="en-US" sz="1100" dirty="0">
                  <a:solidFill>
                    <a:schemeClr val="tx1"/>
                  </a:solidFill>
                  <a:latin typeface="Meiryo UI" panose="020B0604030504040204" pitchFamily="50" charset="-128"/>
                  <a:ea typeface="Meiryo UI" panose="020B0604030504040204" pitchFamily="50" charset="-128"/>
                </a:rPr>
                <a:t>連携</a:t>
              </a:r>
              <a:r>
                <a:rPr lang="ja-JP" altLang="en-US" sz="1100" dirty="0" smtClean="0">
                  <a:solidFill>
                    <a:schemeClr val="tx1"/>
                  </a:solidFill>
                  <a:latin typeface="Meiryo UI" panose="020B0604030504040204" pitchFamily="50" charset="-128"/>
                  <a:ea typeface="Meiryo UI" panose="020B0604030504040204" pitchFamily="50" charset="-128"/>
                </a:rPr>
                <a:t>した、</a:t>
              </a:r>
              <a:r>
                <a:rPr lang="ja-JP" altLang="en-US" sz="1100" dirty="0">
                  <a:solidFill>
                    <a:schemeClr val="tx1"/>
                  </a:solidFill>
                  <a:latin typeface="Meiryo UI" panose="020B0604030504040204" pitchFamily="50" charset="-128"/>
                  <a:ea typeface="Meiryo UI" panose="020B0604030504040204" pitchFamily="50" charset="-128"/>
                </a:rPr>
                <a:t>環境保全に関するモニタリング、調査</a:t>
              </a:r>
              <a:r>
                <a:rPr lang="ja-JP" altLang="en-US" sz="1100" dirty="0" smtClean="0">
                  <a:solidFill>
                    <a:schemeClr val="tx1"/>
                  </a:solidFill>
                  <a:latin typeface="Meiryo UI" panose="020B0604030504040204" pitchFamily="50" charset="-128"/>
                  <a:ea typeface="Meiryo UI" panose="020B0604030504040204" pitchFamily="50" charset="-128"/>
                </a:rPr>
                <a:t>研究・技術開発等を推進する。</a:t>
              </a:r>
              <a:endParaRPr lang="en-US" altLang="ja-JP" sz="1100" dirty="0">
                <a:solidFill>
                  <a:schemeClr val="tx1"/>
                </a:solidFill>
                <a:latin typeface="Meiryo UI" panose="020B0604030504040204" pitchFamily="50" charset="-128"/>
                <a:ea typeface="Meiryo UI" panose="020B0604030504040204" pitchFamily="50" charset="-128"/>
              </a:endParaRPr>
            </a:p>
          </p:txBody>
        </p:sp>
        <p:sp>
          <p:nvSpPr>
            <p:cNvPr id="164" name="テキスト ボックス 163">
              <a:extLst>
                <a:ext uri="{FF2B5EF4-FFF2-40B4-BE49-F238E27FC236}">
                  <a16:creationId xmlns:a16="http://schemas.microsoft.com/office/drawing/2014/main" id="{FED87E2D-B4C4-4157-B094-2E3C9421503D}"/>
                </a:ext>
              </a:extLst>
            </p:cNvPr>
            <p:cNvSpPr txBox="1"/>
            <p:nvPr/>
          </p:nvSpPr>
          <p:spPr>
            <a:xfrm>
              <a:off x="6454102" y="5290313"/>
              <a:ext cx="3489232" cy="443389"/>
            </a:xfrm>
            <a:prstGeom prst="roundRect">
              <a:avLst>
                <a:gd name="adj" fmla="val 6211"/>
              </a:avLst>
            </a:prstGeom>
            <a:noFill/>
            <a:ln w="6350">
              <a:noFill/>
            </a:ln>
          </p:spPr>
          <p:txBody>
            <a:bodyPr wrap="square" rtlCol="0">
              <a:spAutoFit/>
            </a:bodyPr>
            <a:lstStyle/>
            <a:p>
              <a:r>
                <a:rPr lang="en-US" altLang="ja-JP" sz="1100" b="1" dirty="0" smtClean="0">
                  <a:latin typeface="Meiryo UI" panose="020B0604030504040204" pitchFamily="50" charset="-128"/>
                  <a:ea typeface="Meiryo UI" panose="020B0604030504040204" pitchFamily="50" charset="-128"/>
                </a:rPr>
                <a:t> (1)</a:t>
              </a:r>
              <a:r>
                <a:rPr lang="ja-JP" altLang="en-US" sz="1100" b="1" dirty="0" smtClean="0">
                  <a:latin typeface="Meiryo UI" panose="020B0604030504040204" pitchFamily="50" charset="-128"/>
                  <a:ea typeface="Meiryo UI" panose="020B0604030504040204" pitchFamily="50" charset="-128"/>
                </a:rPr>
                <a:t>監視</a:t>
              </a:r>
              <a:r>
                <a:rPr lang="ja-JP" altLang="en-US" sz="1100" b="1" dirty="0">
                  <a:latin typeface="Meiryo UI" panose="020B0604030504040204" pitchFamily="50" charset="-128"/>
                  <a:ea typeface="Meiryo UI" panose="020B0604030504040204" pitchFamily="50" charset="-128"/>
                </a:rPr>
                <a:t>測定の充実、調査研究等の</a:t>
              </a:r>
              <a:r>
                <a:rPr lang="ja-JP" altLang="en-US" sz="1100" b="1" dirty="0" smtClean="0">
                  <a:latin typeface="Meiryo UI" panose="020B0604030504040204" pitchFamily="50" charset="-128"/>
                  <a:ea typeface="Meiryo UI" panose="020B0604030504040204" pitchFamily="50" charset="-128"/>
                </a:rPr>
                <a:t>推進</a:t>
              </a:r>
              <a:r>
                <a:rPr lang="en-US" altLang="ja-JP" sz="1100" dirty="0">
                  <a:latin typeface="Meiryo UI" panose="020B0604030504040204" pitchFamily="50" charset="-128"/>
                  <a:ea typeface="Meiryo UI" panose="020B0604030504040204" pitchFamily="50" charset="-128"/>
                </a:rPr>
                <a:t>(</a:t>
              </a:r>
              <a:r>
                <a:rPr lang="ja-JP" altLang="en-US" sz="1100" dirty="0">
                  <a:latin typeface="Meiryo UI" panose="020B0604030504040204" pitchFamily="50" charset="-128"/>
                  <a:ea typeface="Meiryo UI" panose="020B0604030504040204" pitchFamily="50" charset="-128"/>
                </a:rPr>
                <a:t>１</a:t>
              </a:r>
              <a:r>
                <a:rPr lang="en-US" altLang="ja-JP" sz="1100" dirty="0">
                  <a:latin typeface="Meiryo UI" panose="020B0604030504040204" pitchFamily="50" charset="-128"/>
                  <a:ea typeface="Meiryo UI" panose="020B0604030504040204" pitchFamily="50" charset="-128"/>
                </a:rPr>
                <a:t>,</a:t>
              </a:r>
              <a:r>
                <a:rPr lang="ja-JP" altLang="en-US" sz="1100" dirty="0">
                  <a:latin typeface="Meiryo UI" panose="020B0604030504040204" pitchFamily="50" charset="-128"/>
                  <a:ea typeface="Meiryo UI" panose="020B0604030504040204" pitchFamily="50" charset="-128"/>
                </a:rPr>
                <a:t>２</a:t>
              </a:r>
              <a:r>
                <a:rPr lang="en-US" altLang="ja-JP" sz="1100" dirty="0">
                  <a:latin typeface="Meiryo UI" panose="020B0604030504040204" pitchFamily="50" charset="-128"/>
                  <a:ea typeface="Meiryo UI" panose="020B0604030504040204" pitchFamily="50" charset="-128"/>
                </a:rPr>
                <a:t>,</a:t>
              </a:r>
              <a:r>
                <a:rPr lang="ja-JP" altLang="en-US" sz="1100" dirty="0">
                  <a:latin typeface="Meiryo UI" panose="020B0604030504040204" pitchFamily="50" charset="-128"/>
                  <a:ea typeface="Meiryo UI" panose="020B0604030504040204" pitchFamily="50" charset="-128"/>
                </a:rPr>
                <a:t>３</a:t>
              </a:r>
              <a:r>
                <a:rPr lang="en-US" altLang="ja-JP" sz="1100" dirty="0">
                  <a:latin typeface="Meiryo UI" panose="020B0604030504040204" pitchFamily="50" charset="-128"/>
                  <a:ea typeface="Meiryo UI" panose="020B0604030504040204" pitchFamily="50" charset="-128"/>
                </a:rPr>
                <a:t>)</a:t>
              </a:r>
            </a:p>
            <a:p>
              <a:endParaRPr lang="en-US" altLang="ja-JP" sz="1100" b="1" dirty="0">
                <a:latin typeface="Meiryo UI" panose="020B0604030504040204" pitchFamily="50" charset="-128"/>
                <a:ea typeface="Meiryo UI" panose="020B0604030504040204" pitchFamily="50" charset="-128"/>
              </a:endParaRPr>
            </a:p>
          </p:txBody>
        </p:sp>
        <p:sp>
          <p:nvSpPr>
            <p:cNvPr id="165" name="テキスト ボックス 164">
              <a:extLst>
                <a:ext uri="{FF2B5EF4-FFF2-40B4-BE49-F238E27FC236}">
                  <a16:creationId xmlns:a16="http://schemas.microsoft.com/office/drawing/2014/main" id="{9E9961A0-F106-415A-AE8C-01BDA6085233}"/>
                </a:ext>
              </a:extLst>
            </p:cNvPr>
            <p:cNvSpPr txBox="1"/>
            <p:nvPr/>
          </p:nvSpPr>
          <p:spPr>
            <a:xfrm>
              <a:off x="6632893" y="5465865"/>
              <a:ext cx="6324038" cy="791766"/>
            </a:xfrm>
            <a:prstGeom prst="roundRect">
              <a:avLst>
                <a:gd name="adj" fmla="val 6211"/>
              </a:avLst>
            </a:prstGeom>
            <a:noFill/>
            <a:ln w="6350">
              <a:noFill/>
            </a:ln>
          </p:spPr>
          <p:txBody>
            <a:bodyPr wrap="square" rtlCol="0">
              <a:spAutoFit/>
            </a:bodyPr>
            <a:lstStyle/>
            <a:p>
              <a:pPr marL="171450" indent="-171450">
                <a:buFont typeface="Arial" panose="020B0604020202020204" pitchFamily="34" charset="0"/>
                <a:buChar char="•"/>
              </a:pPr>
              <a:r>
                <a:rPr lang="ja-JP" altLang="en-US" sz="1100" dirty="0">
                  <a:latin typeface="Meiryo UI" panose="020B0604030504040204" pitchFamily="50" charset="-128"/>
                  <a:ea typeface="Meiryo UI" panose="020B0604030504040204" pitchFamily="50" charset="-128"/>
                </a:rPr>
                <a:t>水質等の監視</a:t>
              </a:r>
              <a:r>
                <a:rPr lang="ja-JP" altLang="en-US" sz="1100" dirty="0" smtClean="0">
                  <a:latin typeface="Meiryo UI" panose="020B0604030504040204" pitchFamily="50" charset="-128"/>
                  <a:ea typeface="Meiryo UI" panose="020B0604030504040204" pitchFamily="50" charset="-128"/>
                </a:rPr>
                <a:t>測定</a:t>
              </a:r>
              <a:endParaRPr lang="en-US" altLang="ja-JP" sz="1100" dirty="0" smtClean="0">
                <a:latin typeface="Meiryo UI" panose="020B0604030504040204" pitchFamily="50" charset="-128"/>
                <a:ea typeface="Meiryo UI" panose="020B0604030504040204" pitchFamily="50" charset="-128"/>
              </a:endParaRPr>
            </a:p>
            <a:p>
              <a:pPr marL="171450" indent="-171450">
                <a:buFont typeface="Arial" panose="020B0604020202020204" pitchFamily="34" charset="0"/>
                <a:buChar char="•"/>
              </a:pPr>
              <a:r>
                <a:rPr lang="ja-JP" altLang="en-US" sz="1100" dirty="0" smtClean="0">
                  <a:latin typeface="Meiryo UI" panose="020B0604030504040204" pitchFamily="50" charset="-128"/>
                  <a:ea typeface="Meiryo UI" panose="020B0604030504040204" pitchFamily="50" charset="-128"/>
                </a:rPr>
                <a:t>（地独）大阪</a:t>
              </a:r>
              <a:r>
                <a:rPr lang="ja-JP" altLang="en-US" sz="1100" dirty="0">
                  <a:latin typeface="Meiryo UI" panose="020B0604030504040204" pitchFamily="50" charset="-128"/>
                  <a:ea typeface="Meiryo UI" panose="020B0604030504040204" pitchFamily="50" charset="-128"/>
                </a:rPr>
                <a:t>府立環境農林水産総合研究所と連携</a:t>
              </a:r>
              <a:r>
                <a:rPr lang="ja-JP" altLang="en-US" sz="1100" dirty="0" smtClean="0">
                  <a:latin typeface="Meiryo UI" panose="020B0604030504040204" pitchFamily="50" charset="-128"/>
                  <a:ea typeface="Meiryo UI" panose="020B0604030504040204" pitchFamily="50" charset="-128"/>
                </a:rPr>
                <a:t>したモニタリング、調査</a:t>
              </a:r>
              <a:r>
                <a:rPr lang="ja-JP" altLang="en-US" sz="1100" dirty="0">
                  <a:latin typeface="Meiryo UI" panose="020B0604030504040204" pitchFamily="50" charset="-128"/>
                  <a:ea typeface="Meiryo UI" panose="020B0604030504040204" pitchFamily="50" charset="-128"/>
                </a:rPr>
                <a:t>研究及び技術の</a:t>
              </a:r>
              <a:r>
                <a:rPr lang="ja-JP" altLang="en-US" sz="1100" dirty="0" smtClean="0">
                  <a:latin typeface="Meiryo UI" panose="020B0604030504040204" pitchFamily="50" charset="-128"/>
                  <a:ea typeface="Meiryo UI" panose="020B0604030504040204" pitchFamily="50" charset="-128"/>
                </a:rPr>
                <a:t>開発　</a:t>
              </a:r>
              <a:endParaRPr lang="en-US" altLang="ja-JP" sz="1100" dirty="0" smtClean="0">
                <a:latin typeface="Meiryo UI" panose="020B0604030504040204" pitchFamily="50" charset="-128"/>
                <a:ea typeface="Meiryo UI" panose="020B0604030504040204" pitchFamily="50" charset="-128"/>
              </a:endParaRPr>
            </a:p>
            <a:p>
              <a:pPr marL="171450" indent="-171450">
                <a:buFont typeface="Arial" panose="020B0604020202020204" pitchFamily="34" charset="0"/>
                <a:buChar char="•"/>
              </a:pPr>
              <a:r>
                <a:rPr lang="ja-JP" altLang="en-US" sz="1100" dirty="0" smtClean="0">
                  <a:latin typeface="Meiryo UI" panose="020B0604030504040204" pitchFamily="50" charset="-128"/>
                  <a:ea typeface="Meiryo UI" panose="020B0604030504040204" pitchFamily="50" charset="-128"/>
                </a:rPr>
                <a:t>人口減少等の社会構造の変化や気候変動等が水質等の環境に影響を及ぼし得ることを考慮した</a:t>
              </a:r>
              <a:endParaRPr lang="en-US" altLang="ja-JP" sz="1100" dirty="0" smtClean="0">
                <a:latin typeface="Meiryo UI" panose="020B0604030504040204" pitchFamily="50" charset="-128"/>
                <a:ea typeface="Meiryo UI" panose="020B0604030504040204" pitchFamily="50" charset="-128"/>
              </a:endParaRPr>
            </a:p>
            <a:p>
              <a:r>
                <a:rPr lang="ja-JP" altLang="en-US" sz="1100" dirty="0" smtClean="0">
                  <a:latin typeface="Meiryo UI" panose="020B0604030504040204" pitchFamily="50" charset="-128"/>
                  <a:ea typeface="Meiryo UI" panose="020B0604030504040204" pitchFamily="50" charset="-128"/>
                </a:rPr>
                <a:t>　　今後の課題等の整理・検討　等</a:t>
              </a:r>
              <a:endParaRPr lang="en-US" altLang="ja-JP" sz="1100" dirty="0">
                <a:latin typeface="Meiryo UI" panose="020B0604030504040204" pitchFamily="50" charset="-128"/>
                <a:ea typeface="Meiryo UI" panose="020B0604030504040204" pitchFamily="50" charset="-128"/>
              </a:endParaRPr>
            </a:p>
          </p:txBody>
        </p:sp>
        <p:sp>
          <p:nvSpPr>
            <p:cNvPr id="158" name="テキスト ボックス 157">
              <a:extLst>
                <a:ext uri="{FF2B5EF4-FFF2-40B4-BE49-F238E27FC236}">
                  <a16:creationId xmlns:a16="http://schemas.microsoft.com/office/drawing/2014/main" id="{79245DB4-8679-4B90-BC3A-65D97CC2E93C}"/>
                </a:ext>
              </a:extLst>
            </p:cNvPr>
            <p:cNvSpPr txBox="1"/>
            <p:nvPr/>
          </p:nvSpPr>
          <p:spPr>
            <a:xfrm>
              <a:off x="6527915" y="6368815"/>
              <a:ext cx="4572418" cy="443389"/>
            </a:xfrm>
            <a:prstGeom prst="roundRect">
              <a:avLst>
                <a:gd name="adj" fmla="val 6211"/>
              </a:avLst>
            </a:prstGeom>
            <a:noFill/>
            <a:ln w="6350">
              <a:noFill/>
            </a:ln>
          </p:spPr>
          <p:txBody>
            <a:bodyPr wrap="square" rtlCol="0">
              <a:spAutoFit/>
            </a:bodyPr>
            <a:lstStyle/>
            <a:p>
              <a:r>
                <a:rPr lang="en-US" altLang="ja-JP" sz="1100" b="1" dirty="0" smtClean="0">
                  <a:latin typeface="Meiryo UI" panose="020B0604030504040204" pitchFamily="50" charset="-128"/>
                  <a:ea typeface="Meiryo UI" panose="020B0604030504040204" pitchFamily="50" charset="-128"/>
                </a:rPr>
                <a:t>(3)</a:t>
              </a:r>
              <a:r>
                <a:rPr lang="ja-JP" altLang="en-US" sz="1100" b="1" dirty="0" smtClean="0">
                  <a:latin typeface="Meiryo UI" panose="020B0604030504040204" pitchFamily="50" charset="-128"/>
                  <a:ea typeface="Meiryo UI" panose="020B0604030504040204" pitchFamily="50" charset="-128"/>
                </a:rPr>
                <a:t>栄養</a:t>
              </a:r>
              <a:r>
                <a:rPr lang="ja-JP" altLang="en-US" sz="1100" b="1" dirty="0">
                  <a:latin typeface="Meiryo UI" panose="020B0604030504040204" pitchFamily="50" charset="-128"/>
                  <a:ea typeface="Meiryo UI" panose="020B0604030504040204" pitchFamily="50" charset="-128"/>
                </a:rPr>
                <a:t>塩類管理等における、最新の科学的知見に基づく</a:t>
              </a:r>
              <a:r>
                <a:rPr lang="ja-JP" altLang="en-US" sz="1100" b="1" dirty="0" smtClean="0">
                  <a:latin typeface="Meiryo UI" panose="020B0604030504040204" pitchFamily="50" charset="-128"/>
                  <a:ea typeface="Meiryo UI" panose="020B0604030504040204" pitchFamily="50" charset="-128"/>
                </a:rPr>
                <a:t>評価</a:t>
              </a:r>
              <a:r>
                <a:rPr lang="en-US" altLang="ja-JP" sz="1100" dirty="0">
                  <a:latin typeface="Meiryo UI" panose="020B0604030504040204" pitchFamily="50" charset="-128"/>
                  <a:ea typeface="Meiryo UI" panose="020B0604030504040204" pitchFamily="50" charset="-128"/>
                </a:rPr>
                <a:t>(</a:t>
              </a:r>
              <a:r>
                <a:rPr lang="ja-JP" altLang="en-US" sz="1100" dirty="0">
                  <a:latin typeface="Meiryo UI" panose="020B0604030504040204" pitchFamily="50" charset="-128"/>
                  <a:ea typeface="Meiryo UI" panose="020B0604030504040204" pitchFamily="50" charset="-128"/>
                </a:rPr>
                <a:t>１</a:t>
              </a:r>
              <a:r>
                <a:rPr lang="en-US" altLang="ja-JP" sz="1100" dirty="0">
                  <a:latin typeface="Meiryo UI" panose="020B0604030504040204" pitchFamily="50" charset="-128"/>
                  <a:ea typeface="Meiryo UI" panose="020B0604030504040204" pitchFamily="50" charset="-128"/>
                </a:rPr>
                <a:t>,</a:t>
              </a:r>
              <a:r>
                <a:rPr lang="ja-JP" altLang="en-US" sz="1100" dirty="0">
                  <a:latin typeface="Meiryo UI" panose="020B0604030504040204" pitchFamily="50" charset="-128"/>
                  <a:ea typeface="Meiryo UI" panose="020B0604030504040204" pitchFamily="50" charset="-128"/>
                </a:rPr>
                <a:t>２</a:t>
              </a:r>
              <a:r>
                <a:rPr lang="en-US" altLang="ja-JP" sz="1100" dirty="0">
                  <a:latin typeface="Meiryo UI" panose="020B0604030504040204" pitchFamily="50" charset="-128"/>
                  <a:ea typeface="Meiryo UI" panose="020B0604030504040204" pitchFamily="50" charset="-128"/>
                </a:rPr>
                <a:t>,</a:t>
              </a:r>
              <a:r>
                <a:rPr lang="ja-JP" altLang="en-US" sz="1100" dirty="0">
                  <a:latin typeface="Meiryo UI" panose="020B0604030504040204" pitchFamily="50" charset="-128"/>
                  <a:ea typeface="Meiryo UI" panose="020B0604030504040204" pitchFamily="50" charset="-128"/>
                </a:rPr>
                <a:t>３</a:t>
              </a:r>
              <a:r>
                <a:rPr lang="en-US" altLang="ja-JP" sz="1100" dirty="0">
                  <a:latin typeface="Meiryo UI" panose="020B0604030504040204" pitchFamily="50" charset="-128"/>
                  <a:ea typeface="Meiryo UI" panose="020B0604030504040204" pitchFamily="50" charset="-128"/>
                </a:rPr>
                <a:t>)</a:t>
              </a:r>
            </a:p>
            <a:p>
              <a:endParaRPr lang="en-US" altLang="ja-JP" sz="1100" b="1" dirty="0">
                <a:latin typeface="Meiryo UI" panose="020B0604030504040204" pitchFamily="50" charset="-128"/>
                <a:ea typeface="Meiryo UI" panose="020B0604030504040204" pitchFamily="50" charset="-128"/>
              </a:endParaRPr>
            </a:p>
          </p:txBody>
        </p:sp>
      </p:grpSp>
      <p:sp>
        <p:nvSpPr>
          <p:cNvPr id="159" name="テキスト ボックス 158">
            <a:extLst>
              <a:ext uri="{FF2B5EF4-FFF2-40B4-BE49-F238E27FC236}">
                <a16:creationId xmlns:a16="http://schemas.microsoft.com/office/drawing/2014/main" id="{49DBF774-DA33-4B1D-97BC-4341290FE232}"/>
              </a:ext>
            </a:extLst>
          </p:cNvPr>
          <p:cNvSpPr txBox="1"/>
          <p:nvPr/>
        </p:nvSpPr>
        <p:spPr>
          <a:xfrm>
            <a:off x="6444492" y="9109739"/>
            <a:ext cx="6302455" cy="443389"/>
          </a:xfrm>
          <a:prstGeom prst="roundRect">
            <a:avLst>
              <a:gd name="adj" fmla="val 6211"/>
            </a:avLst>
          </a:prstGeom>
          <a:noFill/>
          <a:ln w="6350">
            <a:noFill/>
          </a:ln>
        </p:spPr>
        <p:txBody>
          <a:bodyPr wrap="square" rtlCol="0">
            <a:spAutoFit/>
          </a:bodyPr>
          <a:lstStyle/>
          <a:p>
            <a:r>
              <a:rPr lang="ja-JP" altLang="en-US" sz="1100" dirty="0">
                <a:latin typeface="Meiryo UI" panose="020B0604030504040204" pitchFamily="50" charset="-128"/>
                <a:ea typeface="Meiryo UI" panose="020B0604030504040204" pitchFamily="50" charset="-128"/>
              </a:rPr>
              <a:t>施策の推進にあたっては、庁内関係部局はもとより、国や関係府県、市町村、事業者、ＮＰＯ等との情報共有・連携により円滑な推進を図ることとし</a:t>
            </a:r>
            <a:r>
              <a:rPr lang="ja-JP" altLang="en-US" sz="1100" dirty="0" smtClean="0">
                <a:latin typeface="Meiryo UI" panose="020B0604030504040204" pitchFamily="50" charset="-128"/>
                <a:ea typeface="Meiryo UI" panose="020B0604030504040204" pitchFamily="50" charset="-128"/>
              </a:rPr>
              <a:t>、目標</a:t>
            </a:r>
            <a:r>
              <a:rPr lang="ja-JP" altLang="en-US" sz="1100" dirty="0">
                <a:latin typeface="Meiryo UI" panose="020B0604030504040204" pitchFamily="50" charset="-128"/>
                <a:ea typeface="Meiryo UI" panose="020B0604030504040204" pitchFamily="50" charset="-128"/>
              </a:rPr>
              <a:t>ごとの</a:t>
            </a:r>
            <a:r>
              <a:rPr lang="ja-JP" altLang="en-US" sz="1100" dirty="0" smtClean="0">
                <a:latin typeface="Meiryo UI" panose="020B0604030504040204" pitchFamily="50" charset="-128"/>
                <a:ea typeface="Meiryo UI" panose="020B0604030504040204" pitchFamily="50" charset="-128"/>
              </a:rPr>
              <a:t>指標を用いて進捗</a:t>
            </a:r>
            <a:r>
              <a:rPr lang="ja-JP" altLang="en-US" sz="1100" dirty="0">
                <a:latin typeface="Meiryo UI" panose="020B0604030504040204" pitchFamily="50" charset="-128"/>
                <a:ea typeface="Meiryo UI" panose="020B0604030504040204" pitchFamily="50" charset="-128"/>
              </a:rPr>
              <a:t>状況の点検を行う。</a:t>
            </a:r>
            <a:endParaRPr lang="en-US" altLang="ja-JP" sz="1100" dirty="0">
              <a:latin typeface="Meiryo UI" panose="020B0604030504040204" pitchFamily="50" charset="-128"/>
              <a:ea typeface="Meiryo UI" panose="020B0604030504040204" pitchFamily="50" charset="-128"/>
            </a:endParaRPr>
          </a:p>
        </p:txBody>
      </p:sp>
      <p:sp>
        <p:nvSpPr>
          <p:cNvPr id="172" name="テキスト ボックス 171">
            <a:extLst>
              <a:ext uri="{FF2B5EF4-FFF2-40B4-BE49-F238E27FC236}">
                <a16:creationId xmlns:a16="http://schemas.microsoft.com/office/drawing/2014/main" id="{ED376101-E27A-48A9-AAEE-8EFD0D401C1A}"/>
              </a:ext>
            </a:extLst>
          </p:cNvPr>
          <p:cNvSpPr txBox="1"/>
          <p:nvPr/>
        </p:nvSpPr>
        <p:spPr>
          <a:xfrm>
            <a:off x="6411652" y="8893715"/>
            <a:ext cx="1538156" cy="216000"/>
          </a:xfrm>
          <a:prstGeom prst="rect">
            <a:avLst/>
          </a:prstGeom>
          <a:solidFill>
            <a:srgbClr val="00B050"/>
          </a:solidFill>
          <a:ln w="9525">
            <a:noFill/>
          </a:ln>
        </p:spPr>
        <p:txBody>
          <a:bodyPr wrap="square" rtlCol="0">
            <a:spAutoFit/>
          </a:bodyPr>
          <a:lstStyle/>
          <a:p>
            <a:pPr>
              <a:lnSpc>
                <a:spcPts val="1400"/>
              </a:lnSpc>
            </a:pPr>
            <a:r>
              <a:rPr lang="ja-JP" altLang="en-US" sz="14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　本プランの推進</a:t>
            </a:r>
            <a:endParaRPr lang="en-US" altLang="ja-JP" sz="1400" b="1" dirty="0">
              <a:solidFill>
                <a:schemeClr val="bg1"/>
              </a:solidFill>
              <a:latin typeface="Meiryo UI" panose="020B0604030504040204" pitchFamily="50" charset="-128"/>
              <a:ea typeface="Meiryo UI" panose="020B0604030504040204" pitchFamily="50" charset="-128"/>
              <a:cs typeface="Meiryo UI" panose="020B0604030504040204" pitchFamily="50" charset="-128"/>
            </a:endParaRPr>
          </a:p>
        </p:txBody>
      </p:sp>
      <p:grpSp>
        <p:nvGrpSpPr>
          <p:cNvPr id="9" name="グループ化 8"/>
          <p:cNvGrpSpPr/>
          <p:nvPr/>
        </p:nvGrpSpPr>
        <p:grpSpPr>
          <a:xfrm>
            <a:off x="48696" y="1485189"/>
            <a:ext cx="6400469" cy="4248633"/>
            <a:chOff x="60606" y="1610991"/>
            <a:chExt cx="6400469" cy="4248633"/>
          </a:xfrm>
        </p:grpSpPr>
        <p:sp>
          <p:nvSpPr>
            <p:cNvPr id="12" name="正方形/長方形 11">
              <a:extLst>
                <a:ext uri="{FF2B5EF4-FFF2-40B4-BE49-F238E27FC236}">
                  <a16:creationId xmlns:a16="http://schemas.microsoft.com/office/drawing/2014/main" id="{C8712AF9-DF5C-4EE3-BC2E-F92867B34278}"/>
                </a:ext>
              </a:extLst>
            </p:cNvPr>
            <p:cNvSpPr/>
            <p:nvPr/>
          </p:nvSpPr>
          <p:spPr>
            <a:xfrm>
              <a:off x="63162" y="1827312"/>
              <a:ext cx="6297270" cy="4032312"/>
            </a:xfrm>
            <a:prstGeom prst="rect">
              <a:avLst/>
            </a:prstGeom>
            <a:solidFill>
              <a:srgbClr val="FF3300">
                <a:alpha val="20000"/>
              </a:srgbClr>
            </a:solidFill>
            <a:ln>
              <a:no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86" name="テキスト ボックス 85">
              <a:extLst>
                <a:ext uri="{FF2B5EF4-FFF2-40B4-BE49-F238E27FC236}">
                  <a16:creationId xmlns:a16="http://schemas.microsoft.com/office/drawing/2014/main" id="{AE944C32-3240-4331-A6ED-49320EC28145}"/>
                </a:ext>
              </a:extLst>
            </p:cNvPr>
            <p:cNvSpPr txBox="1"/>
            <p:nvPr/>
          </p:nvSpPr>
          <p:spPr>
            <a:xfrm>
              <a:off x="105431" y="2712986"/>
              <a:ext cx="3132729" cy="269200"/>
            </a:xfrm>
            <a:prstGeom prst="roundRect">
              <a:avLst>
                <a:gd name="adj" fmla="val 6211"/>
              </a:avLst>
            </a:prstGeom>
            <a:noFill/>
            <a:ln w="6350">
              <a:noFill/>
            </a:ln>
          </p:spPr>
          <p:txBody>
            <a:bodyPr wrap="square" rtlCol="0">
              <a:spAutoFit/>
            </a:bodyPr>
            <a:lstStyle/>
            <a:p>
              <a:r>
                <a:rPr lang="en-US" altLang="ja-JP" sz="1100" b="1" dirty="0" smtClean="0">
                  <a:latin typeface="Meiryo UI" panose="020B0604030504040204" pitchFamily="50" charset="-128"/>
                  <a:ea typeface="Meiryo UI" panose="020B0604030504040204" pitchFamily="50" charset="-128"/>
                </a:rPr>
                <a:t>(1)</a:t>
              </a:r>
              <a:r>
                <a:rPr lang="ja-JP" altLang="en-US" sz="1100" b="1" dirty="0" smtClean="0">
                  <a:latin typeface="Meiryo UI" panose="020B0604030504040204" pitchFamily="50" charset="-128"/>
                  <a:ea typeface="Meiryo UI" panose="020B0604030504040204" pitchFamily="50" charset="-128"/>
                </a:rPr>
                <a:t>水</a:t>
              </a:r>
              <a:r>
                <a:rPr lang="ja-JP" altLang="en-US" sz="1100" b="1" dirty="0">
                  <a:latin typeface="Meiryo UI" panose="020B0604030504040204" pitchFamily="50" charset="-128"/>
                  <a:ea typeface="Meiryo UI" panose="020B0604030504040204" pitchFamily="50" charset="-128"/>
                </a:rPr>
                <a:t>環境管理の観点からの汚濁負荷の低減</a:t>
              </a:r>
              <a:endParaRPr lang="en-US" altLang="ja-JP" sz="1100" b="1" dirty="0">
                <a:latin typeface="Meiryo UI" panose="020B0604030504040204" pitchFamily="50" charset="-128"/>
                <a:ea typeface="Meiryo UI" panose="020B0604030504040204" pitchFamily="50" charset="-128"/>
              </a:endParaRPr>
            </a:p>
          </p:txBody>
        </p:sp>
        <p:sp>
          <p:nvSpPr>
            <p:cNvPr id="88" name="テキスト ボックス 87">
              <a:extLst>
                <a:ext uri="{FF2B5EF4-FFF2-40B4-BE49-F238E27FC236}">
                  <a16:creationId xmlns:a16="http://schemas.microsoft.com/office/drawing/2014/main" id="{2B7CF13F-BA1A-4D82-B87A-1E85BB4B5BF3}"/>
                </a:ext>
              </a:extLst>
            </p:cNvPr>
            <p:cNvSpPr txBox="1"/>
            <p:nvPr/>
          </p:nvSpPr>
          <p:spPr>
            <a:xfrm>
              <a:off x="113083" y="3261218"/>
              <a:ext cx="2757886" cy="269200"/>
            </a:xfrm>
            <a:prstGeom prst="roundRect">
              <a:avLst>
                <a:gd name="adj" fmla="val 6211"/>
              </a:avLst>
            </a:prstGeom>
            <a:noFill/>
            <a:ln w="6350">
              <a:noFill/>
            </a:ln>
          </p:spPr>
          <p:txBody>
            <a:bodyPr wrap="square" rtlCol="0">
              <a:spAutoFit/>
            </a:bodyPr>
            <a:lstStyle/>
            <a:p>
              <a:r>
                <a:rPr lang="en-US" altLang="ja-JP" sz="1100" b="1" dirty="0" smtClean="0">
                  <a:latin typeface="Meiryo UI" panose="020B0604030504040204" pitchFamily="50" charset="-128"/>
                  <a:ea typeface="Meiryo UI" panose="020B0604030504040204" pitchFamily="50" charset="-128"/>
                </a:rPr>
                <a:t>(2)</a:t>
              </a:r>
              <a:r>
                <a:rPr lang="ja-JP" altLang="en-US" sz="1100" b="1" dirty="0" smtClean="0">
                  <a:latin typeface="Meiryo UI" panose="020B0604030504040204" pitchFamily="50" charset="-128"/>
                  <a:ea typeface="Meiryo UI" panose="020B0604030504040204" pitchFamily="50" charset="-128"/>
                </a:rPr>
                <a:t>湾</a:t>
              </a:r>
              <a:r>
                <a:rPr lang="ja-JP" altLang="en-US" sz="1100" b="1" dirty="0">
                  <a:latin typeface="Meiryo UI" panose="020B0604030504040204" pitchFamily="50" charset="-128"/>
                  <a:ea typeface="Meiryo UI" panose="020B0604030504040204" pitchFamily="50" charset="-128"/>
                </a:rPr>
                <a:t>奥部をはじめとする</a:t>
              </a:r>
              <a:r>
                <a:rPr lang="ja-JP" altLang="en-US" sz="1100" b="1" dirty="0" smtClean="0">
                  <a:latin typeface="Meiryo UI" panose="020B0604030504040204" pitchFamily="50" charset="-128"/>
                  <a:ea typeface="Meiryo UI" panose="020B0604030504040204" pitchFamily="50" charset="-128"/>
                </a:rPr>
                <a:t>底層環境</a:t>
              </a:r>
              <a:r>
                <a:rPr lang="ja-JP" altLang="en-US" sz="1100" b="1" dirty="0">
                  <a:latin typeface="Meiryo UI" panose="020B0604030504040204" pitchFamily="50" charset="-128"/>
                  <a:ea typeface="Meiryo UI" panose="020B0604030504040204" pitchFamily="50" charset="-128"/>
                </a:rPr>
                <a:t>等の改善</a:t>
              </a:r>
              <a:endParaRPr lang="en-US" altLang="ja-JP" sz="1100" b="1" dirty="0">
                <a:latin typeface="Meiryo UI" panose="020B0604030504040204" pitchFamily="50" charset="-128"/>
                <a:ea typeface="Meiryo UI" panose="020B0604030504040204" pitchFamily="50" charset="-128"/>
              </a:endParaRPr>
            </a:p>
          </p:txBody>
        </p:sp>
        <p:sp>
          <p:nvSpPr>
            <p:cNvPr id="99" name="テキスト ボックス 98">
              <a:extLst>
                <a:ext uri="{FF2B5EF4-FFF2-40B4-BE49-F238E27FC236}">
                  <a16:creationId xmlns:a16="http://schemas.microsoft.com/office/drawing/2014/main" id="{EC6FD380-5198-4234-8118-937FD670B6D6}"/>
                </a:ext>
              </a:extLst>
            </p:cNvPr>
            <p:cNvSpPr txBox="1"/>
            <p:nvPr/>
          </p:nvSpPr>
          <p:spPr>
            <a:xfrm>
              <a:off x="249206" y="3450072"/>
              <a:ext cx="3774298" cy="791766"/>
            </a:xfrm>
            <a:prstGeom prst="roundRect">
              <a:avLst>
                <a:gd name="adj" fmla="val 6211"/>
              </a:avLst>
            </a:prstGeom>
            <a:noFill/>
            <a:ln w="6350">
              <a:noFill/>
            </a:ln>
          </p:spPr>
          <p:txBody>
            <a:bodyPr wrap="square" rtlCol="0">
              <a:spAutoFit/>
            </a:bodyPr>
            <a:lstStyle/>
            <a:p>
              <a:pPr marL="171450" indent="-171450">
                <a:buFont typeface="Arial" panose="020B0604020202020204" pitchFamily="34" charset="0"/>
                <a:buChar char="•"/>
              </a:pPr>
              <a:r>
                <a:rPr lang="ja-JP" altLang="en-US" sz="1100" dirty="0">
                  <a:latin typeface="Meiryo UI" panose="020B0604030504040204" pitchFamily="50" charset="-128"/>
                  <a:ea typeface="Meiryo UI" panose="020B0604030504040204" pitchFamily="50" charset="-128"/>
                </a:rPr>
                <a:t>湾奥部における栄養塩類の過度な偏在の解消や底層ＤＯの改善</a:t>
              </a:r>
              <a:r>
                <a:rPr lang="ja-JP" altLang="en-US" sz="1100" dirty="0" smtClean="0">
                  <a:latin typeface="Meiryo UI" panose="020B0604030504040204" pitchFamily="50" charset="-128"/>
                  <a:ea typeface="Meiryo UI" panose="020B0604030504040204" pitchFamily="50" charset="-128"/>
                </a:rPr>
                <a:t>に向けた</a:t>
              </a:r>
              <a:r>
                <a:rPr lang="ja-JP" altLang="en-US" sz="1100" dirty="0">
                  <a:latin typeface="Meiryo UI" panose="020B0604030504040204" pitchFamily="50" charset="-128"/>
                  <a:ea typeface="Meiryo UI" panose="020B0604030504040204" pitchFamily="50" charset="-128"/>
                </a:rPr>
                <a:t>取組みの</a:t>
              </a:r>
              <a:r>
                <a:rPr lang="ja-JP" altLang="en-US" sz="1100" dirty="0" smtClean="0">
                  <a:latin typeface="Meiryo UI" panose="020B0604030504040204" pitchFamily="50" charset="-128"/>
                  <a:ea typeface="Meiryo UI" panose="020B0604030504040204" pitchFamily="50" charset="-128"/>
                </a:rPr>
                <a:t>推進</a:t>
              </a:r>
              <a:r>
                <a:rPr lang="en-US" altLang="ja-JP" sz="1100" dirty="0" smtClean="0">
                  <a:latin typeface="Meiryo UI" panose="020B0604030504040204" pitchFamily="50" charset="-128"/>
                  <a:ea typeface="Meiryo UI" panose="020B0604030504040204" pitchFamily="50" charset="-128"/>
                </a:rPr>
                <a:t>(</a:t>
              </a:r>
              <a:r>
                <a:rPr lang="ja-JP" altLang="en-US" sz="1100" dirty="0">
                  <a:latin typeface="Meiryo UI" panose="020B0604030504040204" pitchFamily="50" charset="-128"/>
                  <a:ea typeface="Meiryo UI" panose="020B0604030504040204" pitchFamily="50" charset="-128"/>
                </a:rPr>
                <a:t>１</a:t>
              </a:r>
              <a:r>
                <a:rPr lang="en-US" altLang="ja-JP" sz="1100" dirty="0" smtClean="0">
                  <a:latin typeface="Meiryo UI" panose="020B0604030504040204" pitchFamily="50" charset="-128"/>
                  <a:ea typeface="Meiryo UI" panose="020B0604030504040204" pitchFamily="50" charset="-128"/>
                </a:rPr>
                <a:t>)</a:t>
              </a:r>
              <a:endParaRPr lang="en-US" altLang="ja-JP" sz="1100" dirty="0">
                <a:latin typeface="Meiryo UI" panose="020B0604030504040204" pitchFamily="50" charset="-128"/>
                <a:ea typeface="Meiryo UI" panose="020B0604030504040204" pitchFamily="50" charset="-128"/>
              </a:endParaRPr>
            </a:p>
            <a:p>
              <a:pPr marL="171450" indent="-171450">
                <a:buFont typeface="Arial" panose="020B0604020202020204" pitchFamily="34" charset="0"/>
                <a:buChar char="•"/>
              </a:pPr>
              <a:r>
                <a:rPr lang="ja-JP" altLang="en-US" sz="1100" dirty="0">
                  <a:latin typeface="Meiryo UI" panose="020B0604030504040204" pitchFamily="50" charset="-128"/>
                  <a:ea typeface="Meiryo UI" panose="020B0604030504040204" pitchFamily="50" charset="-128"/>
                </a:rPr>
                <a:t>湾奥部における生物が生息しやすい場の</a:t>
              </a:r>
              <a:r>
                <a:rPr lang="ja-JP" altLang="en-US" sz="1100" dirty="0" smtClean="0">
                  <a:latin typeface="Meiryo UI" panose="020B0604030504040204" pitchFamily="50" charset="-128"/>
                  <a:ea typeface="Meiryo UI" panose="020B0604030504040204" pitchFamily="50" charset="-128"/>
                </a:rPr>
                <a:t>創出</a:t>
              </a:r>
              <a:r>
                <a:rPr lang="en-US" altLang="ja-JP" sz="1100" dirty="0" smtClean="0">
                  <a:latin typeface="Meiryo UI" panose="020B0604030504040204" pitchFamily="50" charset="-128"/>
                  <a:ea typeface="Meiryo UI" panose="020B0604030504040204" pitchFamily="50" charset="-128"/>
                </a:rPr>
                <a:t>(</a:t>
              </a:r>
              <a:r>
                <a:rPr lang="ja-JP" altLang="en-US" sz="1100" dirty="0">
                  <a:latin typeface="Meiryo UI" panose="020B0604030504040204" pitchFamily="50" charset="-128"/>
                  <a:ea typeface="Meiryo UI" panose="020B0604030504040204" pitchFamily="50" charset="-128"/>
                </a:rPr>
                <a:t>１</a:t>
              </a:r>
              <a:r>
                <a:rPr lang="en-US" altLang="ja-JP" sz="1100" dirty="0" smtClean="0">
                  <a:latin typeface="Meiryo UI" panose="020B0604030504040204" pitchFamily="50" charset="-128"/>
                  <a:ea typeface="Meiryo UI" panose="020B0604030504040204" pitchFamily="50" charset="-128"/>
                </a:rPr>
                <a:t>)</a:t>
              </a:r>
              <a:r>
                <a:rPr lang="ja-JP" altLang="en-US" sz="1100" dirty="0">
                  <a:latin typeface="Meiryo UI" panose="020B0604030504040204" pitchFamily="50" charset="-128"/>
                  <a:ea typeface="Meiryo UI" panose="020B0604030504040204" pitchFamily="50" charset="-128"/>
                </a:rPr>
                <a:t>　　　</a:t>
              </a:r>
              <a:endParaRPr lang="en-US" altLang="ja-JP" sz="1100" dirty="0">
                <a:latin typeface="Meiryo UI" panose="020B0604030504040204" pitchFamily="50" charset="-128"/>
                <a:ea typeface="Meiryo UI" panose="020B0604030504040204" pitchFamily="50" charset="-128"/>
              </a:endParaRPr>
            </a:p>
            <a:p>
              <a:pPr marL="171450" indent="-171450">
                <a:buFont typeface="Arial" panose="020B0604020202020204" pitchFamily="34" charset="0"/>
                <a:buChar char="•"/>
              </a:pPr>
              <a:r>
                <a:rPr lang="ja-JP" altLang="en-US" sz="1100" dirty="0">
                  <a:latin typeface="Meiryo UI" panose="020B0604030504040204" pitchFamily="50" charset="-128"/>
                  <a:ea typeface="Meiryo UI" panose="020B0604030504040204" pitchFamily="50" charset="-128"/>
                </a:rPr>
                <a:t>貧酸素水塊の改善に向けた</a:t>
              </a:r>
              <a:r>
                <a:rPr lang="ja-JP" altLang="en-US" sz="1100" dirty="0" smtClean="0">
                  <a:latin typeface="Meiryo UI" panose="020B0604030504040204" pitchFamily="50" charset="-128"/>
                  <a:ea typeface="Meiryo UI" panose="020B0604030504040204" pitchFamily="50" charset="-128"/>
                </a:rPr>
                <a:t>取組み</a:t>
              </a:r>
              <a:r>
                <a:rPr lang="ja-JP" altLang="en-US" sz="1100" dirty="0">
                  <a:latin typeface="Meiryo UI" panose="020B0604030504040204" pitchFamily="50" charset="-128"/>
                  <a:ea typeface="Meiryo UI" panose="020B0604030504040204" pitchFamily="50" charset="-128"/>
                </a:rPr>
                <a:t>の</a:t>
              </a:r>
              <a:r>
                <a:rPr lang="ja-JP" altLang="en-US" sz="1100" dirty="0" smtClean="0">
                  <a:latin typeface="Meiryo UI" panose="020B0604030504040204" pitchFamily="50" charset="-128"/>
                  <a:ea typeface="Meiryo UI" panose="020B0604030504040204" pitchFamily="50" charset="-128"/>
                </a:rPr>
                <a:t>推進</a:t>
              </a:r>
              <a:r>
                <a:rPr lang="en-US" altLang="ja-JP" sz="1100" dirty="0" smtClean="0">
                  <a:latin typeface="Meiryo UI" panose="020B0604030504040204" pitchFamily="50" charset="-128"/>
                  <a:ea typeface="Meiryo UI" panose="020B0604030504040204" pitchFamily="50" charset="-128"/>
                </a:rPr>
                <a:t>(</a:t>
              </a:r>
              <a:r>
                <a:rPr lang="ja-JP" altLang="en-US" sz="1100" dirty="0">
                  <a:latin typeface="Meiryo UI" panose="020B0604030504040204" pitchFamily="50" charset="-128"/>
                  <a:ea typeface="Meiryo UI" panose="020B0604030504040204" pitchFamily="50" charset="-128"/>
                </a:rPr>
                <a:t>１</a:t>
              </a:r>
              <a:r>
                <a:rPr lang="en-US" altLang="ja-JP" sz="1100" dirty="0" smtClean="0">
                  <a:latin typeface="Meiryo UI" panose="020B0604030504040204" pitchFamily="50" charset="-128"/>
                  <a:ea typeface="Meiryo UI" panose="020B0604030504040204" pitchFamily="50" charset="-128"/>
                </a:rPr>
                <a:t>)</a:t>
              </a:r>
              <a:r>
                <a:rPr lang="ja-JP" altLang="en-US" sz="1100" dirty="0" smtClean="0">
                  <a:latin typeface="Meiryo UI" panose="020B0604030504040204" pitchFamily="50" charset="-128"/>
                  <a:ea typeface="Meiryo UI" panose="020B0604030504040204" pitchFamily="50" charset="-128"/>
                </a:rPr>
                <a:t>　等</a:t>
              </a:r>
              <a:endParaRPr lang="en-US" altLang="ja-JP" sz="1100" dirty="0" smtClean="0">
                <a:latin typeface="Meiryo UI" panose="020B0604030504040204" pitchFamily="50" charset="-128"/>
                <a:ea typeface="Meiryo UI" panose="020B0604030504040204" pitchFamily="50" charset="-128"/>
              </a:endParaRPr>
            </a:p>
          </p:txBody>
        </p:sp>
        <p:sp>
          <p:nvSpPr>
            <p:cNvPr id="122" name="テキスト ボックス 121">
              <a:extLst>
                <a:ext uri="{FF2B5EF4-FFF2-40B4-BE49-F238E27FC236}">
                  <a16:creationId xmlns:a16="http://schemas.microsoft.com/office/drawing/2014/main" id="{80EBD957-6A6D-4C2A-BF6B-B7819657BDBC}"/>
                </a:ext>
              </a:extLst>
            </p:cNvPr>
            <p:cNvSpPr txBox="1"/>
            <p:nvPr/>
          </p:nvSpPr>
          <p:spPr>
            <a:xfrm>
              <a:off x="143126" y="5149917"/>
              <a:ext cx="3093254" cy="269200"/>
            </a:xfrm>
            <a:prstGeom prst="roundRect">
              <a:avLst>
                <a:gd name="adj" fmla="val 6211"/>
              </a:avLst>
            </a:prstGeom>
            <a:noFill/>
            <a:ln w="6350">
              <a:noFill/>
            </a:ln>
          </p:spPr>
          <p:txBody>
            <a:bodyPr wrap="square" rtlCol="0">
              <a:spAutoFit/>
            </a:bodyPr>
            <a:lstStyle/>
            <a:p>
              <a:r>
                <a:rPr lang="en-US" altLang="ja-JP" sz="1100" b="1" dirty="0" smtClean="0">
                  <a:latin typeface="Meiryo UI" panose="020B0604030504040204" pitchFamily="50" charset="-128"/>
                  <a:ea typeface="Meiryo UI" panose="020B0604030504040204" pitchFamily="50" charset="-128"/>
                </a:rPr>
                <a:t>(5)</a:t>
              </a:r>
              <a:r>
                <a:rPr lang="ja-JP" altLang="en-US" sz="1100" b="1" dirty="0" smtClean="0">
                  <a:latin typeface="Meiryo UI" panose="020B0604030504040204" pitchFamily="50" charset="-128"/>
                  <a:ea typeface="Meiryo UI" panose="020B0604030504040204" pitchFamily="50" charset="-128"/>
                </a:rPr>
                <a:t>水産</a:t>
              </a:r>
              <a:r>
                <a:rPr lang="ja-JP" altLang="en-US" sz="1100" b="1" dirty="0">
                  <a:latin typeface="Meiryo UI" panose="020B0604030504040204" pitchFamily="50" charset="-128"/>
                  <a:ea typeface="Meiryo UI" panose="020B0604030504040204" pitchFamily="50" charset="-128"/>
                </a:rPr>
                <a:t>資源を含む生物の生息環境の整備等</a:t>
              </a:r>
              <a:endParaRPr lang="en-US" altLang="ja-JP" sz="1100" b="1" dirty="0">
                <a:latin typeface="Meiryo UI" panose="020B0604030504040204" pitchFamily="50" charset="-128"/>
                <a:ea typeface="Meiryo UI" panose="020B0604030504040204" pitchFamily="50" charset="-128"/>
              </a:endParaRPr>
            </a:p>
          </p:txBody>
        </p:sp>
        <p:pic>
          <p:nvPicPr>
            <p:cNvPr id="89" name="図 88"/>
            <p:cNvPicPr/>
            <p:nvPr/>
          </p:nvPicPr>
          <p:blipFill>
            <a:blip r:embed="rId6" cstate="print">
              <a:extLst>
                <a:ext uri="{28A0092B-C50C-407E-A947-70E740481C1C}">
                  <a14:useLocalDpi xmlns:a14="http://schemas.microsoft.com/office/drawing/2010/main" val="0"/>
                </a:ext>
              </a:extLst>
            </a:blip>
            <a:stretch>
              <a:fillRect/>
            </a:stretch>
          </p:blipFill>
          <p:spPr>
            <a:xfrm>
              <a:off x="3831756" y="3309077"/>
              <a:ext cx="1253220" cy="897245"/>
            </a:xfrm>
            <a:prstGeom prst="rect">
              <a:avLst/>
            </a:prstGeom>
          </p:spPr>
        </p:pic>
        <p:pic>
          <p:nvPicPr>
            <p:cNvPr id="90" name="図 89" descr="C:\Users\TabuchiKe\AppData\Local\Microsoft\Windows\INetCache\Content.Word\P1070475　ﾜｶﾒ.JPG"/>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5137401" y="3332898"/>
              <a:ext cx="1206108" cy="873424"/>
            </a:xfrm>
            <a:prstGeom prst="rect">
              <a:avLst/>
            </a:prstGeom>
            <a:noFill/>
            <a:ln>
              <a:noFill/>
            </a:ln>
          </p:spPr>
        </p:pic>
        <p:sp>
          <p:nvSpPr>
            <p:cNvPr id="118" name="テキスト ボックス 2" descr="正常なノリと色落ちしたノリの写真の出展です。" title="出典：水産庁ホームページ">
              <a:extLst>
                <a:ext uri="{FF2B5EF4-FFF2-40B4-BE49-F238E27FC236}">
                  <a16:creationId xmlns:a16="http://schemas.microsoft.com/office/drawing/2014/main" id="{AF3C7A8B-1E35-46A0-8414-B3678135C242}"/>
                </a:ext>
              </a:extLst>
            </p:cNvPr>
            <p:cNvSpPr txBox="1">
              <a:spLocks noChangeArrowheads="1"/>
            </p:cNvSpPr>
            <p:nvPr/>
          </p:nvSpPr>
          <p:spPr bwMode="auto">
            <a:xfrm>
              <a:off x="4226079" y="3975490"/>
              <a:ext cx="1734578" cy="230832"/>
            </a:xfrm>
            <a:prstGeom prst="rect">
              <a:avLst/>
            </a:prstGeom>
            <a:solidFill>
              <a:schemeClr val="tx1">
                <a:alpha val="50000"/>
              </a:schemeClr>
            </a:solidFill>
            <a:ln w="9525">
              <a:noFill/>
              <a:miter lim="800000"/>
              <a:headEnd/>
              <a:tailEnd/>
            </a:ln>
          </p:spPr>
          <p:txBody>
            <a:bodyPr rot="0" vert="horz" wrap="square" lIns="91440" tIns="45720" rIns="91440" bIns="45720" anchor="t" anchorCtr="0">
              <a:spAutoFit/>
            </a:bodyPr>
            <a:lstStyle/>
            <a:p>
              <a:pPr algn="ctr"/>
              <a:r>
                <a:rPr lang="ja-JP" altLang="en-US" sz="900" b="1" kern="100" dirty="0">
                  <a:solidFill>
                    <a:schemeClr val="bg1"/>
                  </a:solidFill>
                  <a:effectLst>
                    <a:outerShdw blurRad="38100" dist="38100" dir="2700000" algn="tl">
                      <a:srgbClr val="000000">
                        <a:alpha val="43137"/>
                      </a:srgbClr>
                    </a:outerShdw>
                  </a:effectLst>
                  <a:latin typeface="UD デジタル 教科書体 NK-B" panose="02020700000000000000" pitchFamily="18" charset="-128"/>
                  <a:ea typeface="UD デジタル 教科書体 NK-B" panose="02020700000000000000" pitchFamily="18" charset="-128"/>
                  <a:cs typeface="Times New Roman" panose="02020603050405020304" pitchFamily="18" charset="0"/>
                </a:rPr>
                <a:t>小型の環境改善</a:t>
              </a:r>
              <a:r>
                <a:rPr lang="ja-JP" altLang="en-US" sz="900" b="1" kern="100" dirty="0" smtClean="0">
                  <a:solidFill>
                    <a:schemeClr val="bg1"/>
                  </a:solidFill>
                  <a:effectLst>
                    <a:outerShdw blurRad="38100" dist="38100" dir="2700000" algn="tl">
                      <a:srgbClr val="000000">
                        <a:alpha val="43137"/>
                      </a:srgbClr>
                    </a:outerShdw>
                  </a:effectLst>
                  <a:latin typeface="UD デジタル 教科書体 NK-B" panose="02020700000000000000" pitchFamily="18" charset="-128"/>
                  <a:ea typeface="UD デジタル 教科書体 NK-B" panose="02020700000000000000" pitchFamily="18" charset="-128"/>
                  <a:cs typeface="Times New Roman" panose="02020603050405020304" pitchFamily="18" charset="0"/>
                </a:rPr>
                <a:t>施設の設置</a:t>
              </a:r>
              <a:endParaRPr lang="en-US" altLang="ja-JP" sz="900" b="1" kern="100" dirty="0" smtClean="0">
                <a:solidFill>
                  <a:schemeClr val="bg1"/>
                </a:solidFill>
                <a:effectLst>
                  <a:outerShdw blurRad="38100" dist="38100" dir="2700000" algn="tl">
                    <a:srgbClr val="000000">
                      <a:alpha val="43137"/>
                    </a:srgbClr>
                  </a:outerShdw>
                </a:effectLst>
                <a:latin typeface="UD デジタル 教科書体 NK-B" panose="02020700000000000000" pitchFamily="18" charset="-128"/>
                <a:ea typeface="UD デジタル 教科書体 NK-B" panose="02020700000000000000" pitchFamily="18" charset="-128"/>
                <a:cs typeface="Times New Roman" panose="02020603050405020304" pitchFamily="18" charset="0"/>
              </a:endParaRPr>
            </a:p>
          </p:txBody>
        </p:sp>
        <p:sp>
          <p:nvSpPr>
            <p:cNvPr id="116" name="テキスト ボックス 115">
              <a:extLst>
                <a:ext uri="{FF2B5EF4-FFF2-40B4-BE49-F238E27FC236}">
                  <a16:creationId xmlns:a16="http://schemas.microsoft.com/office/drawing/2014/main" id="{4EB82A95-81CD-4F26-ABF4-6F9D8B501C0A}"/>
                </a:ext>
              </a:extLst>
            </p:cNvPr>
            <p:cNvSpPr txBox="1"/>
            <p:nvPr/>
          </p:nvSpPr>
          <p:spPr>
            <a:xfrm>
              <a:off x="60606" y="1718597"/>
              <a:ext cx="4546631" cy="285036"/>
            </a:xfrm>
            <a:prstGeom prst="roundRect">
              <a:avLst>
                <a:gd name="adj" fmla="val 6211"/>
              </a:avLst>
            </a:prstGeom>
            <a:gradFill flip="none" rotWithShape="1">
              <a:gsLst>
                <a:gs pos="0">
                  <a:srgbClr val="92D050">
                    <a:tint val="66000"/>
                    <a:satMod val="160000"/>
                  </a:srgbClr>
                </a:gs>
                <a:gs pos="50000">
                  <a:srgbClr val="92D050">
                    <a:tint val="44500"/>
                    <a:satMod val="160000"/>
                  </a:srgbClr>
                </a:gs>
                <a:gs pos="100000">
                  <a:srgbClr val="92D050">
                    <a:tint val="23500"/>
                    <a:satMod val="160000"/>
                  </a:srgbClr>
                </a:gs>
              </a:gsLst>
              <a:lin ang="5400000" scaled="1"/>
              <a:tileRect/>
            </a:gradFill>
            <a:ln w="19050">
              <a:noFill/>
            </a:ln>
          </p:spPr>
          <p:txBody>
            <a:bodyPr wrap="square" rtlCol="0">
              <a:spAutoFit/>
              <a:scene3d>
                <a:camera prst="orthographicFront"/>
                <a:lightRig rig="harsh" dir="t"/>
              </a:scene3d>
              <a:sp3d extrusionH="57150" prstMaterial="matte">
                <a:bevelT w="63500" h="12700" prst="angle"/>
                <a:contourClr>
                  <a:schemeClr val="bg1">
                    <a:lumMod val="65000"/>
                  </a:schemeClr>
                </a:contourClr>
              </a:sp3d>
            </a:bodyPr>
            <a:lstStyle/>
            <a:p>
              <a:r>
                <a:rPr lang="ja-JP" altLang="en-US" sz="1200" b="1" dirty="0" smtClean="0">
                  <a:ln/>
                  <a:latin typeface="Meiryo UI" panose="020B0604030504040204" pitchFamily="50" charset="-128"/>
                  <a:ea typeface="Meiryo UI" panose="020B0604030504040204" pitchFamily="50" charset="-128"/>
                  <a:cs typeface="Meiryo UI" panose="020B0604030504040204" pitchFamily="50" charset="-128"/>
                </a:rPr>
                <a:t>１</a:t>
              </a:r>
              <a:r>
                <a:rPr lang="ja-JP" altLang="en-US" sz="1200" b="1" dirty="0">
                  <a:ln/>
                  <a:latin typeface="Meiryo UI" panose="020B0604030504040204" pitchFamily="50" charset="-128"/>
                  <a:ea typeface="Meiryo UI" panose="020B0604030504040204" pitchFamily="50" charset="-128"/>
                  <a:cs typeface="Meiryo UI" panose="020B0604030504040204" pitchFamily="50" charset="-128"/>
                </a:rPr>
                <a:t>　</a:t>
              </a:r>
              <a:r>
                <a:rPr lang="ja-JP" altLang="en-US" sz="1200" b="1" dirty="0" smtClean="0">
                  <a:ln/>
                  <a:latin typeface="Meiryo UI" panose="020B0604030504040204" pitchFamily="50" charset="-128"/>
                  <a:ea typeface="Meiryo UI" panose="020B0604030504040204" pitchFamily="50" charset="-128"/>
                  <a:cs typeface="Meiryo UI" panose="020B0604030504040204" pitchFamily="50" charset="-128"/>
                </a:rPr>
                <a:t>水質</a:t>
              </a:r>
              <a:r>
                <a:rPr lang="ja-JP" altLang="en-US" sz="1200" b="1" dirty="0">
                  <a:ln/>
                  <a:latin typeface="Meiryo UI" panose="020B0604030504040204" pitchFamily="50" charset="-128"/>
                  <a:ea typeface="Meiryo UI" panose="020B0604030504040204" pitchFamily="50" charset="-128"/>
                  <a:cs typeface="Meiryo UI" panose="020B0604030504040204" pitchFamily="50" charset="-128"/>
                </a:rPr>
                <a:t>の保全及び管理並びに水産資源の持続可能な利用の確保</a:t>
              </a:r>
              <a:endParaRPr lang="en-US" altLang="ja-JP" sz="1200" b="1" dirty="0">
                <a:ln/>
                <a:latin typeface="Meiryo UI" panose="020B0604030504040204" pitchFamily="50" charset="-128"/>
                <a:ea typeface="Meiryo UI" panose="020B0604030504040204" pitchFamily="50" charset="-128"/>
                <a:cs typeface="Meiryo UI" panose="020B0604030504040204" pitchFamily="50" charset="-128"/>
              </a:endParaRPr>
            </a:p>
          </p:txBody>
        </p:sp>
        <p:sp>
          <p:nvSpPr>
            <p:cNvPr id="117" name="角丸四角形 71">
              <a:extLst>
                <a:ext uri="{FF2B5EF4-FFF2-40B4-BE49-F238E27FC236}">
                  <a16:creationId xmlns:a16="http://schemas.microsoft.com/office/drawing/2014/main" id="{6AB0A5AB-11FF-487F-88C0-1D087CF84996}"/>
                </a:ext>
              </a:extLst>
            </p:cNvPr>
            <p:cNvSpPr/>
            <p:nvPr/>
          </p:nvSpPr>
          <p:spPr>
            <a:xfrm>
              <a:off x="138634" y="2046082"/>
              <a:ext cx="6195493" cy="688906"/>
            </a:xfrm>
            <a:prstGeom prst="roundRect">
              <a:avLst>
                <a:gd name="adj" fmla="val 9085"/>
              </a:avLst>
            </a:prstGeom>
            <a:solidFill>
              <a:schemeClr val="bg1"/>
            </a:solidFill>
            <a:ln w="38100" cmpd="dbl">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nSpc>
                  <a:spcPts val="1400"/>
                </a:lnSpc>
              </a:pPr>
              <a:r>
                <a:rPr lang="ja-JP" altLang="en-US" sz="1100" dirty="0" smtClean="0">
                  <a:solidFill>
                    <a:schemeClr val="tx1"/>
                  </a:solidFill>
                  <a:latin typeface="Meiryo UI" panose="020B0604030504040204" pitchFamily="50" charset="-128"/>
                  <a:ea typeface="Meiryo UI" panose="020B0604030504040204" pitchFamily="50" charset="-128"/>
                </a:rPr>
                <a:t>湾</a:t>
              </a:r>
              <a:r>
                <a:rPr lang="ja-JP" altLang="en-US" sz="1100" dirty="0">
                  <a:solidFill>
                    <a:schemeClr val="tx1"/>
                  </a:solidFill>
                  <a:latin typeface="Meiryo UI" panose="020B0604030504040204" pitchFamily="50" charset="-128"/>
                  <a:ea typeface="Meiryo UI" panose="020B0604030504040204" pitchFamily="50" charset="-128"/>
                </a:rPr>
                <a:t>全体としては現在の水質を維持するための取組みを継続</a:t>
              </a:r>
              <a:r>
                <a:rPr lang="ja-JP" altLang="en-US" sz="1100" dirty="0" smtClean="0">
                  <a:solidFill>
                    <a:schemeClr val="tx1"/>
                  </a:solidFill>
                  <a:latin typeface="Meiryo UI" panose="020B0604030504040204" pitchFamily="50" charset="-128"/>
                  <a:ea typeface="Meiryo UI" panose="020B0604030504040204" pitchFamily="50" charset="-128"/>
                </a:rPr>
                <a:t>しつつ、赤潮</a:t>
              </a:r>
              <a:r>
                <a:rPr lang="ja-JP" altLang="en-US" sz="1100" dirty="0">
                  <a:solidFill>
                    <a:schemeClr val="tx1"/>
                  </a:solidFill>
                  <a:latin typeface="Meiryo UI" panose="020B0604030504040204" pitchFamily="50" charset="-128"/>
                  <a:ea typeface="Meiryo UI" panose="020B0604030504040204" pitchFamily="50" charset="-128"/>
                </a:rPr>
                <a:t>や貧酸素水塊</a:t>
              </a:r>
              <a:r>
                <a:rPr lang="ja-JP" altLang="en-US" sz="1100" dirty="0" smtClean="0">
                  <a:solidFill>
                    <a:schemeClr val="tx1"/>
                  </a:solidFill>
                  <a:latin typeface="Meiryo UI" panose="020B0604030504040204" pitchFamily="50" charset="-128"/>
                  <a:ea typeface="Meiryo UI" panose="020B0604030504040204" pitchFamily="50" charset="-128"/>
                </a:rPr>
                <a:t>など</a:t>
              </a:r>
              <a:r>
                <a:rPr lang="ja-JP" altLang="en-US" sz="1100" dirty="0">
                  <a:solidFill>
                    <a:schemeClr val="tx1"/>
                  </a:solidFill>
                  <a:latin typeface="Meiryo UI" panose="020B0604030504040204" pitchFamily="50" charset="-128"/>
                  <a:ea typeface="Meiryo UI" panose="020B0604030504040204" pitchFamily="50" charset="-128"/>
                </a:rPr>
                <a:t>の</a:t>
              </a:r>
              <a:r>
                <a:rPr lang="ja-JP" altLang="en-US" sz="1100" dirty="0" smtClean="0">
                  <a:solidFill>
                    <a:schemeClr val="tx1"/>
                  </a:solidFill>
                  <a:latin typeface="Meiryo UI" panose="020B0604030504040204" pitchFamily="50" charset="-128"/>
                  <a:ea typeface="Meiryo UI" panose="020B0604030504040204" pitchFamily="50" charset="-128"/>
                </a:rPr>
                <a:t>局所的な対策として、湾</a:t>
              </a:r>
              <a:r>
                <a:rPr lang="ja-JP" altLang="en-US" sz="1100" dirty="0">
                  <a:solidFill>
                    <a:schemeClr val="tx1"/>
                  </a:solidFill>
                  <a:latin typeface="Meiryo UI" panose="020B0604030504040204" pitchFamily="50" charset="-128"/>
                  <a:ea typeface="Meiryo UI" panose="020B0604030504040204" pitchFamily="50" charset="-128"/>
                </a:rPr>
                <a:t>奥部における栄養塩類の過度な偏在の解消</a:t>
              </a:r>
              <a:r>
                <a:rPr lang="ja-JP" altLang="en-US" sz="1100" dirty="0" smtClean="0">
                  <a:solidFill>
                    <a:schemeClr val="tx1"/>
                  </a:solidFill>
                  <a:latin typeface="Meiryo UI" panose="020B0604030504040204" pitchFamily="50" charset="-128"/>
                  <a:ea typeface="Meiryo UI" panose="020B0604030504040204" pitchFamily="50" charset="-128"/>
                </a:rPr>
                <a:t>や</a:t>
              </a:r>
              <a:r>
                <a:rPr lang="ja-JP" altLang="en-US" sz="1100" dirty="0">
                  <a:solidFill>
                    <a:schemeClr val="tx1"/>
                  </a:solidFill>
                  <a:latin typeface="Meiryo UI" panose="020B0604030504040204" pitchFamily="50" charset="-128"/>
                  <a:ea typeface="Meiryo UI" panose="020B0604030504040204" pitchFamily="50" charset="-128"/>
                </a:rPr>
                <a:t>生物</a:t>
              </a:r>
              <a:r>
                <a:rPr lang="ja-JP" altLang="en-US" sz="1100" dirty="0" smtClean="0">
                  <a:solidFill>
                    <a:schemeClr val="tx1"/>
                  </a:solidFill>
                  <a:latin typeface="Meiryo UI" panose="020B0604030504040204" pitchFamily="50" charset="-128"/>
                  <a:ea typeface="Meiryo UI" panose="020B0604030504040204" pitchFamily="50" charset="-128"/>
                </a:rPr>
                <a:t>が生息しやすい場の創出等に向けた取組み等を推進する。また、湾南部における栄養塩類の管理や、水産資源を含む生物の生息環境の整備等を推進する。</a:t>
              </a:r>
              <a:endParaRPr lang="en-US" altLang="ja-JP" sz="1100" dirty="0">
                <a:solidFill>
                  <a:schemeClr val="tx1"/>
                </a:solidFill>
                <a:latin typeface="Meiryo UI" panose="020B0604030504040204" pitchFamily="50" charset="-128"/>
                <a:ea typeface="Meiryo UI" panose="020B0604030504040204" pitchFamily="50" charset="-128"/>
              </a:endParaRPr>
            </a:p>
          </p:txBody>
        </p:sp>
        <p:sp>
          <p:nvSpPr>
            <p:cNvPr id="119" name="テキスト ボックス 118">
              <a:extLst>
                <a:ext uri="{FF2B5EF4-FFF2-40B4-BE49-F238E27FC236}">
                  <a16:creationId xmlns:a16="http://schemas.microsoft.com/office/drawing/2014/main" id="{265E39A2-120A-4756-84AD-78B9419CC98D}"/>
                </a:ext>
              </a:extLst>
            </p:cNvPr>
            <p:cNvSpPr txBox="1"/>
            <p:nvPr/>
          </p:nvSpPr>
          <p:spPr>
            <a:xfrm>
              <a:off x="354146" y="2898837"/>
              <a:ext cx="6106929" cy="443389"/>
            </a:xfrm>
            <a:prstGeom prst="roundRect">
              <a:avLst>
                <a:gd name="adj" fmla="val 6211"/>
              </a:avLst>
            </a:prstGeom>
            <a:noFill/>
            <a:ln w="6350">
              <a:noFill/>
            </a:ln>
          </p:spPr>
          <p:txBody>
            <a:bodyPr wrap="square" rtlCol="0">
              <a:spAutoFit/>
            </a:bodyPr>
            <a:lstStyle/>
            <a:p>
              <a:r>
                <a:rPr lang="ja-JP" altLang="en-US" sz="1100" dirty="0">
                  <a:latin typeface="Meiryo UI" panose="020B0604030504040204" pitchFamily="50" charset="-128"/>
                  <a:ea typeface="Meiryo UI" panose="020B0604030504040204" pitchFamily="50" charset="-128"/>
                </a:rPr>
                <a:t>水質総量削減制度等に基づき、生活排水対策（下水道の整備等）、産業排水対策（総量規制基準の設定等）、その他の排水対策等を計画的かつ総合的に実施し、削減目標量の達成を図る</a:t>
              </a:r>
              <a:r>
                <a:rPr lang="ja-JP" altLang="en-US" sz="1100" dirty="0" smtClean="0">
                  <a:latin typeface="Meiryo UI" panose="020B0604030504040204" pitchFamily="50" charset="-128"/>
                  <a:ea typeface="Meiryo UI" panose="020B0604030504040204" pitchFamily="50" charset="-128"/>
                </a:rPr>
                <a:t>。</a:t>
              </a:r>
              <a:r>
                <a:rPr lang="en-US" altLang="ja-JP" sz="1100" dirty="0" smtClean="0">
                  <a:latin typeface="Meiryo UI" panose="020B0604030504040204" pitchFamily="50" charset="-128"/>
                  <a:ea typeface="Meiryo UI" panose="020B0604030504040204" pitchFamily="50" charset="-128"/>
                </a:rPr>
                <a:t>(</a:t>
              </a:r>
              <a:r>
                <a:rPr lang="ja-JP" altLang="en-US" sz="1100" dirty="0">
                  <a:latin typeface="Meiryo UI" panose="020B0604030504040204" pitchFamily="50" charset="-128"/>
                  <a:ea typeface="Meiryo UI" panose="020B0604030504040204" pitchFamily="50" charset="-128"/>
                </a:rPr>
                <a:t>１</a:t>
              </a:r>
              <a:r>
                <a:rPr lang="en-US" altLang="ja-JP" sz="1100" dirty="0" smtClean="0">
                  <a:latin typeface="Meiryo UI" panose="020B0604030504040204" pitchFamily="50" charset="-128"/>
                  <a:ea typeface="Meiryo UI" panose="020B0604030504040204" pitchFamily="50" charset="-128"/>
                </a:rPr>
                <a:t>,</a:t>
              </a:r>
              <a:r>
                <a:rPr lang="ja-JP" altLang="en-US" sz="1100" dirty="0">
                  <a:latin typeface="Meiryo UI" panose="020B0604030504040204" pitchFamily="50" charset="-128"/>
                  <a:ea typeface="Meiryo UI" panose="020B0604030504040204" pitchFamily="50" charset="-128"/>
                </a:rPr>
                <a:t>２</a:t>
              </a:r>
              <a:r>
                <a:rPr lang="en-US" altLang="ja-JP" sz="1100" dirty="0" smtClean="0">
                  <a:latin typeface="Meiryo UI" panose="020B0604030504040204" pitchFamily="50" charset="-128"/>
                  <a:ea typeface="Meiryo UI" panose="020B0604030504040204" pitchFamily="50" charset="-128"/>
                </a:rPr>
                <a:t>,</a:t>
              </a:r>
              <a:r>
                <a:rPr lang="ja-JP" altLang="en-US" sz="1100" dirty="0">
                  <a:latin typeface="Meiryo UI" panose="020B0604030504040204" pitchFamily="50" charset="-128"/>
                  <a:ea typeface="Meiryo UI" panose="020B0604030504040204" pitchFamily="50" charset="-128"/>
                </a:rPr>
                <a:t>３</a:t>
              </a:r>
              <a:r>
                <a:rPr lang="en-US" altLang="ja-JP" sz="1100" dirty="0" smtClean="0">
                  <a:latin typeface="Meiryo UI" panose="020B0604030504040204" pitchFamily="50" charset="-128"/>
                  <a:ea typeface="Meiryo UI" panose="020B0604030504040204" pitchFamily="50" charset="-128"/>
                </a:rPr>
                <a:t>)</a:t>
              </a:r>
              <a:endParaRPr lang="en-US" altLang="ja-JP" sz="1100" dirty="0">
                <a:latin typeface="Meiryo UI" panose="020B0604030504040204" pitchFamily="50" charset="-128"/>
                <a:ea typeface="Meiryo UI" panose="020B0604030504040204" pitchFamily="50" charset="-128"/>
              </a:endParaRPr>
            </a:p>
          </p:txBody>
        </p:sp>
        <p:sp>
          <p:nvSpPr>
            <p:cNvPr id="123" name="テキスト ボックス 122">
              <a:extLst>
                <a:ext uri="{FF2B5EF4-FFF2-40B4-BE49-F238E27FC236}">
                  <a16:creationId xmlns:a16="http://schemas.microsoft.com/office/drawing/2014/main" id="{934B2D70-385A-4AEB-8057-5F06B409E84F}"/>
                </a:ext>
              </a:extLst>
            </p:cNvPr>
            <p:cNvSpPr txBox="1"/>
            <p:nvPr/>
          </p:nvSpPr>
          <p:spPr>
            <a:xfrm>
              <a:off x="223673" y="4585516"/>
              <a:ext cx="3368815" cy="617577"/>
            </a:xfrm>
            <a:prstGeom prst="roundRect">
              <a:avLst>
                <a:gd name="adj" fmla="val 6211"/>
              </a:avLst>
            </a:prstGeom>
            <a:noFill/>
            <a:ln w="6350">
              <a:noFill/>
            </a:ln>
          </p:spPr>
          <p:txBody>
            <a:bodyPr wrap="square" rtlCol="0">
              <a:spAutoFit/>
            </a:bodyPr>
            <a:lstStyle/>
            <a:p>
              <a:pPr marL="171450" indent="-171450">
                <a:buFont typeface="Arial" panose="020B0604020202020204" pitchFamily="34" charset="0"/>
                <a:buChar char="•"/>
              </a:pPr>
              <a:r>
                <a:rPr lang="ja-JP" altLang="en-US" sz="1100" dirty="0">
                  <a:latin typeface="Meiryo UI" panose="020B0604030504040204" pitchFamily="50" charset="-128"/>
                  <a:ea typeface="Meiryo UI" panose="020B0604030504040204" pitchFamily="50" charset="-128"/>
                </a:rPr>
                <a:t>ノリ養殖場周辺等の特定の海域における栄養塩濃度管理の</a:t>
              </a:r>
              <a:r>
                <a:rPr lang="ja-JP" altLang="en-US" sz="1100" dirty="0" smtClean="0">
                  <a:latin typeface="Meiryo UI" panose="020B0604030504040204" pitchFamily="50" charset="-128"/>
                  <a:ea typeface="Meiryo UI" panose="020B0604030504040204" pitchFamily="50" charset="-128"/>
                </a:rPr>
                <a:t>検討</a:t>
              </a:r>
              <a:r>
                <a:rPr lang="en-US" altLang="ja-JP" sz="1100" dirty="0" smtClean="0">
                  <a:latin typeface="Meiryo UI" panose="020B0604030504040204" pitchFamily="50" charset="-128"/>
                  <a:ea typeface="Meiryo UI" panose="020B0604030504040204" pitchFamily="50" charset="-128"/>
                </a:rPr>
                <a:t>(</a:t>
              </a:r>
              <a:r>
                <a:rPr lang="ja-JP" altLang="en-US" sz="1100" dirty="0">
                  <a:latin typeface="Meiryo UI" panose="020B0604030504040204" pitchFamily="50" charset="-128"/>
                  <a:ea typeface="Meiryo UI" panose="020B0604030504040204" pitchFamily="50" charset="-128"/>
                </a:rPr>
                <a:t>２</a:t>
              </a:r>
              <a:r>
                <a:rPr lang="en-US" altLang="ja-JP" sz="1100" dirty="0" smtClean="0">
                  <a:latin typeface="Meiryo UI" panose="020B0604030504040204" pitchFamily="50" charset="-128"/>
                  <a:ea typeface="Meiryo UI" panose="020B0604030504040204" pitchFamily="50" charset="-128"/>
                </a:rPr>
                <a:t>)</a:t>
              </a:r>
              <a:endParaRPr lang="en-US" altLang="ja-JP" sz="1100" dirty="0">
                <a:latin typeface="Meiryo UI" panose="020B0604030504040204" pitchFamily="50" charset="-128"/>
                <a:ea typeface="Meiryo UI" panose="020B0604030504040204" pitchFamily="50" charset="-128"/>
              </a:endParaRPr>
            </a:p>
            <a:p>
              <a:pPr marL="171450" indent="-171450">
                <a:buFont typeface="Arial" panose="020B0604020202020204" pitchFamily="34" charset="0"/>
                <a:buChar char="•"/>
              </a:pPr>
              <a:r>
                <a:rPr lang="ja-JP" altLang="en-US" sz="1100" dirty="0">
                  <a:latin typeface="Meiryo UI" panose="020B0604030504040204" pitchFamily="50" charset="-128"/>
                  <a:ea typeface="Meiryo UI" panose="020B0604030504040204" pitchFamily="50" charset="-128"/>
                </a:rPr>
                <a:t>湾南部全体における栄養塩濃度管理の</a:t>
              </a:r>
              <a:r>
                <a:rPr lang="ja-JP" altLang="en-US" sz="1100" dirty="0" smtClean="0">
                  <a:latin typeface="Meiryo UI" panose="020B0604030504040204" pitchFamily="50" charset="-128"/>
                  <a:ea typeface="Meiryo UI" panose="020B0604030504040204" pitchFamily="50" charset="-128"/>
                </a:rPr>
                <a:t>検討</a:t>
              </a:r>
              <a:r>
                <a:rPr lang="en-US" altLang="ja-JP" sz="1100" dirty="0" smtClean="0">
                  <a:latin typeface="Meiryo UI" panose="020B0604030504040204" pitchFamily="50" charset="-128"/>
                  <a:ea typeface="Meiryo UI" panose="020B0604030504040204" pitchFamily="50" charset="-128"/>
                </a:rPr>
                <a:t>(</a:t>
              </a:r>
              <a:r>
                <a:rPr lang="ja-JP" altLang="en-US" sz="1100" dirty="0">
                  <a:latin typeface="Meiryo UI" panose="020B0604030504040204" pitchFamily="50" charset="-128"/>
                  <a:ea typeface="Meiryo UI" panose="020B0604030504040204" pitchFamily="50" charset="-128"/>
                </a:rPr>
                <a:t>２</a:t>
              </a:r>
              <a:r>
                <a:rPr lang="en-US" altLang="ja-JP" sz="1100" dirty="0" smtClean="0">
                  <a:latin typeface="Meiryo UI" panose="020B0604030504040204" pitchFamily="50" charset="-128"/>
                  <a:ea typeface="Meiryo UI" panose="020B0604030504040204" pitchFamily="50" charset="-128"/>
                </a:rPr>
                <a:t>,</a:t>
              </a:r>
              <a:r>
                <a:rPr lang="ja-JP" altLang="en-US" sz="1100" dirty="0">
                  <a:latin typeface="Meiryo UI" panose="020B0604030504040204" pitchFamily="50" charset="-128"/>
                  <a:ea typeface="Meiryo UI" panose="020B0604030504040204" pitchFamily="50" charset="-128"/>
                </a:rPr>
                <a:t>３</a:t>
              </a:r>
              <a:r>
                <a:rPr lang="en-US" altLang="ja-JP" sz="1100" dirty="0" smtClean="0">
                  <a:latin typeface="Meiryo UI" panose="020B0604030504040204" pitchFamily="50" charset="-128"/>
                  <a:ea typeface="Meiryo UI" panose="020B0604030504040204" pitchFamily="50" charset="-128"/>
                </a:rPr>
                <a:t>)</a:t>
              </a:r>
              <a:endParaRPr lang="en-US" altLang="ja-JP" sz="1100" dirty="0">
                <a:latin typeface="Meiryo UI" panose="020B0604030504040204" pitchFamily="50" charset="-128"/>
                <a:ea typeface="Meiryo UI" panose="020B0604030504040204" pitchFamily="50" charset="-128"/>
              </a:endParaRPr>
            </a:p>
          </p:txBody>
        </p:sp>
        <p:sp>
          <p:nvSpPr>
            <p:cNvPr id="130" name="テキスト ボックス 129">
              <a:extLst>
                <a:ext uri="{FF2B5EF4-FFF2-40B4-BE49-F238E27FC236}">
                  <a16:creationId xmlns:a16="http://schemas.microsoft.com/office/drawing/2014/main" id="{F41F14A1-D717-4321-ADE4-610E8953B472}"/>
                </a:ext>
              </a:extLst>
            </p:cNvPr>
            <p:cNvSpPr txBox="1"/>
            <p:nvPr/>
          </p:nvSpPr>
          <p:spPr>
            <a:xfrm>
              <a:off x="139109" y="4162652"/>
              <a:ext cx="2757886" cy="269200"/>
            </a:xfrm>
            <a:prstGeom prst="roundRect">
              <a:avLst>
                <a:gd name="adj" fmla="val 6211"/>
              </a:avLst>
            </a:prstGeom>
            <a:noFill/>
            <a:ln w="6350">
              <a:noFill/>
            </a:ln>
          </p:spPr>
          <p:txBody>
            <a:bodyPr wrap="square" rtlCol="0">
              <a:spAutoFit/>
            </a:bodyPr>
            <a:lstStyle/>
            <a:p>
              <a:r>
                <a:rPr lang="en-US" altLang="ja-JP" sz="1100" b="1" dirty="0" smtClean="0">
                  <a:latin typeface="Meiryo UI" panose="020B0604030504040204" pitchFamily="50" charset="-128"/>
                  <a:ea typeface="Meiryo UI" panose="020B0604030504040204" pitchFamily="50" charset="-128"/>
                </a:rPr>
                <a:t>(3)</a:t>
              </a:r>
              <a:r>
                <a:rPr lang="ja-JP" altLang="en-US" sz="1100" b="1" dirty="0" smtClean="0">
                  <a:latin typeface="Meiryo UI" panose="020B0604030504040204" pitchFamily="50" charset="-128"/>
                  <a:ea typeface="Meiryo UI" panose="020B0604030504040204" pitchFamily="50" charset="-128"/>
                </a:rPr>
                <a:t>油</a:t>
              </a:r>
              <a:r>
                <a:rPr lang="ja-JP" altLang="en-US" sz="1100" b="1" dirty="0">
                  <a:latin typeface="Meiryo UI" panose="020B0604030504040204" pitchFamily="50" charset="-128"/>
                  <a:ea typeface="Meiryo UI" panose="020B0604030504040204" pitchFamily="50" charset="-128"/>
                </a:rPr>
                <a:t>等による汚染の</a:t>
              </a:r>
              <a:r>
                <a:rPr lang="ja-JP" altLang="en-US" sz="1100" b="1" dirty="0" smtClean="0">
                  <a:latin typeface="Meiryo UI" panose="020B0604030504040204" pitchFamily="50" charset="-128"/>
                  <a:ea typeface="Meiryo UI" panose="020B0604030504040204" pitchFamily="50" charset="-128"/>
                </a:rPr>
                <a:t>防止</a:t>
              </a:r>
              <a:r>
                <a:rPr lang="en-US" altLang="ja-JP" sz="1100" dirty="0" smtClean="0">
                  <a:latin typeface="Meiryo UI" panose="020B0604030504040204" pitchFamily="50" charset="-128"/>
                  <a:ea typeface="Meiryo UI" panose="020B0604030504040204" pitchFamily="50" charset="-128"/>
                </a:rPr>
                <a:t>(</a:t>
              </a:r>
              <a:r>
                <a:rPr lang="ja-JP" altLang="en-US" sz="1100" dirty="0">
                  <a:latin typeface="Meiryo UI" panose="020B0604030504040204" pitchFamily="50" charset="-128"/>
                  <a:ea typeface="Meiryo UI" panose="020B0604030504040204" pitchFamily="50" charset="-128"/>
                </a:rPr>
                <a:t>１</a:t>
              </a:r>
              <a:r>
                <a:rPr lang="en-US" altLang="ja-JP" sz="1100" dirty="0" smtClean="0">
                  <a:latin typeface="Meiryo UI" panose="020B0604030504040204" pitchFamily="50" charset="-128"/>
                  <a:ea typeface="Meiryo UI" panose="020B0604030504040204" pitchFamily="50" charset="-128"/>
                </a:rPr>
                <a:t>,</a:t>
              </a:r>
              <a:r>
                <a:rPr lang="ja-JP" altLang="en-US" sz="1100" dirty="0">
                  <a:latin typeface="Meiryo UI" panose="020B0604030504040204" pitchFamily="50" charset="-128"/>
                  <a:ea typeface="Meiryo UI" panose="020B0604030504040204" pitchFamily="50" charset="-128"/>
                </a:rPr>
                <a:t>２</a:t>
              </a:r>
              <a:r>
                <a:rPr lang="en-US" altLang="ja-JP" sz="1100" dirty="0" smtClean="0">
                  <a:latin typeface="Meiryo UI" panose="020B0604030504040204" pitchFamily="50" charset="-128"/>
                  <a:ea typeface="Meiryo UI" panose="020B0604030504040204" pitchFamily="50" charset="-128"/>
                </a:rPr>
                <a:t>,</a:t>
              </a:r>
              <a:r>
                <a:rPr lang="ja-JP" altLang="en-US" sz="1100" dirty="0">
                  <a:latin typeface="Meiryo UI" panose="020B0604030504040204" pitchFamily="50" charset="-128"/>
                  <a:ea typeface="Meiryo UI" panose="020B0604030504040204" pitchFamily="50" charset="-128"/>
                </a:rPr>
                <a:t>３</a:t>
              </a:r>
              <a:r>
                <a:rPr lang="en-US" altLang="ja-JP" sz="1100" dirty="0" smtClean="0">
                  <a:latin typeface="Meiryo UI" panose="020B0604030504040204" pitchFamily="50" charset="-128"/>
                  <a:ea typeface="Meiryo UI" panose="020B0604030504040204" pitchFamily="50" charset="-128"/>
                </a:rPr>
                <a:t>)</a:t>
              </a:r>
              <a:endParaRPr lang="en-US" altLang="ja-JP" sz="1100" dirty="0">
                <a:latin typeface="Meiryo UI" panose="020B0604030504040204" pitchFamily="50" charset="-128"/>
                <a:ea typeface="Meiryo UI" panose="020B0604030504040204" pitchFamily="50" charset="-128"/>
              </a:endParaRPr>
            </a:p>
          </p:txBody>
        </p:sp>
        <p:sp>
          <p:nvSpPr>
            <p:cNvPr id="131" name="テキスト ボックス 130">
              <a:extLst>
                <a:ext uri="{FF2B5EF4-FFF2-40B4-BE49-F238E27FC236}">
                  <a16:creationId xmlns:a16="http://schemas.microsoft.com/office/drawing/2014/main" id="{96C11692-FA08-4AB0-BF41-638AE351DD53}"/>
                </a:ext>
              </a:extLst>
            </p:cNvPr>
            <p:cNvSpPr txBox="1"/>
            <p:nvPr/>
          </p:nvSpPr>
          <p:spPr>
            <a:xfrm>
              <a:off x="147573" y="4397027"/>
              <a:ext cx="2757886" cy="269200"/>
            </a:xfrm>
            <a:prstGeom prst="roundRect">
              <a:avLst>
                <a:gd name="adj" fmla="val 6211"/>
              </a:avLst>
            </a:prstGeom>
            <a:noFill/>
            <a:ln w="6350">
              <a:noFill/>
            </a:ln>
          </p:spPr>
          <p:txBody>
            <a:bodyPr wrap="square" rtlCol="0">
              <a:spAutoFit/>
            </a:bodyPr>
            <a:lstStyle/>
            <a:p>
              <a:r>
                <a:rPr lang="en-US" altLang="ja-JP" sz="1100" b="1" dirty="0" smtClean="0">
                  <a:latin typeface="Meiryo UI" panose="020B0604030504040204" pitchFamily="50" charset="-128"/>
                  <a:ea typeface="Meiryo UI" panose="020B0604030504040204" pitchFamily="50" charset="-128"/>
                </a:rPr>
                <a:t>(4)</a:t>
              </a:r>
              <a:r>
                <a:rPr lang="ja-JP" altLang="en-US" sz="1100" b="1" dirty="0" smtClean="0">
                  <a:latin typeface="Meiryo UI" panose="020B0604030504040204" pitchFamily="50" charset="-128"/>
                  <a:ea typeface="Meiryo UI" panose="020B0604030504040204" pitchFamily="50" charset="-128"/>
                </a:rPr>
                <a:t>栄養</a:t>
              </a:r>
              <a:r>
                <a:rPr lang="ja-JP" altLang="en-US" sz="1100" b="1" dirty="0">
                  <a:latin typeface="Meiryo UI" panose="020B0604030504040204" pitchFamily="50" charset="-128"/>
                  <a:ea typeface="Meiryo UI" panose="020B0604030504040204" pitchFamily="50" charset="-128"/>
                </a:rPr>
                <a:t>塩類の管理等</a:t>
              </a:r>
              <a:endParaRPr lang="en-US" altLang="ja-JP" sz="1100" b="1" dirty="0">
                <a:latin typeface="Meiryo UI" panose="020B0604030504040204" pitchFamily="50" charset="-128"/>
                <a:ea typeface="Meiryo UI" panose="020B0604030504040204" pitchFamily="50" charset="-128"/>
              </a:endParaRPr>
            </a:p>
          </p:txBody>
        </p:sp>
        <p:sp>
          <p:nvSpPr>
            <p:cNvPr id="132" name="テキスト ボックス 131">
              <a:extLst>
                <a:ext uri="{FF2B5EF4-FFF2-40B4-BE49-F238E27FC236}">
                  <a16:creationId xmlns:a16="http://schemas.microsoft.com/office/drawing/2014/main" id="{28E7BED0-271C-476C-9919-5A38B00A2486}"/>
                </a:ext>
              </a:extLst>
            </p:cNvPr>
            <p:cNvSpPr txBox="1"/>
            <p:nvPr/>
          </p:nvSpPr>
          <p:spPr>
            <a:xfrm>
              <a:off x="223673" y="5347109"/>
              <a:ext cx="4232912" cy="443389"/>
            </a:xfrm>
            <a:prstGeom prst="roundRect">
              <a:avLst>
                <a:gd name="adj" fmla="val 6211"/>
              </a:avLst>
            </a:prstGeom>
            <a:noFill/>
            <a:ln w="6350">
              <a:noFill/>
            </a:ln>
          </p:spPr>
          <p:txBody>
            <a:bodyPr wrap="square" rtlCol="0">
              <a:spAutoFit/>
            </a:bodyPr>
            <a:lstStyle/>
            <a:p>
              <a:pPr marL="171450" indent="-171450">
                <a:buFont typeface="Arial" panose="020B0604020202020204" pitchFamily="34" charset="0"/>
                <a:buChar char="•"/>
              </a:pPr>
              <a:r>
                <a:rPr lang="ja-JP" altLang="en-US" sz="1100" dirty="0">
                  <a:latin typeface="Meiryo UI" panose="020B0604030504040204" pitchFamily="50" charset="-128"/>
                  <a:ea typeface="Meiryo UI" panose="020B0604030504040204" pitchFamily="50" charset="-128"/>
                </a:rPr>
                <a:t>栽培漁業の</a:t>
              </a:r>
              <a:r>
                <a:rPr lang="ja-JP" altLang="en-US" sz="1100" dirty="0" smtClean="0">
                  <a:latin typeface="Meiryo UI" panose="020B0604030504040204" pitchFamily="50" charset="-128"/>
                  <a:ea typeface="Meiryo UI" panose="020B0604030504040204" pitchFamily="50" charset="-128"/>
                </a:rPr>
                <a:t>推進</a:t>
              </a:r>
              <a:r>
                <a:rPr lang="en-US" altLang="ja-JP" sz="1100" dirty="0" smtClean="0">
                  <a:latin typeface="Meiryo UI" panose="020B0604030504040204" pitchFamily="50" charset="-128"/>
                  <a:ea typeface="Meiryo UI" panose="020B0604030504040204" pitchFamily="50" charset="-128"/>
                </a:rPr>
                <a:t>(</a:t>
              </a:r>
              <a:r>
                <a:rPr lang="ja-JP" altLang="en-US" sz="1100" dirty="0">
                  <a:latin typeface="Meiryo UI" panose="020B0604030504040204" pitchFamily="50" charset="-128"/>
                  <a:ea typeface="Meiryo UI" panose="020B0604030504040204" pitchFamily="50" charset="-128"/>
                </a:rPr>
                <a:t>１</a:t>
              </a:r>
              <a:r>
                <a:rPr lang="en-US" altLang="ja-JP" sz="1100" dirty="0" smtClean="0">
                  <a:latin typeface="Meiryo UI" panose="020B0604030504040204" pitchFamily="50" charset="-128"/>
                  <a:ea typeface="Meiryo UI" panose="020B0604030504040204" pitchFamily="50" charset="-128"/>
                </a:rPr>
                <a:t>,</a:t>
              </a:r>
              <a:r>
                <a:rPr lang="ja-JP" altLang="en-US" sz="1100" dirty="0">
                  <a:latin typeface="Meiryo UI" panose="020B0604030504040204" pitchFamily="50" charset="-128"/>
                  <a:ea typeface="Meiryo UI" panose="020B0604030504040204" pitchFamily="50" charset="-128"/>
                </a:rPr>
                <a:t>２</a:t>
              </a:r>
              <a:r>
                <a:rPr lang="en-US" altLang="ja-JP" sz="1100" dirty="0" smtClean="0">
                  <a:latin typeface="Meiryo UI" panose="020B0604030504040204" pitchFamily="50" charset="-128"/>
                  <a:ea typeface="Meiryo UI" panose="020B0604030504040204" pitchFamily="50" charset="-128"/>
                </a:rPr>
                <a:t>,</a:t>
              </a:r>
              <a:r>
                <a:rPr lang="ja-JP" altLang="en-US" sz="1100" dirty="0">
                  <a:latin typeface="Meiryo UI" panose="020B0604030504040204" pitchFamily="50" charset="-128"/>
                  <a:ea typeface="Meiryo UI" panose="020B0604030504040204" pitchFamily="50" charset="-128"/>
                </a:rPr>
                <a:t>３</a:t>
              </a:r>
              <a:r>
                <a:rPr lang="en-US" altLang="ja-JP" sz="1100" dirty="0" smtClean="0">
                  <a:latin typeface="Meiryo UI" panose="020B0604030504040204" pitchFamily="50" charset="-128"/>
                  <a:ea typeface="Meiryo UI" panose="020B0604030504040204" pitchFamily="50" charset="-128"/>
                </a:rPr>
                <a:t>)</a:t>
              </a:r>
              <a:r>
                <a:rPr lang="ja-JP" altLang="en-US" sz="1100" dirty="0">
                  <a:latin typeface="Meiryo UI" panose="020B0604030504040204" pitchFamily="50" charset="-128"/>
                  <a:ea typeface="Meiryo UI" panose="020B0604030504040204" pitchFamily="50" charset="-128"/>
                </a:rPr>
                <a:t>　　　　　　　　　　　　　　　　　　　　　</a:t>
              </a:r>
              <a:endParaRPr lang="en-US" altLang="ja-JP" sz="1100" dirty="0">
                <a:latin typeface="Meiryo UI" panose="020B0604030504040204" pitchFamily="50" charset="-128"/>
                <a:ea typeface="Meiryo UI" panose="020B0604030504040204" pitchFamily="50" charset="-128"/>
              </a:endParaRPr>
            </a:p>
            <a:p>
              <a:pPr marL="171450" indent="-171450">
                <a:buFont typeface="Arial" panose="020B0604020202020204" pitchFamily="34" charset="0"/>
                <a:buChar char="•"/>
              </a:pPr>
              <a:r>
                <a:rPr lang="ja-JP" altLang="en-US" sz="1100" dirty="0" smtClean="0">
                  <a:latin typeface="Meiryo UI" panose="020B0604030504040204" pitchFamily="50" charset="-128"/>
                  <a:ea typeface="Meiryo UI" panose="020B0604030504040204" pitchFamily="50" charset="-128"/>
                </a:rPr>
                <a:t>大阪府</a:t>
              </a:r>
              <a:r>
                <a:rPr lang="ja-JP" altLang="en-US" sz="1100" dirty="0">
                  <a:latin typeface="Meiryo UI" panose="020B0604030504040204" pitchFamily="50" charset="-128"/>
                  <a:ea typeface="Meiryo UI" panose="020B0604030504040204" pitchFamily="50" charset="-128"/>
                </a:rPr>
                <a:t>海域ブルーカーボン生態系ビジョンに基づく</a:t>
              </a:r>
              <a:r>
                <a:rPr lang="ja-JP" altLang="en-US" sz="1100" dirty="0" smtClean="0">
                  <a:latin typeface="Meiryo UI" panose="020B0604030504040204" pitchFamily="50" charset="-128"/>
                  <a:ea typeface="Meiryo UI" panose="020B0604030504040204" pitchFamily="50" charset="-128"/>
                </a:rPr>
                <a:t>取組み</a:t>
              </a:r>
              <a:r>
                <a:rPr lang="en-US" altLang="ja-JP" sz="1100" dirty="0" smtClean="0">
                  <a:latin typeface="Meiryo UI" panose="020B0604030504040204" pitchFamily="50" charset="-128"/>
                  <a:ea typeface="Meiryo UI" panose="020B0604030504040204" pitchFamily="50" charset="-128"/>
                </a:rPr>
                <a:t>(</a:t>
              </a:r>
              <a:r>
                <a:rPr lang="ja-JP" altLang="en-US" sz="1100" dirty="0">
                  <a:latin typeface="Meiryo UI" panose="020B0604030504040204" pitchFamily="50" charset="-128"/>
                  <a:ea typeface="Meiryo UI" panose="020B0604030504040204" pitchFamily="50" charset="-128"/>
                </a:rPr>
                <a:t>２</a:t>
              </a:r>
              <a:r>
                <a:rPr lang="en-US" altLang="ja-JP" sz="1100" dirty="0" smtClean="0">
                  <a:latin typeface="Meiryo UI" panose="020B0604030504040204" pitchFamily="50" charset="-128"/>
                  <a:ea typeface="Meiryo UI" panose="020B0604030504040204" pitchFamily="50" charset="-128"/>
                </a:rPr>
                <a:t>,</a:t>
              </a:r>
              <a:r>
                <a:rPr lang="ja-JP" altLang="en-US" sz="1100" dirty="0">
                  <a:latin typeface="Meiryo UI" panose="020B0604030504040204" pitchFamily="50" charset="-128"/>
                  <a:ea typeface="Meiryo UI" panose="020B0604030504040204" pitchFamily="50" charset="-128"/>
                </a:rPr>
                <a:t>３</a:t>
              </a:r>
              <a:r>
                <a:rPr lang="en-US" altLang="ja-JP" sz="1100" dirty="0" smtClean="0">
                  <a:latin typeface="Meiryo UI" panose="020B0604030504040204" pitchFamily="50" charset="-128"/>
                  <a:ea typeface="Meiryo UI" panose="020B0604030504040204" pitchFamily="50" charset="-128"/>
                </a:rPr>
                <a:t>)</a:t>
              </a:r>
              <a:r>
                <a:rPr lang="ja-JP" altLang="en-US" sz="1100" dirty="0" smtClean="0">
                  <a:latin typeface="Meiryo UI" panose="020B0604030504040204" pitchFamily="50" charset="-128"/>
                  <a:ea typeface="Meiryo UI" panose="020B0604030504040204" pitchFamily="50" charset="-128"/>
                </a:rPr>
                <a:t>　等</a:t>
              </a:r>
              <a:endParaRPr lang="en-US" altLang="ja-JP" sz="1100" dirty="0">
                <a:latin typeface="Meiryo UI" panose="020B0604030504040204" pitchFamily="50" charset="-128"/>
                <a:ea typeface="Meiryo UI" panose="020B0604030504040204" pitchFamily="50" charset="-128"/>
              </a:endParaRPr>
            </a:p>
          </p:txBody>
        </p:sp>
        <p:sp>
          <p:nvSpPr>
            <p:cNvPr id="177" name="正方形/長方形 176">
              <a:extLst>
                <a:ext uri="{FF2B5EF4-FFF2-40B4-BE49-F238E27FC236}">
                  <a16:creationId xmlns:a16="http://schemas.microsoft.com/office/drawing/2014/main" id="{500501C1-A8CE-454B-A23D-D8D42ED62A0A}"/>
                </a:ext>
              </a:extLst>
            </p:cNvPr>
            <p:cNvSpPr/>
            <p:nvPr/>
          </p:nvSpPr>
          <p:spPr>
            <a:xfrm>
              <a:off x="4670650" y="1610991"/>
              <a:ext cx="1701384" cy="385404"/>
            </a:xfrm>
            <a:prstGeom prst="rect">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altLang="ja-JP" sz="900" dirty="0" smtClean="0">
                  <a:solidFill>
                    <a:schemeClr val="tx1"/>
                  </a:solidFill>
                  <a:latin typeface="Meiryo UI" panose="020B0604030504040204" pitchFamily="50" charset="-128"/>
                  <a:ea typeface="Meiryo UI" panose="020B0604030504040204" pitchFamily="50" charset="-128"/>
                </a:rPr>
                <a:t>※</a:t>
              </a:r>
              <a:r>
                <a:rPr lang="ja-JP" altLang="en-US" sz="900" dirty="0" smtClean="0">
                  <a:solidFill>
                    <a:schemeClr val="tx1"/>
                  </a:solidFill>
                  <a:latin typeface="Meiryo UI" panose="020B0604030504040204" pitchFamily="50" charset="-128"/>
                  <a:ea typeface="Meiryo UI" panose="020B0604030504040204" pitchFamily="50" charset="-128"/>
                </a:rPr>
                <a:t>各項目の</a:t>
              </a:r>
              <a:r>
                <a:rPr lang="en-US" altLang="ja-JP" sz="900" dirty="0" smtClean="0">
                  <a:solidFill>
                    <a:schemeClr val="tx1"/>
                  </a:solidFill>
                  <a:latin typeface="Meiryo UI" panose="020B0604030504040204" pitchFamily="50" charset="-128"/>
                  <a:ea typeface="Meiryo UI" panose="020B0604030504040204" pitchFamily="50" charset="-128"/>
                </a:rPr>
                <a:t>( </a:t>
              </a:r>
              <a:r>
                <a:rPr lang="ja-JP" altLang="en-US" sz="900" dirty="0" smtClean="0">
                  <a:solidFill>
                    <a:schemeClr val="tx1"/>
                  </a:solidFill>
                  <a:latin typeface="Meiryo UI" panose="020B0604030504040204" pitchFamily="50" charset="-128"/>
                  <a:ea typeface="Meiryo UI" panose="020B0604030504040204" pitchFamily="50" charset="-128"/>
                </a:rPr>
                <a:t>　</a:t>
              </a:r>
              <a:r>
                <a:rPr lang="en-US" altLang="ja-JP" sz="900" dirty="0" smtClean="0">
                  <a:solidFill>
                    <a:schemeClr val="tx1"/>
                  </a:solidFill>
                  <a:latin typeface="Meiryo UI" panose="020B0604030504040204" pitchFamily="50" charset="-128"/>
                  <a:ea typeface="Meiryo UI" panose="020B0604030504040204" pitchFamily="50" charset="-128"/>
                </a:rPr>
                <a:t>)</a:t>
              </a:r>
              <a:r>
                <a:rPr lang="ja-JP" altLang="en-US" sz="900" dirty="0" smtClean="0">
                  <a:solidFill>
                    <a:schemeClr val="tx1"/>
                  </a:solidFill>
                  <a:latin typeface="Meiryo UI" panose="020B0604030504040204" pitchFamily="50" charset="-128"/>
                  <a:ea typeface="Meiryo UI" panose="020B0604030504040204" pitchFamily="50" charset="-128"/>
                </a:rPr>
                <a:t>の数字は、</a:t>
              </a:r>
              <a:endParaRPr lang="en-US" altLang="ja-JP" sz="900" dirty="0" smtClean="0">
                <a:solidFill>
                  <a:schemeClr val="tx1"/>
                </a:solidFill>
                <a:latin typeface="Meiryo UI" panose="020B0604030504040204" pitchFamily="50" charset="-128"/>
                <a:ea typeface="Meiryo UI" panose="020B0604030504040204" pitchFamily="50" charset="-128"/>
              </a:endParaRPr>
            </a:p>
            <a:p>
              <a:r>
                <a:rPr lang="ja-JP" altLang="en-US" sz="900" dirty="0" smtClean="0">
                  <a:solidFill>
                    <a:schemeClr val="tx1"/>
                  </a:solidFill>
                  <a:latin typeface="Meiryo UI" panose="020B0604030504040204" pitchFamily="50" charset="-128"/>
                  <a:ea typeface="Meiryo UI" panose="020B0604030504040204" pitchFamily="50" charset="-128"/>
                </a:rPr>
                <a:t>　 重点的に取り組むゾーンを示す</a:t>
              </a:r>
              <a:endParaRPr lang="en-US" altLang="ja-JP" sz="900" dirty="0" smtClean="0">
                <a:solidFill>
                  <a:schemeClr val="tx1"/>
                </a:solidFill>
                <a:latin typeface="Meiryo UI" panose="020B0604030504040204" pitchFamily="50" charset="-128"/>
                <a:ea typeface="Meiryo UI" panose="020B0604030504040204" pitchFamily="50" charset="-128"/>
              </a:endParaRPr>
            </a:p>
          </p:txBody>
        </p:sp>
      </p:grpSp>
      <p:sp>
        <p:nvSpPr>
          <p:cNvPr id="178" name="テキスト ボックス 177">
            <a:extLst>
              <a:ext uri="{FF2B5EF4-FFF2-40B4-BE49-F238E27FC236}">
                <a16:creationId xmlns:a16="http://schemas.microsoft.com/office/drawing/2014/main" id="{4EB82A95-81CD-4F26-ABF4-6F9D8B501C0A}"/>
              </a:ext>
            </a:extLst>
          </p:cNvPr>
          <p:cNvSpPr txBox="1"/>
          <p:nvPr/>
        </p:nvSpPr>
        <p:spPr>
          <a:xfrm>
            <a:off x="110379" y="459265"/>
            <a:ext cx="12565042" cy="285036"/>
          </a:xfrm>
          <a:prstGeom prst="roundRect">
            <a:avLst>
              <a:gd name="adj" fmla="val 6211"/>
            </a:avLst>
          </a:prstGeom>
          <a:gradFill flip="none" rotWithShape="1">
            <a:gsLst>
              <a:gs pos="0">
                <a:srgbClr val="92D050">
                  <a:tint val="66000"/>
                  <a:satMod val="160000"/>
                </a:srgbClr>
              </a:gs>
              <a:gs pos="50000">
                <a:srgbClr val="92D050">
                  <a:tint val="44500"/>
                  <a:satMod val="160000"/>
                </a:srgbClr>
              </a:gs>
              <a:gs pos="100000">
                <a:srgbClr val="92D050">
                  <a:tint val="23500"/>
                  <a:satMod val="160000"/>
                </a:srgbClr>
              </a:gs>
            </a:gsLst>
            <a:lin ang="5400000" scaled="1"/>
            <a:tileRect/>
          </a:gradFill>
          <a:ln w="19050">
            <a:noFill/>
          </a:ln>
        </p:spPr>
        <p:txBody>
          <a:bodyPr wrap="square" rtlCol="0">
            <a:spAutoFit/>
            <a:scene3d>
              <a:camera prst="orthographicFront"/>
              <a:lightRig rig="harsh" dir="t"/>
            </a:scene3d>
            <a:sp3d extrusionH="57150" prstMaterial="matte">
              <a:bevelT w="63500" h="12700" prst="angle"/>
              <a:contourClr>
                <a:schemeClr val="bg1">
                  <a:lumMod val="65000"/>
                </a:schemeClr>
              </a:contourClr>
            </a:sp3d>
          </a:bodyPr>
          <a:lstStyle/>
          <a:p>
            <a:pPr marL="171450" indent="-171450">
              <a:buFont typeface="Wingdings" panose="05000000000000000000" pitchFamily="2" charset="2"/>
              <a:buChar char="u"/>
            </a:pPr>
            <a:r>
              <a:rPr lang="ja-JP" altLang="en-US" sz="1200" b="1" dirty="0">
                <a:ln/>
                <a:latin typeface="Meiryo UI" panose="020B0604030504040204" pitchFamily="50" charset="-128"/>
                <a:ea typeface="Meiryo UI" panose="020B0604030504040204" pitchFamily="50" charset="-128"/>
                <a:cs typeface="Meiryo UI" panose="020B0604030504040204" pitchFamily="50" charset="-128"/>
              </a:rPr>
              <a:t>目標達成のための基本的な施策の実施にあたっての留意点</a:t>
            </a:r>
          </a:p>
        </p:txBody>
      </p:sp>
      <p:grpSp>
        <p:nvGrpSpPr>
          <p:cNvPr id="13" name="グループ化 12"/>
          <p:cNvGrpSpPr/>
          <p:nvPr/>
        </p:nvGrpSpPr>
        <p:grpSpPr>
          <a:xfrm>
            <a:off x="6414120" y="6644624"/>
            <a:ext cx="6288090" cy="2188424"/>
            <a:chOff x="6426919" y="6438929"/>
            <a:chExt cx="6288090" cy="2188424"/>
          </a:xfrm>
        </p:grpSpPr>
        <p:sp>
          <p:nvSpPr>
            <p:cNvPr id="5" name="角丸四角形 4"/>
            <p:cNvSpPr/>
            <p:nvPr/>
          </p:nvSpPr>
          <p:spPr>
            <a:xfrm>
              <a:off x="6445817" y="6488157"/>
              <a:ext cx="6269192" cy="2139196"/>
            </a:xfrm>
            <a:prstGeom prst="roundRect">
              <a:avLst>
                <a:gd name="adj" fmla="val 1299"/>
              </a:avLst>
            </a:prstGeom>
            <a:solidFill>
              <a:srgbClr val="F79646">
                <a:alpha val="30196"/>
              </a:srgbClr>
            </a:solid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kumimoji="1" lang="ja-JP" altLang="en-US"/>
            </a:p>
          </p:txBody>
        </p:sp>
        <p:pic>
          <p:nvPicPr>
            <p:cNvPr id="8" name="図 7"/>
            <p:cNvPicPr>
              <a:picLocks noChangeAspect="1"/>
            </p:cNvPicPr>
            <p:nvPr/>
          </p:nvPicPr>
          <p:blipFill rotWithShape="1">
            <a:blip r:embed="rId8" cstate="print">
              <a:extLst>
                <a:ext uri="{28A0092B-C50C-407E-A947-70E740481C1C}">
                  <a14:useLocalDpi xmlns:a14="http://schemas.microsoft.com/office/drawing/2010/main" val="0"/>
                </a:ext>
              </a:extLst>
            </a:blip>
            <a:srcRect/>
            <a:stretch/>
          </p:blipFill>
          <p:spPr>
            <a:xfrm>
              <a:off x="11356911" y="6567793"/>
              <a:ext cx="1267877" cy="882001"/>
            </a:xfrm>
            <a:prstGeom prst="rect">
              <a:avLst/>
            </a:prstGeom>
          </p:spPr>
        </p:pic>
        <p:sp>
          <p:nvSpPr>
            <p:cNvPr id="109" name="テキスト ボックス 108">
              <a:extLst>
                <a:ext uri="{FF2B5EF4-FFF2-40B4-BE49-F238E27FC236}">
                  <a16:creationId xmlns:a16="http://schemas.microsoft.com/office/drawing/2014/main" id="{5E972558-4A6B-4767-B93F-10501E998D52}"/>
                </a:ext>
              </a:extLst>
            </p:cNvPr>
            <p:cNvSpPr txBox="1"/>
            <p:nvPr/>
          </p:nvSpPr>
          <p:spPr>
            <a:xfrm>
              <a:off x="6558176" y="6715662"/>
              <a:ext cx="1901227" cy="269200"/>
            </a:xfrm>
            <a:prstGeom prst="roundRect">
              <a:avLst>
                <a:gd name="adj" fmla="val 6211"/>
              </a:avLst>
            </a:prstGeom>
            <a:noFill/>
            <a:ln w="6350">
              <a:noFill/>
            </a:ln>
          </p:spPr>
          <p:txBody>
            <a:bodyPr wrap="square" rtlCol="0">
              <a:spAutoFit/>
            </a:bodyPr>
            <a:lstStyle/>
            <a:p>
              <a:r>
                <a:rPr lang="en-US" altLang="ja-JP" sz="1100" b="1" dirty="0" smtClean="0">
                  <a:latin typeface="Meiryo UI" panose="020B0604030504040204" pitchFamily="50" charset="-128"/>
                  <a:ea typeface="Meiryo UI" panose="020B0604030504040204" pitchFamily="50" charset="-128"/>
                </a:rPr>
                <a:t>(1)</a:t>
              </a:r>
              <a:r>
                <a:rPr lang="ja-JP" altLang="en-US" sz="1100" b="1" dirty="0" smtClean="0">
                  <a:latin typeface="Meiryo UI" panose="020B0604030504040204" pitchFamily="50" charset="-128"/>
                  <a:ea typeface="Meiryo UI" panose="020B0604030504040204" pitchFamily="50" charset="-128"/>
                </a:rPr>
                <a:t>広域的</a:t>
              </a:r>
              <a:r>
                <a:rPr lang="ja-JP" altLang="en-US" sz="1100" b="1" dirty="0">
                  <a:latin typeface="Meiryo UI" panose="020B0604030504040204" pitchFamily="50" charset="-128"/>
                  <a:ea typeface="Meiryo UI" panose="020B0604030504040204" pitchFamily="50" charset="-128"/>
                </a:rPr>
                <a:t>な連携の強化等</a:t>
              </a:r>
              <a:endParaRPr lang="en-US" altLang="ja-JP" sz="1100" b="1" dirty="0">
                <a:latin typeface="Meiryo UI" panose="020B0604030504040204" pitchFamily="50" charset="-128"/>
                <a:ea typeface="Meiryo UI" panose="020B0604030504040204" pitchFamily="50" charset="-128"/>
              </a:endParaRPr>
            </a:p>
          </p:txBody>
        </p:sp>
        <p:sp>
          <p:nvSpPr>
            <p:cNvPr id="110" name="テキスト ボックス 109">
              <a:extLst>
                <a:ext uri="{FF2B5EF4-FFF2-40B4-BE49-F238E27FC236}">
                  <a16:creationId xmlns:a16="http://schemas.microsoft.com/office/drawing/2014/main" id="{60FFEF82-8680-4C5C-8557-7D3CCFF121F4}"/>
                </a:ext>
              </a:extLst>
            </p:cNvPr>
            <p:cNvSpPr txBox="1"/>
            <p:nvPr/>
          </p:nvSpPr>
          <p:spPr>
            <a:xfrm>
              <a:off x="6558176" y="7119284"/>
              <a:ext cx="4533056" cy="443389"/>
            </a:xfrm>
            <a:prstGeom prst="roundRect">
              <a:avLst>
                <a:gd name="adj" fmla="val 6211"/>
              </a:avLst>
            </a:prstGeom>
            <a:noFill/>
            <a:ln w="6350">
              <a:noFill/>
            </a:ln>
          </p:spPr>
          <p:txBody>
            <a:bodyPr wrap="square" rtlCol="0">
              <a:spAutoFit/>
            </a:bodyPr>
            <a:lstStyle/>
            <a:p>
              <a:r>
                <a:rPr lang="en-US" altLang="ja-JP" sz="1100" b="1" dirty="0" smtClean="0">
                  <a:latin typeface="Meiryo UI" panose="020B0604030504040204" pitchFamily="50" charset="-128"/>
                  <a:ea typeface="Meiryo UI" panose="020B0604030504040204" pitchFamily="50" charset="-128"/>
                </a:rPr>
                <a:t>(2)</a:t>
              </a:r>
              <a:r>
                <a:rPr lang="ja-JP" altLang="en-US" sz="1100" b="1" dirty="0" smtClean="0">
                  <a:latin typeface="Meiryo UI" panose="020B0604030504040204" pitchFamily="50" charset="-128"/>
                  <a:ea typeface="Meiryo UI" panose="020B0604030504040204" pitchFamily="50" charset="-128"/>
                </a:rPr>
                <a:t>情報</a:t>
              </a:r>
              <a:r>
                <a:rPr lang="ja-JP" altLang="en-US" sz="1100" b="1" dirty="0">
                  <a:latin typeface="Meiryo UI" panose="020B0604030504040204" pitchFamily="50" charset="-128"/>
                  <a:ea typeface="Meiryo UI" panose="020B0604030504040204" pitchFamily="50" charset="-128"/>
                </a:rPr>
                <a:t>提供・広報の充実、環境保全思想の普及</a:t>
              </a:r>
              <a:r>
                <a:rPr lang="ja-JP" altLang="en-US" sz="1100" b="1" dirty="0" smtClean="0">
                  <a:latin typeface="Meiryo UI" panose="020B0604030504040204" pitchFamily="50" charset="-128"/>
                  <a:ea typeface="Meiryo UI" panose="020B0604030504040204" pitchFamily="50" charset="-128"/>
                </a:rPr>
                <a:t>及び</a:t>
              </a:r>
              <a:endParaRPr lang="en-US" altLang="ja-JP" sz="1100" b="1" dirty="0" smtClean="0">
                <a:latin typeface="Meiryo UI" panose="020B0604030504040204" pitchFamily="50" charset="-128"/>
                <a:ea typeface="Meiryo UI" panose="020B0604030504040204" pitchFamily="50" charset="-128"/>
              </a:endParaRPr>
            </a:p>
            <a:p>
              <a:r>
                <a:rPr lang="en-US" altLang="ja-JP" sz="1100" b="1" dirty="0">
                  <a:latin typeface="Meiryo UI" panose="020B0604030504040204" pitchFamily="50" charset="-128"/>
                  <a:ea typeface="Meiryo UI" panose="020B0604030504040204" pitchFamily="50" charset="-128"/>
                </a:rPr>
                <a:t> </a:t>
              </a:r>
              <a:r>
                <a:rPr lang="en-US" altLang="ja-JP" sz="1100" b="1" dirty="0" smtClean="0">
                  <a:latin typeface="Meiryo UI" panose="020B0604030504040204" pitchFamily="50" charset="-128"/>
                  <a:ea typeface="Meiryo UI" panose="020B0604030504040204" pitchFamily="50" charset="-128"/>
                </a:rPr>
                <a:t>    </a:t>
              </a:r>
              <a:r>
                <a:rPr lang="ja-JP" altLang="en-US" sz="1100" b="1" dirty="0" smtClean="0">
                  <a:latin typeface="Meiryo UI" panose="020B0604030504040204" pitchFamily="50" charset="-128"/>
                  <a:ea typeface="Meiryo UI" panose="020B0604030504040204" pitchFamily="50" charset="-128"/>
                </a:rPr>
                <a:t>住民</a:t>
              </a:r>
              <a:r>
                <a:rPr lang="ja-JP" altLang="en-US" sz="1100" b="1" dirty="0">
                  <a:latin typeface="Meiryo UI" panose="020B0604030504040204" pitchFamily="50" charset="-128"/>
                  <a:ea typeface="Meiryo UI" panose="020B0604030504040204" pitchFamily="50" charset="-128"/>
                </a:rPr>
                <a:t>参加の推進</a:t>
              </a:r>
              <a:endParaRPr lang="en-US" altLang="ja-JP" sz="1100" b="1" dirty="0">
                <a:latin typeface="Meiryo UI" panose="020B0604030504040204" pitchFamily="50" charset="-128"/>
                <a:ea typeface="Meiryo UI" panose="020B0604030504040204" pitchFamily="50" charset="-128"/>
              </a:endParaRPr>
            </a:p>
          </p:txBody>
        </p:sp>
        <p:sp>
          <p:nvSpPr>
            <p:cNvPr id="112" name="テキスト ボックス 111">
              <a:extLst>
                <a:ext uri="{FF2B5EF4-FFF2-40B4-BE49-F238E27FC236}">
                  <a16:creationId xmlns:a16="http://schemas.microsoft.com/office/drawing/2014/main" id="{11E41148-5DED-4B2D-9318-974AE85DBBE9}"/>
                </a:ext>
              </a:extLst>
            </p:cNvPr>
            <p:cNvSpPr txBox="1"/>
            <p:nvPr/>
          </p:nvSpPr>
          <p:spPr>
            <a:xfrm>
              <a:off x="6558176" y="8283631"/>
              <a:ext cx="2189260" cy="269200"/>
            </a:xfrm>
            <a:prstGeom prst="roundRect">
              <a:avLst>
                <a:gd name="adj" fmla="val 6211"/>
              </a:avLst>
            </a:prstGeom>
            <a:noFill/>
            <a:ln w="6350">
              <a:noFill/>
            </a:ln>
          </p:spPr>
          <p:txBody>
            <a:bodyPr wrap="square" rtlCol="0">
              <a:spAutoFit/>
            </a:bodyPr>
            <a:lstStyle/>
            <a:p>
              <a:r>
                <a:rPr lang="en-US" altLang="ja-JP" sz="1100" b="1" dirty="0" smtClean="0">
                  <a:latin typeface="Meiryo UI" panose="020B0604030504040204" pitchFamily="50" charset="-128"/>
                  <a:ea typeface="Meiryo UI" panose="020B0604030504040204" pitchFamily="50" charset="-128"/>
                </a:rPr>
                <a:t>(4)</a:t>
              </a:r>
              <a:r>
                <a:rPr lang="ja-JP" altLang="en-US" sz="1100" b="1" dirty="0" smtClean="0">
                  <a:latin typeface="Meiryo UI" panose="020B0604030504040204" pitchFamily="50" charset="-128"/>
                  <a:ea typeface="Meiryo UI" panose="020B0604030504040204" pitchFamily="50" charset="-128"/>
                </a:rPr>
                <a:t>国内外</a:t>
              </a:r>
              <a:r>
                <a:rPr lang="ja-JP" altLang="en-US" sz="1100" b="1" dirty="0">
                  <a:latin typeface="Meiryo UI" panose="020B0604030504040204" pitchFamily="50" charset="-128"/>
                  <a:ea typeface="Meiryo UI" panose="020B0604030504040204" pitchFamily="50" charset="-128"/>
                </a:rPr>
                <a:t>の閉鎖性海域との連携</a:t>
              </a:r>
              <a:endParaRPr lang="en-US" altLang="ja-JP" sz="1100" b="1" dirty="0">
                <a:latin typeface="Meiryo UI" panose="020B0604030504040204" pitchFamily="50" charset="-128"/>
                <a:ea typeface="Meiryo UI" panose="020B0604030504040204" pitchFamily="50" charset="-128"/>
              </a:endParaRPr>
            </a:p>
          </p:txBody>
        </p:sp>
        <p:sp>
          <p:nvSpPr>
            <p:cNvPr id="65" name="テキスト ボックス 64">
              <a:extLst>
                <a:ext uri="{FF2B5EF4-FFF2-40B4-BE49-F238E27FC236}">
                  <a16:creationId xmlns:a16="http://schemas.microsoft.com/office/drawing/2014/main" id="{E12D9408-EA09-4293-8C79-4B6A3C90F671}"/>
                </a:ext>
              </a:extLst>
            </p:cNvPr>
            <p:cNvSpPr txBox="1"/>
            <p:nvPr/>
          </p:nvSpPr>
          <p:spPr>
            <a:xfrm>
              <a:off x="6558176" y="8047115"/>
              <a:ext cx="2189260" cy="269200"/>
            </a:xfrm>
            <a:prstGeom prst="roundRect">
              <a:avLst>
                <a:gd name="adj" fmla="val 6211"/>
              </a:avLst>
            </a:prstGeom>
            <a:noFill/>
            <a:ln w="6350">
              <a:noFill/>
            </a:ln>
          </p:spPr>
          <p:txBody>
            <a:bodyPr wrap="square" rtlCol="0">
              <a:spAutoFit/>
            </a:bodyPr>
            <a:lstStyle/>
            <a:p>
              <a:r>
                <a:rPr lang="en-US" altLang="ja-JP" sz="1100" b="1" dirty="0" smtClean="0">
                  <a:latin typeface="Meiryo UI" panose="020B0604030504040204" pitchFamily="50" charset="-128"/>
                  <a:ea typeface="Meiryo UI" panose="020B0604030504040204" pitchFamily="50" charset="-128"/>
                </a:rPr>
                <a:t>(3)</a:t>
              </a:r>
              <a:r>
                <a:rPr lang="ja-JP" altLang="en-US" sz="1100" b="1" dirty="0" smtClean="0">
                  <a:latin typeface="Meiryo UI" panose="020B0604030504040204" pitchFamily="50" charset="-128"/>
                  <a:ea typeface="Meiryo UI" panose="020B0604030504040204" pitchFamily="50" charset="-128"/>
                </a:rPr>
                <a:t>環境</a:t>
              </a:r>
              <a:r>
                <a:rPr lang="ja-JP" altLang="en-US" sz="1100" b="1" dirty="0">
                  <a:latin typeface="Meiryo UI" panose="020B0604030504040204" pitchFamily="50" charset="-128"/>
                  <a:ea typeface="Meiryo UI" panose="020B0604030504040204" pitchFamily="50" charset="-128"/>
                </a:rPr>
                <a:t>教育・環境学習の推進</a:t>
              </a:r>
              <a:endParaRPr lang="en-US" altLang="ja-JP" sz="1100" b="1" dirty="0">
                <a:latin typeface="Meiryo UI" panose="020B0604030504040204" pitchFamily="50" charset="-128"/>
                <a:ea typeface="Meiryo UI" panose="020B0604030504040204" pitchFamily="50" charset="-128"/>
              </a:endParaRPr>
            </a:p>
          </p:txBody>
        </p:sp>
        <p:pic>
          <p:nvPicPr>
            <p:cNvPr id="1027" name="Picture 3">
              <a:extLst>
                <a:ext uri="{FF2B5EF4-FFF2-40B4-BE49-F238E27FC236}">
                  <a16:creationId xmlns:a16="http://schemas.microsoft.com/office/drawing/2014/main" id="{98DCA88C-4B94-4136-B8CE-2B5663A65FCD}"/>
                </a:ext>
              </a:extLst>
            </p:cNvPr>
            <p:cNvPicPr>
              <a:picLocks noChangeAspect="1" noChangeArrowheads="1"/>
            </p:cNvPicPr>
            <p:nvPr/>
          </p:nvPicPr>
          <p:blipFill rotWithShape="1">
            <a:blip r:embed="rId9" cstate="print">
              <a:extLst>
                <a:ext uri="{28A0092B-C50C-407E-A947-70E740481C1C}">
                  <a14:useLocalDpi xmlns:a14="http://schemas.microsoft.com/office/drawing/2010/main" val="0"/>
                </a:ext>
              </a:extLst>
            </a:blip>
            <a:srcRect l="6448"/>
            <a:stretch/>
          </p:blipFill>
          <p:spPr bwMode="auto">
            <a:xfrm>
              <a:off x="11125591" y="7538804"/>
              <a:ext cx="1534512" cy="8885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6" name="テキスト ボックス 175">
              <a:extLst>
                <a:ext uri="{FF2B5EF4-FFF2-40B4-BE49-F238E27FC236}">
                  <a16:creationId xmlns:a16="http://schemas.microsoft.com/office/drawing/2014/main" id="{57001D3E-DB00-4914-AD3B-2E16739F9604}"/>
                </a:ext>
              </a:extLst>
            </p:cNvPr>
            <p:cNvSpPr txBox="1"/>
            <p:nvPr/>
          </p:nvSpPr>
          <p:spPr>
            <a:xfrm>
              <a:off x="6654761" y="7467983"/>
              <a:ext cx="3313831" cy="617577"/>
            </a:xfrm>
            <a:prstGeom prst="roundRect">
              <a:avLst>
                <a:gd name="adj" fmla="val 6211"/>
              </a:avLst>
            </a:prstGeom>
            <a:noFill/>
            <a:ln w="6350">
              <a:noFill/>
            </a:ln>
          </p:spPr>
          <p:txBody>
            <a:bodyPr wrap="square" rtlCol="0">
              <a:spAutoFit/>
            </a:bodyPr>
            <a:lstStyle/>
            <a:p>
              <a:r>
                <a:rPr lang="ja-JP" altLang="en-US" sz="1100" dirty="0">
                  <a:latin typeface="Meiryo UI" panose="020B0604030504040204" pitchFamily="50" charset="-128"/>
                  <a:ea typeface="Meiryo UI" panose="020B0604030504040204" pitchFamily="50" charset="-128"/>
                </a:rPr>
                <a:t>ホームページやイベント等を活用して</a:t>
              </a:r>
              <a:r>
                <a:rPr lang="ja-JP" altLang="en-US" sz="1100" dirty="0" smtClean="0">
                  <a:latin typeface="Meiryo UI" panose="020B0604030504040204" pitchFamily="50" charset="-128"/>
                  <a:ea typeface="Meiryo UI" panose="020B0604030504040204" pitchFamily="50" charset="-128"/>
                </a:rPr>
                <a:t>、大阪</a:t>
              </a:r>
              <a:r>
                <a:rPr lang="ja-JP" altLang="en-US" sz="1100" dirty="0">
                  <a:latin typeface="Meiryo UI" panose="020B0604030504040204" pitchFamily="50" charset="-128"/>
                  <a:ea typeface="Meiryo UI" panose="020B0604030504040204" pitchFamily="50" charset="-128"/>
                </a:rPr>
                <a:t>湾の環境保全</a:t>
              </a:r>
              <a:r>
                <a:rPr lang="ja-JP" altLang="en-US" sz="1100" dirty="0" smtClean="0">
                  <a:latin typeface="Meiryo UI" panose="020B0604030504040204" pitchFamily="50" charset="-128"/>
                  <a:ea typeface="Meiryo UI" panose="020B0604030504040204" pitchFamily="50" charset="-128"/>
                </a:rPr>
                <a:t>に関する意識</a:t>
              </a:r>
              <a:r>
                <a:rPr lang="ja-JP" altLang="en-US" sz="1100" dirty="0">
                  <a:latin typeface="Meiryo UI" panose="020B0604030504040204" pitchFamily="50" charset="-128"/>
                  <a:ea typeface="Meiryo UI" panose="020B0604030504040204" pitchFamily="50" charset="-128"/>
                </a:rPr>
                <a:t>の向上に努めるとともに、「里海づくり」や海岸・河川</a:t>
              </a:r>
              <a:r>
                <a:rPr lang="ja-JP" altLang="en-US" sz="1100" dirty="0" smtClean="0">
                  <a:latin typeface="Meiryo UI" panose="020B0604030504040204" pitchFamily="50" charset="-128"/>
                  <a:ea typeface="Meiryo UI" panose="020B0604030504040204" pitchFamily="50" charset="-128"/>
                </a:rPr>
                <a:t>の美化活動等</a:t>
              </a:r>
              <a:r>
                <a:rPr lang="ja-JP" altLang="en-US" sz="1100" dirty="0">
                  <a:latin typeface="Meiryo UI" panose="020B0604030504040204" pitchFamily="50" charset="-128"/>
                  <a:ea typeface="Meiryo UI" panose="020B0604030504040204" pitchFamily="50" charset="-128"/>
                </a:rPr>
                <a:t>への住民参加の推進に努める。</a:t>
              </a:r>
              <a:endParaRPr lang="en-US" altLang="ja-JP" sz="1100" dirty="0">
                <a:latin typeface="Meiryo UI" panose="020B0604030504040204" pitchFamily="50" charset="-128"/>
                <a:ea typeface="Meiryo UI" panose="020B0604030504040204" pitchFamily="50" charset="-128"/>
              </a:endParaRPr>
            </a:p>
          </p:txBody>
        </p:sp>
        <p:sp>
          <p:nvSpPr>
            <p:cNvPr id="93" name="テキスト ボックス 92">
              <a:extLst>
                <a:ext uri="{FF2B5EF4-FFF2-40B4-BE49-F238E27FC236}">
                  <a16:creationId xmlns:a16="http://schemas.microsoft.com/office/drawing/2014/main" id="{2D2D868A-D193-4C09-A1A8-FA7FCA54F229}"/>
                </a:ext>
              </a:extLst>
            </p:cNvPr>
            <p:cNvSpPr txBox="1"/>
            <p:nvPr/>
          </p:nvSpPr>
          <p:spPr>
            <a:xfrm>
              <a:off x="6426919" y="6438929"/>
              <a:ext cx="2297760" cy="285036"/>
            </a:xfrm>
            <a:prstGeom prst="roundRect">
              <a:avLst>
                <a:gd name="adj" fmla="val 6211"/>
              </a:avLst>
            </a:prstGeom>
            <a:gradFill flip="none" rotWithShape="1">
              <a:gsLst>
                <a:gs pos="0">
                  <a:srgbClr val="92D050">
                    <a:tint val="66000"/>
                    <a:satMod val="160000"/>
                  </a:srgbClr>
                </a:gs>
                <a:gs pos="50000">
                  <a:srgbClr val="92D050">
                    <a:tint val="44500"/>
                    <a:satMod val="160000"/>
                  </a:srgbClr>
                </a:gs>
                <a:gs pos="100000">
                  <a:srgbClr val="92D050">
                    <a:tint val="23500"/>
                    <a:satMod val="160000"/>
                  </a:srgbClr>
                </a:gs>
              </a:gsLst>
              <a:lin ang="5400000" scaled="1"/>
              <a:tileRect/>
            </a:gradFill>
            <a:ln w="19050">
              <a:noFill/>
            </a:ln>
          </p:spPr>
          <p:txBody>
            <a:bodyPr wrap="square" rtlCol="0">
              <a:spAutoFit/>
              <a:scene3d>
                <a:camera prst="orthographicFront"/>
                <a:lightRig rig="harsh" dir="t"/>
              </a:scene3d>
              <a:sp3d extrusionH="57150" prstMaterial="matte">
                <a:bevelT w="63500" h="12700" prst="angle"/>
                <a:contourClr>
                  <a:schemeClr val="bg1">
                    <a:lumMod val="65000"/>
                  </a:schemeClr>
                </a:contourClr>
              </a:sp3d>
            </a:bodyPr>
            <a:lstStyle/>
            <a:p>
              <a:r>
                <a:rPr lang="en-US" altLang="ja-JP" sz="1200" b="1" dirty="0" smtClean="0">
                  <a:ln/>
                  <a:latin typeface="Meiryo UI" panose="020B0604030504040204" pitchFamily="50" charset="-128"/>
                  <a:ea typeface="Meiryo UI" panose="020B0604030504040204" pitchFamily="50" charset="-128"/>
                  <a:cs typeface="Meiryo UI" panose="020B0604030504040204" pitchFamily="50" charset="-128"/>
                </a:rPr>
                <a:t>5</a:t>
              </a:r>
              <a:r>
                <a:rPr lang="ja-JP" altLang="en-US" sz="1200" b="1" dirty="0" smtClean="0">
                  <a:ln/>
                  <a:latin typeface="Meiryo UI" panose="020B0604030504040204" pitchFamily="50" charset="-128"/>
                  <a:ea typeface="Meiryo UI" panose="020B0604030504040204" pitchFamily="50" charset="-128"/>
                  <a:cs typeface="Meiryo UI" panose="020B0604030504040204" pitchFamily="50" charset="-128"/>
                </a:rPr>
                <a:t>　基盤的</a:t>
              </a:r>
              <a:r>
                <a:rPr lang="ja-JP" altLang="en-US" sz="1200" b="1" dirty="0">
                  <a:ln/>
                  <a:latin typeface="Meiryo UI" panose="020B0604030504040204" pitchFamily="50" charset="-128"/>
                  <a:ea typeface="Meiryo UI" panose="020B0604030504040204" pitchFamily="50" charset="-128"/>
                  <a:cs typeface="Meiryo UI" panose="020B0604030504040204" pitchFamily="50" charset="-128"/>
                </a:rPr>
                <a:t>施策の着実な実施</a:t>
              </a:r>
              <a:endParaRPr lang="en-US" altLang="ja-JP" sz="1200" b="1" dirty="0">
                <a:ln/>
                <a:latin typeface="Meiryo UI" panose="020B0604030504040204" pitchFamily="50" charset="-128"/>
                <a:ea typeface="Meiryo UI" panose="020B0604030504040204" pitchFamily="50" charset="-128"/>
                <a:cs typeface="Meiryo UI" panose="020B0604030504040204" pitchFamily="50" charset="-128"/>
              </a:endParaRPr>
            </a:p>
          </p:txBody>
        </p:sp>
        <p:sp>
          <p:nvSpPr>
            <p:cNvPr id="98" name="テキスト ボックス 97">
              <a:extLst>
                <a:ext uri="{FF2B5EF4-FFF2-40B4-BE49-F238E27FC236}">
                  <a16:creationId xmlns:a16="http://schemas.microsoft.com/office/drawing/2014/main" id="{57001D3E-DB00-4914-AD3B-2E16739F9604}"/>
                </a:ext>
              </a:extLst>
            </p:cNvPr>
            <p:cNvSpPr txBox="1"/>
            <p:nvPr/>
          </p:nvSpPr>
          <p:spPr>
            <a:xfrm>
              <a:off x="6678042" y="6908478"/>
              <a:ext cx="4093274" cy="269200"/>
            </a:xfrm>
            <a:prstGeom prst="roundRect">
              <a:avLst>
                <a:gd name="adj" fmla="val 6211"/>
              </a:avLst>
            </a:prstGeom>
            <a:noFill/>
            <a:ln w="6350">
              <a:noFill/>
            </a:ln>
          </p:spPr>
          <p:txBody>
            <a:bodyPr wrap="square" rtlCol="0">
              <a:spAutoFit/>
            </a:bodyPr>
            <a:lstStyle/>
            <a:p>
              <a:r>
                <a:rPr lang="ja-JP" altLang="en-US" sz="1100" dirty="0">
                  <a:latin typeface="Meiryo UI" panose="020B0604030504040204" pitchFamily="50" charset="-128"/>
                  <a:ea typeface="Meiryo UI" panose="020B0604030504040204" pitchFamily="50" charset="-128"/>
                </a:rPr>
                <a:t>大阪湾環境保全協</a:t>
              </a:r>
              <a:r>
                <a:rPr lang="ja-JP" altLang="en-US" sz="1100" dirty="0" smtClean="0">
                  <a:latin typeface="Meiryo UI" panose="020B0604030504040204" pitchFamily="50" charset="-128"/>
                  <a:ea typeface="Meiryo UI" panose="020B0604030504040204" pitchFamily="50" charset="-128"/>
                </a:rPr>
                <a:t>議会等の取組みを通じた連携強化。</a:t>
              </a:r>
              <a:endParaRPr lang="en-US" altLang="ja-JP" sz="1100" dirty="0">
                <a:latin typeface="Meiryo UI" panose="020B0604030504040204" pitchFamily="50" charset="-128"/>
                <a:ea typeface="Meiryo UI" panose="020B0604030504040204" pitchFamily="50" charset="-128"/>
              </a:endParaRPr>
            </a:p>
          </p:txBody>
        </p:sp>
        <p:pic>
          <p:nvPicPr>
            <p:cNvPr id="14" name="図 13"/>
            <p:cNvPicPr>
              <a:picLocks noChangeAspect="1"/>
            </p:cNvPicPr>
            <p:nvPr/>
          </p:nvPicPr>
          <p:blipFill rotWithShape="1">
            <a:blip r:embed="rId10" cstate="print">
              <a:extLst>
                <a:ext uri="{28A0092B-C50C-407E-A947-70E740481C1C}">
                  <a14:useLocalDpi xmlns:a14="http://schemas.microsoft.com/office/drawing/2010/main" val="0"/>
                </a:ext>
              </a:extLst>
            </a:blip>
            <a:srcRect/>
            <a:stretch/>
          </p:blipFill>
          <p:spPr>
            <a:xfrm>
              <a:off x="10010080" y="6556824"/>
              <a:ext cx="1331005" cy="913313"/>
            </a:xfrm>
            <a:prstGeom prst="rect">
              <a:avLst/>
            </a:prstGeom>
          </p:spPr>
        </p:pic>
        <p:sp>
          <p:nvSpPr>
            <p:cNvPr id="100" name="テキスト ボックス 2" descr="正常なノリと色落ちしたノリの写真の出展です。" title="出典：水産庁ホームページ">
              <a:extLst>
                <a:ext uri="{FF2B5EF4-FFF2-40B4-BE49-F238E27FC236}">
                  <a16:creationId xmlns:a16="http://schemas.microsoft.com/office/drawing/2014/main" id="{EFD41842-7500-4E91-8821-44C4A34F99B7}"/>
                </a:ext>
              </a:extLst>
            </p:cNvPr>
            <p:cNvSpPr txBox="1">
              <a:spLocks noChangeArrowheads="1"/>
            </p:cNvSpPr>
            <p:nvPr/>
          </p:nvSpPr>
          <p:spPr bwMode="auto">
            <a:xfrm>
              <a:off x="10740143" y="7221070"/>
              <a:ext cx="1155161" cy="259045"/>
            </a:xfrm>
            <a:prstGeom prst="rect">
              <a:avLst/>
            </a:prstGeom>
            <a:solidFill>
              <a:schemeClr val="tx1">
                <a:alpha val="60000"/>
              </a:schemeClr>
            </a:solidFill>
            <a:ln w="9525">
              <a:noFill/>
              <a:miter lim="800000"/>
              <a:headEnd/>
              <a:tailEnd/>
            </a:ln>
          </p:spPr>
          <p:txBody>
            <a:bodyPr rot="0" vert="horz" wrap="square" lIns="91440" tIns="45720" rIns="91440" bIns="45720" anchor="t" anchorCtr="0">
              <a:spAutoFit/>
            </a:bodyPr>
            <a:lstStyle/>
            <a:p>
              <a:pPr algn="ctr">
                <a:lnSpc>
                  <a:spcPts val="1300"/>
                </a:lnSpc>
              </a:pPr>
              <a:r>
                <a:rPr lang="ja-JP" altLang="en-US" sz="900" b="1" kern="100" dirty="0" smtClean="0">
                  <a:solidFill>
                    <a:schemeClr val="bg1"/>
                  </a:solidFill>
                  <a:effectLst>
                    <a:outerShdw blurRad="38100" dist="38100" dir="2700000" algn="tl">
                      <a:srgbClr val="000000">
                        <a:alpha val="43137"/>
                      </a:srgbClr>
                    </a:outerShdw>
                  </a:effectLst>
                  <a:latin typeface="UD デジタル 教科書体 NK-B" panose="02020700000000000000" pitchFamily="18" charset="-128"/>
                  <a:ea typeface="UD デジタル 教科書体 NK-B" panose="02020700000000000000" pitchFamily="18" charset="-128"/>
                  <a:cs typeface="Times New Roman" panose="02020603050405020304" pitchFamily="18" charset="0"/>
                </a:rPr>
                <a:t>イベント</a:t>
              </a:r>
              <a:r>
                <a:rPr lang="ja-JP" altLang="en-US" sz="900" b="1" kern="100" dirty="0">
                  <a:solidFill>
                    <a:schemeClr val="bg1"/>
                  </a:solidFill>
                  <a:effectLst>
                    <a:outerShdw blurRad="38100" dist="38100" dir="2700000" algn="tl">
                      <a:srgbClr val="000000">
                        <a:alpha val="43137"/>
                      </a:srgbClr>
                    </a:outerShdw>
                  </a:effectLst>
                  <a:latin typeface="UD デジタル 教科書体 NK-B" panose="02020700000000000000" pitchFamily="18" charset="-128"/>
                  <a:ea typeface="UD デジタル 教科書体 NK-B" panose="02020700000000000000" pitchFamily="18" charset="-128"/>
                  <a:cs typeface="Times New Roman" panose="02020603050405020304" pitchFamily="18" charset="0"/>
                </a:rPr>
                <a:t>での</a:t>
              </a:r>
              <a:r>
                <a:rPr lang="ja-JP" altLang="en-US" sz="900" b="1" kern="100" dirty="0" smtClean="0">
                  <a:solidFill>
                    <a:schemeClr val="bg1"/>
                  </a:solidFill>
                  <a:effectLst>
                    <a:outerShdw blurRad="38100" dist="38100" dir="2700000" algn="tl">
                      <a:srgbClr val="000000">
                        <a:alpha val="43137"/>
                      </a:srgbClr>
                    </a:outerShdw>
                  </a:effectLst>
                  <a:latin typeface="UD デジタル 教科書体 NK-B" panose="02020700000000000000" pitchFamily="18" charset="-128"/>
                  <a:ea typeface="UD デジタル 教科書体 NK-B" panose="02020700000000000000" pitchFamily="18" charset="-128"/>
                  <a:cs typeface="Times New Roman" panose="02020603050405020304" pitchFamily="18" charset="0"/>
                </a:rPr>
                <a:t>啓発</a:t>
              </a:r>
              <a:endParaRPr lang="ja-JP" altLang="en-US" sz="900" b="1" kern="100" dirty="0">
                <a:solidFill>
                  <a:schemeClr val="bg1"/>
                </a:solidFill>
                <a:effectLst>
                  <a:outerShdw blurRad="38100" dist="38100" dir="2700000" algn="tl">
                    <a:srgbClr val="000000">
                      <a:alpha val="43137"/>
                    </a:srgbClr>
                  </a:outerShdw>
                </a:effectLst>
                <a:latin typeface="UD デジタル 教科書体 NK-B" panose="02020700000000000000" pitchFamily="18" charset="-128"/>
                <a:ea typeface="UD デジタル 教科書体 NK-B" panose="02020700000000000000" pitchFamily="18" charset="-128"/>
                <a:cs typeface="Times New Roman" panose="02020603050405020304" pitchFamily="18" charset="0"/>
              </a:endParaRPr>
            </a:p>
          </p:txBody>
        </p:sp>
      </p:grpSp>
      <p:sp>
        <p:nvSpPr>
          <p:cNvPr id="83" name="角丸四角形 55">
            <a:extLst>
              <a:ext uri="{FF2B5EF4-FFF2-40B4-BE49-F238E27FC236}">
                <a16:creationId xmlns:a16="http://schemas.microsoft.com/office/drawing/2014/main" id="{4C03DE0E-E97E-4823-903A-012426608F1F}"/>
              </a:ext>
            </a:extLst>
          </p:cNvPr>
          <p:cNvSpPr/>
          <p:nvPr/>
        </p:nvSpPr>
        <p:spPr>
          <a:xfrm>
            <a:off x="174999" y="733755"/>
            <a:ext cx="12449284" cy="702570"/>
          </a:xfrm>
          <a:prstGeom prst="roundRect">
            <a:avLst>
              <a:gd name="adj" fmla="val 7516"/>
            </a:avLst>
          </a:prstGeom>
          <a:solidFill>
            <a:schemeClr val="bg1"/>
          </a:solidFill>
          <a:ln>
            <a:noFill/>
          </a:ln>
          <a:effectLst>
            <a:glow rad="127000">
              <a:srgbClr val="00B050">
                <a:alpha val="40000"/>
              </a:srgb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ts val="1600"/>
              </a:lnSpc>
            </a:pPr>
            <a:r>
              <a:rPr lang="ja-JP" altLang="en-US" sz="1100" dirty="0" smtClean="0">
                <a:solidFill>
                  <a:schemeClr val="tx1"/>
                </a:solidFill>
                <a:latin typeface="Meiryo UI" panose="020B0604030504040204" pitchFamily="50" charset="-128"/>
                <a:ea typeface="Meiryo UI" panose="020B0604030504040204" pitchFamily="50" charset="-128"/>
              </a:rPr>
              <a:t>● 短期的に取り組むべき施策と長期的な視点で取り組むべき施策に整理して推進する。　</a:t>
            </a:r>
            <a:endParaRPr lang="en-US" altLang="ja-JP" sz="1100" dirty="0" smtClean="0">
              <a:solidFill>
                <a:schemeClr val="tx1"/>
              </a:solidFill>
              <a:latin typeface="Meiryo UI" panose="020B0604030504040204" pitchFamily="50" charset="-128"/>
              <a:ea typeface="Meiryo UI" panose="020B0604030504040204" pitchFamily="50" charset="-128"/>
            </a:endParaRPr>
          </a:p>
          <a:p>
            <a:pPr>
              <a:lnSpc>
                <a:spcPts val="1600"/>
              </a:lnSpc>
              <a:tabLst>
                <a:tab pos="5114925" algn="l"/>
              </a:tabLst>
            </a:pPr>
            <a:r>
              <a:rPr lang="ja-JP" altLang="en-US" sz="1100" dirty="0" smtClean="0">
                <a:solidFill>
                  <a:schemeClr val="tx1"/>
                </a:solidFill>
                <a:latin typeface="Meiryo UI" panose="020B0604030504040204" pitchFamily="50" charset="-128"/>
                <a:ea typeface="Meiryo UI" panose="020B0604030504040204" pitchFamily="50" charset="-128"/>
              </a:rPr>
              <a:t>● 施策の実施に伴うコベネフィットな効果を十分に踏まえて推進する。　　　　　　　　　　</a:t>
            </a:r>
            <a:r>
              <a:rPr lang="ja-JP" altLang="en-US" sz="1100" dirty="0">
                <a:solidFill>
                  <a:schemeClr val="tx1"/>
                </a:solidFill>
                <a:latin typeface="Meiryo UI" panose="020B0604030504040204" pitchFamily="50" charset="-128"/>
                <a:ea typeface="Meiryo UI" panose="020B0604030504040204" pitchFamily="50" charset="-128"/>
              </a:rPr>
              <a:t>   </a:t>
            </a:r>
            <a:endParaRPr lang="en-US" altLang="ja-JP" sz="1100" dirty="0" smtClean="0">
              <a:solidFill>
                <a:schemeClr val="tx1"/>
              </a:solidFill>
              <a:latin typeface="Meiryo UI" panose="020B0604030504040204" pitchFamily="50" charset="-128"/>
              <a:ea typeface="Meiryo UI" panose="020B0604030504040204" pitchFamily="50" charset="-128"/>
            </a:endParaRPr>
          </a:p>
          <a:p>
            <a:pPr>
              <a:lnSpc>
                <a:spcPts val="1600"/>
              </a:lnSpc>
            </a:pPr>
            <a:r>
              <a:rPr lang="ja-JP" altLang="en-US" sz="1100" dirty="0" smtClean="0">
                <a:solidFill>
                  <a:schemeClr val="tx1"/>
                </a:solidFill>
                <a:latin typeface="Meiryo UI" panose="020B0604030504040204" pitchFamily="50" charset="-128"/>
                <a:ea typeface="Meiryo UI" panose="020B0604030504040204" pitchFamily="50" charset="-128"/>
              </a:rPr>
              <a:t>● 結果を踏まえて柔軟に対策を変更する順応的管理の考え方に基づく取組みを推進する。</a:t>
            </a:r>
            <a:endParaRPr lang="en-US" altLang="ja-JP" sz="1100" dirty="0" smtClean="0">
              <a:solidFill>
                <a:schemeClr val="tx1"/>
              </a:solidFill>
              <a:latin typeface="Meiryo UI" panose="020B0604030504040204" pitchFamily="50" charset="-128"/>
              <a:ea typeface="Meiryo UI" panose="020B0604030504040204" pitchFamily="50" charset="-128"/>
            </a:endParaRPr>
          </a:p>
        </p:txBody>
      </p:sp>
      <p:pic>
        <p:nvPicPr>
          <p:cNvPr id="102" name="図 101"/>
          <p:cNvPicPr>
            <a:picLocks noChangeAspect="1"/>
          </p:cNvPicPr>
          <p:nvPr/>
        </p:nvPicPr>
        <p:blipFill>
          <a:blip r:embed="rId11"/>
          <a:stretch>
            <a:fillRect/>
          </a:stretch>
        </p:blipFill>
        <p:spPr>
          <a:xfrm>
            <a:off x="5123774" y="4080520"/>
            <a:ext cx="1185325" cy="1615483"/>
          </a:xfrm>
          <a:prstGeom prst="rect">
            <a:avLst/>
          </a:prstGeom>
        </p:spPr>
      </p:pic>
      <p:sp>
        <p:nvSpPr>
          <p:cNvPr id="103" name="テキスト ボックス 2" descr="正常なノリと色落ちしたノリの写真の出展です。" title="出典：水産庁ホームページ">
            <a:extLst>
              <a:ext uri="{FF2B5EF4-FFF2-40B4-BE49-F238E27FC236}">
                <a16:creationId xmlns:a16="http://schemas.microsoft.com/office/drawing/2014/main" id="{AF3C7A8B-1E35-46A0-8414-B3678135C242}"/>
              </a:ext>
            </a:extLst>
          </p:cNvPr>
          <p:cNvSpPr txBox="1">
            <a:spLocks noChangeArrowheads="1"/>
          </p:cNvSpPr>
          <p:nvPr/>
        </p:nvSpPr>
        <p:spPr bwMode="auto">
          <a:xfrm>
            <a:off x="5130354" y="5349542"/>
            <a:ext cx="1210950" cy="349702"/>
          </a:xfrm>
          <a:prstGeom prst="rect">
            <a:avLst/>
          </a:prstGeom>
          <a:solidFill>
            <a:schemeClr val="tx1">
              <a:alpha val="70000"/>
            </a:schemeClr>
          </a:solidFill>
          <a:ln w="9525">
            <a:noFill/>
            <a:miter lim="800000"/>
            <a:headEnd/>
            <a:tailEnd/>
          </a:ln>
        </p:spPr>
        <p:txBody>
          <a:bodyPr rot="0" vert="horz" wrap="square" lIns="36000" tIns="36000" rIns="36000" bIns="36000" anchor="t" anchorCtr="0">
            <a:spAutoFit/>
          </a:bodyPr>
          <a:lstStyle/>
          <a:p>
            <a:pPr algn="ctr"/>
            <a:r>
              <a:rPr lang="ja-JP" altLang="en-US" sz="900" b="1" kern="100" dirty="0">
                <a:solidFill>
                  <a:schemeClr val="bg1"/>
                </a:solidFill>
                <a:effectLst>
                  <a:outerShdw blurRad="38100" dist="38100" dir="2700000" algn="tl">
                    <a:srgbClr val="000000">
                      <a:alpha val="43137"/>
                    </a:srgbClr>
                  </a:outerShdw>
                </a:effectLst>
                <a:latin typeface="UD デジタル 教科書体 NK-B" panose="02020700000000000000" pitchFamily="18" charset="-128"/>
                <a:ea typeface="UD デジタル 教科書体 NK-B" panose="02020700000000000000" pitchFamily="18" charset="-128"/>
                <a:cs typeface="Times New Roman" panose="02020603050405020304" pitchFamily="18" charset="0"/>
              </a:rPr>
              <a:t>大阪府海域ブルーカーボン生態系ビジョン</a:t>
            </a:r>
            <a:endParaRPr lang="en-US" altLang="ja-JP" sz="900" b="1" kern="100" dirty="0" smtClean="0">
              <a:solidFill>
                <a:schemeClr val="bg1"/>
              </a:solidFill>
              <a:effectLst>
                <a:outerShdw blurRad="38100" dist="38100" dir="2700000" algn="tl">
                  <a:srgbClr val="000000">
                    <a:alpha val="43137"/>
                  </a:srgbClr>
                </a:outerShdw>
              </a:effectLst>
              <a:latin typeface="UD デジタル 教科書体 NK-B" panose="02020700000000000000" pitchFamily="18" charset="-128"/>
              <a:ea typeface="UD デジタル 教科書体 NK-B" panose="02020700000000000000" pitchFamily="18" charset="-128"/>
              <a:cs typeface="Times New Roman" panose="02020603050405020304" pitchFamily="18" charset="0"/>
            </a:endParaRPr>
          </a:p>
        </p:txBody>
      </p:sp>
      <p:pic>
        <p:nvPicPr>
          <p:cNvPr id="11" name="図 10"/>
          <p:cNvPicPr>
            <a:picLocks noChangeAspect="1"/>
          </p:cNvPicPr>
          <p:nvPr/>
        </p:nvPicPr>
        <p:blipFill rotWithShape="1">
          <a:blip r:embed="rId12" cstate="print">
            <a:extLst>
              <a:ext uri="{28A0092B-C50C-407E-A947-70E740481C1C}">
                <a14:useLocalDpi xmlns:a14="http://schemas.microsoft.com/office/drawing/2010/main" val="0"/>
              </a:ext>
            </a:extLst>
          </a:blip>
          <a:srcRect/>
          <a:stretch/>
        </p:blipFill>
        <p:spPr>
          <a:xfrm>
            <a:off x="3809763" y="4092225"/>
            <a:ext cx="1266658" cy="896400"/>
          </a:xfrm>
          <a:prstGeom prst="rect">
            <a:avLst/>
          </a:prstGeom>
        </p:spPr>
      </p:pic>
      <p:sp>
        <p:nvSpPr>
          <p:cNvPr id="4" name="テキスト ボックス 3"/>
          <p:cNvSpPr txBox="1"/>
          <p:nvPr/>
        </p:nvSpPr>
        <p:spPr>
          <a:xfrm>
            <a:off x="5680720" y="749760"/>
            <a:ext cx="6893614" cy="707886"/>
          </a:xfrm>
          <a:prstGeom prst="rect">
            <a:avLst/>
          </a:prstGeom>
          <a:noFill/>
          <a:ln>
            <a:noFill/>
          </a:ln>
        </p:spPr>
        <p:txBody>
          <a:bodyPr wrap="square" rtlCol="0">
            <a:spAutoFit/>
          </a:bodyPr>
          <a:lstStyle/>
          <a:p>
            <a:pPr>
              <a:lnSpc>
                <a:spcPts val="1600"/>
              </a:lnSpc>
            </a:pPr>
            <a:r>
              <a:rPr lang="ja-JP" altLang="en-US" sz="1100" dirty="0" smtClean="0">
                <a:latin typeface="Meiryo UI" panose="020B0604030504040204" pitchFamily="50" charset="-128"/>
                <a:ea typeface="Meiryo UI" panose="020B0604030504040204" pitchFamily="50" charset="-128"/>
              </a:rPr>
              <a:t>● 「</a:t>
            </a:r>
            <a:r>
              <a:rPr lang="ja-JP" altLang="en-US" sz="1100" dirty="0">
                <a:latin typeface="Meiryo UI" panose="020B0604030504040204" pitchFamily="50" charset="-128"/>
                <a:ea typeface="Meiryo UI" panose="020B0604030504040204" pitchFamily="50" charset="-128"/>
              </a:rPr>
              <a:t>豊かな大阪湾」の価値・機能が互いに両立できる関係となるよう、適切にバランスさせた施策の実施に努める</a:t>
            </a:r>
            <a:r>
              <a:rPr lang="ja-JP" altLang="en-US" sz="1100" dirty="0" smtClean="0">
                <a:latin typeface="Meiryo UI" panose="020B0604030504040204" pitchFamily="50" charset="-128"/>
                <a:ea typeface="Meiryo UI" panose="020B0604030504040204" pitchFamily="50" charset="-128"/>
              </a:rPr>
              <a:t>。</a:t>
            </a:r>
            <a:endParaRPr lang="en-US" altLang="ja-JP" sz="1100" dirty="0" smtClean="0">
              <a:latin typeface="Meiryo UI" panose="020B0604030504040204" pitchFamily="50" charset="-128"/>
              <a:ea typeface="Meiryo UI" panose="020B0604030504040204" pitchFamily="50" charset="-128"/>
            </a:endParaRPr>
          </a:p>
          <a:p>
            <a:pPr>
              <a:lnSpc>
                <a:spcPts val="1600"/>
              </a:lnSpc>
            </a:pPr>
            <a:r>
              <a:rPr lang="ja-JP" altLang="en-US" sz="1100" dirty="0" smtClean="0">
                <a:latin typeface="Meiryo UI" panose="020B0604030504040204" pitchFamily="50" charset="-128"/>
                <a:ea typeface="Meiryo UI" panose="020B0604030504040204" pitchFamily="50" charset="-128"/>
              </a:rPr>
              <a:t>● 大阪</a:t>
            </a:r>
            <a:r>
              <a:rPr lang="ja-JP" altLang="en-US" sz="1100" dirty="0">
                <a:latin typeface="Meiryo UI" panose="020B0604030504040204" pitchFamily="50" charset="-128"/>
                <a:ea typeface="Meiryo UI" panose="020B0604030504040204" pitchFamily="50" charset="-128"/>
              </a:rPr>
              <a:t>・関西万博を契機として、民間企業や</a:t>
            </a:r>
            <a:r>
              <a:rPr lang="en-US" altLang="ja-JP" sz="1100" dirty="0">
                <a:latin typeface="Meiryo UI" panose="020B0604030504040204" pitchFamily="50" charset="-128"/>
                <a:ea typeface="Meiryo UI" panose="020B0604030504040204" pitchFamily="50" charset="-128"/>
              </a:rPr>
              <a:t>NPO</a:t>
            </a:r>
            <a:r>
              <a:rPr lang="ja-JP" altLang="en-US" sz="1100" dirty="0">
                <a:latin typeface="Meiryo UI" panose="020B0604030504040204" pitchFamily="50" charset="-128"/>
                <a:ea typeface="Meiryo UI" panose="020B0604030504040204" pitchFamily="50" charset="-128"/>
              </a:rPr>
              <a:t>等との連携を図りながら</a:t>
            </a:r>
            <a:r>
              <a:rPr lang="ja-JP" altLang="en-US" sz="1100" dirty="0" smtClean="0">
                <a:latin typeface="Meiryo UI" panose="020B0604030504040204" pitchFamily="50" charset="-128"/>
                <a:ea typeface="Meiryo UI" panose="020B0604030504040204" pitchFamily="50" charset="-128"/>
              </a:rPr>
              <a:t>取組み</a:t>
            </a:r>
            <a:r>
              <a:rPr lang="ja-JP" altLang="en-US" sz="1100" dirty="0">
                <a:latin typeface="Meiryo UI" panose="020B0604030504040204" pitchFamily="50" charset="-128"/>
                <a:ea typeface="Meiryo UI" panose="020B0604030504040204" pitchFamily="50" charset="-128"/>
              </a:rPr>
              <a:t>を加速する。</a:t>
            </a:r>
          </a:p>
          <a:p>
            <a:pPr>
              <a:lnSpc>
                <a:spcPts val="1600"/>
              </a:lnSpc>
            </a:pPr>
            <a:r>
              <a:rPr lang="ja-JP" altLang="en-US" sz="1100" dirty="0" smtClean="0">
                <a:latin typeface="Meiryo UI" panose="020B0604030504040204" pitchFamily="50" charset="-128"/>
                <a:ea typeface="Meiryo UI" panose="020B0604030504040204" pitchFamily="50" charset="-128"/>
              </a:rPr>
              <a:t>● 社会構造の変化や気候変動の影響等を考慮し、課題の</a:t>
            </a:r>
            <a:r>
              <a:rPr lang="ja-JP" altLang="en-US" sz="1100" dirty="0">
                <a:latin typeface="Meiryo UI" panose="020B0604030504040204" pitchFamily="50" charset="-128"/>
                <a:ea typeface="Meiryo UI" panose="020B0604030504040204" pitchFamily="50" charset="-128"/>
              </a:rPr>
              <a:t>整理・検討や</a:t>
            </a:r>
            <a:r>
              <a:rPr lang="ja-JP" altLang="en-US" sz="1100" dirty="0" smtClean="0">
                <a:latin typeface="Meiryo UI" panose="020B0604030504040204" pitchFamily="50" charset="-128"/>
                <a:ea typeface="Meiryo UI" panose="020B0604030504040204" pitchFamily="50" charset="-128"/>
              </a:rPr>
              <a:t>、柔軟性</a:t>
            </a:r>
            <a:r>
              <a:rPr lang="ja-JP" altLang="en-US" sz="1100" dirty="0">
                <a:latin typeface="Meiryo UI" panose="020B0604030504040204" pitchFamily="50" charset="-128"/>
                <a:ea typeface="Meiryo UI" panose="020B0604030504040204" pitchFamily="50" charset="-128"/>
              </a:rPr>
              <a:t>を持った施策の策定・</a:t>
            </a:r>
            <a:r>
              <a:rPr lang="ja-JP" altLang="en-US" sz="1100" dirty="0" smtClean="0">
                <a:latin typeface="Meiryo UI" panose="020B0604030504040204" pitchFamily="50" charset="-128"/>
                <a:ea typeface="Meiryo UI" panose="020B0604030504040204" pitchFamily="50" charset="-128"/>
              </a:rPr>
              <a:t>実施等に</a:t>
            </a:r>
            <a:r>
              <a:rPr lang="ja-JP" altLang="en-US" sz="1100" dirty="0">
                <a:latin typeface="Meiryo UI" panose="020B0604030504040204" pitchFamily="50" charset="-128"/>
                <a:ea typeface="Meiryo UI" panose="020B0604030504040204" pitchFamily="50" charset="-128"/>
              </a:rPr>
              <a:t>努める</a:t>
            </a:r>
            <a:r>
              <a:rPr lang="ja-JP" altLang="en-US" sz="1100" dirty="0" smtClean="0">
                <a:latin typeface="Meiryo UI" panose="020B0604030504040204" pitchFamily="50" charset="-128"/>
                <a:ea typeface="Meiryo UI" panose="020B0604030504040204" pitchFamily="50" charset="-128"/>
              </a:rPr>
              <a:t>。</a:t>
            </a:r>
            <a:endParaRPr lang="ja-JP" altLang="en-US" sz="1100" dirty="0">
              <a:latin typeface="Meiryo UI" panose="020B0604030504040204" pitchFamily="50" charset="-128"/>
              <a:ea typeface="Meiryo UI" panose="020B0604030504040204" pitchFamily="50" charset="-128"/>
            </a:endParaRPr>
          </a:p>
        </p:txBody>
      </p:sp>
      <p:sp>
        <p:nvSpPr>
          <p:cNvPr id="101" name="テキスト ボックス 2" descr="正常なノリと色落ちしたノリの写真の出展です。" title="出典：水産庁ホームページ">
            <a:extLst>
              <a:ext uri="{FF2B5EF4-FFF2-40B4-BE49-F238E27FC236}">
                <a16:creationId xmlns:a16="http://schemas.microsoft.com/office/drawing/2014/main" id="{AF3C7A8B-1E35-46A0-8414-B3678135C242}"/>
              </a:ext>
            </a:extLst>
          </p:cNvPr>
          <p:cNvSpPr txBox="1">
            <a:spLocks noChangeArrowheads="1"/>
          </p:cNvSpPr>
          <p:nvPr/>
        </p:nvSpPr>
        <p:spPr bwMode="auto">
          <a:xfrm>
            <a:off x="3809870" y="4761392"/>
            <a:ext cx="1240798" cy="216000"/>
          </a:xfrm>
          <a:prstGeom prst="rect">
            <a:avLst/>
          </a:prstGeom>
          <a:solidFill>
            <a:schemeClr val="tx1">
              <a:alpha val="50000"/>
            </a:schemeClr>
          </a:solidFill>
          <a:ln w="9525">
            <a:noFill/>
            <a:miter lim="800000"/>
            <a:headEnd/>
            <a:tailEnd/>
          </a:ln>
        </p:spPr>
        <p:txBody>
          <a:bodyPr rot="0" vert="horz" wrap="square" lIns="91440" tIns="45720" rIns="91440" bIns="45720" anchor="t" anchorCtr="0">
            <a:spAutoFit/>
          </a:bodyPr>
          <a:lstStyle/>
          <a:p>
            <a:pPr algn="ctr">
              <a:lnSpc>
                <a:spcPts val="600"/>
              </a:lnSpc>
            </a:pPr>
            <a:r>
              <a:rPr lang="ja-JP" altLang="en-US" sz="900" b="1" kern="100" dirty="0" smtClean="0">
                <a:solidFill>
                  <a:schemeClr val="bg1"/>
                </a:solidFill>
                <a:effectLst>
                  <a:outerShdw blurRad="38100" dist="38100" dir="2700000" algn="tl">
                    <a:srgbClr val="000000">
                      <a:alpha val="43137"/>
                    </a:srgbClr>
                  </a:outerShdw>
                </a:effectLst>
                <a:latin typeface="UD デジタル 教科書体 NK-B" panose="02020700000000000000" pitchFamily="18" charset="-128"/>
                <a:ea typeface="UD デジタル 教科書体 NK-B" panose="02020700000000000000" pitchFamily="18" charset="-128"/>
                <a:cs typeface="Times New Roman" panose="02020603050405020304" pitchFamily="18" charset="0"/>
              </a:rPr>
              <a:t>ノリ養殖の状況</a:t>
            </a:r>
            <a:endParaRPr lang="en-US" altLang="ja-JP" sz="900" b="1" kern="100" dirty="0" smtClean="0">
              <a:solidFill>
                <a:schemeClr val="bg1"/>
              </a:solidFill>
              <a:effectLst>
                <a:outerShdw blurRad="38100" dist="38100" dir="2700000" algn="tl">
                  <a:srgbClr val="000000">
                    <a:alpha val="43137"/>
                  </a:srgbClr>
                </a:outerShdw>
              </a:effectLst>
              <a:latin typeface="UD デジタル 教科書体 NK-B" panose="02020700000000000000" pitchFamily="18" charset="-128"/>
              <a:ea typeface="UD デジタル 教科書体 NK-B" panose="02020700000000000000" pitchFamily="18" charset="-128"/>
              <a:cs typeface="Times New Roman" panose="02020603050405020304" pitchFamily="18" charset="0"/>
            </a:endParaRPr>
          </a:p>
          <a:p>
            <a:pPr algn="ctr">
              <a:lnSpc>
                <a:spcPts val="600"/>
              </a:lnSpc>
            </a:pPr>
            <a:r>
              <a:rPr lang="en-US" altLang="ja-JP" sz="400" b="1" kern="100" dirty="0" smtClean="0">
                <a:solidFill>
                  <a:schemeClr val="bg1"/>
                </a:solidFill>
                <a:effectLst>
                  <a:outerShdw blurRad="38100" dist="38100" dir="2700000" algn="tl">
                    <a:srgbClr val="000000">
                      <a:alpha val="43137"/>
                    </a:srgbClr>
                  </a:outerShdw>
                </a:effectLst>
                <a:latin typeface="UD デジタル 教科書体 NK-B" panose="02020700000000000000" pitchFamily="18" charset="-128"/>
                <a:ea typeface="UD デジタル 教科書体 NK-B" panose="02020700000000000000" pitchFamily="18" charset="-128"/>
                <a:cs typeface="Times New Roman" panose="02020603050405020304" pitchFamily="18" charset="0"/>
              </a:rPr>
              <a:t>(</a:t>
            </a:r>
            <a:r>
              <a:rPr lang="ja-JP" altLang="en-US" sz="400" b="1" kern="100" dirty="0" smtClean="0">
                <a:solidFill>
                  <a:schemeClr val="bg1"/>
                </a:solidFill>
                <a:effectLst>
                  <a:outerShdw blurRad="38100" dist="38100" dir="2700000" algn="tl">
                    <a:srgbClr val="000000">
                      <a:alpha val="43137"/>
                    </a:srgbClr>
                  </a:outerShdw>
                </a:effectLst>
                <a:latin typeface="UD デジタル 教科書体 NK-B" panose="02020700000000000000" pitchFamily="18" charset="-128"/>
                <a:ea typeface="UD デジタル 教科書体 NK-B" panose="02020700000000000000" pitchFamily="18" charset="-128"/>
                <a:cs typeface="Times New Roman" panose="02020603050405020304" pitchFamily="18" charset="0"/>
              </a:rPr>
              <a:t>地独</a:t>
            </a:r>
            <a:r>
              <a:rPr lang="en-US" altLang="ja-JP" sz="400" b="1" kern="100" dirty="0" smtClean="0">
                <a:solidFill>
                  <a:schemeClr val="bg1"/>
                </a:solidFill>
                <a:effectLst>
                  <a:outerShdw blurRad="38100" dist="38100" dir="2700000" algn="tl">
                    <a:srgbClr val="000000">
                      <a:alpha val="43137"/>
                    </a:srgbClr>
                  </a:outerShdw>
                </a:effectLst>
                <a:latin typeface="UD デジタル 教科書体 NK-B" panose="02020700000000000000" pitchFamily="18" charset="-128"/>
                <a:ea typeface="UD デジタル 教科書体 NK-B" panose="02020700000000000000" pitchFamily="18" charset="-128"/>
                <a:cs typeface="Times New Roman" panose="02020603050405020304" pitchFamily="18" charset="0"/>
              </a:rPr>
              <a:t>)</a:t>
            </a:r>
            <a:r>
              <a:rPr lang="ja-JP" altLang="en-US" sz="400" b="1" kern="100" dirty="0" smtClean="0">
                <a:solidFill>
                  <a:schemeClr val="bg1"/>
                </a:solidFill>
                <a:effectLst>
                  <a:outerShdw blurRad="38100" dist="38100" dir="2700000" algn="tl">
                    <a:srgbClr val="000000">
                      <a:alpha val="43137"/>
                    </a:srgbClr>
                  </a:outerShdw>
                </a:effectLst>
                <a:latin typeface="UD デジタル 教科書体 NK-B" panose="02020700000000000000" pitchFamily="18" charset="-128"/>
                <a:ea typeface="UD デジタル 教科書体 NK-B" panose="02020700000000000000" pitchFamily="18" charset="-128"/>
                <a:cs typeface="Times New Roman" panose="02020603050405020304" pitchFamily="18" charset="0"/>
              </a:rPr>
              <a:t>大阪府立環境農林水産総合研究所</a:t>
            </a:r>
            <a:endParaRPr lang="en-US" altLang="ja-JP" sz="400" b="1" kern="100" dirty="0" smtClean="0">
              <a:solidFill>
                <a:schemeClr val="bg1"/>
              </a:solidFill>
              <a:effectLst>
                <a:outerShdw blurRad="38100" dist="38100" dir="2700000" algn="tl">
                  <a:srgbClr val="000000">
                    <a:alpha val="43137"/>
                  </a:srgbClr>
                </a:outerShdw>
              </a:effectLst>
              <a:latin typeface="UD デジタル 教科書体 NK-B" panose="02020700000000000000" pitchFamily="18" charset="-128"/>
              <a:ea typeface="UD デジタル 教科書体 NK-B" panose="02020700000000000000" pitchFamily="18" charset="-128"/>
              <a:cs typeface="Times New Roman" panose="02020603050405020304" pitchFamily="18" charset="0"/>
            </a:endParaRPr>
          </a:p>
        </p:txBody>
      </p:sp>
      <p:sp>
        <p:nvSpPr>
          <p:cNvPr id="95" name="テキスト ボックス 9"/>
          <p:cNvSpPr txBox="1"/>
          <p:nvPr/>
        </p:nvSpPr>
        <p:spPr>
          <a:xfrm>
            <a:off x="11057886" y="8603259"/>
            <a:ext cx="1644324" cy="374531"/>
          </a:xfrm>
          <a:prstGeom prst="rect">
            <a:avLst/>
          </a:prstGeom>
          <a:noFill/>
        </p:spPr>
        <p:txBody>
          <a:bodyPr wrap="square" rtlCol="0">
            <a:noAutofit/>
          </a:bodyPr>
          <a:lstStyle/>
          <a:p>
            <a:pPr>
              <a:lnSpc>
                <a:spcPts val="900"/>
              </a:lnSpc>
              <a:spcAft>
                <a:spcPts val="0"/>
              </a:spcAft>
            </a:pPr>
            <a:r>
              <a:rPr lang="ja-JP" altLang="en-US" sz="900" b="1" kern="100" dirty="0">
                <a:latin typeface="Meiryo UI" panose="020B0604030504040204" pitchFamily="50" charset="-128"/>
                <a:ea typeface="Meiryo UI" panose="020B0604030504040204" pitchFamily="50" charset="-128"/>
                <a:cs typeface="Times New Roman" panose="02020603050405020304" pitchFamily="18" charset="0"/>
              </a:rPr>
              <a:t>子ども向け</a:t>
            </a:r>
            <a:r>
              <a:rPr lang="ja-JP" altLang="en-US" sz="900" b="1" kern="100" dirty="0" smtClean="0">
                <a:latin typeface="Meiryo UI" panose="020B0604030504040204" pitchFamily="50" charset="-128"/>
                <a:ea typeface="Meiryo UI" panose="020B0604030504040204" pitchFamily="50" charset="-128"/>
                <a:cs typeface="Times New Roman" panose="02020603050405020304" pitchFamily="18" charset="0"/>
              </a:rPr>
              <a:t>啓発シリーズ</a:t>
            </a:r>
            <a:r>
              <a:rPr lang="ja-JP" altLang="en-US" sz="900" b="1" kern="100" dirty="0">
                <a:latin typeface="Meiryo UI" panose="020B0604030504040204" pitchFamily="50" charset="-128"/>
                <a:ea typeface="Meiryo UI" panose="020B0604030504040204" pitchFamily="50" charset="-128"/>
                <a:cs typeface="Times New Roman" panose="02020603050405020304" pitchFamily="18" charset="0"/>
              </a:rPr>
              <a:t>動画</a:t>
            </a:r>
          </a:p>
          <a:p>
            <a:pPr>
              <a:lnSpc>
                <a:spcPts val="900"/>
              </a:lnSpc>
              <a:spcAft>
                <a:spcPts val="0"/>
              </a:spcAft>
            </a:pPr>
            <a:r>
              <a:rPr lang="en-US" altLang="ja-JP" sz="900" b="1" kern="100" dirty="0">
                <a:latin typeface="Meiryo UI" panose="020B0604030504040204" pitchFamily="50" charset="-128"/>
                <a:ea typeface="Meiryo UI" panose="020B0604030504040204" pitchFamily="50" charset="-128"/>
                <a:cs typeface="Times New Roman" panose="02020603050405020304" pitchFamily="18" charset="0"/>
              </a:rPr>
              <a:t>【</a:t>
            </a:r>
            <a:r>
              <a:rPr lang="ja-JP" altLang="en-US" sz="900" b="1" kern="100" dirty="0">
                <a:latin typeface="Meiryo UI" panose="020B0604030504040204" pitchFamily="50" charset="-128"/>
                <a:ea typeface="Meiryo UI" panose="020B0604030504040204" pitchFamily="50" charset="-128"/>
                <a:cs typeface="Times New Roman" panose="02020603050405020304" pitchFamily="18" charset="0"/>
              </a:rPr>
              <a:t>ハッピー・オオサカ・ベイベース</a:t>
            </a:r>
            <a:r>
              <a:rPr lang="en-US" altLang="ja-JP" sz="900" b="1" kern="100" dirty="0">
                <a:latin typeface="Meiryo UI" panose="020B0604030504040204" pitchFamily="50" charset="-128"/>
                <a:ea typeface="Meiryo UI" panose="020B0604030504040204" pitchFamily="50" charset="-128"/>
                <a:cs typeface="Times New Roman" panose="02020603050405020304" pitchFamily="18" charset="0"/>
              </a:rPr>
              <a:t>】</a:t>
            </a:r>
          </a:p>
        </p:txBody>
      </p:sp>
    </p:spTree>
    <p:extLst>
      <p:ext uri="{BB962C8B-B14F-4D97-AF65-F5344CB8AC3E}">
        <p14:creationId xmlns:p14="http://schemas.microsoft.com/office/powerpoint/2010/main" val="859967377"/>
      </p:ext>
    </p:extLst>
  </p:cSld>
  <p:clrMapOvr>
    <a:masterClrMapping/>
  </p:clrMapOvr>
</p:sld>
</file>

<file path=ppt/theme/theme1.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2831</Words>
  <Application>Microsoft Office PowerPoint</Application>
  <PresentationFormat>A3 297x420 mm</PresentationFormat>
  <Paragraphs>176</Paragraphs>
  <Slides>2</Slides>
  <Notes>2</Notes>
  <HiddenSlides>0</HiddenSlides>
  <MMClips>0</MMClips>
  <ScaleCrop>false</ScaleCrop>
  <HeadingPairs>
    <vt:vector size="6" baseType="variant">
      <vt:variant>
        <vt:lpstr>使用されているフォント</vt:lpstr>
      </vt:variant>
      <vt:variant>
        <vt:i4>13</vt:i4>
      </vt:variant>
      <vt:variant>
        <vt:lpstr>テーマ</vt:lpstr>
      </vt:variant>
      <vt:variant>
        <vt:i4>1</vt:i4>
      </vt:variant>
      <vt:variant>
        <vt:lpstr>スライド タイトル</vt:lpstr>
      </vt:variant>
      <vt:variant>
        <vt:i4>2</vt:i4>
      </vt:variant>
    </vt:vector>
  </HeadingPairs>
  <TitlesOfParts>
    <vt:vector size="16" baseType="lpstr">
      <vt:lpstr>BIZ UDゴシック</vt:lpstr>
      <vt:lpstr>Meiryo UI</vt:lpstr>
      <vt:lpstr>ＭＳ Ｐゴシック</vt:lpstr>
      <vt:lpstr>ＭＳ 明朝</vt:lpstr>
      <vt:lpstr>UD デジタル 教科書体 NK-B</vt:lpstr>
      <vt:lpstr>メイリオ</vt:lpstr>
      <vt:lpstr>游ゴシック</vt:lpstr>
      <vt:lpstr>游明朝</vt:lpstr>
      <vt:lpstr>Arial</vt:lpstr>
      <vt:lpstr>Calibri</vt:lpstr>
      <vt:lpstr>Courier New</vt:lpstr>
      <vt:lpstr>Times New Roman</vt:lpstr>
      <vt:lpstr>Wingdings</vt:lpstr>
      <vt:lpstr>Office ​​テーマ</vt:lpstr>
      <vt:lpstr>PowerPoint プレゼンテーション</vt:lpstr>
      <vt:lpstr>PowerPoint プレゼンテーション</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2022-05-25T01:11:38Z</dcterms:created>
  <dcterms:modified xsi:type="dcterms:W3CDTF">2022-06-20T08:36:27Z</dcterms:modified>
</cp:coreProperties>
</file>