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60674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4033850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3186908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393378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224475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10848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162133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257449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215890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421821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2D7EE9-4E1C-4606-91FF-F31CA13935F2}" type="datetimeFigureOut">
              <a:rPr kumimoji="1" lang="ja-JP" altLang="en-US" smtClean="0"/>
              <a:t>2020/8/17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330919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D7EE9-4E1C-4606-91FF-F31CA13935F2}" type="datetimeFigureOut">
              <a:rPr kumimoji="1" lang="ja-JP" altLang="en-US" smtClean="0"/>
              <a:t>2020/8/17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EC954-2FF1-49B3-A588-91AB580147E1}" type="slidenum">
              <a:rPr kumimoji="1" lang="ja-JP" altLang="en-US" smtClean="0"/>
              <a:t>‹#›</a:t>
            </a:fld>
            <a:endParaRPr kumimoji="1" lang="ja-JP" altLang="en-US"/>
          </a:p>
        </p:txBody>
      </p:sp>
    </p:spTree>
    <p:extLst>
      <p:ext uri="{BB962C8B-B14F-4D97-AF65-F5344CB8AC3E}">
        <p14:creationId xmlns:p14="http://schemas.microsoft.com/office/powerpoint/2010/main" val="3986031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496" y="620688"/>
            <a:ext cx="9073008" cy="360039"/>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p:spPr>
        <p:txBody>
          <a:bodyPr>
            <a:normAutofit fontScale="90000"/>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再就職禁止法人への再就職審査の考え方</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0272" y="980728"/>
            <a:ext cx="5989743" cy="4320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 </a:t>
            </a:r>
            <a:r>
              <a:rPr kumimoji="1" lang="ja-JP" altLang="en-US" dirty="0" smtClean="0">
                <a:solidFill>
                  <a:schemeClr val="tx1"/>
                </a:solidFill>
              </a:rPr>
              <a:t>◆再就職禁止法人への再就職審査における主な着眼点</a:t>
            </a:r>
            <a:endParaRPr kumimoji="1" lang="ja-JP" altLang="en-US" dirty="0">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643543707"/>
              </p:ext>
            </p:extLst>
          </p:nvPr>
        </p:nvGraphicFramePr>
        <p:xfrm>
          <a:off x="35496" y="1355732"/>
          <a:ext cx="9073007" cy="5502269"/>
        </p:xfrm>
        <a:graphic>
          <a:graphicData uri="http://schemas.openxmlformats.org/drawingml/2006/table">
            <a:tbl>
              <a:tblPr firstRow="1" bandRow="1">
                <a:tableStyleId>{5C22544A-7EE6-4342-B048-85BDC9FD1C3A}</a:tableStyleId>
              </a:tblPr>
              <a:tblGrid>
                <a:gridCol w="2467858">
                  <a:extLst>
                    <a:ext uri="{9D8B030D-6E8A-4147-A177-3AD203B41FA5}">
                      <a16:colId xmlns:a16="http://schemas.microsoft.com/office/drawing/2014/main" val="20000"/>
                    </a:ext>
                  </a:extLst>
                </a:gridCol>
                <a:gridCol w="2685610">
                  <a:extLst>
                    <a:ext uri="{9D8B030D-6E8A-4147-A177-3AD203B41FA5}">
                      <a16:colId xmlns:a16="http://schemas.microsoft.com/office/drawing/2014/main" val="1270665205"/>
                    </a:ext>
                  </a:extLst>
                </a:gridCol>
                <a:gridCol w="3919539">
                  <a:extLst>
                    <a:ext uri="{9D8B030D-6E8A-4147-A177-3AD203B41FA5}">
                      <a16:colId xmlns:a16="http://schemas.microsoft.com/office/drawing/2014/main" val="20001"/>
                    </a:ext>
                  </a:extLst>
                </a:gridCol>
              </a:tblGrid>
              <a:tr h="561535">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対象となる再就職禁止団体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採用手続きに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関する着眼点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例外承認する際の着眼点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3623">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全項目「共通事項」</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求められる「資格」「免許」「条件」等を有しているか。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1151">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指定出資法人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条例上、人材バンク利用が義務付け。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指定出資法人については、府ガイドライン上、別途公募手続きが義務付け。</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再就職者の知識や経験を活用することで、法人等の効率・効果的な事業監理の実施が見込まれるか（法人等の業務遂行にあたり、本府で培った知識・経験が必要とされているか）。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1151">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職員を派遣している団体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91344">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指定出資法人の子法人等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403427">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府が財政的援助を</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している法人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採用手続きに何らかの義務付けはないが、府民に疑念を抱かれるような採用手続きがなされていないかを判断要素とする。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再就職先に対する補助金等の財政的援助に関する業務に就いていた場合、以下のような観点から総合的に判断する。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○当該補助金等の性質・内容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○補助金交付要綱等に基づく適正な執行</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○補助金等交付にあたっての裁量の程度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○申請者本人の決裁権限の有無・関与の度合い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80038">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離職前５年間に行政上の処分（許認可等）に関する事務に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携わった法人（離職後２年間）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と異なり、申請者によって対象となる法人が異なり、再就職承認に係る審議にあたっては、個別具体的に判断する必要があるため、以下のような観点から事実確認を行い、検討する。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○行政処分（許認可）の性質・内容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○審査基準、審査手続きの透明性</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○行政処分にあたっての裁量の程度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○申請者本人の決裁権限の有無・関与の度合い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1149188"/>
                  </a:ext>
                </a:extLst>
              </a:tr>
            </a:tbl>
          </a:graphicData>
        </a:graphic>
      </p:graphicFrame>
      <p:sp>
        <p:nvSpPr>
          <p:cNvPr id="6" name="正方形/長方形 5"/>
          <p:cNvSpPr/>
          <p:nvPr/>
        </p:nvSpPr>
        <p:spPr>
          <a:xfrm>
            <a:off x="4054535" y="0"/>
            <a:ext cx="5053969" cy="2606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dirty="0">
                <a:solidFill>
                  <a:schemeClr val="tx1"/>
                </a:solidFill>
              </a:rPr>
              <a:t>　</a:t>
            </a:r>
            <a:r>
              <a:rPr lang="ja-JP" altLang="en-US" sz="1400" dirty="0" smtClean="0">
                <a:solidFill>
                  <a:schemeClr val="tx1"/>
                </a:solidFill>
              </a:rPr>
              <a:t>平成</a:t>
            </a:r>
            <a:r>
              <a:rPr lang="en-US" altLang="ja-JP" sz="1400" dirty="0">
                <a:solidFill>
                  <a:schemeClr val="tx1"/>
                </a:solidFill>
              </a:rPr>
              <a:t>26</a:t>
            </a:r>
            <a:r>
              <a:rPr lang="ja-JP" altLang="en-US" sz="1400" dirty="0" smtClean="0">
                <a:solidFill>
                  <a:schemeClr val="tx1"/>
                </a:solidFill>
              </a:rPr>
              <a:t>年</a:t>
            </a:r>
            <a:r>
              <a:rPr lang="en-US" altLang="ja-JP" sz="1400" dirty="0" smtClean="0">
                <a:solidFill>
                  <a:schemeClr val="tx1"/>
                </a:solidFill>
              </a:rPr>
              <a:t>2</a:t>
            </a:r>
            <a:r>
              <a:rPr lang="ja-JP" altLang="en-US" sz="1400" dirty="0" smtClean="0">
                <a:solidFill>
                  <a:schemeClr val="tx1"/>
                </a:solidFill>
              </a:rPr>
              <a:t>月</a:t>
            </a:r>
            <a:r>
              <a:rPr lang="en-US" altLang="ja-JP" sz="1400" dirty="0" smtClean="0">
                <a:solidFill>
                  <a:schemeClr val="tx1"/>
                </a:solidFill>
              </a:rPr>
              <a:t>17</a:t>
            </a:r>
            <a:r>
              <a:rPr lang="ja-JP" altLang="en-US" sz="1400" dirty="0" smtClean="0">
                <a:solidFill>
                  <a:schemeClr val="tx1"/>
                </a:solidFill>
              </a:rPr>
              <a:t>日　第</a:t>
            </a:r>
            <a:r>
              <a:rPr lang="en-US" altLang="ja-JP" sz="1400" dirty="0" smtClean="0">
                <a:solidFill>
                  <a:schemeClr val="tx1"/>
                </a:solidFill>
              </a:rPr>
              <a:t>13</a:t>
            </a:r>
            <a:r>
              <a:rPr lang="ja-JP" altLang="en-US" sz="1400" dirty="0" smtClean="0">
                <a:solidFill>
                  <a:schemeClr val="tx1"/>
                </a:solidFill>
              </a:rPr>
              <a:t>回人事監察委員会退職管理部会  決定</a:t>
            </a:r>
            <a:endParaRPr kumimoji="1" lang="ja-JP" altLang="en-US" sz="1400" dirty="0"/>
          </a:p>
        </p:txBody>
      </p:sp>
      <p:sp>
        <p:nvSpPr>
          <p:cNvPr id="7" name="正方形/長方形 6"/>
          <p:cNvSpPr/>
          <p:nvPr/>
        </p:nvSpPr>
        <p:spPr>
          <a:xfrm>
            <a:off x="3707904" y="260648"/>
            <a:ext cx="5400600" cy="2559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dirty="0">
                <a:solidFill>
                  <a:schemeClr val="tx1"/>
                </a:solidFill>
              </a:rPr>
              <a:t>　</a:t>
            </a:r>
            <a:r>
              <a:rPr lang="ja-JP" altLang="en-US" sz="1400" dirty="0" smtClean="0">
                <a:solidFill>
                  <a:schemeClr val="tx1"/>
                </a:solidFill>
              </a:rPr>
              <a:t>令</a:t>
            </a:r>
            <a:r>
              <a:rPr lang="ja-JP" altLang="en-US" sz="1400" dirty="0">
                <a:solidFill>
                  <a:schemeClr val="tx1"/>
                </a:solidFill>
              </a:rPr>
              <a:t>和</a:t>
            </a:r>
            <a:r>
              <a:rPr lang="en-US" altLang="ja-JP" sz="1400" dirty="0" smtClean="0">
                <a:solidFill>
                  <a:schemeClr val="tx1"/>
                </a:solidFill>
              </a:rPr>
              <a:t>2</a:t>
            </a:r>
            <a:r>
              <a:rPr lang="ja-JP" altLang="en-US" sz="1400" dirty="0" smtClean="0">
                <a:solidFill>
                  <a:schemeClr val="tx1"/>
                </a:solidFill>
              </a:rPr>
              <a:t>年</a:t>
            </a:r>
            <a:r>
              <a:rPr lang="en-US" altLang="ja-JP" sz="1400" dirty="0" smtClean="0">
                <a:solidFill>
                  <a:schemeClr val="tx1"/>
                </a:solidFill>
              </a:rPr>
              <a:t>7</a:t>
            </a:r>
            <a:r>
              <a:rPr lang="ja-JP" altLang="en-US" sz="1400" dirty="0" smtClean="0">
                <a:solidFill>
                  <a:schemeClr val="tx1"/>
                </a:solidFill>
              </a:rPr>
              <a:t>月</a:t>
            </a:r>
            <a:r>
              <a:rPr lang="en-US" altLang="ja-JP" sz="1400" dirty="0" smtClean="0">
                <a:solidFill>
                  <a:schemeClr val="tx1"/>
                </a:solidFill>
              </a:rPr>
              <a:t>31</a:t>
            </a:r>
            <a:r>
              <a:rPr lang="ja-JP" altLang="en-US" sz="1400" dirty="0" smtClean="0">
                <a:solidFill>
                  <a:schemeClr val="tx1"/>
                </a:solidFill>
              </a:rPr>
              <a:t>日　第</a:t>
            </a:r>
            <a:r>
              <a:rPr lang="en-US" altLang="ja-JP" sz="1400" dirty="0" smtClean="0">
                <a:solidFill>
                  <a:schemeClr val="tx1"/>
                </a:solidFill>
              </a:rPr>
              <a:t>3</a:t>
            </a:r>
            <a:r>
              <a:rPr lang="ja-JP" altLang="en-US" sz="1400" dirty="0" smtClean="0">
                <a:solidFill>
                  <a:schemeClr val="tx1"/>
                </a:solidFill>
              </a:rPr>
              <a:t>回人事監察委員会退職管理部会  見直し（案）</a:t>
            </a:r>
            <a:endParaRPr kumimoji="1" lang="ja-JP" altLang="en-US" dirty="0"/>
          </a:p>
        </p:txBody>
      </p:sp>
    </p:spTree>
    <p:extLst>
      <p:ext uri="{BB962C8B-B14F-4D97-AF65-F5344CB8AC3E}">
        <p14:creationId xmlns:p14="http://schemas.microsoft.com/office/powerpoint/2010/main" val="38520064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436</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再就職禁止法人への再就職審査の考え方</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再就職禁止法人への再就職審査の考え方</dc:title>
  <dc:creator>大阪府庁</dc:creator>
  <cp:lastModifiedBy>髙倉　千夏</cp:lastModifiedBy>
  <cp:revision>22</cp:revision>
  <cp:lastPrinted>2020-07-27T06:29:43Z</cp:lastPrinted>
  <dcterms:created xsi:type="dcterms:W3CDTF">2014-07-22T04:47:22Z</dcterms:created>
  <dcterms:modified xsi:type="dcterms:W3CDTF">2020-08-17T07:40:10Z</dcterms:modified>
</cp:coreProperties>
</file>