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bookmarkIdSeed="2">
  <p:sldMasterIdLst>
    <p:sldMasterId id="2147483660" r:id="rId1"/>
  </p:sldMasterIdLst>
  <p:notesMasterIdLst>
    <p:notesMasterId r:id="rId3"/>
  </p:notesMasterIdLst>
  <p:sldIdLst>
    <p:sldId id="258" r:id="rId2"/>
  </p:sldIdLst>
  <p:sldSz cx="9144000" cy="6858000" type="screen4x3"/>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189" autoAdjust="0"/>
    <p:restoredTop sz="94660"/>
  </p:normalViewPr>
  <p:slideViewPr>
    <p:cSldViewPr snapToGrid="0">
      <p:cViewPr varScale="1">
        <p:scale>
          <a:sx n="110" d="100"/>
          <a:sy n="110" d="100"/>
        </p:scale>
        <p:origin x="155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38" y="0"/>
            <a:ext cx="2949575" cy="498475"/>
          </a:xfrm>
          <a:prstGeom prst="rect">
            <a:avLst/>
          </a:prstGeom>
        </p:spPr>
        <p:txBody>
          <a:bodyPr vert="horz" lIns="91440" tIns="45720" rIns="91440" bIns="45720" rtlCol="0"/>
          <a:lstStyle>
            <a:lvl1pPr algn="r">
              <a:defRPr sz="1200"/>
            </a:lvl1pPr>
          </a:lstStyle>
          <a:p>
            <a:fld id="{48D3BB2A-0D29-4A60-A567-CB4C17E27F26}" type="datetimeFigureOut">
              <a:rPr kumimoji="1" lang="ja-JP" altLang="en-US" smtClean="0"/>
              <a:t>2026/9/10</a:t>
            </a:fld>
            <a:endParaRPr kumimoji="1" lang="ja-JP" altLang="en-US"/>
          </a:p>
        </p:txBody>
      </p:sp>
      <p:sp>
        <p:nvSpPr>
          <p:cNvPr id="4" name="スライド イメージ プレースホルダー 3"/>
          <p:cNvSpPr>
            <a:spLocks noGrp="1" noRot="1" noChangeAspect="1"/>
          </p:cNvSpPr>
          <p:nvPr>
            <p:ph type="sldImg" idx="2"/>
          </p:nvPr>
        </p:nvSpPr>
        <p:spPr>
          <a:xfrm>
            <a:off x="1166813" y="1243013"/>
            <a:ext cx="4473575"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1038" y="4783138"/>
            <a:ext cx="5445125" cy="391318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38" y="9440863"/>
            <a:ext cx="2949575" cy="498475"/>
          </a:xfrm>
          <a:prstGeom prst="rect">
            <a:avLst/>
          </a:prstGeom>
        </p:spPr>
        <p:txBody>
          <a:bodyPr vert="horz" lIns="91440" tIns="45720" rIns="91440" bIns="45720" rtlCol="0" anchor="b"/>
          <a:lstStyle>
            <a:lvl1pPr algn="r">
              <a:defRPr sz="1200"/>
            </a:lvl1pPr>
          </a:lstStyle>
          <a:p>
            <a:fld id="{D1D9F1BB-43D3-4436-9446-ACC08D141A10}" type="slidenum">
              <a:rPr kumimoji="1" lang="ja-JP" altLang="en-US" smtClean="0"/>
              <a:t>‹#›</a:t>
            </a:fld>
            <a:endParaRPr kumimoji="1" lang="ja-JP" altLang="en-US"/>
          </a:p>
        </p:txBody>
      </p:sp>
    </p:spTree>
    <p:extLst>
      <p:ext uri="{BB962C8B-B14F-4D97-AF65-F5344CB8AC3E}">
        <p14:creationId xmlns:p14="http://schemas.microsoft.com/office/powerpoint/2010/main" val="224981276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C73B2790-B07C-4F77-BE76-6865C22CEA3D}" type="datetimeFigureOut">
              <a:rPr kumimoji="1" lang="ja-JP" altLang="en-US" smtClean="0"/>
              <a:t>2026/9/10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1858CC2-9373-4B94-A5F4-10E0272390D4}" type="slidenum">
              <a:rPr kumimoji="1" lang="ja-JP" altLang="en-US" smtClean="0"/>
              <a:t>‹#›</a:t>
            </a:fld>
            <a:endParaRPr kumimoji="1" lang="ja-JP" altLang="en-US"/>
          </a:p>
        </p:txBody>
      </p:sp>
    </p:spTree>
    <p:extLst>
      <p:ext uri="{BB962C8B-B14F-4D97-AF65-F5344CB8AC3E}">
        <p14:creationId xmlns:p14="http://schemas.microsoft.com/office/powerpoint/2010/main" val="15999497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73B2790-B07C-4F77-BE76-6865C22CEA3D}" type="datetimeFigureOut">
              <a:rPr kumimoji="1" lang="ja-JP" altLang="en-US" smtClean="0"/>
              <a:t>2026/9/10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1858CC2-9373-4B94-A5F4-10E0272390D4}" type="slidenum">
              <a:rPr kumimoji="1" lang="ja-JP" altLang="en-US" smtClean="0"/>
              <a:t>‹#›</a:t>
            </a:fld>
            <a:endParaRPr kumimoji="1" lang="ja-JP" altLang="en-US"/>
          </a:p>
        </p:txBody>
      </p:sp>
    </p:spTree>
    <p:extLst>
      <p:ext uri="{BB962C8B-B14F-4D97-AF65-F5344CB8AC3E}">
        <p14:creationId xmlns:p14="http://schemas.microsoft.com/office/powerpoint/2010/main" val="11634502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C73B2790-B07C-4F77-BE76-6865C22CEA3D}" type="datetimeFigureOut">
              <a:rPr kumimoji="1" lang="ja-JP" altLang="en-US" smtClean="0"/>
              <a:t>2026/9/10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1858CC2-9373-4B94-A5F4-10E0272390D4}" type="slidenum">
              <a:rPr kumimoji="1" lang="ja-JP" altLang="en-US" smtClean="0"/>
              <a:t>‹#›</a:t>
            </a:fld>
            <a:endParaRPr kumimoji="1" lang="ja-JP" altLang="en-US"/>
          </a:p>
        </p:txBody>
      </p:sp>
    </p:spTree>
    <p:extLst>
      <p:ext uri="{BB962C8B-B14F-4D97-AF65-F5344CB8AC3E}">
        <p14:creationId xmlns:p14="http://schemas.microsoft.com/office/powerpoint/2010/main" val="33145812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C73B2790-B07C-4F77-BE76-6865C22CEA3D}" type="datetimeFigureOut">
              <a:rPr kumimoji="1" lang="ja-JP" altLang="en-US" smtClean="0"/>
              <a:t>2026/9/10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1858CC2-9373-4B94-A5F4-10E0272390D4}" type="slidenum">
              <a:rPr kumimoji="1" lang="ja-JP" altLang="en-US" smtClean="0"/>
              <a:t>‹#›</a:t>
            </a:fld>
            <a:endParaRPr kumimoji="1" lang="ja-JP" altLang="en-US"/>
          </a:p>
        </p:txBody>
      </p:sp>
    </p:spTree>
    <p:extLst>
      <p:ext uri="{BB962C8B-B14F-4D97-AF65-F5344CB8AC3E}">
        <p14:creationId xmlns:p14="http://schemas.microsoft.com/office/powerpoint/2010/main" val="16511137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C73B2790-B07C-4F77-BE76-6865C22CEA3D}" type="datetimeFigureOut">
              <a:rPr kumimoji="1" lang="ja-JP" altLang="en-US" smtClean="0"/>
              <a:t>2026/9/10</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91858CC2-9373-4B94-A5F4-10E0272390D4}" type="slidenum">
              <a:rPr kumimoji="1" lang="ja-JP" altLang="en-US" smtClean="0"/>
              <a:t>‹#›</a:t>
            </a:fld>
            <a:endParaRPr kumimoji="1" lang="ja-JP" altLang="en-US"/>
          </a:p>
        </p:txBody>
      </p:sp>
    </p:spTree>
    <p:extLst>
      <p:ext uri="{BB962C8B-B14F-4D97-AF65-F5344CB8AC3E}">
        <p14:creationId xmlns:p14="http://schemas.microsoft.com/office/powerpoint/2010/main" val="1519448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C73B2790-B07C-4F77-BE76-6865C22CEA3D}" type="datetimeFigureOut">
              <a:rPr kumimoji="1" lang="ja-JP" altLang="en-US" smtClean="0"/>
              <a:t>2026/9/10</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91858CC2-9373-4B94-A5F4-10E0272390D4}" type="slidenum">
              <a:rPr kumimoji="1" lang="ja-JP" altLang="en-US" smtClean="0"/>
              <a:t>‹#›</a:t>
            </a:fld>
            <a:endParaRPr kumimoji="1" lang="ja-JP" altLang="en-US"/>
          </a:p>
        </p:txBody>
      </p:sp>
    </p:spTree>
    <p:extLst>
      <p:ext uri="{BB962C8B-B14F-4D97-AF65-F5344CB8AC3E}">
        <p14:creationId xmlns:p14="http://schemas.microsoft.com/office/powerpoint/2010/main" val="18806334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3B2790-B07C-4F77-BE76-6865C22CEA3D}" type="datetimeFigureOut">
              <a:rPr kumimoji="1" lang="ja-JP" altLang="en-US" smtClean="0"/>
              <a:t>2026/9/10</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91858CC2-9373-4B94-A5F4-10E0272390D4}" type="slidenum">
              <a:rPr kumimoji="1" lang="ja-JP" altLang="en-US" smtClean="0"/>
              <a:t>‹#›</a:t>
            </a:fld>
            <a:endParaRPr kumimoji="1" lang="ja-JP" altLang="en-US"/>
          </a:p>
        </p:txBody>
      </p:sp>
    </p:spTree>
    <p:extLst>
      <p:ext uri="{BB962C8B-B14F-4D97-AF65-F5344CB8AC3E}">
        <p14:creationId xmlns:p14="http://schemas.microsoft.com/office/powerpoint/2010/main" val="30819245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73B2790-B07C-4F77-BE76-6865C22CEA3D}" type="datetimeFigureOut">
              <a:rPr kumimoji="1" lang="ja-JP" altLang="en-US" smtClean="0"/>
              <a:t>2026/9/10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1858CC2-9373-4B94-A5F4-10E0272390D4}" type="slidenum">
              <a:rPr kumimoji="1" lang="ja-JP" altLang="en-US" smtClean="0"/>
              <a:t>‹#›</a:t>
            </a:fld>
            <a:endParaRPr kumimoji="1" lang="ja-JP" altLang="en-US"/>
          </a:p>
        </p:txBody>
      </p:sp>
    </p:spTree>
    <p:extLst>
      <p:ext uri="{BB962C8B-B14F-4D97-AF65-F5344CB8AC3E}">
        <p14:creationId xmlns:p14="http://schemas.microsoft.com/office/powerpoint/2010/main" val="31386010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73B2790-B07C-4F77-BE76-6865C22CEA3D}" type="datetimeFigureOut">
              <a:rPr kumimoji="1" lang="ja-JP" altLang="en-US" smtClean="0"/>
              <a:t>2026/9/10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1858CC2-9373-4B94-A5F4-10E0272390D4}" type="slidenum">
              <a:rPr kumimoji="1" lang="ja-JP" altLang="en-US" smtClean="0"/>
              <a:t>‹#›</a:t>
            </a:fld>
            <a:endParaRPr kumimoji="1" lang="ja-JP" altLang="en-US"/>
          </a:p>
        </p:txBody>
      </p:sp>
    </p:spTree>
    <p:extLst>
      <p:ext uri="{BB962C8B-B14F-4D97-AF65-F5344CB8AC3E}">
        <p14:creationId xmlns:p14="http://schemas.microsoft.com/office/powerpoint/2010/main" val="17404075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73B2790-B07C-4F77-BE76-6865C22CEA3D}" type="datetimeFigureOut">
              <a:rPr kumimoji="1" lang="ja-JP" altLang="en-US" smtClean="0"/>
              <a:t>2026/9/10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1858CC2-9373-4B94-A5F4-10E0272390D4}" type="slidenum">
              <a:rPr kumimoji="1" lang="ja-JP" altLang="en-US" smtClean="0"/>
              <a:t>‹#›</a:t>
            </a:fld>
            <a:endParaRPr kumimoji="1" lang="ja-JP" altLang="en-US"/>
          </a:p>
        </p:txBody>
      </p:sp>
    </p:spTree>
    <p:extLst>
      <p:ext uri="{BB962C8B-B14F-4D97-AF65-F5344CB8AC3E}">
        <p14:creationId xmlns:p14="http://schemas.microsoft.com/office/powerpoint/2010/main" val="5249387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73B2790-B07C-4F77-BE76-6865C22CEA3D}" type="datetimeFigureOut">
              <a:rPr kumimoji="1" lang="ja-JP" altLang="en-US" smtClean="0"/>
              <a:t>2026/9/10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1858CC2-9373-4B94-A5F4-10E0272390D4}" type="slidenum">
              <a:rPr kumimoji="1" lang="ja-JP" altLang="en-US" smtClean="0"/>
              <a:t>‹#›</a:t>
            </a:fld>
            <a:endParaRPr kumimoji="1" lang="ja-JP" altLang="en-US"/>
          </a:p>
        </p:txBody>
      </p:sp>
    </p:spTree>
    <p:extLst>
      <p:ext uri="{BB962C8B-B14F-4D97-AF65-F5344CB8AC3E}">
        <p14:creationId xmlns:p14="http://schemas.microsoft.com/office/powerpoint/2010/main" val="7332767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3B2790-B07C-4F77-BE76-6865C22CEA3D}" type="datetimeFigureOut">
              <a:rPr kumimoji="1" lang="ja-JP" altLang="en-US" smtClean="0"/>
              <a:t>2026/9/10</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858CC2-9373-4B94-A5F4-10E0272390D4}" type="slidenum">
              <a:rPr kumimoji="1" lang="ja-JP" altLang="en-US" smtClean="0"/>
              <a:t>‹#›</a:t>
            </a:fld>
            <a:endParaRPr kumimoji="1" lang="ja-JP" altLang="en-US"/>
          </a:p>
        </p:txBody>
      </p:sp>
    </p:spTree>
    <p:extLst>
      <p:ext uri="{BB962C8B-B14F-4D97-AF65-F5344CB8AC3E}">
        <p14:creationId xmlns:p14="http://schemas.microsoft.com/office/powerpoint/2010/main" val="1088675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四角形: 角を丸くする 46">
            <a:extLst>
              <a:ext uri="{FF2B5EF4-FFF2-40B4-BE49-F238E27FC236}">
                <a16:creationId xmlns:a16="http://schemas.microsoft.com/office/drawing/2014/main" id="{0AD9F3C3-614A-40A3-B7C1-ECF8E7EFED12}"/>
              </a:ext>
            </a:extLst>
          </p:cNvPr>
          <p:cNvSpPr/>
          <p:nvPr/>
        </p:nvSpPr>
        <p:spPr>
          <a:xfrm>
            <a:off x="119097" y="1280166"/>
            <a:ext cx="8949722" cy="5510264"/>
          </a:xfrm>
          <a:prstGeom prst="roundRect">
            <a:avLst>
              <a:gd name="adj" fmla="val 70"/>
            </a:avLst>
          </a:prstGeom>
          <a:solidFill>
            <a:schemeClr val="bg1"/>
          </a:solidFill>
          <a:ln w="63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26578"/>
            <a:endParaRPr lang="ja-JP" altLang="en-US" sz="1286">
              <a:solidFill>
                <a:prstClr val="white"/>
              </a:solidFill>
              <a:latin typeface="+mn-ea"/>
            </a:endParaRPr>
          </a:p>
        </p:txBody>
      </p:sp>
      <p:sp>
        <p:nvSpPr>
          <p:cNvPr id="11" name="正方形/長方形 10">
            <a:extLst>
              <a:ext uri="{FF2B5EF4-FFF2-40B4-BE49-F238E27FC236}">
                <a16:creationId xmlns:a16="http://schemas.microsoft.com/office/drawing/2014/main" id="{D47045E6-2BDB-45AE-831A-225ED799027D}"/>
              </a:ext>
            </a:extLst>
          </p:cNvPr>
          <p:cNvSpPr/>
          <p:nvPr/>
        </p:nvSpPr>
        <p:spPr>
          <a:xfrm>
            <a:off x="206420" y="1552585"/>
            <a:ext cx="4176000" cy="4571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正方形/長方形 51">
            <a:extLst>
              <a:ext uri="{FF2B5EF4-FFF2-40B4-BE49-F238E27FC236}">
                <a16:creationId xmlns:a16="http://schemas.microsoft.com/office/drawing/2014/main" id="{F5A938C8-BD73-473D-8BDF-D65193B08103}"/>
              </a:ext>
            </a:extLst>
          </p:cNvPr>
          <p:cNvSpPr/>
          <p:nvPr/>
        </p:nvSpPr>
        <p:spPr>
          <a:xfrm>
            <a:off x="206420" y="2456412"/>
            <a:ext cx="4176000" cy="4571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正方形/長方形 52">
            <a:extLst>
              <a:ext uri="{FF2B5EF4-FFF2-40B4-BE49-F238E27FC236}">
                <a16:creationId xmlns:a16="http://schemas.microsoft.com/office/drawing/2014/main" id="{185D93B5-2CCE-4E24-8B79-C19D5BE23A8F}"/>
              </a:ext>
            </a:extLst>
          </p:cNvPr>
          <p:cNvSpPr/>
          <p:nvPr/>
        </p:nvSpPr>
        <p:spPr>
          <a:xfrm>
            <a:off x="206420" y="4677397"/>
            <a:ext cx="4176000" cy="55885"/>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正方形/長方形 53">
            <a:extLst>
              <a:ext uri="{FF2B5EF4-FFF2-40B4-BE49-F238E27FC236}">
                <a16:creationId xmlns:a16="http://schemas.microsoft.com/office/drawing/2014/main" id="{2A6014AF-9E65-458B-B769-9166E9C4832D}"/>
              </a:ext>
            </a:extLst>
          </p:cNvPr>
          <p:cNvSpPr/>
          <p:nvPr/>
        </p:nvSpPr>
        <p:spPr>
          <a:xfrm>
            <a:off x="4489589" y="1506634"/>
            <a:ext cx="4464000" cy="4571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正方形/長方形 54">
            <a:extLst>
              <a:ext uri="{FF2B5EF4-FFF2-40B4-BE49-F238E27FC236}">
                <a16:creationId xmlns:a16="http://schemas.microsoft.com/office/drawing/2014/main" id="{FE2AB0EA-8F11-4698-A2C8-7884C3F7E8D5}"/>
              </a:ext>
            </a:extLst>
          </p:cNvPr>
          <p:cNvSpPr/>
          <p:nvPr/>
        </p:nvSpPr>
        <p:spPr>
          <a:xfrm>
            <a:off x="4507007" y="4223934"/>
            <a:ext cx="4464000" cy="4571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p:cNvSpPr txBox="1"/>
          <p:nvPr/>
        </p:nvSpPr>
        <p:spPr>
          <a:xfrm>
            <a:off x="103852" y="480413"/>
            <a:ext cx="9021206" cy="797782"/>
          </a:xfrm>
          <a:prstGeom prst="rect">
            <a:avLst/>
          </a:prstGeom>
          <a:noFill/>
        </p:spPr>
        <p:txBody>
          <a:bodyPr wrap="square" rtlCol="0">
            <a:spAutoFit/>
          </a:bodyPr>
          <a:lstStyle/>
          <a:p>
            <a:pPr defTabSz="326578">
              <a:lnSpc>
                <a:spcPts val="1500"/>
              </a:lnSpc>
            </a:pPr>
            <a:r>
              <a:rPr lang="ja-JP" altLang="en-US" sz="1050" dirty="0">
                <a:solidFill>
                  <a:prstClr val="black"/>
                </a:solidFill>
                <a:latin typeface="BIZ UDPゴシック" panose="020B0400000000000000" pitchFamily="50" charset="-128"/>
                <a:ea typeface="BIZ UDPゴシック" panose="020B0400000000000000" pitchFamily="50" charset="-128"/>
              </a:rPr>
              <a:t>〇</a:t>
            </a:r>
            <a:r>
              <a:rPr kumimoji="0" lang="ja-JP" altLang="en-US" sz="1050" dirty="0">
                <a:solidFill>
                  <a:prstClr val="black"/>
                </a:solidFill>
                <a:latin typeface="BIZ UDPゴシック" panose="020B0400000000000000" pitchFamily="50" charset="-128"/>
                <a:ea typeface="BIZ UDPゴシック" panose="020B0400000000000000" pitchFamily="50" charset="-128"/>
              </a:rPr>
              <a:t>高齢者や障がい者、低額所得者等の住宅確保要配慮者の居住の安定に関する総合的かつ効果的な施策を推進するための計画</a:t>
            </a:r>
            <a:endParaRPr kumimoji="0" lang="en-US" altLang="ja-JP" sz="1050" dirty="0">
              <a:solidFill>
                <a:prstClr val="black"/>
              </a:solidFill>
              <a:latin typeface="BIZ UDPゴシック" panose="020B0400000000000000" pitchFamily="50" charset="-128"/>
              <a:ea typeface="BIZ UDPゴシック" panose="020B0400000000000000" pitchFamily="50" charset="-128"/>
            </a:endParaRPr>
          </a:p>
          <a:p>
            <a:pPr defTabSz="326578">
              <a:lnSpc>
                <a:spcPts val="1400"/>
              </a:lnSpc>
            </a:pPr>
            <a:r>
              <a:rPr lang="ja-JP" altLang="en-US" sz="1000" dirty="0">
                <a:solidFill>
                  <a:prstClr val="black"/>
                </a:solidFill>
                <a:latin typeface="BIZ UDPゴシック" panose="020B0400000000000000" pitchFamily="50" charset="-128"/>
                <a:ea typeface="BIZ UDPゴシック" panose="020B0400000000000000" pitchFamily="50" charset="-128"/>
              </a:rPr>
              <a:t>　（住宅セーフティネット法に基づく「賃貸住宅供給促進計画」、高齢者住まい法に基づく「高齢者居住安定確保計画」を統合した計画）</a:t>
            </a:r>
            <a:endParaRPr lang="en-US" altLang="ja-JP" sz="1000" dirty="0">
              <a:solidFill>
                <a:prstClr val="black"/>
              </a:solidFill>
              <a:latin typeface="BIZ UDPゴシック" panose="020B0400000000000000" pitchFamily="50" charset="-128"/>
              <a:ea typeface="BIZ UDPゴシック" panose="020B0400000000000000" pitchFamily="50" charset="-128"/>
            </a:endParaRPr>
          </a:p>
          <a:p>
            <a:pPr defTabSz="326578">
              <a:lnSpc>
                <a:spcPts val="1400"/>
              </a:lnSpc>
            </a:pPr>
            <a:r>
              <a:rPr lang="ja-JP" altLang="en-US" sz="1050" dirty="0">
                <a:solidFill>
                  <a:prstClr val="black"/>
                </a:solidFill>
                <a:latin typeface="BIZ UDPゴシック" panose="020B0400000000000000" pitchFamily="50" charset="-128"/>
                <a:ea typeface="BIZ UDPゴシック" panose="020B0400000000000000" pitchFamily="50" charset="-128"/>
              </a:rPr>
              <a:t>〇令和７年</a:t>
            </a:r>
            <a:r>
              <a:rPr lang="en-US" altLang="ja-JP" sz="1050" dirty="0">
                <a:solidFill>
                  <a:prstClr val="black"/>
                </a:solidFill>
                <a:latin typeface="BIZ UDPゴシック" panose="020B0400000000000000" pitchFamily="50" charset="-128"/>
                <a:ea typeface="BIZ UDPゴシック" panose="020B0400000000000000" pitchFamily="50" charset="-128"/>
              </a:rPr>
              <a:t>10</a:t>
            </a:r>
            <a:r>
              <a:rPr lang="ja-JP" altLang="en-US" sz="1050" dirty="0">
                <a:solidFill>
                  <a:prstClr val="black"/>
                </a:solidFill>
                <a:latin typeface="BIZ UDPゴシック" panose="020B0400000000000000" pitchFamily="50" charset="-128"/>
                <a:ea typeface="BIZ UDPゴシック" panose="020B0400000000000000" pitchFamily="50" charset="-128"/>
              </a:rPr>
              <a:t>月の住宅セーフティネット法の改正や社会的状況の変化、居住支援の担い手数の変化を踏まえ、令和８年</a:t>
            </a:r>
            <a:r>
              <a:rPr lang="en-US" altLang="ja-JP" sz="1050" dirty="0">
                <a:solidFill>
                  <a:prstClr val="black"/>
                </a:solidFill>
                <a:latin typeface="BIZ UDPゴシック" panose="020B0400000000000000" pitchFamily="50" charset="-128"/>
                <a:ea typeface="BIZ UDPゴシック" panose="020B0400000000000000" pitchFamily="50" charset="-128"/>
              </a:rPr>
              <a:t>12</a:t>
            </a:r>
            <a:r>
              <a:rPr lang="ja-JP" altLang="en-US" sz="1050" dirty="0">
                <a:solidFill>
                  <a:prstClr val="black"/>
                </a:solidFill>
                <a:latin typeface="BIZ UDPゴシック" panose="020B0400000000000000" pitchFamily="50" charset="-128"/>
                <a:ea typeface="BIZ UDPゴシック" panose="020B0400000000000000" pitchFamily="50" charset="-128"/>
              </a:rPr>
              <a:t>月に計画改定を予定　</a:t>
            </a:r>
            <a:endParaRPr lang="en-US" altLang="ja-JP" sz="1050" dirty="0">
              <a:solidFill>
                <a:prstClr val="black"/>
              </a:solidFill>
              <a:latin typeface="BIZ UDPゴシック" panose="020B0400000000000000" pitchFamily="50" charset="-128"/>
              <a:ea typeface="BIZ UDPゴシック" panose="020B0400000000000000" pitchFamily="50" charset="-128"/>
            </a:endParaRPr>
          </a:p>
          <a:p>
            <a:pPr defTabSz="326578">
              <a:lnSpc>
                <a:spcPts val="1400"/>
              </a:lnSpc>
            </a:pPr>
            <a:r>
              <a:rPr lang="ja-JP" altLang="en-US" sz="1050" dirty="0">
                <a:solidFill>
                  <a:prstClr val="black"/>
                </a:solidFill>
                <a:latin typeface="BIZ UDPゴシック" panose="020B0400000000000000" pitchFamily="50" charset="-128"/>
                <a:ea typeface="BIZ UDPゴシック" panose="020B0400000000000000" pitchFamily="50" charset="-128"/>
              </a:rPr>
              <a:t>　　　　　　　　　　　　　　　　　　　　　　　　　　　　　　　　　　　　　　　　　　　　　　　　　　　　　　　　　　　　　　　　　　　　　　　　　　　　　　</a:t>
            </a:r>
            <a:r>
              <a:rPr lang="ja-JP" altLang="en-US" sz="800" dirty="0">
                <a:solidFill>
                  <a:prstClr val="black"/>
                </a:solidFill>
                <a:latin typeface="BIZ UDPゴシック" panose="020B0400000000000000" pitchFamily="50" charset="-128"/>
                <a:ea typeface="BIZ UDPゴシック" panose="020B0400000000000000" pitchFamily="50" charset="-128"/>
              </a:rPr>
              <a:t>（計画期間：令和８年度～令和</a:t>
            </a:r>
            <a:r>
              <a:rPr lang="en-US" altLang="ja-JP" sz="800" dirty="0">
                <a:solidFill>
                  <a:prstClr val="black"/>
                </a:solidFill>
                <a:latin typeface="BIZ UDPゴシック" panose="020B0400000000000000" pitchFamily="50" charset="-128"/>
                <a:ea typeface="BIZ UDPゴシック" panose="020B0400000000000000" pitchFamily="50" charset="-128"/>
              </a:rPr>
              <a:t>17</a:t>
            </a:r>
            <a:r>
              <a:rPr lang="ja-JP" altLang="en-US" sz="800" dirty="0">
                <a:solidFill>
                  <a:prstClr val="black"/>
                </a:solidFill>
                <a:latin typeface="BIZ UDPゴシック" panose="020B0400000000000000" pitchFamily="50" charset="-128"/>
                <a:ea typeface="BIZ UDPゴシック" panose="020B0400000000000000" pitchFamily="50" charset="-128"/>
              </a:rPr>
              <a:t>年度）</a:t>
            </a:r>
            <a:endParaRPr lang="en-US" altLang="ja-JP" sz="800" dirty="0">
              <a:solidFill>
                <a:prstClr val="black"/>
              </a:solidFill>
              <a:latin typeface="BIZ UDPゴシック" panose="020B0400000000000000" pitchFamily="50" charset="-128"/>
              <a:ea typeface="BIZ UDPゴシック" panose="020B0400000000000000" pitchFamily="50" charset="-128"/>
            </a:endParaRPr>
          </a:p>
        </p:txBody>
      </p:sp>
      <p:sp>
        <p:nvSpPr>
          <p:cNvPr id="63" name="テキスト ボックス 62">
            <a:extLst>
              <a:ext uri="{FF2B5EF4-FFF2-40B4-BE49-F238E27FC236}">
                <a16:creationId xmlns:a16="http://schemas.microsoft.com/office/drawing/2014/main" id="{FDC7A3E8-0B91-4642-BB14-B975C1C1C3A9}"/>
              </a:ext>
            </a:extLst>
          </p:cNvPr>
          <p:cNvSpPr txBox="1"/>
          <p:nvPr/>
        </p:nvSpPr>
        <p:spPr>
          <a:xfrm flipH="1">
            <a:off x="55871" y="1378400"/>
            <a:ext cx="3789040" cy="277448"/>
          </a:xfrm>
          <a:prstGeom prst="rect">
            <a:avLst/>
          </a:prstGeom>
          <a:noFill/>
        </p:spPr>
        <p:txBody>
          <a:bodyPr wrap="square" rtlCol="0">
            <a:spAutoFit/>
          </a:bodyPr>
          <a:lstStyle/>
          <a:p>
            <a:pPr defTabSz="326578">
              <a:lnSpc>
                <a:spcPts val="1500"/>
              </a:lnSpc>
            </a:pPr>
            <a:r>
              <a:rPr lang="ja-JP" altLang="en-US" sz="1050" b="1" dirty="0">
                <a:solidFill>
                  <a:prstClr val="black"/>
                </a:solidFill>
                <a:latin typeface="+mn-ea"/>
              </a:rPr>
              <a:t>（１）住宅確保要配慮者の範囲</a:t>
            </a:r>
            <a:endParaRPr lang="en-US" altLang="ja-JP" sz="1050" b="1" dirty="0">
              <a:solidFill>
                <a:prstClr val="black"/>
              </a:solidFill>
              <a:latin typeface="+mn-ea"/>
            </a:endParaRPr>
          </a:p>
        </p:txBody>
      </p:sp>
      <p:grpSp>
        <p:nvGrpSpPr>
          <p:cNvPr id="3" name="グループ化 2"/>
          <p:cNvGrpSpPr/>
          <p:nvPr/>
        </p:nvGrpSpPr>
        <p:grpSpPr>
          <a:xfrm>
            <a:off x="112867" y="1186289"/>
            <a:ext cx="1263087" cy="224229"/>
            <a:chOff x="8102144" y="2987576"/>
            <a:chExt cx="5275415" cy="313921"/>
          </a:xfrm>
        </p:grpSpPr>
        <p:sp>
          <p:nvSpPr>
            <p:cNvPr id="31" name="正方形/長方形 30">
              <a:extLst>
                <a:ext uri="{FF2B5EF4-FFF2-40B4-BE49-F238E27FC236}">
                  <a16:creationId xmlns:a16="http://schemas.microsoft.com/office/drawing/2014/main" id="{092E429B-F0E0-4F66-9465-8DF654E90E75}"/>
                </a:ext>
              </a:extLst>
            </p:cNvPr>
            <p:cNvSpPr/>
            <p:nvPr/>
          </p:nvSpPr>
          <p:spPr>
            <a:xfrm>
              <a:off x="8102144" y="3008029"/>
              <a:ext cx="5275415" cy="2669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26578"/>
              <a:endParaRPr lang="ja-JP" altLang="en-US" sz="1286">
                <a:solidFill>
                  <a:prstClr val="white"/>
                </a:solidFill>
                <a:latin typeface="+mn-ea"/>
              </a:endParaRPr>
            </a:p>
          </p:txBody>
        </p:sp>
        <p:sp>
          <p:nvSpPr>
            <p:cNvPr id="32" name="テキスト ボックス 31">
              <a:extLst>
                <a:ext uri="{FF2B5EF4-FFF2-40B4-BE49-F238E27FC236}">
                  <a16:creationId xmlns:a16="http://schemas.microsoft.com/office/drawing/2014/main" id="{FDC7A3E8-0B91-4642-BB14-B975C1C1C3A9}"/>
                </a:ext>
              </a:extLst>
            </p:cNvPr>
            <p:cNvSpPr txBox="1"/>
            <p:nvPr/>
          </p:nvSpPr>
          <p:spPr>
            <a:xfrm flipH="1">
              <a:off x="8158074" y="2987576"/>
              <a:ext cx="4941747" cy="313921"/>
            </a:xfrm>
            <a:prstGeom prst="rect">
              <a:avLst/>
            </a:prstGeom>
            <a:noFill/>
          </p:spPr>
          <p:txBody>
            <a:bodyPr wrap="square" rtlCol="0">
              <a:spAutoFit/>
            </a:bodyPr>
            <a:lstStyle/>
            <a:p>
              <a:pPr defTabSz="326578"/>
              <a:r>
                <a:rPr lang="ja-JP" altLang="en-US" sz="857" b="1" dirty="0">
                  <a:solidFill>
                    <a:prstClr val="white"/>
                  </a:solidFill>
                  <a:latin typeface="+mn-ea"/>
                </a:rPr>
                <a:t>主な改定のポイント</a:t>
              </a:r>
            </a:p>
          </p:txBody>
        </p:sp>
      </p:grpSp>
      <p:sp>
        <p:nvSpPr>
          <p:cNvPr id="45" name="テキスト ボックス 44">
            <a:extLst>
              <a:ext uri="{FF2B5EF4-FFF2-40B4-BE49-F238E27FC236}">
                <a16:creationId xmlns:a16="http://schemas.microsoft.com/office/drawing/2014/main" id="{9C6567B6-DD97-48E7-8BDF-916EC52EE080}"/>
              </a:ext>
            </a:extLst>
          </p:cNvPr>
          <p:cNvSpPr txBox="1"/>
          <p:nvPr/>
        </p:nvSpPr>
        <p:spPr>
          <a:xfrm flipH="1">
            <a:off x="4305665" y="1312417"/>
            <a:ext cx="2192634" cy="277448"/>
          </a:xfrm>
          <a:prstGeom prst="rect">
            <a:avLst/>
          </a:prstGeom>
          <a:noFill/>
        </p:spPr>
        <p:txBody>
          <a:bodyPr wrap="square" rtlCol="0">
            <a:spAutoFit/>
          </a:bodyPr>
          <a:lstStyle/>
          <a:p>
            <a:pPr defTabSz="326578">
              <a:lnSpc>
                <a:spcPts val="1500"/>
              </a:lnSpc>
            </a:pPr>
            <a:r>
              <a:rPr lang="ja-JP" altLang="en-US" sz="1050" b="1" dirty="0">
                <a:solidFill>
                  <a:prstClr val="black"/>
                </a:solidFill>
                <a:latin typeface="+mn-ea"/>
              </a:rPr>
              <a:t>（４）居住支援法人</a:t>
            </a:r>
            <a:endParaRPr lang="en-US" altLang="ja-JP" sz="1050" b="1" dirty="0">
              <a:solidFill>
                <a:prstClr val="black"/>
              </a:solidFill>
              <a:latin typeface="+mn-ea"/>
            </a:endParaRPr>
          </a:p>
        </p:txBody>
      </p:sp>
      <p:sp>
        <p:nvSpPr>
          <p:cNvPr id="49" name="テキスト ボックス 48">
            <a:extLst>
              <a:ext uri="{FF2B5EF4-FFF2-40B4-BE49-F238E27FC236}">
                <a16:creationId xmlns:a16="http://schemas.microsoft.com/office/drawing/2014/main" id="{CEC41CF1-8F9A-45E6-A960-AE556741E09F}"/>
              </a:ext>
            </a:extLst>
          </p:cNvPr>
          <p:cNvSpPr txBox="1"/>
          <p:nvPr/>
        </p:nvSpPr>
        <p:spPr>
          <a:xfrm flipH="1">
            <a:off x="4323083" y="4032430"/>
            <a:ext cx="3534490" cy="277448"/>
          </a:xfrm>
          <a:prstGeom prst="rect">
            <a:avLst/>
          </a:prstGeom>
          <a:noFill/>
        </p:spPr>
        <p:txBody>
          <a:bodyPr wrap="square" rtlCol="0">
            <a:spAutoFit/>
          </a:bodyPr>
          <a:lstStyle/>
          <a:p>
            <a:pPr defTabSz="326578">
              <a:lnSpc>
                <a:spcPts val="1500"/>
              </a:lnSpc>
            </a:pPr>
            <a:r>
              <a:rPr lang="ja-JP" altLang="en-US" sz="1050" b="1" dirty="0">
                <a:solidFill>
                  <a:prstClr val="black"/>
                </a:solidFill>
                <a:latin typeface="+mn-ea"/>
              </a:rPr>
              <a:t>（５）居住サポート住宅</a:t>
            </a:r>
            <a:endParaRPr lang="en-US" altLang="ja-JP" sz="1050" b="1" dirty="0">
              <a:solidFill>
                <a:prstClr val="black"/>
              </a:solidFill>
              <a:latin typeface="+mn-ea"/>
            </a:endParaRPr>
          </a:p>
        </p:txBody>
      </p:sp>
      <p:sp>
        <p:nvSpPr>
          <p:cNvPr id="51" name="テキスト ボックス 50">
            <a:extLst>
              <a:ext uri="{FF2B5EF4-FFF2-40B4-BE49-F238E27FC236}">
                <a16:creationId xmlns:a16="http://schemas.microsoft.com/office/drawing/2014/main" id="{4054A775-C934-4CD4-9DF9-6D601E0B52E1}"/>
              </a:ext>
            </a:extLst>
          </p:cNvPr>
          <p:cNvSpPr txBox="1"/>
          <p:nvPr/>
        </p:nvSpPr>
        <p:spPr>
          <a:xfrm flipH="1">
            <a:off x="55871" y="2284738"/>
            <a:ext cx="3808969" cy="277448"/>
          </a:xfrm>
          <a:prstGeom prst="rect">
            <a:avLst/>
          </a:prstGeom>
          <a:noFill/>
        </p:spPr>
        <p:txBody>
          <a:bodyPr wrap="square" rtlCol="0">
            <a:spAutoFit/>
          </a:bodyPr>
          <a:lstStyle/>
          <a:p>
            <a:pPr defTabSz="326578">
              <a:lnSpc>
                <a:spcPts val="1500"/>
              </a:lnSpc>
            </a:pPr>
            <a:r>
              <a:rPr lang="ja-JP" altLang="en-US" sz="1050" b="1" dirty="0">
                <a:solidFill>
                  <a:prstClr val="black"/>
                </a:solidFill>
                <a:latin typeface="+mn-ea"/>
              </a:rPr>
              <a:t>（２）居住安定確保計画の目標</a:t>
            </a:r>
            <a:endParaRPr lang="en-US" altLang="ja-JP" sz="1050" b="1" dirty="0">
              <a:solidFill>
                <a:prstClr val="black"/>
              </a:solidFill>
              <a:latin typeface="+mn-ea"/>
            </a:endParaRPr>
          </a:p>
        </p:txBody>
      </p:sp>
      <p:sp>
        <p:nvSpPr>
          <p:cNvPr id="37" name="テキスト ボックス 36">
            <a:extLst>
              <a:ext uri="{FF2B5EF4-FFF2-40B4-BE49-F238E27FC236}">
                <a16:creationId xmlns:a16="http://schemas.microsoft.com/office/drawing/2014/main" id="{C8255D4F-A4FA-49E7-BC24-D1C87330C627}"/>
              </a:ext>
            </a:extLst>
          </p:cNvPr>
          <p:cNvSpPr txBox="1"/>
          <p:nvPr/>
        </p:nvSpPr>
        <p:spPr>
          <a:xfrm flipH="1">
            <a:off x="55871" y="4484208"/>
            <a:ext cx="3808969" cy="277448"/>
          </a:xfrm>
          <a:prstGeom prst="rect">
            <a:avLst/>
          </a:prstGeom>
          <a:noFill/>
        </p:spPr>
        <p:txBody>
          <a:bodyPr wrap="square" rtlCol="0">
            <a:spAutoFit/>
          </a:bodyPr>
          <a:lstStyle/>
          <a:p>
            <a:pPr defTabSz="326578">
              <a:lnSpc>
                <a:spcPts val="1500"/>
              </a:lnSpc>
            </a:pPr>
            <a:r>
              <a:rPr lang="ja-JP" altLang="en-US" sz="1050" b="1" dirty="0">
                <a:solidFill>
                  <a:prstClr val="black"/>
                </a:solidFill>
                <a:latin typeface="+mn-ea"/>
              </a:rPr>
              <a:t>（３）地域の居住支援体制の整備に向けた各主体の役割</a:t>
            </a:r>
            <a:endParaRPr lang="en-US" altLang="ja-JP" sz="1050" b="1" dirty="0">
              <a:solidFill>
                <a:prstClr val="black"/>
              </a:solidFill>
              <a:latin typeface="+mn-ea"/>
            </a:endParaRPr>
          </a:p>
        </p:txBody>
      </p:sp>
      <p:sp>
        <p:nvSpPr>
          <p:cNvPr id="2" name="テキスト ボックス 1">
            <a:extLst>
              <a:ext uri="{FF2B5EF4-FFF2-40B4-BE49-F238E27FC236}">
                <a16:creationId xmlns:a16="http://schemas.microsoft.com/office/drawing/2014/main" id="{402C78BE-E805-4C7C-B301-AECA8870713D}"/>
              </a:ext>
            </a:extLst>
          </p:cNvPr>
          <p:cNvSpPr txBox="1"/>
          <p:nvPr/>
        </p:nvSpPr>
        <p:spPr>
          <a:xfrm>
            <a:off x="149208" y="1658421"/>
            <a:ext cx="4043007" cy="553998"/>
          </a:xfrm>
          <a:prstGeom prst="rect">
            <a:avLst/>
          </a:prstGeom>
          <a:noFill/>
        </p:spPr>
        <p:txBody>
          <a:bodyPr wrap="square" rtlCol="0">
            <a:spAutoFit/>
          </a:bodyPr>
          <a:lstStyle/>
          <a:p>
            <a:r>
              <a:rPr kumimoji="1" lang="ja-JP" altLang="en-US" sz="1000" dirty="0">
                <a:latin typeface="+mn-ea"/>
              </a:rPr>
              <a:t>　新たに省令で追加された住宅確保要配慮者を追加</a:t>
            </a:r>
            <a:endParaRPr kumimoji="1" lang="en-US" altLang="ja-JP" sz="1000" dirty="0">
              <a:latin typeface="+mn-ea"/>
            </a:endParaRPr>
          </a:p>
          <a:p>
            <a:r>
              <a:rPr kumimoji="1" lang="ja-JP" altLang="en-US" sz="1000" dirty="0">
                <a:effectLst>
                  <a:outerShdw blurRad="38100" dist="38100" dir="2700000" algn="tl">
                    <a:srgbClr val="000000">
                      <a:alpha val="43137"/>
                    </a:srgbClr>
                  </a:outerShdw>
                </a:effectLst>
                <a:latin typeface="+mn-ea"/>
              </a:rPr>
              <a:t>　▶刑の執行のために刑事施設に収容されていた者等</a:t>
            </a:r>
            <a:endParaRPr kumimoji="1" lang="en-US" altLang="ja-JP" sz="1000" dirty="0">
              <a:effectLst>
                <a:outerShdw blurRad="38100" dist="38100" dir="2700000" algn="tl">
                  <a:srgbClr val="000000">
                    <a:alpha val="43137"/>
                  </a:srgbClr>
                </a:outerShdw>
              </a:effectLst>
              <a:latin typeface="+mn-ea"/>
            </a:endParaRPr>
          </a:p>
          <a:p>
            <a:r>
              <a:rPr kumimoji="1" lang="ja-JP" altLang="en-US" sz="1000" dirty="0">
                <a:effectLst>
                  <a:outerShdw blurRad="38100" dist="38100" dir="2700000" algn="tl">
                    <a:srgbClr val="000000">
                      <a:alpha val="43137"/>
                    </a:srgbClr>
                  </a:outerShdw>
                </a:effectLst>
                <a:latin typeface="+mn-ea"/>
              </a:rPr>
              <a:t>　▶困難な問題を抱える女性</a:t>
            </a:r>
            <a:endParaRPr kumimoji="1" lang="en-US" altLang="ja-JP" sz="1000" dirty="0">
              <a:effectLst>
                <a:outerShdw blurRad="38100" dist="38100" dir="2700000" algn="tl">
                  <a:srgbClr val="000000">
                    <a:alpha val="43137"/>
                  </a:srgbClr>
                </a:outerShdw>
              </a:effectLst>
              <a:latin typeface="+mn-ea"/>
            </a:endParaRPr>
          </a:p>
        </p:txBody>
      </p:sp>
      <p:sp>
        <p:nvSpPr>
          <p:cNvPr id="24" name="テキスト ボックス 23">
            <a:extLst>
              <a:ext uri="{FF2B5EF4-FFF2-40B4-BE49-F238E27FC236}">
                <a16:creationId xmlns:a16="http://schemas.microsoft.com/office/drawing/2014/main" id="{9EED1DF8-8D2C-405E-8F94-B44E5E2957A7}"/>
              </a:ext>
            </a:extLst>
          </p:cNvPr>
          <p:cNvSpPr txBox="1"/>
          <p:nvPr/>
        </p:nvSpPr>
        <p:spPr>
          <a:xfrm>
            <a:off x="4514789" y="1522824"/>
            <a:ext cx="4413600" cy="400110"/>
          </a:xfrm>
          <a:prstGeom prst="rect">
            <a:avLst/>
          </a:prstGeom>
          <a:noFill/>
        </p:spPr>
        <p:txBody>
          <a:bodyPr wrap="square" rtlCol="0">
            <a:spAutoFit/>
          </a:bodyPr>
          <a:lstStyle/>
          <a:p>
            <a:r>
              <a:rPr kumimoji="1" lang="ja-JP" altLang="en-US" sz="1000" dirty="0">
                <a:latin typeface="+mn-ea"/>
              </a:rPr>
              <a:t>　法人同士の連携促進（居住支援法人同士のネットワークづくり）や、法に基づく指導・監督、事業実施報告の公表等について追記</a:t>
            </a:r>
            <a:endParaRPr kumimoji="1" lang="en-US" altLang="ja-JP" sz="1000" dirty="0">
              <a:latin typeface="+mn-ea"/>
            </a:endParaRPr>
          </a:p>
        </p:txBody>
      </p:sp>
      <p:graphicFrame>
        <p:nvGraphicFramePr>
          <p:cNvPr id="33" name="表 9">
            <a:extLst>
              <a:ext uri="{FF2B5EF4-FFF2-40B4-BE49-F238E27FC236}">
                <a16:creationId xmlns:a16="http://schemas.microsoft.com/office/drawing/2014/main" id="{6F478D8C-B100-4E97-8763-BB9F7F065B28}"/>
              </a:ext>
            </a:extLst>
          </p:cNvPr>
          <p:cNvGraphicFramePr>
            <a:graphicFrameLocks noGrp="1"/>
          </p:cNvGraphicFramePr>
          <p:nvPr>
            <p:extLst>
              <p:ext uri="{D42A27DB-BD31-4B8C-83A1-F6EECF244321}">
                <p14:modId xmlns:p14="http://schemas.microsoft.com/office/powerpoint/2010/main" val="3322991758"/>
              </p:ext>
            </p:extLst>
          </p:nvPr>
        </p:nvGraphicFramePr>
        <p:xfrm>
          <a:off x="4663122" y="5429405"/>
          <a:ext cx="4265267" cy="1348359"/>
        </p:xfrm>
        <a:graphic>
          <a:graphicData uri="http://schemas.openxmlformats.org/drawingml/2006/table">
            <a:tbl>
              <a:tblPr firstRow="1" bandRow="1">
                <a:tableStyleId>{7DF18680-E054-41AD-8BC1-D1AEF772440D}</a:tableStyleId>
              </a:tblPr>
              <a:tblGrid>
                <a:gridCol w="1177473">
                  <a:extLst>
                    <a:ext uri="{9D8B030D-6E8A-4147-A177-3AD203B41FA5}">
                      <a16:colId xmlns:a16="http://schemas.microsoft.com/office/drawing/2014/main" val="3997617527"/>
                    </a:ext>
                  </a:extLst>
                </a:gridCol>
                <a:gridCol w="3087794">
                  <a:extLst>
                    <a:ext uri="{9D8B030D-6E8A-4147-A177-3AD203B41FA5}">
                      <a16:colId xmlns:a16="http://schemas.microsoft.com/office/drawing/2014/main" val="1854565085"/>
                    </a:ext>
                  </a:extLst>
                </a:gridCol>
              </a:tblGrid>
              <a:tr h="185884">
                <a:tc>
                  <a:txBody>
                    <a:bodyPr/>
                    <a:lstStyle/>
                    <a:p>
                      <a:endParaRPr kumimoji="1" lang="ja-JP" altLang="en-US" sz="800" dirty="0">
                        <a:solidFill>
                          <a:schemeClr val="tx1"/>
                        </a:solidFill>
                        <a:latin typeface="BIZ UDPゴシック" panose="020B0400000000000000" pitchFamily="50" charset="-128"/>
                        <a:ea typeface="BIZ UDPゴシック" panose="020B0400000000000000" pitchFamily="50" charset="-128"/>
                      </a:endParaRPr>
                    </a:p>
                  </a:txBody>
                  <a:tcPr/>
                </a:tc>
                <a:tc>
                  <a:txBody>
                    <a:bodyPr/>
                    <a:lstStyle/>
                    <a:p>
                      <a:pPr algn="ctr"/>
                      <a:r>
                        <a:rPr kumimoji="1" lang="ja-JP" altLang="en-US" sz="800" dirty="0">
                          <a:solidFill>
                            <a:schemeClr val="tx1"/>
                          </a:solidFill>
                          <a:latin typeface="BIZ UDPゴシック" panose="020B0400000000000000" pitchFamily="50" charset="-128"/>
                          <a:ea typeface="BIZ UDPゴシック" panose="020B0400000000000000" pitchFamily="50" charset="-128"/>
                        </a:rPr>
                        <a:t>居住サポート住宅の認定基準（規模）の緩和（案）</a:t>
                      </a:r>
                    </a:p>
                  </a:txBody>
                  <a:tcPr anchor="ctr"/>
                </a:tc>
                <a:extLst>
                  <a:ext uri="{0D108BD9-81ED-4DB2-BD59-A6C34878D82A}">
                    <a16:rowId xmlns:a16="http://schemas.microsoft.com/office/drawing/2014/main" val="2524725815"/>
                  </a:ext>
                </a:extLst>
              </a:tr>
              <a:tr h="172606">
                <a:tc>
                  <a:txBody>
                    <a:bodyPr/>
                    <a:lstStyle/>
                    <a:p>
                      <a:r>
                        <a:rPr kumimoji="1" lang="ja-JP" altLang="en-US" sz="700" dirty="0">
                          <a:solidFill>
                            <a:schemeClr val="tx1"/>
                          </a:solidFill>
                          <a:latin typeface="BIZ UDPゴシック" panose="020B0400000000000000" pitchFamily="50" charset="-128"/>
                          <a:ea typeface="BIZ UDPゴシック" panose="020B0400000000000000" pitchFamily="50" charset="-128"/>
                        </a:rPr>
                        <a:t>一般型住宅</a:t>
                      </a:r>
                      <a:endParaRPr kumimoji="1" lang="en-US" altLang="ja-JP" sz="700" dirty="0">
                        <a:solidFill>
                          <a:schemeClr val="tx1"/>
                        </a:solidFill>
                        <a:latin typeface="BIZ UDPゴシック" panose="020B0400000000000000" pitchFamily="50" charset="-128"/>
                        <a:ea typeface="BIZ UDPゴシック" panose="020B0400000000000000" pitchFamily="50" charset="-128"/>
                      </a:endParaRPr>
                    </a:p>
                  </a:txBody>
                  <a:tcPr anchor="ctr"/>
                </a:tc>
                <a:tc>
                  <a:txBody>
                    <a:bodyPr/>
                    <a:lstStyle/>
                    <a:p>
                      <a:r>
                        <a:rPr kumimoji="1" lang="ja-JP" altLang="en-US" sz="700" dirty="0">
                          <a:solidFill>
                            <a:schemeClr val="tx1"/>
                          </a:solidFill>
                          <a:latin typeface="BIZ UDPゴシック" panose="020B0400000000000000" pitchFamily="50" charset="-128"/>
                          <a:ea typeface="BIZ UDPゴシック" panose="020B0400000000000000" pitchFamily="50" charset="-128"/>
                        </a:rPr>
                        <a:t>　</a:t>
                      </a:r>
                      <a:r>
                        <a:rPr kumimoji="1" lang="en-US" altLang="ja-JP" sz="700" dirty="0">
                          <a:solidFill>
                            <a:schemeClr val="tx1"/>
                          </a:solidFill>
                          <a:latin typeface="BIZ UDPゴシック" panose="020B0400000000000000" pitchFamily="50" charset="-128"/>
                          <a:ea typeface="BIZ UDPゴシック" panose="020B0400000000000000" pitchFamily="50" charset="-128"/>
                        </a:rPr>
                        <a:t>18</a:t>
                      </a:r>
                      <a:r>
                        <a:rPr kumimoji="1" lang="ja-JP" altLang="en-US" sz="700" dirty="0">
                          <a:solidFill>
                            <a:schemeClr val="tx1"/>
                          </a:solidFill>
                          <a:latin typeface="BIZ UDPゴシック" panose="020B0400000000000000" pitchFamily="50" charset="-128"/>
                          <a:ea typeface="BIZ UDPゴシック" panose="020B0400000000000000" pitchFamily="50" charset="-128"/>
                        </a:rPr>
                        <a:t>㎡以上　　</a:t>
                      </a:r>
                    </a:p>
                  </a:txBody>
                  <a:tcPr anchor="ctr"/>
                </a:tc>
                <a:extLst>
                  <a:ext uri="{0D108BD9-81ED-4DB2-BD59-A6C34878D82A}">
                    <a16:rowId xmlns:a16="http://schemas.microsoft.com/office/drawing/2014/main" val="1232396140"/>
                  </a:ext>
                </a:extLst>
              </a:tr>
              <a:tr h="172606">
                <a:tc>
                  <a:txBody>
                    <a:bodyPr/>
                    <a:lstStyle/>
                    <a:p>
                      <a:r>
                        <a:rPr kumimoji="1" lang="ja-JP" altLang="en-US" sz="700" dirty="0">
                          <a:solidFill>
                            <a:schemeClr val="tx1"/>
                          </a:solidFill>
                          <a:latin typeface="BIZ UDPゴシック" panose="020B0400000000000000" pitchFamily="50" charset="-128"/>
                          <a:ea typeface="BIZ UDPゴシック" panose="020B0400000000000000" pitchFamily="50" charset="-128"/>
                        </a:rPr>
                        <a:t>一部供用型住宅</a:t>
                      </a:r>
                      <a:endParaRPr kumimoji="1" lang="en-US" altLang="ja-JP" sz="700" dirty="0">
                        <a:solidFill>
                          <a:schemeClr val="tx1"/>
                        </a:solidFill>
                        <a:latin typeface="BIZ UDPゴシック" panose="020B0400000000000000" pitchFamily="50" charset="-128"/>
                        <a:ea typeface="BIZ UDPゴシック" panose="020B0400000000000000" pitchFamily="50" charset="-128"/>
                      </a:endParaRPr>
                    </a:p>
                  </a:txBody>
                  <a:tcPr anchor="ctr"/>
                </a:tc>
                <a:tc>
                  <a:txBody>
                    <a:bodyPr/>
                    <a:lstStyle/>
                    <a:p>
                      <a:r>
                        <a:rPr kumimoji="1" lang="ja-JP" altLang="en-US" sz="700" dirty="0">
                          <a:solidFill>
                            <a:schemeClr val="tx1"/>
                          </a:solidFill>
                          <a:latin typeface="BIZ UDPゴシック" panose="020B0400000000000000" pitchFamily="50" charset="-128"/>
                          <a:ea typeface="BIZ UDPゴシック" panose="020B0400000000000000" pitchFamily="50" charset="-128"/>
                        </a:rPr>
                        <a:t>　</a:t>
                      </a:r>
                      <a:r>
                        <a:rPr kumimoji="1" lang="en-US" altLang="ja-JP" sz="700" dirty="0">
                          <a:solidFill>
                            <a:schemeClr val="tx1"/>
                          </a:solidFill>
                          <a:latin typeface="BIZ UDPゴシック" panose="020B0400000000000000" pitchFamily="50" charset="-128"/>
                          <a:ea typeface="BIZ UDPゴシック" panose="020B0400000000000000" pitchFamily="50" charset="-128"/>
                        </a:rPr>
                        <a:t>13</a:t>
                      </a:r>
                      <a:r>
                        <a:rPr kumimoji="1" lang="ja-JP" altLang="en-US" sz="700" dirty="0">
                          <a:solidFill>
                            <a:schemeClr val="tx1"/>
                          </a:solidFill>
                          <a:latin typeface="BIZ UDPゴシック" panose="020B0400000000000000" pitchFamily="50" charset="-128"/>
                          <a:ea typeface="BIZ UDPゴシック" panose="020B0400000000000000" pitchFamily="50" charset="-128"/>
                        </a:rPr>
                        <a:t>㎡以上　</a:t>
                      </a:r>
                    </a:p>
                  </a:txBody>
                  <a:tcPr anchor="ctr"/>
                </a:tc>
                <a:extLst>
                  <a:ext uri="{0D108BD9-81ED-4DB2-BD59-A6C34878D82A}">
                    <a16:rowId xmlns:a16="http://schemas.microsoft.com/office/drawing/2014/main" val="4246714584"/>
                  </a:ext>
                </a:extLst>
              </a:tr>
              <a:tr h="265781">
                <a:tc>
                  <a:txBody>
                    <a:bodyPr/>
                    <a:lstStyle/>
                    <a:p>
                      <a:r>
                        <a:rPr kumimoji="1" lang="ja-JP" altLang="en-US" sz="700" dirty="0">
                          <a:solidFill>
                            <a:schemeClr val="tx1"/>
                          </a:solidFill>
                          <a:latin typeface="BIZ UDPゴシック" panose="020B0400000000000000" pitchFamily="50" charset="-128"/>
                          <a:ea typeface="BIZ UDPゴシック" panose="020B0400000000000000" pitchFamily="50" charset="-128"/>
                        </a:rPr>
                        <a:t>共同居住型賃貸住宅</a:t>
                      </a:r>
                      <a:endParaRPr kumimoji="1" lang="en-US" altLang="ja-JP" sz="700" dirty="0">
                        <a:solidFill>
                          <a:schemeClr val="tx1"/>
                        </a:solidFill>
                        <a:latin typeface="BIZ UDPゴシック" panose="020B0400000000000000" pitchFamily="50" charset="-128"/>
                        <a:ea typeface="BIZ UDPゴシック" panose="020B0400000000000000" pitchFamily="50" charset="-128"/>
                      </a:endParaRPr>
                    </a:p>
                    <a:p>
                      <a:r>
                        <a:rPr kumimoji="1" lang="ja-JP" altLang="en-US" sz="500" dirty="0">
                          <a:solidFill>
                            <a:schemeClr val="tx1"/>
                          </a:solidFill>
                          <a:latin typeface="BIZ UDPゴシック" panose="020B0400000000000000" pitchFamily="50" charset="-128"/>
                          <a:ea typeface="BIZ UDPゴシック" panose="020B0400000000000000" pitchFamily="50" charset="-128"/>
                        </a:rPr>
                        <a:t>（ひとり親世帯を除く）</a:t>
                      </a:r>
                      <a:endParaRPr kumimoji="1" lang="ja-JP" altLang="en-US" sz="700" dirty="0">
                        <a:solidFill>
                          <a:schemeClr val="tx1"/>
                        </a:solidFill>
                        <a:latin typeface="BIZ UDPゴシック" panose="020B0400000000000000" pitchFamily="50" charset="-128"/>
                        <a:ea typeface="BIZ UDPゴシック" panose="020B0400000000000000" pitchFamily="50" charset="-128"/>
                      </a:endParaRPr>
                    </a:p>
                  </a:txBody>
                  <a:tcPr/>
                </a:tc>
                <a:tc>
                  <a:txBody>
                    <a:bodyPr/>
                    <a:lstStyle/>
                    <a:p>
                      <a:r>
                        <a:rPr kumimoji="1" lang="ja-JP" altLang="en-US" sz="700" b="0" u="none" strike="noStrike" kern="1200" baseline="0" dirty="0">
                          <a:solidFill>
                            <a:schemeClr val="tx1"/>
                          </a:solidFill>
                          <a:latin typeface="BIZ UDPゴシック" panose="020B0400000000000000" pitchFamily="50" charset="-128"/>
                          <a:ea typeface="BIZ UDPゴシック" panose="020B0400000000000000" pitchFamily="50" charset="-128"/>
                        </a:rPr>
                        <a:t>・住宅の面積　</a:t>
                      </a:r>
                      <a:r>
                        <a:rPr kumimoji="1" lang="en-US" altLang="ja-JP" sz="700" b="0" u="none" strike="noStrike" kern="1200" baseline="0" dirty="0">
                          <a:solidFill>
                            <a:schemeClr val="tx1"/>
                          </a:solidFill>
                          <a:latin typeface="BIZ UDPゴシック" panose="020B0400000000000000" pitchFamily="50" charset="-128"/>
                          <a:ea typeface="BIZ UDPゴシック" panose="020B0400000000000000" pitchFamily="50" charset="-128"/>
                        </a:rPr>
                        <a:t>13.5㎡×</a:t>
                      </a:r>
                      <a:r>
                        <a:rPr kumimoji="1" lang="ja-JP" altLang="en-US" sz="700" b="0" u="none" strike="noStrike" kern="1200" baseline="0" dirty="0">
                          <a:solidFill>
                            <a:schemeClr val="tx1"/>
                          </a:solidFill>
                          <a:latin typeface="BIZ UDPゴシック" panose="020B0400000000000000" pitchFamily="50" charset="-128"/>
                          <a:ea typeface="BIZ UDPゴシック" panose="020B0400000000000000" pitchFamily="50" charset="-128"/>
                        </a:rPr>
                        <a:t>居住人数＋</a:t>
                      </a:r>
                      <a:r>
                        <a:rPr kumimoji="1" lang="en-US" altLang="ja-JP" sz="700" b="0" u="none" strike="noStrike" kern="1200" baseline="0" dirty="0">
                          <a:solidFill>
                            <a:schemeClr val="tx1"/>
                          </a:solidFill>
                          <a:latin typeface="BIZ UDPゴシック" panose="020B0400000000000000" pitchFamily="50" charset="-128"/>
                          <a:ea typeface="BIZ UDPゴシック" panose="020B0400000000000000" pitchFamily="50" charset="-128"/>
                        </a:rPr>
                        <a:t>10㎡</a:t>
                      </a:r>
                      <a:r>
                        <a:rPr kumimoji="1" lang="ja-JP" altLang="en-US" sz="700" b="0" u="none" strike="noStrike" kern="1200" baseline="0" dirty="0">
                          <a:solidFill>
                            <a:schemeClr val="tx1"/>
                          </a:solidFill>
                          <a:latin typeface="BIZ UDPゴシック" panose="020B0400000000000000" pitchFamily="50" charset="-128"/>
                          <a:ea typeface="BIZ UDPゴシック" panose="020B0400000000000000" pitchFamily="50" charset="-128"/>
                        </a:rPr>
                        <a:t>以上 </a:t>
                      </a:r>
                      <a:endParaRPr kumimoji="1" lang="en-US" altLang="ja-JP" sz="700" b="0" u="none" strike="noStrike" kern="1200" baseline="0" dirty="0">
                        <a:solidFill>
                          <a:schemeClr val="tx1"/>
                        </a:solidFill>
                        <a:latin typeface="BIZ UDPゴシック" panose="020B0400000000000000" pitchFamily="50" charset="-128"/>
                        <a:ea typeface="BIZ UDPゴシック" panose="020B0400000000000000"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700" dirty="0">
                          <a:solidFill>
                            <a:schemeClr val="tx1"/>
                          </a:solidFill>
                          <a:latin typeface="BIZ UDPゴシック" panose="020B0400000000000000" pitchFamily="50" charset="-128"/>
                          <a:ea typeface="BIZ UDPゴシック" panose="020B0400000000000000" pitchFamily="50" charset="-128"/>
                        </a:rPr>
                        <a:t>・専用居室 </a:t>
                      </a:r>
                      <a:r>
                        <a:rPr lang="en-US" altLang="ja-JP" sz="700" dirty="0">
                          <a:solidFill>
                            <a:schemeClr val="tx1"/>
                          </a:solidFill>
                          <a:latin typeface="BIZ UDPゴシック" panose="020B0400000000000000" pitchFamily="50" charset="-128"/>
                          <a:ea typeface="BIZ UDPゴシック" panose="020B0400000000000000" pitchFamily="50" charset="-128"/>
                        </a:rPr>
                        <a:t>7.5㎡</a:t>
                      </a:r>
                      <a:r>
                        <a:rPr lang="ja-JP" altLang="en-US" sz="700" dirty="0">
                          <a:solidFill>
                            <a:schemeClr val="tx1"/>
                          </a:solidFill>
                          <a:latin typeface="BIZ UDPゴシック" panose="020B0400000000000000" pitchFamily="50" charset="-128"/>
                          <a:ea typeface="BIZ UDPゴシック" panose="020B0400000000000000" pitchFamily="50" charset="-128"/>
                        </a:rPr>
                        <a:t>以上（ただし</a:t>
                      </a:r>
                      <a:r>
                        <a:rPr lang="en-US" altLang="ja-JP" sz="700" dirty="0">
                          <a:solidFill>
                            <a:schemeClr val="tx1"/>
                          </a:solidFill>
                          <a:latin typeface="BIZ UDPゴシック" panose="020B0400000000000000" pitchFamily="50" charset="-128"/>
                          <a:ea typeface="BIZ UDPゴシック" panose="020B0400000000000000" pitchFamily="50" charset="-128"/>
                        </a:rPr>
                        <a:t>1</a:t>
                      </a:r>
                      <a:r>
                        <a:rPr lang="ja-JP" altLang="en-US" sz="700" dirty="0">
                          <a:solidFill>
                            <a:schemeClr val="tx1"/>
                          </a:solidFill>
                          <a:latin typeface="BIZ UDPゴシック" panose="020B0400000000000000" pitchFamily="50" charset="-128"/>
                          <a:ea typeface="BIZ UDPゴシック" panose="020B0400000000000000" pitchFamily="50" charset="-128"/>
                        </a:rPr>
                        <a:t>室</a:t>
                      </a:r>
                      <a:r>
                        <a:rPr lang="en-US" altLang="ja-JP" sz="700" dirty="0">
                          <a:solidFill>
                            <a:schemeClr val="tx1"/>
                          </a:solidFill>
                          <a:latin typeface="BIZ UDPゴシック" panose="020B0400000000000000" pitchFamily="50" charset="-128"/>
                          <a:ea typeface="BIZ UDPゴシック" panose="020B0400000000000000" pitchFamily="50" charset="-128"/>
                        </a:rPr>
                        <a:t>1</a:t>
                      </a:r>
                      <a:r>
                        <a:rPr lang="ja-JP" altLang="en-US" sz="700" dirty="0">
                          <a:solidFill>
                            <a:schemeClr val="tx1"/>
                          </a:solidFill>
                          <a:latin typeface="BIZ UDPゴシック" panose="020B0400000000000000" pitchFamily="50" charset="-128"/>
                          <a:ea typeface="BIZ UDPゴシック" panose="020B0400000000000000" pitchFamily="50" charset="-128"/>
                        </a:rPr>
                        <a:t>名） </a:t>
                      </a:r>
                      <a:endParaRPr lang="en-US" altLang="ja-JP" sz="700" dirty="0">
                        <a:solidFill>
                          <a:schemeClr val="tx1"/>
                        </a:solidFill>
                        <a:latin typeface="BIZ UDPゴシック" panose="020B0400000000000000" pitchFamily="50" charset="-128"/>
                        <a:ea typeface="BIZ UDPゴシック" panose="020B0400000000000000" pitchFamily="50" charset="-128"/>
                      </a:endParaRPr>
                    </a:p>
                  </a:txBody>
                  <a:tcPr anchor="ctr"/>
                </a:tc>
                <a:extLst>
                  <a:ext uri="{0D108BD9-81ED-4DB2-BD59-A6C34878D82A}">
                    <a16:rowId xmlns:a16="http://schemas.microsoft.com/office/drawing/2014/main" val="1163506354"/>
                  </a:ext>
                </a:extLst>
              </a:tr>
              <a:tr h="424877">
                <a:tc>
                  <a:txBody>
                    <a:bodyPr/>
                    <a:lstStyle/>
                    <a:p>
                      <a:pPr marL="0" marR="0" lvl="0" indent="0" algn="l" defTabSz="914400" rtl="0" eaLnBrk="1" fontAlgn="auto" latinLnBrk="0" hangingPunct="1">
                        <a:lnSpc>
                          <a:spcPts val="700"/>
                        </a:lnSpc>
                        <a:spcBef>
                          <a:spcPts val="0"/>
                        </a:spcBef>
                        <a:spcAft>
                          <a:spcPts val="0"/>
                        </a:spcAft>
                        <a:buClrTx/>
                        <a:buSzTx/>
                        <a:buFontTx/>
                        <a:buNone/>
                        <a:tabLst/>
                        <a:defRPr/>
                      </a:pPr>
                      <a:r>
                        <a:rPr kumimoji="1" lang="ja-JP" altLang="en-US" sz="700" dirty="0">
                          <a:solidFill>
                            <a:schemeClr val="tx1"/>
                          </a:solidFill>
                          <a:latin typeface="BIZ UDPゴシック" panose="020B0400000000000000" pitchFamily="50" charset="-128"/>
                          <a:ea typeface="BIZ UDPゴシック" panose="020B0400000000000000" pitchFamily="50" charset="-128"/>
                        </a:rPr>
                        <a:t>共同居住型賃貸住宅</a:t>
                      </a:r>
                      <a:endParaRPr kumimoji="1" lang="en-US" altLang="ja-JP" sz="700" dirty="0">
                        <a:solidFill>
                          <a:schemeClr val="tx1"/>
                        </a:solidFill>
                        <a:latin typeface="BIZ UDPゴシック" panose="020B0400000000000000" pitchFamily="50" charset="-128"/>
                        <a:ea typeface="BIZ UDPゴシック" panose="020B0400000000000000" pitchFamily="50" charset="-128"/>
                      </a:endParaRPr>
                    </a:p>
                    <a:p>
                      <a:pPr marL="0" marR="0" lvl="0" indent="0" algn="l" defTabSz="914400" rtl="0" eaLnBrk="1" fontAlgn="auto" latinLnBrk="0" hangingPunct="1">
                        <a:lnSpc>
                          <a:spcPts val="700"/>
                        </a:lnSpc>
                        <a:spcBef>
                          <a:spcPts val="0"/>
                        </a:spcBef>
                        <a:spcAft>
                          <a:spcPts val="0"/>
                        </a:spcAft>
                        <a:buClrTx/>
                        <a:buSzTx/>
                        <a:buFontTx/>
                        <a:buNone/>
                        <a:tabLst/>
                        <a:defRPr/>
                      </a:pPr>
                      <a:r>
                        <a:rPr kumimoji="1" lang="ja-JP" altLang="en-US" sz="500" dirty="0">
                          <a:solidFill>
                            <a:schemeClr val="tx1"/>
                          </a:solidFill>
                          <a:latin typeface="BIZ UDPゴシック" panose="020B0400000000000000" pitchFamily="50" charset="-128"/>
                          <a:ea typeface="BIZ UDPゴシック" panose="020B0400000000000000" pitchFamily="50" charset="-128"/>
                        </a:rPr>
                        <a:t>（ひとり親世帯向け）</a:t>
                      </a:r>
                      <a:endParaRPr kumimoji="1" lang="ja-JP" altLang="en-US" sz="700" dirty="0">
                        <a:solidFill>
                          <a:schemeClr val="tx1"/>
                        </a:solidFill>
                        <a:latin typeface="BIZ UDPゴシック" panose="020B0400000000000000" pitchFamily="50" charset="-128"/>
                        <a:ea typeface="BIZ UDPゴシック" panose="020B0400000000000000" pitchFamily="50" charset="-128"/>
                      </a:endParaRPr>
                    </a:p>
                  </a:txBody>
                  <a:tcPr/>
                </a:tc>
                <a:tc>
                  <a:txBody>
                    <a:bodyPr/>
                    <a:lstStyle/>
                    <a:p>
                      <a:pPr>
                        <a:lnSpc>
                          <a:spcPts val="700"/>
                        </a:lnSpc>
                      </a:pPr>
                      <a:r>
                        <a:rPr kumimoji="1" lang="ja-JP" altLang="en-US" sz="700" b="0" u="none" strike="noStrike" kern="1200" baseline="0" dirty="0">
                          <a:solidFill>
                            <a:schemeClr val="tx1"/>
                          </a:solidFill>
                          <a:latin typeface="BIZ UDPゴシック" panose="020B0400000000000000" pitchFamily="50" charset="-128"/>
                          <a:ea typeface="BIZ UDPゴシック" panose="020B0400000000000000" pitchFamily="50" charset="-128"/>
                        </a:rPr>
                        <a:t>・住棟全体　</a:t>
                      </a:r>
                      <a:r>
                        <a:rPr kumimoji="1" lang="en-US" altLang="ja-JP" sz="700" b="0" u="none" strike="noStrike" kern="1200" baseline="0" dirty="0">
                          <a:solidFill>
                            <a:schemeClr val="tx1"/>
                          </a:solidFill>
                          <a:latin typeface="BIZ UDPゴシック" panose="020B0400000000000000" pitchFamily="50" charset="-128"/>
                          <a:ea typeface="BIZ UDPゴシック" panose="020B0400000000000000" pitchFamily="50" charset="-128"/>
                        </a:rPr>
                        <a:t>13.5㎡×</a:t>
                      </a:r>
                      <a:r>
                        <a:rPr kumimoji="1" lang="ja-JP" altLang="en-US" sz="700" b="0" u="none" strike="noStrike" kern="1200" baseline="0" dirty="0">
                          <a:solidFill>
                            <a:schemeClr val="tx1"/>
                          </a:solidFill>
                          <a:latin typeface="BIZ UDPゴシック" panose="020B0400000000000000" pitchFamily="50" charset="-128"/>
                          <a:ea typeface="BIZ UDPゴシック" panose="020B0400000000000000" pitchFamily="50" charset="-128"/>
                        </a:rPr>
                        <a:t>Ｂ＋</a:t>
                      </a:r>
                      <a:r>
                        <a:rPr kumimoji="1" lang="en-US" altLang="ja-JP" sz="700" b="0" u="none" strike="noStrike" kern="1200" baseline="0" dirty="0">
                          <a:solidFill>
                            <a:schemeClr val="tx1"/>
                          </a:solidFill>
                          <a:latin typeface="BIZ UDPゴシック" panose="020B0400000000000000" pitchFamily="50" charset="-128"/>
                          <a:ea typeface="BIZ UDPゴシック" panose="020B0400000000000000" pitchFamily="50" charset="-128"/>
                        </a:rPr>
                        <a:t>20㎡×</a:t>
                      </a:r>
                      <a:r>
                        <a:rPr kumimoji="1" lang="ja-JP" altLang="en-US" sz="700" b="0" u="none" strike="noStrike" kern="1200" baseline="0" dirty="0">
                          <a:solidFill>
                            <a:schemeClr val="tx1"/>
                          </a:solidFill>
                          <a:latin typeface="BIZ UDPゴシック" panose="020B0400000000000000" pitchFamily="50" charset="-128"/>
                          <a:ea typeface="BIZ UDPゴシック" panose="020B0400000000000000" pitchFamily="50" charset="-128"/>
                        </a:rPr>
                        <a:t>Ｃ＋</a:t>
                      </a:r>
                      <a:r>
                        <a:rPr kumimoji="1" lang="en-US" altLang="ja-JP" sz="700" b="0" u="none" strike="noStrike" kern="1200" baseline="0" dirty="0">
                          <a:solidFill>
                            <a:schemeClr val="tx1"/>
                          </a:solidFill>
                          <a:latin typeface="BIZ UDPゴシック" panose="020B0400000000000000" pitchFamily="50" charset="-128"/>
                          <a:ea typeface="BIZ UDPゴシック" panose="020B0400000000000000" pitchFamily="50" charset="-128"/>
                        </a:rPr>
                        <a:t>10㎡</a:t>
                      </a:r>
                      <a:r>
                        <a:rPr kumimoji="1" lang="ja-JP" altLang="en-US" sz="700" b="0" u="none" strike="noStrike" kern="1200" baseline="0" dirty="0">
                          <a:solidFill>
                            <a:schemeClr val="tx1"/>
                          </a:solidFill>
                          <a:latin typeface="BIZ UDPゴシック" panose="020B0400000000000000" pitchFamily="50" charset="-128"/>
                          <a:ea typeface="BIZ UDPゴシック" panose="020B0400000000000000" pitchFamily="50" charset="-128"/>
                        </a:rPr>
                        <a:t>以上</a:t>
                      </a:r>
                      <a:endParaRPr kumimoji="1" lang="en-US" altLang="ja-JP" sz="700" dirty="0">
                        <a:solidFill>
                          <a:schemeClr val="tx1"/>
                        </a:solidFill>
                        <a:latin typeface="BIZ UDPゴシック" panose="020B0400000000000000" pitchFamily="50" charset="-128"/>
                        <a:ea typeface="BIZ UDPゴシック" panose="020B0400000000000000" pitchFamily="50" charset="-128"/>
                      </a:endParaRPr>
                    </a:p>
                    <a:p>
                      <a:pPr>
                        <a:lnSpc>
                          <a:spcPts val="700"/>
                        </a:lnSpc>
                      </a:pPr>
                      <a:r>
                        <a:rPr kumimoji="1" lang="ja-JP" altLang="en-US" sz="700" dirty="0">
                          <a:solidFill>
                            <a:schemeClr val="tx1"/>
                          </a:solidFill>
                          <a:latin typeface="BIZ UDPゴシック" panose="020B0400000000000000" pitchFamily="50" charset="-128"/>
                          <a:ea typeface="BIZ UDPゴシック" panose="020B0400000000000000" pitchFamily="50" charset="-128"/>
                        </a:rPr>
                        <a:t>・専用居室　</a:t>
                      </a:r>
                      <a:r>
                        <a:rPr kumimoji="1" lang="en-US" altLang="ja-JP" sz="700" dirty="0">
                          <a:solidFill>
                            <a:schemeClr val="tx1"/>
                          </a:solidFill>
                          <a:latin typeface="BIZ UDPゴシック" panose="020B0400000000000000" pitchFamily="50" charset="-128"/>
                          <a:ea typeface="BIZ UDPゴシック" panose="020B0400000000000000" pitchFamily="50" charset="-128"/>
                        </a:rPr>
                        <a:t>10</a:t>
                      </a:r>
                      <a:r>
                        <a:rPr kumimoji="1" lang="ja-JP" altLang="en-US" sz="700" dirty="0">
                          <a:solidFill>
                            <a:schemeClr val="tx1"/>
                          </a:solidFill>
                          <a:latin typeface="BIZ UDPゴシック" panose="020B0400000000000000" pitchFamily="50" charset="-128"/>
                          <a:ea typeface="BIZ UDPゴシック" panose="020B0400000000000000" pitchFamily="50" charset="-128"/>
                        </a:rPr>
                        <a:t>㎡以上</a:t>
                      </a:r>
                      <a:endParaRPr kumimoji="1" lang="en-US" altLang="ja-JP" sz="700" dirty="0">
                        <a:solidFill>
                          <a:schemeClr val="tx1"/>
                        </a:solidFill>
                        <a:latin typeface="BIZ UDPゴシック" panose="020B0400000000000000" pitchFamily="50" charset="-128"/>
                        <a:ea typeface="BIZ UDPゴシック" panose="020B0400000000000000" pitchFamily="50" charset="-128"/>
                      </a:endParaRPr>
                    </a:p>
                    <a:p>
                      <a:pPr>
                        <a:lnSpc>
                          <a:spcPts val="700"/>
                        </a:lnSpc>
                      </a:pPr>
                      <a:r>
                        <a:rPr lang="ja-JP" altLang="en-US" sz="700" kern="100" spc="-70" dirty="0">
                          <a:solidFill>
                            <a:schemeClr val="tx1"/>
                          </a:solidFill>
                          <a:effectLst/>
                          <a:latin typeface="BIZ UDPゴシック" panose="020B0400000000000000" pitchFamily="50" charset="-128"/>
                          <a:ea typeface="BIZ UDPゴシック" panose="020B0400000000000000" pitchFamily="50" charset="-128"/>
                        </a:rPr>
                        <a:t>（</a:t>
                      </a:r>
                      <a:r>
                        <a:rPr lang="ja-JP" altLang="ja-JP" sz="700" kern="100" spc="-70" dirty="0">
                          <a:solidFill>
                            <a:schemeClr val="tx1"/>
                          </a:solidFill>
                          <a:effectLst/>
                          <a:latin typeface="BIZ UDPゴシック" panose="020B0400000000000000" pitchFamily="50" charset="-128"/>
                          <a:ea typeface="BIZ UDPゴシック" panose="020B0400000000000000" pitchFamily="50" charset="-128"/>
                        </a:rPr>
                        <a:t>ただし、住宅の面積が</a:t>
                      </a:r>
                      <a:r>
                        <a:rPr lang="en-US" altLang="ja-JP" sz="700" kern="100" spc="-70" dirty="0">
                          <a:solidFill>
                            <a:schemeClr val="tx1"/>
                          </a:solidFill>
                          <a:effectLst/>
                          <a:latin typeface="BIZ UDPゴシック" panose="020B0400000000000000" pitchFamily="50" charset="-128"/>
                          <a:ea typeface="BIZ UDPゴシック" panose="020B0400000000000000" pitchFamily="50" charset="-128"/>
                        </a:rPr>
                        <a:t>15</a:t>
                      </a:r>
                      <a:r>
                        <a:rPr lang="ja-JP" altLang="ja-JP" sz="700" kern="100" spc="-70" dirty="0">
                          <a:solidFill>
                            <a:schemeClr val="tx1"/>
                          </a:solidFill>
                          <a:effectLst/>
                          <a:latin typeface="BIZ UDPゴシック" panose="020B0400000000000000" pitchFamily="50" charset="-128"/>
                          <a:ea typeface="BIZ UDPゴシック" panose="020B0400000000000000" pitchFamily="50" charset="-128"/>
                        </a:rPr>
                        <a:t>㎡×</a:t>
                      </a:r>
                      <a:r>
                        <a:rPr lang="en-US" altLang="ja-JP" sz="700" kern="100" spc="-70" dirty="0">
                          <a:solidFill>
                            <a:schemeClr val="tx1"/>
                          </a:solidFill>
                          <a:effectLst/>
                          <a:latin typeface="BIZ UDPゴシック" panose="020B0400000000000000" pitchFamily="50" charset="-128"/>
                          <a:ea typeface="BIZ UDPゴシック" panose="020B0400000000000000" pitchFamily="50" charset="-128"/>
                        </a:rPr>
                        <a:t>B</a:t>
                      </a:r>
                      <a:r>
                        <a:rPr lang="ja-JP" altLang="ja-JP" sz="700" kern="100" spc="-70" dirty="0">
                          <a:solidFill>
                            <a:schemeClr val="tx1"/>
                          </a:solidFill>
                          <a:effectLst/>
                          <a:latin typeface="BIZ UDPゴシック" panose="020B0400000000000000" pitchFamily="50" charset="-128"/>
                          <a:ea typeface="BIZ UDPゴシック" panose="020B0400000000000000" pitchFamily="50" charset="-128"/>
                        </a:rPr>
                        <a:t>＋</a:t>
                      </a:r>
                      <a:r>
                        <a:rPr lang="en-US" altLang="ja-JP" sz="700" kern="100" spc="-70" dirty="0">
                          <a:solidFill>
                            <a:schemeClr val="tx1"/>
                          </a:solidFill>
                          <a:effectLst/>
                          <a:latin typeface="BIZ UDPゴシック" panose="020B0400000000000000" pitchFamily="50" charset="-128"/>
                          <a:ea typeface="BIZ UDPゴシック" panose="020B0400000000000000" pitchFamily="50" charset="-128"/>
                        </a:rPr>
                        <a:t>24</a:t>
                      </a:r>
                      <a:r>
                        <a:rPr lang="ja-JP" altLang="ja-JP" sz="700" kern="100" spc="-70" dirty="0">
                          <a:solidFill>
                            <a:schemeClr val="tx1"/>
                          </a:solidFill>
                          <a:effectLst/>
                          <a:latin typeface="BIZ UDPゴシック" panose="020B0400000000000000" pitchFamily="50" charset="-128"/>
                          <a:ea typeface="BIZ UDPゴシック" panose="020B0400000000000000" pitchFamily="50" charset="-128"/>
                        </a:rPr>
                        <a:t>㎡×</a:t>
                      </a:r>
                      <a:r>
                        <a:rPr lang="en-US" altLang="ja-JP" sz="700" kern="100" spc="-70" dirty="0">
                          <a:solidFill>
                            <a:schemeClr val="tx1"/>
                          </a:solidFill>
                          <a:effectLst/>
                          <a:latin typeface="BIZ UDPゴシック" panose="020B0400000000000000" pitchFamily="50" charset="-128"/>
                          <a:ea typeface="BIZ UDPゴシック" panose="020B0400000000000000" pitchFamily="50" charset="-128"/>
                        </a:rPr>
                        <a:t>C</a:t>
                      </a:r>
                      <a:r>
                        <a:rPr lang="ja-JP" altLang="ja-JP" sz="700" kern="100" spc="-70" dirty="0">
                          <a:solidFill>
                            <a:schemeClr val="tx1"/>
                          </a:solidFill>
                          <a:effectLst/>
                          <a:latin typeface="BIZ UDPゴシック" panose="020B0400000000000000" pitchFamily="50" charset="-128"/>
                          <a:ea typeface="BIZ UDPゴシック" panose="020B0400000000000000" pitchFamily="50" charset="-128"/>
                        </a:rPr>
                        <a:t>＋</a:t>
                      </a:r>
                      <a:r>
                        <a:rPr lang="en-US" altLang="ja-JP" sz="700" kern="100" spc="-70" dirty="0">
                          <a:solidFill>
                            <a:schemeClr val="tx1"/>
                          </a:solidFill>
                          <a:effectLst/>
                          <a:latin typeface="BIZ UDPゴシック" panose="020B0400000000000000" pitchFamily="50" charset="-128"/>
                          <a:ea typeface="BIZ UDPゴシック" panose="020B0400000000000000" pitchFamily="50" charset="-128"/>
                        </a:rPr>
                        <a:t>10</a:t>
                      </a:r>
                      <a:r>
                        <a:rPr lang="ja-JP" altLang="ja-JP" sz="700" kern="100" spc="-70" dirty="0">
                          <a:solidFill>
                            <a:schemeClr val="tx1"/>
                          </a:solidFill>
                          <a:effectLst/>
                          <a:latin typeface="BIZ UDPゴシック" panose="020B0400000000000000" pitchFamily="50" charset="-128"/>
                          <a:ea typeface="BIZ UDPゴシック" panose="020B0400000000000000" pitchFamily="50" charset="-128"/>
                        </a:rPr>
                        <a:t>㎡以上の場合、</a:t>
                      </a:r>
                      <a:r>
                        <a:rPr lang="en-US" altLang="ja-JP" sz="700" kern="100" spc="-70" dirty="0">
                          <a:solidFill>
                            <a:schemeClr val="tx1"/>
                          </a:solidFill>
                          <a:effectLst/>
                          <a:latin typeface="BIZ UDPゴシック" panose="020B0400000000000000" pitchFamily="50" charset="-128"/>
                          <a:ea typeface="BIZ UDPゴシック" panose="020B0400000000000000" pitchFamily="50" charset="-128"/>
                        </a:rPr>
                        <a:t>8</a:t>
                      </a:r>
                      <a:r>
                        <a:rPr lang="ja-JP" altLang="ja-JP" sz="700" kern="100" spc="-70" dirty="0">
                          <a:solidFill>
                            <a:schemeClr val="tx1"/>
                          </a:solidFill>
                          <a:effectLst/>
                          <a:latin typeface="BIZ UDPゴシック" panose="020B0400000000000000" pitchFamily="50" charset="-128"/>
                          <a:ea typeface="BIZ UDPゴシック" panose="020B0400000000000000" pitchFamily="50" charset="-128"/>
                        </a:rPr>
                        <a:t>㎡以上）</a:t>
                      </a:r>
                      <a:endParaRPr kumimoji="1" lang="en-US" altLang="ja-JP" sz="400" b="0" u="none" strike="noStrike" kern="1200" spc="-70" baseline="0" dirty="0">
                        <a:solidFill>
                          <a:schemeClr val="tx1"/>
                        </a:solidFill>
                        <a:latin typeface="BIZ UDPゴシック" panose="020B0400000000000000" pitchFamily="50" charset="-128"/>
                        <a:ea typeface="BIZ UDPゴシック" panose="020B0400000000000000" pitchFamily="50" charset="-128"/>
                      </a:endParaRPr>
                    </a:p>
                    <a:p>
                      <a:pPr>
                        <a:lnSpc>
                          <a:spcPts val="700"/>
                        </a:lnSpc>
                      </a:pPr>
                      <a:r>
                        <a:rPr kumimoji="1" lang="ja-JP" altLang="en-US" sz="500" b="0" u="none" strike="noStrike" kern="1200" baseline="0" dirty="0">
                          <a:solidFill>
                            <a:schemeClr val="tx1"/>
                          </a:solidFill>
                          <a:latin typeface="BIZ UDPゴシック" panose="020B0400000000000000" pitchFamily="50" charset="-128"/>
                          <a:ea typeface="BIZ UDPゴシック" panose="020B0400000000000000" pitchFamily="50" charset="-128"/>
                        </a:rPr>
                        <a:t>Ｂ：ひとり親世帯向け居室以外の入居可能者数　Ｃ：ひとり親世帯向け居室の入居可能世帯数</a:t>
                      </a:r>
                      <a:endParaRPr kumimoji="1" lang="ja-JP" altLang="en-US" sz="500" dirty="0">
                        <a:solidFill>
                          <a:schemeClr val="tx1"/>
                        </a:solidFill>
                        <a:latin typeface="BIZ UDPゴシック" panose="020B0400000000000000" pitchFamily="50" charset="-128"/>
                        <a:ea typeface="BIZ UDPゴシック" panose="020B0400000000000000" pitchFamily="50" charset="-128"/>
                      </a:endParaRPr>
                    </a:p>
                  </a:txBody>
                  <a:tcPr/>
                </a:tc>
                <a:extLst>
                  <a:ext uri="{0D108BD9-81ED-4DB2-BD59-A6C34878D82A}">
                    <a16:rowId xmlns:a16="http://schemas.microsoft.com/office/drawing/2014/main" val="2228698030"/>
                  </a:ext>
                </a:extLst>
              </a:tr>
            </a:tbl>
          </a:graphicData>
        </a:graphic>
      </p:graphicFrame>
      <p:sp>
        <p:nvSpPr>
          <p:cNvPr id="35" name="テキスト ボックス 34">
            <a:extLst>
              <a:ext uri="{FF2B5EF4-FFF2-40B4-BE49-F238E27FC236}">
                <a16:creationId xmlns:a16="http://schemas.microsoft.com/office/drawing/2014/main" id="{3F04F354-41DE-42F7-94C1-1894B5309765}"/>
              </a:ext>
            </a:extLst>
          </p:cNvPr>
          <p:cNvSpPr txBox="1"/>
          <p:nvPr/>
        </p:nvSpPr>
        <p:spPr>
          <a:xfrm>
            <a:off x="175226" y="4782789"/>
            <a:ext cx="4259190" cy="400110"/>
          </a:xfrm>
          <a:prstGeom prst="rect">
            <a:avLst/>
          </a:prstGeom>
          <a:noFill/>
        </p:spPr>
        <p:txBody>
          <a:bodyPr wrap="square" rtlCol="0">
            <a:spAutoFit/>
          </a:bodyPr>
          <a:lstStyle/>
          <a:p>
            <a:r>
              <a:rPr kumimoji="1" lang="ja-JP" altLang="en-US" sz="1000" dirty="0">
                <a:latin typeface="+mn-ea"/>
              </a:rPr>
              <a:t>　住宅</a:t>
            </a:r>
            <a:r>
              <a:rPr kumimoji="1" lang="en-US" altLang="ja-JP" sz="1000" dirty="0">
                <a:latin typeface="+mn-ea"/>
              </a:rPr>
              <a:t>SN</a:t>
            </a:r>
            <a:r>
              <a:rPr kumimoji="1" lang="ja-JP" altLang="en-US" sz="1000" dirty="0">
                <a:latin typeface="+mn-ea"/>
              </a:rPr>
              <a:t>法の改正を踏まえて大阪府、大阪府居住支援協議会、市町村、 市町村居住支援協議会の役割や、不動産協力店の役割等を追記</a:t>
            </a:r>
            <a:endParaRPr kumimoji="1" lang="en-US" altLang="ja-JP" sz="1000" dirty="0">
              <a:latin typeface="+mn-ea"/>
            </a:endParaRPr>
          </a:p>
        </p:txBody>
      </p:sp>
      <p:sp>
        <p:nvSpPr>
          <p:cNvPr id="22" name="正方形/長方形 21">
            <a:extLst>
              <a:ext uri="{FF2B5EF4-FFF2-40B4-BE49-F238E27FC236}">
                <a16:creationId xmlns:a16="http://schemas.microsoft.com/office/drawing/2014/main" id="{272CABF9-FFB1-4011-9D23-606D93759ED2}"/>
              </a:ext>
            </a:extLst>
          </p:cNvPr>
          <p:cNvSpPr/>
          <p:nvPr/>
        </p:nvSpPr>
        <p:spPr>
          <a:xfrm>
            <a:off x="0" y="0"/>
            <a:ext cx="9144000" cy="46064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bg1"/>
              </a:solidFill>
            </a:endParaRPr>
          </a:p>
        </p:txBody>
      </p:sp>
      <p:sp>
        <p:nvSpPr>
          <p:cNvPr id="23" name="テキスト ボックス 22">
            <a:extLst>
              <a:ext uri="{FF2B5EF4-FFF2-40B4-BE49-F238E27FC236}">
                <a16:creationId xmlns:a16="http://schemas.microsoft.com/office/drawing/2014/main" id="{F0FCF32E-86D1-435C-9B1A-D2F8A27A189E}"/>
              </a:ext>
            </a:extLst>
          </p:cNvPr>
          <p:cNvSpPr txBox="1"/>
          <p:nvPr/>
        </p:nvSpPr>
        <p:spPr>
          <a:xfrm>
            <a:off x="149773" y="67571"/>
            <a:ext cx="5915402" cy="338554"/>
          </a:xfrm>
          <a:prstGeom prst="rect">
            <a:avLst/>
          </a:prstGeom>
          <a:noFill/>
        </p:spPr>
        <p:txBody>
          <a:bodyPr wrap="none" rtlCol="0">
            <a:spAutoFit/>
          </a:bodyPr>
          <a:lstStyle/>
          <a:p>
            <a:r>
              <a:rPr kumimoji="1" lang="ja-JP" altLang="en-US" sz="1600" b="1" dirty="0">
                <a:solidFill>
                  <a:schemeClr val="bg1"/>
                </a:solidFill>
              </a:rPr>
              <a:t>大阪府居住安定確保計画（案）の改定</a:t>
            </a:r>
            <a:r>
              <a:rPr kumimoji="1" lang="ja-JP" altLang="en-US" sz="1100" b="1" dirty="0">
                <a:solidFill>
                  <a:schemeClr val="bg1"/>
                </a:solidFill>
              </a:rPr>
              <a:t>（令和</a:t>
            </a:r>
            <a:r>
              <a:rPr kumimoji="1" lang="en-US" altLang="ja-JP" sz="1100" b="1" dirty="0">
                <a:solidFill>
                  <a:schemeClr val="bg1"/>
                </a:solidFill>
              </a:rPr>
              <a:t>8</a:t>
            </a:r>
            <a:r>
              <a:rPr kumimoji="1" lang="ja-JP" altLang="en-US" sz="1100" b="1" dirty="0">
                <a:solidFill>
                  <a:schemeClr val="bg1"/>
                </a:solidFill>
              </a:rPr>
              <a:t>年</a:t>
            </a:r>
            <a:r>
              <a:rPr kumimoji="1" lang="en-US" altLang="ja-JP" sz="1100" b="1" dirty="0">
                <a:solidFill>
                  <a:schemeClr val="bg1"/>
                </a:solidFill>
              </a:rPr>
              <a:t>12</a:t>
            </a:r>
            <a:r>
              <a:rPr kumimoji="1" lang="ja-JP" altLang="en-US" sz="1100" b="1" dirty="0">
                <a:solidFill>
                  <a:schemeClr val="bg1"/>
                </a:solidFill>
              </a:rPr>
              <a:t>月改定予定）</a:t>
            </a:r>
            <a:r>
              <a:rPr kumimoji="1" lang="ja-JP" altLang="en-US" sz="1600" b="1" dirty="0">
                <a:solidFill>
                  <a:schemeClr val="bg1"/>
                </a:solidFill>
              </a:rPr>
              <a:t>の概要</a:t>
            </a:r>
            <a:endParaRPr kumimoji="1" lang="en-US" altLang="ja-JP" sz="1600" b="1" dirty="0">
              <a:solidFill>
                <a:schemeClr val="bg1"/>
              </a:solidFill>
            </a:endParaRPr>
          </a:p>
        </p:txBody>
      </p:sp>
      <p:sp>
        <p:nvSpPr>
          <p:cNvPr id="40" name="テキスト ボックス 39">
            <a:extLst>
              <a:ext uri="{FF2B5EF4-FFF2-40B4-BE49-F238E27FC236}">
                <a16:creationId xmlns:a16="http://schemas.microsoft.com/office/drawing/2014/main" id="{8076926F-8395-4686-8A08-23957ABD94D0}"/>
              </a:ext>
            </a:extLst>
          </p:cNvPr>
          <p:cNvSpPr txBox="1"/>
          <p:nvPr/>
        </p:nvSpPr>
        <p:spPr>
          <a:xfrm>
            <a:off x="112867" y="2542548"/>
            <a:ext cx="4115691" cy="400110"/>
          </a:xfrm>
          <a:prstGeom prst="rect">
            <a:avLst/>
          </a:prstGeom>
          <a:noFill/>
        </p:spPr>
        <p:txBody>
          <a:bodyPr wrap="square" rtlCol="0">
            <a:spAutoFit/>
          </a:bodyPr>
          <a:lstStyle/>
          <a:p>
            <a:r>
              <a:rPr kumimoji="1" lang="ja-JP" altLang="en-US" sz="1000" dirty="0">
                <a:latin typeface="+mn-ea"/>
              </a:rPr>
              <a:t>　現計画に定めている目標①は継続、目標②は目標値を更新、</a:t>
            </a:r>
            <a:endParaRPr kumimoji="1" lang="en-US" altLang="ja-JP" sz="1000" dirty="0">
              <a:latin typeface="+mn-ea"/>
            </a:endParaRPr>
          </a:p>
          <a:p>
            <a:r>
              <a:rPr kumimoji="1" lang="ja-JP" altLang="en-US" sz="1000" dirty="0">
                <a:latin typeface="+mn-ea"/>
              </a:rPr>
              <a:t>目標③を新たに設定</a:t>
            </a:r>
            <a:endParaRPr kumimoji="1" lang="en-US" altLang="ja-JP" sz="1000" dirty="0">
              <a:latin typeface="+mn-ea"/>
            </a:endParaRPr>
          </a:p>
        </p:txBody>
      </p:sp>
      <p:sp>
        <p:nvSpPr>
          <p:cNvPr id="34" name="テキスト ボックス 33">
            <a:extLst>
              <a:ext uri="{FF2B5EF4-FFF2-40B4-BE49-F238E27FC236}">
                <a16:creationId xmlns:a16="http://schemas.microsoft.com/office/drawing/2014/main" id="{1C0A2D0E-84C0-4E1E-988C-FB0A6D8E9C7E}"/>
              </a:ext>
            </a:extLst>
          </p:cNvPr>
          <p:cNvSpPr txBox="1"/>
          <p:nvPr/>
        </p:nvSpPr>
        <p:spPr>
          <a:xfrm>
            <a:off x="244586" y="5178370"/>
            <a:ext cx="4221580" cy="1492716"/>
          </a:xfrm>
          <a:prstGeom prst="rect">
            <a:avLst/>
          </a:prstGeom>
          <a:noFill/>
        </p:spPr>
        <p:txBody>
          <a:bodyPr wrap="square" rtlCol="0">
            <a:spAutoFit/>
          </a:bodyPr>
          <a:lstStyle/>
          <a:p>
            <a:r>
              <a:rPr kumimoji="1" lang="ja-JP" altLang="en-US" sz="1050" dirty="0">
                <a:effectLst>
                  <a:outerShdw blurRad="38100" dist="38100" dir="2700000" algn="tl">
                    <a:srgbClr val="000000">
                      <a:alpha val="43137"/>
                    </a:srgbClr>
                  </a:outerShdw>
                </a:effectLst>
                <a:latin typeface="+mn-ea"/>
              </a:rPr>
              <a:t>▶居住支援体制の整備に向けた各主体の役割</a:t>
            </a:r>
            <a:endParaRPr kumimoji="1" lang="en-US" altLang="ja-JP" sz="1050" dirty="0">
              <a:effectLst>
                <a:outerShdw blurRad="38100" dist="38100" dir="2700000" algn="tl">
                  <a:srgbClr val="000000">
                    <a:alpha val="43137"/>
                  </a:srgbClr>
                </a:outerShdw>
              </a:effectLst>
              <a:latin typeface="+mn-ea"/>
            </a:endParaRPr>
          </a:p>
          <a:p>
            <a:r>
              <a:rPr kumimoji="1" lang="ja-JP" altLang="en-US" sz="1000" dirty="0">
                <a:latin typeface="+mn-ea"/>
              </a:rPr>
              <a:t>　・地域の身近な相談先である市町村、市町村居住支援協議会が居住</a:t>
            </a:r>
            <a:endParaRPr kumimoji="1" lang="en-US" altLang="ja-JP" sz="1000" dirty="0">
              <a:latin typeface="+mn-ea"/>
            </a:endParaRPr>
          </a:p>
          <a:p>
            <a:r>
              <a:rPr kumimoji="1" lang="ja-JP" altLang="en-US" sz="1000" dirty="0">
                <a:latin typeface="+mn-ea"/>
              </a:rPr>
              <a:t>　　支援の取組の中核を担う</a:t>
            </a:r>
            <a:endParaRPr kumimoji="1" lang="en-US" altLang="ja-JP" sz="1000" dirty="0">
              <a:latin typeface="+mn-ea"/>
            </a:endParaRPr>
          </a:p>
          <a:p>
            <a:r>
              <a:rPr kumimoji="1" lang="ja-JP" altLang="en-US" sz="1000" dirty="0">
                <a:latin typeface="+mn-ea"/>
              </a:rPr>
              <a:t>　・大阪府は市町村が行う主体的な取組に対する支援、関係者間の</a:t>
            </a:r>
            <a:endParaRPr kumimoji="1" lang="en-US" altLang="ja-JP" sz="1000" dirty="0">
              <a:latin typeface="+mn-ea"/>
            </a:endParaRPr>
          </a:p>
          <a:p>
            <a:r>
              <a:rPr kumimoji="1" lang="ja-JP" altLang="en-US" sz="1000" dirty="0">
                <a:latin typeface="+mn-ea"/>
              </a:rPr>
              <a:t>　　連携促進、市町村の居住支援協議会の設立促進等を実施</a:t>
            </a:r>
            <a:endParaRPr kumimoji="1" lang="en-US" altLang="ja-JP" sz="1000" dirty="0">
              <a:latin typeface="+mn-ea"/>
            </a:endParaRPr>
          </a:p>
          <a:p>
            <a:r>
              <a:rPr kumimoji="1" lang="ja-JP" altLang="en-US" sz="1000" dirty="0">
                <a:latin typeface="+mn-ea"/>
              </a:rPr>
              <a:t>　・大阪府居住支援協議会は市町村居住支援協議会の</a:t>
            </a:r>
            <a:endParaRPr kumimoji="1" lang="en-US" altLang="ja-JP" sz="1000" dirty="0">
              <a:latin typeface="+mn-ea"/>
            </a:endParaRPr>
          </a:p>
          <a:p>
            <a:r>
              <a:rPr kumimoji="1" lang="ja-JP" altLang="en-US" sz="1000" dirty="0">
                <a:latin typeface="+mn-ea"/>
              </a:rPr>
              <a:t>　　プラットフォームを担う</a:t>
            </a:r>
            <a:endParaRPr kumimoji="1" lang="en-US" altLang="ja-JP" sz="1000" dirty="0">
              <a:latin typeface="+mn-ea"/>
            </a:endParaRPr>
          </a:p>
          <a:p>
            <a:r>
              <a:rPr kumimoji="1" lang="ja-JP" altLang="en-US" sz="1050" dirty="0">
                <a:effectLst>
                  <a:outerShdw blurRad="38100" dist="38100" dir="2700000" algn="tl">
                    <a:srgbClr val="000000">
                      <a:alpha val="43137"/>
                    </a:srgbClr>
                  </a:outerShdw>
                </a:effectLst>
                <a:latin typeface="+mn-ea"/>
              </a:rPr>
              <a:t>▶不動産協力店の市町村居住支援協議会への参加等</a:t>
            </a:r>
            <a:endParaRPr kumimoji="1" lang="en-US" altLang="ja-JP" sz="1050" dirty="0">
              <a:effectLst>
                <a:outerShdw blurRad="38100" dist="38100" dir="2700000" algn="tl">
                  <a:srgbClr val="000000">
                    <a:alpha val="43137"/>
                  </a:srgbClr>
                </a:outerShdw>
              </a:effectLst>
              <a:latin typeface="+mn-ea"/>
            </a:endParaRPr>
          </a:p>
          <a:p>
            <a:r>
              <a:rPr kumimoji="1" lang="ja-JP" altLang="en-US" sz="1000" dirty="0">
                <a:latin typeface="+mn-ea"/>
              </a:rPr>
              <a:t>　</a:t>
            </a:r>
            <a:r>
              <a:rPr kumimoji="1" lang="ja-JP" altLang="en-US" sz="1000" spc="-40" dirty="0">
                <a:latin typeface="+mn-ea"/>
              </a:rPr>
              <a:t>・関係団体等と連携し居住支援協議会への参加や協力の働きかけを実施</a:t>
            </a:r>
            <a:endParaRPr kumimoji="1" lang="en-US" altLang="ja-JP" sz="1000" spc="-40" dirty="0">
              <a:latin typeface="+mn-ea"/>
            </a:endParaRPr>
          </a:p>
        </p:txBody>
      </p:sp>
      <p:sp>
        <p:nvSpPr>
          <p:cNvPr id="39" name="テキスト ボックス 38">
            <a:extLst>
              <a:ext uri="{FF2B5EF4-FFF2-40B4-BE49-F238E27FC236}">
                <a16:creationId xmlns:a16="http://schemas.microsoft.com/office/drawing/2014/main" id="{51AD09BE-16F1-4E83-85C9-DE84E48894D8}"/>
              </a:ext>
            </a:extLst>
          </p:cNvPr>
          <p:cNvSpPr txBox="1"/>
          <p:nvPr/>
        </p:nvSpPr>
        <p:spPr>
          <a:xfrm>
            <a:off x="244586" y="2947275"/>
            <a:ext cx="4405138" cy="1515800"/>
          </a:xfrm>
          <a:prstGeom prst="rect">
            <a:avLst/>
          </a:prstGeom>
          <a:noFill/>
        </p:spPr>
        <p:txBody>
          <a:bodyPr wrap="square" rtlCol="0">
            <a:spAutoFit/>
          </a:bodyPr>
          <a:lstStyle/>
          <a:p>
            <a:r>
              <a:rPr kumimoji="1" lang="ja-JP" altLang="en-US" sz="1050" dirty="0">
                <a:effectLst>
                  <a:outerShdw blurRad="38100" dist="38100" dir="2700000" algn="tl">
                    <a:srgbClr val="000000">
                      <a:alpha val="43137"/>
                    </a:srgbClr>
                  </a:outerShdw>
                </a:effectLst>
                <a:latin typeface="+mn-ea"/>
              </a:rPr>
              <a:t>▶目標①</a:t>
            </a:r>
            <a:r>
              <a:rPr kumimoji="1" lang="ja-JP" altLang="en-US" sz="1050" spc="-40" dirty="0">
                <a:effectLst>
                  <a:outerShdw blurRad="38100" dist="38100" dir="2700000" algn="tl">
                    <a:srgbClr val="000000">
                      <a:alpha val="43137"/>
                    </a:srgbClr>
                  </a:outerShdw>
                </a:effectLst>
                <a:latin typeface="+mn-ea"/>
              </a:rPr>
              <a:t>住宅確保要配慮者の入居契約件数 </a:t>
            </a:r>
            <a:r>
              <a:rPr kumimoji="1" lang="ja-JP" altLang="en-US" sz="1050" dirty="0">
                <a:effectLst>
                  <a:outerShdw blurRad="38100" dist="38100" dir="2700000" algn="tl">
                    <a:srgbClr val="000000">
                      <a:alpha val="43137"/>
                    </a:srgbClr>
                  </a:outerShdw>
                </a:effectLst>
                <a:latin typeface="+mn-ea"/>
              </a:rPr>
              <a:t>年間</a:t>
            </a:r>
            <a:r>
              <a:rPr kumimoji="1" lang="en-US" altLang="ja-JP" sz="1050" dirty="0">
                <a:effectLst>
                  <a:outerShdw blurRad="38100" dist="38100" dir="2700000" algn="tl">
                    <a:srgbClr val="000000">
                      <a:alpha val="43137"/>
                    </a:srgbClr>
                  </a:outerShdw>
                </a:effectLst>
                <a:latin typeface="+mn-ea"/>
              </a:rPr>
              <a:t>17,000</a:t>
            </a:r>
            <a:r>
              <a:rPr kumimoji="1" lang="ja-JP" altLang="en-US" sz="1050" dirty="0">
                <a:effectLst>
                  <a:outerShdw blurRad="38100" dist="38100" dir="2700000" algn="tl">
                    <a:srgbClr val="000000">
                      <a:alpha val="43137"/>
                    </a:srgbClr>
                  </a:outerShdw>
                </a:effectLst>
                <a:latin typeface="+mn-ea"/>
              </a:rPr>
              <a:t>件</a:t>
            </a:r>
            <a:r>
              <a:rPr kumimoji="1" lang="ja-JP" altLang="en-US" sz="800" dirty="0">
                <a:effectLst>
                  <a:outerShdw blurRad="38100" dist="38100" dir="2700000" algn="tl">
                    <a:srgbClr val="000000">
                      <a:alpha val="43137"/>
                    </a:srgbClr>
                  </a:outerShdw>
                </a:effectLst>
                <a:latin typeface="+mn-ea"/>
              </a:rPr>
              <a:t>（</a:t>
            </a:r>
            <a:r>
              <a:rPr kumimoji="1" lang="en-US" altLang="ja-JP" sz="800" dirty="0">
                <a:effectLst>
                  <a:outerShdw blurRad="38100" dist="38100" dir="2700000" algn="tl">
                    <a:srgbClr val="000000">
                      <a:alpha val="43137"/>
                    </a:srgbClr>
                  </a:outerShdw>
                </a:effectLst>
                <a:latin typeface="+mn-ea"/>
              </a:rPr>
              <a:t>R12d</a:t>
            </a:r>
            <a:r>
              <a:rPr kumimoji="1" lang="ja-JP" altLang="en-US" sz="800" dirty="0">
                <a:effectLst>
                  <a:outerShdw blurRad="38100" dist="38100" dir="2700000" algn="tl">
                    <a:srgbClr val="000000">
                      <a:alpha val="43137"/>
                    </a:srgbClr>
                  </a:outerShdw>
                </a:effectLst>
                <a:latin typeface="+mn-ea"/>
              </a:rPr>
              <a:t>）（継続）　</a:t>
            </a:r>
            <a:endParaRPr kumimoji="1" lang="en-US" altLang="ja-JP" sz="800" dirty="0">
              <a:effectLst>
                <a:outerShdw blurRad="38100" dist="38100" dir="2700000" algn="tl">
                  <a:srgbClr val="000000">
                    <a:alpha val="43137"/>
                  </a:srgbClr>
                </a:outerShdw>
              </a:effectLst>
              <a:latin typeface="+mn-ea"/>
            </a:endParaRPr>
          </a:p>
          <a:p>
            <a:r>
              <a:rPr kumimoji="1" lang="ja-JP" altLang="en-US" sz="1000" dirty="0">
                <a:latin typeface="+mn-ea"/>
              </a:rPr>
              <a:t>　・居住支援協議会、居住支援法人同士のネットワークの構築など</a:t>
            </a:r>
            <a:endParaRPr kumimoji="1" lang="en-US" altLang="ja-JP" sz="1000" dirty="0">
              <a:latin typeface="+mn-ea"/>
            </a:endParaRPr>
          </a:p>
          <a:p>
            <a:r>
              <a:rPr kumimoji="1" lang="ja-JP" altLang="en-US" sz="1000" dirty="0">
                <a:latin typeface="+mn-ea"/>
              </a:rPr>
              <a:t>　　居住支援体制の充実度合を高め、目標達成に努める</a:t>
            </a:r>
            <a:endParaRPr kumimoji="1" lang="en-US" altLang="ja-JP" sz="1000" dirty="0">
              <a:latin typeface="+mn-ea"/>
            </a:endParaRPr>
          </a:p>
          <a:p>
            <a:r>
              <a:rPr kumimoji="1" lang="ja-JP" altLang="en-US" sz="1050" dirty="0">
                <a:effectLst>
                  <a:outerShdw blurRad="38100" dist="38100" dir="2700000" algn="tl">
                    <a:srgbClr val="000000">
                      <a:alpha val="43137"/>
                    </a:srgbClr>
                  </a:outerShdw>
                </a:effectLst>
                <a:latin typeface="+mn-ea"/>
              </a:rPr>
              <a:t>▶目標②協議会設立した市町村の人口カバー率 </a:t>
            </a:r>
            <a:r>
              <a:rPr kumimoji="1" lang="en-US" altLang="ja-JP" sz="1050" dirty="0">
                <a:effectLst>
                  <a:outerShdw blurRad="38100" dist="38100" dir="2700000" algn="tl">
                    <a:srgbClr val="000000">
                      <a:alpha val="43137"/>
                    </a:srgbClr>
                  </a:outerShdw>
                </a:effectLst>
                <a:latin typeface="+mn-ea"/>
              </a:rPr>
              <a:t>90</a:t>
            </a:r>
            <a:r>
              <a:rPr kumimoji="1" lang="ja-JP" altLang="en-US" sz="1050" dirty="0">
                <a:effectLst>
                  <a:outerShdw blurRad="38100" dist="38100" dir="2700000" algn="tl">
                    <a:srgbClr val="000000">
                      <a:alpha val="43137"/>
                    </a:srgbClr>
                  </a:outerShdw>
                </a:effectLst>
                <a:latin typeface="+mn-ea"/>
              </a:rPr>
              <a:t>％</a:t>
            </a:r>
            <a:r>
              <a:rPr kumimoji="1" lang="ja-JP" altLang="en-US" sz="800" dirty="0">
                <a:effectLst>
                  <a:outerShdw blurRad="38100" dist="38100" dir="2700000" algn="tl">
                    <a:srgbClr val="000000">
                      <a:alpha val="43137"/>
                    </a:srgbClr>
                  </a:outerShdw>
                </a:effectLst>
                <a:latin typeface="+mn-ea"/>
              </a:rPr>
              <a:t>（</a:t>
            </a:r>
            <a:r>
              <a:rPr kumimoji="1" lang="en-US" altLang="ja-JP" sz="800" dirty="0">
                <a:effectLst>
                  <a:outerShdw blurRad="38100" dist="38100" dir="2700000" algn="tl">
                    <a:srgbClr val="000000">
                      <a:alpha val="43137"/>
                    </a:srgbClr>
                  </a:outerShdw>
                </a:effectLst>
                <a:latin typeface="+mn-ea"/>
              </a:rPr>
              <a:t>R17d</a:t>
            </a:r>
            <a:r>
              <a:rPr kumimoji="1" lang="ja-JP" altLang="en-US" sz="800" dirty="0">
                <a:effectLst>
                  <a:outerShdw blurRad="38100" dist="38100" dir="2700000" algn="tl">
                    <a:srgbClr val="000000">
                      <a:alpha val="43137"/>
                    </a:srgbClr>
                  </a:outerShdw>
                </a:effectLst>
                <a:latin typeface="+mn-ea"/>
              </a:rPr>
              <a:t>）（更新）　</a:t>
            </a:r>
            <a:endParaRPr kumimoji="1" lang="en-US" altLang="ja-JP" sz="800" dirty="0">
              <a:effectLst>
                <a:outerShdw blurRad="38100" dist="38100" dir="2700000" algn="tl">
                  <a:srgbClr val="000000">
                    <a:alpha val="43137"/>
                  </a:srgbClr>
                </a:outerShdw>
              </a:effectLst>
              <a:latin typeface="+mn-ea"/>
            </a:endParaRPr>
          </a:p>
          <a:p>
            <a:r>
              <a:rPr kumimoji="1" lang="ja-JP" altLang="en-US" sz="1000" dirty="0">
                <a:latin typeface="+mn-ea"/>
              </a:rPr>
              <a:t>　・住生活基本計画（全国計画）の改定に合わせて設定</a:t>
            </a:r>
            <a:endParaRPr kumimoji="1" lang="en-US" altLang="ja-JP" sz="1000" dirty="0">
              <a:latin typeface="+mn-ea"/>
            </a:endParaRPr>
          </a:p>
          <a:p>
            <a:r>
              <a:rPr kumimoji="1" lang="ja-JP" altLang="en-US" sz="1050" dirty="0">
                <a:effectLst>
                  <a:outerShdw blurRad="38100" dist="38100" dir="2700000" algn="tl">
                    <a:srgbClr val="000000">
                      <a:alpha val="43137"/>
                    </a:srgbClr>
                  </a:outerShdw>
                </a:effectLst>
                <a:latin typeface="+mn-ea"/>
              </a:rPr>
              <a:t>▶目標③居住サポート住宅の供給促進</a:t>
            </a:r>
            <a:r>
              <a:rPr kumimoji="1" lang="ja-JP" altLang="en-US" sz="800" dirty="0">
                <a:effectLst>
                  <a:outerShdw blurRad="38100" dist="38100" dir="2700000" algn="tl">
                    <a:srgbClr val="000000">
                      <a:alpha val="43137"/>
                    </a:srgbClr>
                  </a:outerShdw>
                </a:effectLst>
                <a:latin typeface="+mn-ea"/>
              </a:rPr>
              <a:t>（新規）　</a:t>
            </a:r>
            <a:endParaRPr kumimoji="1" lang="en-US" altLang="ja-JP" sz="800" dirty="0">
              <a:effectLst>
                <a:outerShdw blurRad="38100" dist="38100" dir="2700000" algn="tl">
                  <a:srgbClr val="000000">
                    <a:alpha val="43137"/>
                  </a:srgbClr>
                </a:outerShdw>
              </a:effectLst>
              <a:latin typeface="+mn-ea"/>
            </a:endParaRPr>
          </a:p>
          <a:p>
            <a:r>
              <a:rPr kumimoji="1" lang="ja-JP" altLang="en-US" sz="1100" dirty="0">
                <a:latin typeface="+mn-ea"/>
              </a:rPr>
              <a:t>　</a:t>
            </a:r>
            <a:r>
              <a:rPr kumimoji="1" lang="ja-JP" altLang="en-US" sz="1000" dirty="0">
                <a:latin typeface="+mn-ea"/>
              </a:rPr>
              <a:t>・居住支援法人や賃貸住宅のストックの状況を見据えながら</a:t>
            </a:r>
            <a:endParaRPr kumimoji="1" lang="en-US" altLang="ja-JP" sz="1000" dirty="0">
              <a:latin typeface="+mn-ea"/>
            </a:endParaRPr>
          </a:p>
          <a:p>
            <a:r>
              <a:rPr kumimoji="1" lang="ja-JP" altLang="en-US" sz="1000" dirty="0">
                <a:latin typeface="+mn-ea"/>
              </a:rPr>
              <a:t>　　供給を促進</a:t>
            </a:r>
            <a:endParaRPr kumimoji="1" lang="en-US" altLang="ja-JP" sz="1000" dirty="0">
              <a:latin typeface="+mn-ea"/>
            </a:endParaRPr>
          </a:p>
          <a:p>
            <a:r>
              <a:rPr kumimoji="1" lang="ja-JP" altLang="en-US" sz="1000" dirty="0">
                <a:latin typeface="+mn-ea"/>
              </a:rPr>
              <a:t>　　</a:t>
            </a:r>
            <a:r>
              <a:rPr kumimoji="1" lang="en-US" altLang="ja-JP" sz="1000" dirty="0">
                <a:latin typeface="+mn-ea"/>
              </a:rPr>
              <a:t>※</a:t>
            </a:r>
            <a:r>
              <a:rPr kumimoji="1" lang="ja-JP" altLang="en-US" sz="1000" dirty="0">
                <a:latin typeface="+mn-ea"/>
              </a:rPr>
              <a:t>府内の供給戸数は観測指標として把握</a:t>
            </a:r>
          </a:p>
        </p:txBody>
      </p:sp>
      <p:sp>
        <p:nvSpPr>
          <p:cNvPr id="43" name="テキスト ボックス 42">
            <a:extLst>
              <a:ext uri="{FF2B5EF4-FFF2-40B4-BE49-F238E27FC236}">
                <a16:creationId xmlns:a16="http://schemas.microsoft.com/office/drawing/2014/main" id="{4973C2BB-5AC7-48E4-972B-4E34EA91E0C1}"/>
              </a:ext>
            </a:extLst>
          </p:cNvPr>
          <p:cNvSpPr txBox="1"/>
          <p:nvPr/>
        </p:nvSpPr>
        <p:spPr>
          <a:xfrm>
            <a:off x="4591271" y="1835050"/>
            <a:ext cx="4507659" cy="1031051"/>
          </a:xfrm>
          <a:prstGeom prst="rect">
            <a:avLst/>
          </a:prstGeom>
          <a:noFill/>
        </p:spPr>
        <p:txBody>
          <a:bodyPr wrap="square" rtlCol="0">
            <a:spAutoFit/>
          </a:bodyPr>
          <a:lstStyle/>
          <a:p>
            <a:r>
              <a:rPr kumimoji="1" lang="ja-JP" altLang="en-US" sz="1050" dirty="0">
                <a:effectLst>
                  <a:outerShdw blurRad="38100" dist="38100" dir="2700000" algn="tl">
                    <a:srgbClr val="000000">
                      <a:alpha val="43137"/>
                    </a:srgbClr>
                  </a:outerShdw>
                </a:effectLst>
                <a:latin typeface="+mn-ea"/>
              </a:rPr>
              <a:t>▶居住支援法人同士の連携促進</a:t>
            </a:r>
            <a:endParaRPr kumimoji="1" lang="en-US" altLang="ja-JP" sz="1050" dirty="0">
              <a:effectLst>
                <a:outerShdw blurRad="38100" dist="38100" dir="2700000" algn="tl">
                  <a:srgbClr val="000000">
                    <a:alpha val="43137"/>
                  </a:srgbClr>
                </a:outerShdw>
              </a:effectLst>
              <a:latin typeface="+mn-ea"/>
            </a:endParaRPr>
          </a:p>
          <a:p>
            <a:pPr>
              <a:lnSpc>
                <a:spcPts val="1200"/>
              </a:lnSpc>
            </a:pPr>
            <a:r>
              <a:rPr kumimoji="1" lang="ja-JP" altLang="en-US" sz="1000" dirty="0">
                <a:latin typeface="+mn-ea"/>
              </a:rPr>
              <a:t>　・研修会・交流会等を通じた居住支援法人のネットワークづくりを促進</a:t>
            </a:r>
            <a:endParaRPr kumimoji="1" lang="en-US" altLang="ja-JP" sz="1000" dirty="0">
              <a:latin typeface="+mn-ea"/>
            </a:endParaRPr>
          </a:p>
          <a:p>
            <a:pPr>
              <a:lnSpc>
                <a:spcPts val="1200"/>
              </a:lnSpc>
            </a:pPr>
            <a:r>
              <a:rPr kumimoji="1" lang="ja-JP" altLang="en-US" sz="1000" dirty="0">
                <a:latin typeface="+mn-ea"/>
              </a:rPr>
              <a:t>　・互いの活動を知るため居住支援法人の活動の見える化</a:t>
            </a:r>
            <a:endParaRPr kumimoji="1" lang="en-US" altLang="ja-JP" sz="1000" dirty="0">
              <a:latin typeface="+mn-ea"/>
            </a:endParaRPr>
          </a:p>
          <a:p>
            <a:pPr>
              <a:lnSpc>
                <a:spcPts val="1200"/>
              </a:lnSpc>
            </a:pPr>
            <a:r>
              <a:rPr kumimoji="1" lang="ja-JP" altLang="en-US" sz="1000" dirty="0">
                <a:latin typeface="+mn-ea"/>
              </a:rPr>
              <a:t>　・地域単位での居住支援法人同士の連携</a:t>
            </a:r>
            <a:endParaRPr kumimoji="1" lang="en-US" altLang="ja-JP" sz="1000" dirty="0">
              <a:effectLst>
                <a:outerShdw blurRad="38100" dist="38100" dir="2700000" algn="tl">
                  <a:srgbClr val="000000">
                    <a:alpha val="43137"/>
                  </a:srgbClr>
                </a:outerShdw>
              </a:effectLst>
              <a:latin typeface="+mn-ea"/>
            </a:endParaRPr>
          </a:p>
          <a:p>
            <a:r>
              <a:rPr kumimoji="1" lang="ja-JP" altLang="en-US" sz="1050" dirty="0">
                <a:effectLst>
                  <a:outerShdw blurRad="38100" dist="38100" dir="2700000" algn="tl">
                    <a:srgbClr val="000000">
                      <a:alpha val="43137"/>
                    </a:srgbClr>
                  </a:outerShdw>
                </a:effectLst>
                <a:latin typeface="+mn-ea"/>
              </a:rPr>
              <a:t>▶適切な居住支援法人を選択できる仕組み</a:t>
            </a:r>
            <a:endParaRPr kumimoji="1" lang="en-US" altLang="ja-JP" sz="1050" dirty="0">
              <a:effectLst>
                <a:outerShdw blurRad="38100" dist="38100" dir="2700000" algn="tl">
                  <a:srgbClr val="000000">
                    <a:alpha val="43137"/>
                  </a:srgbClr>
                </a:outerShdw>
              </a:effectLst>
              <a:latin typeface="+mn-ea"/>
            </a:endParaRPr>
          </a:p>
          <a:p>
            <a:r>
              <a:rPr kumimoji="1" lang="ja-JP" altLang="en-US" sz="1000" dirty="0">
                <a:latin typeface="+mn-ea"/>
              </a:rPr>
              <a:t>　・法に基づく指導・監督、事業実施報告の公表等の徹底</a:t>
            </a:r>
            <a:endParaRPr kumimoji="1" lang="en-US" altLang="ja-JP" sz="1000" dirty="0">
              <a:latin typeface="+mn-ea"/>
            </a:endParaRPr>
          </a:p>
        </p:txBody>
      </p:sp>
      <p:sp>
        <p:nvSpPr>
          <p:cNvPr id="44" name="テキスト ボックス 43">
            <a:extLst>
              <a:ext uri="{FF2B5EF4-FFF2-40B4-BE49-F238E27FC236}">
                <a16:creationId xmlns:a16="http://schemas.microsoft.com/office/drawing/2014/main" id="{F32FF916-9E96-4E95-A2B2-698D716A3F60}"/>
              </a:ext>
            </a:extLst>
          </p:cNvPr>
          <p:cNvSpPr txBox="1"/>
          <p:nvPr/>
        </p:nvSpPr>
        <p:spPr>
          <a:xfrm>
            <a:off x="4747536" y="4257426"/>
            <a:ext cx="4313318" cy="246221"/>
          </a:xfrm>
          <a:prstGeom prst="rect">
            <a:avLst/>
          </a:prstGeom>
          <a:noFill/>
        </p:spPr>
        <p:txBody>
          <a:bodyPr wrap="square" rtlCol="0">
            <a:spAutoFit/>
          </a:bodyPr>
          <a:lstStyle/>
          <a:p>
            <a:r>
              <a:rPr kumimoji="1" lang="ja-JP" altLang="en-US" sz="1000" dirty="0">
                <a:latin typeface="+mn-ea"/>
              </a:rPr>
              <a:t>供給促進に向けた取組と、認定基準（規模）の緩和について追記</a:t>
            </a:r>
            <a:endParaRPr kumimoji="1" lang="en-US" altLang="ja-JP" sz="1000" dirty="0">
              <a:latin typeface="+mn-ea"/>
            </a:endParaRPr>
          </a:p>
        </p:txBody>
      </p:sp>
      <p:sp>
        <p:nvSpPr>
          <p:cNvPr id="46" name="テキスト ボックス 45">
            <a:extLst>
              <a:ext uri="{FF2B5EF4-FFF2-40B4-BE49-F238E27FC236}">
                <a16:creationId xmlns:a16="http://schemas.microsoft.com/office/drawing/2014/main" id="{2E45D54C-A2CC-46D3-B498-6F7944CC0232}"/>
              </a:ext>
            </a:extLst>
          </p:cNvPr>
          <p:cNvSpPr txBox="1"/>
          <p:nvPr/>
        </p:nvSpPr>
        <p:spPr>
          <a:xfrm>
            <a:off x="4687898" y="4402586"/>
            <a:ext cx="4176000" cy="1066959"/>
          </a:xfrm>
          <a:prstGeom prst="rect">
            <a:avLst/>
          </a:prstGeom>
          <a:noFill/>
        </p:spPr>
        <p:txBody>
          <a:bodyPr wrap="square" rtlCol="0">
            <a:spAutoFit/>
          </a:bodyPr>
          <a:lstStyle/>
          <a:p>
            <a:r>
              <a:rPr kumimoji="1" lang="ja-JP" altLang="en-US" sz="1050" dirty="0">
                <a:effectLst>
                  <a:outerShdw blurRad="38100" dist="38100" dir="2700000" algn="tl">
                    <a:srgbClr val="000000">
                      <a:alpha val="43137"/>
                    </a:srgbClr>
                  </a:outerShdw>
                </a:effectLst>
                <a:latin typeface="+mn-ea"/>
              </a:rPr>
              <a:t>▶居住サポート住宅の供給促進</a:t>
            </a:r>
            <a:endParaRPr kumimoji="1" lang="en-US" altLang="ja-JP" sz="1050" dirty="0">
              <a:effectLst>
                <a:outerShdw blurRad="38100" dist="38100" dir="2700000" algn="tl">
                  <a:srgbClr val="000000">
                    <a:alpha val="43137"/>
                  </a:srgbClr>
                </a:outerShdw>
              </a:effectLst>
              <a:latin typeface="+mn-ea"/>
            </a:endParaRPr>
          </a:p>
          <a:p>
            <a:pPr>
              <a:lnSpc>
                <a:spcPts val="1000"/>
              </a:lnSpc>
            </a:pPr>
            <a:r>
              <a:rPr kumimoji="1" lang="ja-JP" altLang="en-US" sz="900" dirty="0">
                <a:latin typeface="+mn-ea"/>
              </a:rPr>
              <a:t>　・住宅供給側・要配慮者側の双方に制度周知</a:t>
            </a:r>
            <a:endParaRPr kumimoji="1" lang="en-US" altLang="ja-JP" sz="900" dirty="0">
              <a:latin typeface="+mn-ea"/>
            </a:endParaRPr>
          </a:p>
          <a:p>
            <a:pPr>
              <a:lnSpc>
                <a:spcPts val="1000"/>
              </a:lnSpc>
            </a:pPr>
            <a:r>
              <a:rPr kumimoji="1" lang="ja-JP" altLang="en-US" sz="900" dirty="0">
                <a:latin typeface="+mn-ea"/>
              </a:rPr>
              <a:t>　・大家と居住サポートを担う居住支援法人等をつなぐ連携方策の検討</a:t>
            </a:r>
            <a:endParaRPr kumimoji="1" lang="en-US" altLang="ja-JP" sz="900" dirty="0">
              <a:latin typeface="+mn-ea"/>
            </a:endParaRPr>
          </a:p>
          <a:p>
            <a:pPr>
              <a:lnSpc>
                <a:spcPts val="1000"/>
              </a:lnSpc>
            </a:pPr>
            <a:r>
              <a:rPr kumimoji="1" lang="ja-JP" altLang="en-US" sz="900" dirty="0">
                <a:latin typeface="+mn-ea"/>
              </a:rPr>
              <a:t>　・公的賃貸住宅を活用した好事例の民間賃貸住宅への波及</a:t>
            </a:r>
            <a:endParaRPr kumimoji="1" lang="en-US" altLang="ja-JP" sz="900" dirty="0">
              <a:latin typeface="+mn-ea"/>
            </a:endParaRPr>
          </a:p>
          <a:p>
            <a:pPr>
              <a:lnSpc>
                <a:spcPts val="1000"/>
              </a:lnSpc>
            </a:pPr>
            <a:r>
              <a:rPr kumimoji="1" lang="ja-JP" altLang="en-US" sz="900" dirty="0">
                <a:latin typeface="+mn-ea"/>
              </a:rPr>
              <a:t>　・法に基づく指導・監督の実施</a:t>
            </a:r>
            <a:endParaRPr kumimoji="1" lang="en-US" altLang="ja-JP" sz="900" dirty="0">
              <a:latin typeface="+mn-ea"/>
            </a:endParaRPr>
          </a:p>
          <a:p>
            <a:r>
              <a:rPr kumimoji="1" lang="ja-JP" altLang="en-US" sz="1050" dirty="0">
                <a:effectLst>
                  <a:outerShdw blurRad="38100" dist="38100" dir="2700000" algn="tl">
                    <a:srgbClr val="000000">
                      <a:alpha val="43137"/>
                    </a:srgbClr>
                  </a:outerShdw>
                </a:effectLst>
                <a:latin typeface="+mn-ea"/>
              </a:rPr>
              <a:t>▶居住サポート住宅の認定基準（規模）の緩和</a:t>
            </a:r>
            <a:endParaRPr kumimoji="1" lang="en-US" altLang="ja-JP" sz="1050" dirty="0">
              <a:effectLst>
                <a:outerShdw blurRad="38100" dist="38100" dir="2700000" algn="tl">
                  <a:srgbClr val="000000">
                    <a:alpha val="43137"/>
                  </a:srgbClr>
                </a:outerShdw>
              </a:effectLst>
              <a:latin typeface="+mn-ea"/>
            </a:endParaRPr>
          </a:p>
          <a:p>
            <a:r>
              <a:rPr kumimoji="1" lang="ja-JP" altLang="en-US" sz="900" dirty="0">
                <a:latin typeface="+mn-ea"/>
              </a:rPr>
              <a:t>　・既に緩和しているセーフティネット登録住宅の規模と同等に緩和</a:t>
            </a:r>
          </a:p>
        </p:txBody>
      </p:sp>
      <p:pic>
        <p:nvPicPr>
          <p:cNvPr id="9" name="図 8">
            <a:extLst>
              <a:ext uri="{FF2B5EF4-FFF2-40B4-BE49-F238E27FC236}">
                <a16:creationId xmlns:a16="http://schemas.microsoft.com/office/drawing/2014/main" id="{62056577-9EBB-406D-C291-51512F15F5CC}"/>
              </a:ext>
            </a:extLst>
          </p:cNvPr>
          <p:cNvPicPr>
            <a:picLocks noChangeAspect="1"/>
          </p:cNvPicPr>
          <p:nvPr/>
        </p:nvPicPr>
        <p:blipFill>
          <a:blip r:embed="rId2"/>
          <a:stretch>
            <a:fillRect/>
          </a:stretch>
        </p:blipFill>
        <p:spPr>
          <a:xfrm>
            <a:off x="5580679" y="2759493"/>
            <a:ext cx="3176276" cy="1405838"/>
          </a:xfrm>
          <a:prstGeom prst="rect">
            <a:avLst/>
          </a:prstGeom>
        </p:spPr>
      </p:pic>
    </p:spTree>
    <p:extLst>
      <p:ext uri="{BB962C8B-B14F-4D97-AF65-F5344CB8AC3E}">
        <p14:creationId xmlns:p14="http://schemas.microsoft.com/office/powerpoint/2010/main" val="2314397340"/>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867</Words>
  <Application>Microsoft Office PowerPoint</Application>
  <PresentationFormat>画面に合わせる (4:3)</PresentationFormat>
  <Paragraphs>65</Paragraphs>
  <Slides>1</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vt:i4>
      </vt:variant>
    </vt:vector>
  </HeadingPairs>
  <TitlesOfParts>
    <vt:vector size="7" baseType="lpstr">
      <vt:lpstr>BIZ UDPゴシック</vt:lpstr>
      <vt:lpstr>游ゴシック</vt:lpstr>
      <vt:lpstr>Arial</vt:lpstr>
      <vt:lpstr>Calibri</vt:lpstr>
      <vt:lpstr>Calibri Light</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2026-09-10T00:39:50Z</dcterms:created>
  <dcterms:modified xsi:type="dcterms:W3CDTF">2026-09-10T00:39:55Z</dcterms:modified>
</cp:coreProperties>
</file>