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4" r:id="rId1"/>
  </p:sldMasterIdLst>
  <p:notesMasterIdLst>
    <p:notesMasterId r:id="rId3"/>
  </p:notesMasterIdLst>
  <p:sldIdLst>
    <p:sldId id="287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95" d="100"/>
          <a:sy n="95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D3A11-4C3D-41B9-97AB-DCC1E7E90905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0287B-6F9B-4473-80E5-7F5905658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9524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036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17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996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67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99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50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14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363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4301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71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55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4D1F0-52FC-4BA7-954A-6C676D9B0087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CD505-AAEA-453D-A630-644BB67C43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99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589813"/>
              </p:ext>
            </p:extLst>
          </p:nvPr>
        </p:nvGraphicFramePr>
        <p:xfrm>
          <a:off x="190404" y="1022340"/>
          <a:ext cx="8555658" cy="53936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79658">
                  <a:extLst>
                    <a:ext uri="{9D8B030D-6E8A-4147-A177-3AD203B41FA5}">
                      <a16:colId xmlns:a16="http://schemas.microsoft.com/office/drawing/2014/main" val="363391332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96636059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67861959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09059795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44605969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74126456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41814558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81701259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99764559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14711362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66500569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83605329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033181640"/>
                    </a:ext>
                  </a:extLst>
                </a:gridCol>
              </a:tblGrid>
              <a:tr h="530026">
                <a:tc>
                  <a:txBody>
                    <a:bodyPr/>
                    <a:lstStyle/>
                    <a:p>
                      <a:endParaRPr kumimoji="1" lang="ja-JP" altLang="en-US" sz="9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４月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５月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６月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７月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８月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９月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10</a:t>
                      </a:r>
                      <a:r>
                        <a:rPr kumimoji="1" lang="ja-JP" altLang="en-US" sz="1200" dirty="0"/>
                        <a:t>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11</a:t>
                      </a:r>
                      <a:r>
                        <a:rPr kumimoji="1" lang="ja-JP" altLang="en-US" sz="1200" dirty="0"/>
                        <a:t>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12</a:t>
                      </a:r>
                      <a:r>
                        <a:rPr kumimoji="1" lang="ja-JP" altLang="en-US" sz="1200" dirty="0"/>
                        <a:t>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１月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２月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３月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8240554"/>
                  </a:ext>
                </a:extLst>
              </a:tr>
              <a:tr h="117427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国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05864199"/>
                  </a:ext>
                </a:extLst>
              </a:tr>
              <a:tr h="19613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/>
                        <a:t>府</a:t>
                      </a:r>
                      <a:endParaRPr kumimoji="1" lang="en-US" altLang="ja-JP" sz="1200" b="1" dirty="0"/>
                    </a:p>
                    <a:p>
                      <a:pPr algn="ctr"/>
                      <a:r>
                        <a:rPr kumimoji="1" lang="ja-JP" altLang="en-US" sz="1200" b="1" dirty="0"/>
                        <a:t>高齢者</a:t>
                      </a:r>
                      <a:endParaRPr kumimoji="1" lang="en-US" altLang="ja-JP" sz="1200" b="1" dirty="0"/>
                    </a:p>
                    <a:p>
                      <a:pPr algn="ctr"/>
                      <a:r>
                        <a:rPr kumimoji="1" lang="ja-JP" altLang="en-US" sz="1200" b="1" dirty="0"/>
                        <a:t>計画</a:t>
                      </a:r>
                      <a:endParaRPr kumimoji="1" lang="ja-JP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70300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市町村</a:t>
                      </a:r>
                      <a:endParaRPr kumimoji="1" lang="en-US" altLang="ja-JP" sz="12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latin typeface="+mn-ea"/>
                          <a:ea typeface="+mn-ea"/>
                        </a:rPr>
                        <a:t>計画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57082869"/>
                  </a:ext>
                </a:extLst>
              </a:tr>
            </a:tbl>
          </a:graphicData>
        </a:graphic>
      </p:graphicFrame>
      <p:sp>
        <p:nvSpPr>
          <p:cNvPr id="7" name="ホームベース 6"/>
          <p:cNvSpPr/>
          <p:nvPr/>
        </p:nvSpPr>
        <p:spPr>
          <a:xfrm>
            <a:off x="2800282" y="1718268"/>
            <a:ext cx="1073458" cy="504000"/>
          </a:xfrm>
          <a:prstGeom prst="homePlate">
            <a:avLst>
              <a:gd name="adj" fmla="val 28324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基本指針案の提示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ホームベース 12"/>
          <p:cNvSpPr/>
          <p:nvPr/>
        </p:nvSpPr>
        <p:spPr>
          <a:xfrm>
            <a:off x="5422318" y="1720050"/>
            <a:ext cx="895103" cy="504000"/>
          </a:xfrm>
          <a:prstGeom prst="homePlate">
            <a:avLst>
              <a:gd name="adj" fmla="val 28324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基本指針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の告示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3492899" y="2862685"/>
            <a:ext cx="252000" cy="7920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審議会①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ホームベース 17"/>
          <p:cNvSpPr/>
          <p:nvPr/>
        </p:nvSpPr>
        <p:spPr>
          <a:xfrm>
            <a:off x="1385271" y="2960639"/>
            <a:ext cx="2016000" cy="504000"/>
          </a:xfrm>
          <a:prstGeom prst="homePlate">
            <a:avLst>
              <a:gd name="adj" fmla="val 28324"/>
            </a:avLst>
          </a:prstGeom>
          <a:solidFill>
            <a:schemeClr val="accent5"/>
          </a:solidFill>
          <a:ln w="63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/>
            <a:r>
              <a:rPr kumimoji="1" lang="ja-JP" altLang="en-US" sz="120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・現計画の進捗確認</a:t>
            </a:r>
            <a:endParaRPr kumimoji="1" lang="en-US" altLang="ja-JP" sz="1200" b="1" dirty="0">
              <a:solidFill>
                <a:prstClr val="white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120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・計画骨子作成</a:t>
            </a:r>
          </a:p>
        </p:txBody>
      </p:sp>
      <p:sp>
        <p:nvSpPr>
          <p:cNvPr id="25" name="ホームベース 24"/>
          <p:cNvSpPr/>
          <p:nvPr/>
        </p:nvSpPr>
        <p:spPr>
          <a:xfrm>
            <a:off x="7169121" y="3068639"/>
            <a:ext cx="900000" cy="288000"/>
          </a:xfrm>
          <a:prstGeom prst="homePlate">
            <a:avLst>
              <a:gd name="adj" fmla="val 2832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パブコメ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337011" y="3787569"/>
            <a:ext cx="1449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・第９期計画</a:t>
            </a:r>
            <a:endParaRPr kumimoji="1" lang="en-US" altLang="ja-JP" sz="11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進捗状況</a:t>
            </a:r>
            <a:endParaRPr kumimoji="1" lang="en-US" altLang="ja-JP" sz="11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・第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10</a:t>
            </a:r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期計画</a:t>
            </a:r>
            <a:endParaRPr kumimoji="1" lang="en-US" altLang="ja-JP" sz="11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〈</a:t>
            </a:r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骨子案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〉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422318" y="3788738"/>
            <a:ext cx="115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・計画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 </a:t>
            </a:r>
          </a:p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 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〈</a:t>
            </a:r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素案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〉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628988" y="3788738"/>
            <a:ext cx="11951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・計画</a:t>
            </a:r>
            <a:endParaRPr kumimoji="1" lang="en-US" altLang="ja-JP" sz="11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685800"/>
            <a:r>
              <a:rPr kumimoji="1" lang="en-US" altLang="ja-JP" sz="1100" b="1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 〈</a:t>
            </a:r>
            <a:r>
              <a:rPr kumimoji="1" lang="ja-JP" altLang="en-US" sz="1100" b="1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案</a:t>
            </a:r>
            <a:r>
              <a:rPr kumimoji="1" lang="en-US" altLang="ja-JP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〉</a:t>
            </a:r>
            <a:endParaRPr kumimoji="1" lang="ja-JP" altLang="en-US" sz="11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7853804" y="3789434"/>
            <a:ext cx="963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・計画</a:t>
            </a:r>
            <a:endParaRPr kumimoji="1" lang="en-US" altLang="ja-JP" sz="11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11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＜最終案＞</a:t>
            </a:r>
          </a:p>
        </p:txBody>
      </p:sp>
      <p:sp>
        <p:nvSpPr>
          <p:cNvPr id="39" name="ホームベース 38"/>
          <p:cNvSpPr/>
          <p:nvPr/>
        </p:nvSpPr>
        <p:spPr>
          <a:xfrm>
            <a:off x="3997765" y="3055477"/>
            <a:ext cx="2664000" cy="288000"/>
          </a:xfrm>
          <a:prstGeom prst="homePlate">
            <a:avLst>
              <a:gd name="adj" fmla="val 28324"/>
            </a:avLst>
          </a:prstGeom>
          <a:solidFill>
            <a:schemeClr val="accent5"/>
          </a:solidFill>
          <a:ln w="63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/>
            <a:r>
              <a:rPr kumimoji="1" lang="ja-JP" altLang="en-US" sz="120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計画案の作成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5692359" y="2862685"/>
            <a:ext cx="252000" cy="7920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審議会②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1" name="角丸四角形 40"/>
          <p:cNvSpPr/>
          <p:nvPr/>
        </p:nvSpPr>
        <p:spPr>
          <a:xfrm>
            <a:off x="6822371" y="2862685"/>
            <a:ext cx="252000" cy="7920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審議会③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2" name="角丸四角形 41"/>
          <p:cNvSpPr/>
          <p:nvPr/>
        </p:nvSpPr>
        <p:spPr>
          <a:xfrm>
            <a:off x="8252378" y="2862685"/>
            <a:ext cx="252000" cy="7920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審議会④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5" name="ホームベース 12">
            <a:extLst>
              <a:ext uri="{FF2B5EF4-FFF2-40B4-BE49-F238E27FC236}">
                <a16:creationId xmlns:a16="http://schemas.microsoft.com/office/drawing/2014/main" id="{31ED469A-DA22-453B-97FD-FA26D17E6C0B}"/>
              </a:ext>
            </a:extLst>
          </p:cNvPr>
          <p:cNvSpPr/>
          <p:nvPr/>
        </p:nvSpPr>
        <p:spPr>
          <a:xfrm>
            <a:off x="6707002" y="1718268"/>
            <a:ext cx="895103" cy="504000"/>
          </a:xfrm>
          <a:prstGeom prst="homePlate">
            <a:avLst>
              <a:gd name="adj" fmla="val 28324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介護報酬</a:t>
            </a:r>
            <a:endParaRPr kumimoji="1" lang="en-US" altLang="ja-JP" sz="1200" b="1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685800"/>
            <a:r>
              <a:rPr kumimoji="1" lang="ja-JP" altLang="en-US" sz="1200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改定</a:t>
            </a:r>
          </a:p>
        </p:txBody>
      </p:sp>
      <p:sp>
        <p:nvSpPr>
          <p:cNvPr id="51" name="角丸四角形 25">
            <a:extLst>
              <a:ext uri="{FF2B5EF4-FFF2-40B4-BE49-F238E27FC236}">
                <a16:creationId xmlns:a16="http://schemas.microsoft.com/office/drawing/2014/main" id="{5F467FD8-DFDE-4CB2-92E3-E575D4BAAEC4}"/>
              </a:ext>
            </a:extLst>
          </p:cNvPr>
          <p:cNvSpPr/>
          <p:nvPr/>
        </p:nvSpPr>
        <p:spPr>
          <a:xfrm>
            <a:off x="8771636" y="1568921"/>
            <a:ext cx="288000" cy="484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 defTabSz="685800"/>
            <a:r>
              <a:rPr kumimoji="1" lang="ja-JP" altLang="en-US" sz="120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次　期　計　画　の　策　定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0199ECE-CE56-1292-1295-38CF33FA6994}"/>
              </a:ext>
            </a:extLst>
          </p:cNvPr>
          <p:cNvSpPr txBox="1"/>
          <p:nvPr/>
        </p:nvSpPr>
        <p:spPr>
          <a:xfrm>
            <a:off x="341433" y="359408"/>
            <a:ext cx="74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高齢者計画</a:t>
            </a:r>
            <a:r>
              <a:rPr kumimoji="1" lang="en-US" altLang="ja-JP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kumimoji="1" lang="ja-JP" altLang="en-US" sz="2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の策定スケジュール</a:t>
            </a:r>
            <a:r>
              <a:rPr kumimoji="1" lang="ja-JP" altLang="en-US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（令和８年度予定）</a:t>
            </a:r>
            <a:endParaRPr kumimoji="1" lang="ja-JP" altLang="en-US" sz="24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792DA53-556A-5C9A-CE6E-C63C17889D05}"/>
              </a:ext>
            </a:extLst>
          </p:cNvPr>
          <p:cNvCxnSpPr>
            <a:cxnSpLocks/>
          </p:cNvCxnSpPr>
          <p:nvPr/>
        </p:nvCxnSpPr>
        <p:spPr>
          <a:xfrm>
            <a:off x="409860" y="852067"/>
            <a:ext cx="828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角丸四角形 48">
            <a:extLst>
              <a:ext uri="{FF2B5EF4-FFF2-40B4-BE49-F238E27FC236}">
                <a16:creationId xmlns:a16="http://schemas.microsoft.com/office/drawing/2014/main" id="{1BDFCCF3-1F99-4468-BF00-C0FA5E694C8F}"/>
              </a:ext>
            </a:extLst>
          </p:cNvPr>
          <p:cNvSpPr/>
          <p:nvPr/>
        </p:nvSpPr>
        <p:spPr>
          <a:xfrm>
            <a:off x="4642304" y="2501081"/>
            <a:ext cx="1008000" cy="429507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tIns="0" bIns="0" rtlCol="0" anchor="ctr"/>
          <a:lstStyle/>
          <a:p>
            <a:pPr algn="ctr"/>
            <a:r>
              <a:rPr lang="ja-JP" altLang="en-US" sz="1000" b="1" dirty="0">
                <a:latin typeface="+mn-ea"/>
              </a:rPr>
              <a:t>国⇒府</a:t>
            </a:r>
            <a:endParaRPr lang="en-US" altLang="ja-JP" sz="1000" b="1" dirty="0">
              <a:latin typeface="+mn-ea"/>
            </a:endParaRPr>
          </a:p>
          <a:p>
            <a:pPr algn="ctr"/>
            <a:r>
              <a:rPr lang="ja-JP" altLang="en-US" sz="1000" b="1" dirty="0">
                <a:latin typeface="+mn-ea"/>
              </a:rPr>
              <a:t>ヒアリング</a:t>
            </a:r>
            <a:endParaRPr lang="en-US" altLang="ja-JP" sz="1000" b="1" dirty="0">
              <a:latin typeface="+mn-ea"/>
            </a:endParaRPr>
          </a:p>
        </p:txBody>
      </p:sp>
      <p:sp>
        <p:nvSpPr>
          <p:cNvPr id="29" name="角丸四角形 48">
            <a:extLst>
              <a:ext uri="{FF2B5EF4-FFF2-40B4-BE49-F238E27FC236}">
                <a16:creationId xmlns:a16="http://schemas.microsoft.com/office/drawing/2014/main" id="{E7CBBB8E-8543-46EE-9196-5DA85A90A78A}"/>
              </a:ext>
            </a:extLst>
          </p:cNvPr>
          <p:cNvSpPr/>
          <p:nvPr/>
        </p:nvSpPr>
        <p:spPr>
          <a:xfrm>
            <a:off x="4248388" y="4497803"/>
            <a:ext cx="936000" cy="429507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tIns="0" bIns="0" rtlCol="0" anchor="ctr"/>
          <a:lstStyle/>
          <a:p>
            <a:pPr algn="ctr"/>
            <a:r>
              <a:rPr lang="ja-JP" altLang="en-US" sz="1000" b="1" dirty="0">
                <a:latin typeface="+mn-ea"/>
              </a:rPr>
              <a:t>府⇒市町村</a:t>
            </a:r>
            <a:endParaRPr lang="en-US" altLang="ja-JP" sz="1000" b="1" dirty="0">
              <a:latin typeface="+mn-ea"/>
            </a:endParaRPr>
          </a:p>
          <a:p>
            <a:pPr algn="ctr"/>
            <a:r>
              <a:rPr lang="ja-JP" altLang="en-US" sz="1000" b="1" dirty="0">
                <a:latin typeface="+mn-ea"/>
              </a:rPr>
              <a:t>ヒアリング</a:t>
            </a:r>
            <a:endParaRPr lang="en-US" altLang="ja-JP" sz="1000" b="1" dirty="0">
              <a:latin typeface="+mn-ea"/>
            </a:endParaRPr>
          </a:p>
        </p:txBody>
      </p:sp>
      <p:sp>
        <p:nvSpPr>
          <p:cNvPr id="33" name="ホームベース 17">
            <a:extLst>
              <a:ext uri="{FF2B5EF4-FFF2-40B4-BE49-F238E27FC236}">
                <a16:creationId xmlns:a16="http://schemas.microsoft.com/office/drawing/2014/main" id="{CFAEA54D-0867-436E-86EA-09647A259A59}"/>
              </a:ext>
            </a:extLst>
          </p:cNvPr>
          <p:cNvSpPr/>
          <p:nvPr/>
        </p:nvSpPr>
        <p:spPr>
          <a:xfrm>
            <a:off x="8365217" y="5600851"/>
            <a:ext cx="360000" cy="79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 defTabSz="685800"/>
            <a:r>
              <a:rPr kumimoji="1" lang="ja-JP" altLang="en-US" sz="1050" b="1" dirty="0">
                <a:solidFill>
                  <a:sysClr val="windowText" lastClr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介護保険</a:t>
            </a:r>
            <a:endParaRPr kumimoji="1" lang="en-US" altLang="ja-JP" sz="1050" b="1" dirty="0">
              <a:solidFill>
                <a:sysClr val="windowText" lastClr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685800"/>
            <a:r>
              <a:rPr kumimoji="1" lang="ja-JP" altLang="en-US" sz="1050" b="1" dirty="0">
                <a:solidFill>
                  <a:sysClr val="windowText" lastClr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条例の改正</a:t>
            </a:r>
            <a:endParaRPr kumimoji="1" lang="en-US" altLang="ja-JP" sz="1050" b="1" dirty="0">
              <a:solidFill>
                <a:sysClr val="windowText" lastClr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FA48BA1-3CA5-4463-80E8-E70DD76AE855}"/>
              </a:ext>
            </a:extLst>
          </p:cNvPr>
          <p:cNvSpPr txBox="1"/>
          <p:nvPr/>
        </p:nvSpPr>
        <p:spPr>
          <a:xfrm>
            <a:off x="2737421" y="2267642"/>
            <a:ext cx="136813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zh-TW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全国課長会議</a:t>
            </a:r>
            <a:r>
              <a:rPr lang="en-US" altLang="zh-TW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7/15</a:t>
            </a:r>
            <a:endParaRPr lang="zh-TW" altLang="en-US" sz="9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906B4B1-39F2-4763-BF58-A1F9C7A2A900}"/>
              </a:ext>
            </a:extLst>
          </p:cNvPr>
          <p:cNvSpPr txBox="1"/>
          <p:nvPr/>
        </p:nvSpPr>
        <p:spPr>
          <a:xfrm>
            <a:off x="3383623" y="3636457"/>
            <a:ext cx="504000" cy="1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en-US" altLang="zh-TW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endParaRPr lang="zh-TW" altLang="en-US" sz="9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FB0BC54-9D1C-440E-B6A2-E4BFF2E19444}"/>
              </a:ext>
            </a:extLst>
          </p:cNvPr>
          <p:cNvSpPr txBox="1"/>
          <p:nvPr/>
        </p:nvSpPr>
        <p:spPr>
          <a:xfrm>
            <a:off x="5546480" y="3631325"/>
            <a:ext cx="576000" cy="1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lang="en-US" altLang="zh-TW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26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D45707B-E7A4-41D7-92D9-67BC66CFDB44}"/>
              </a:ext>
            </a:extLst>
          </p:cNvPr>
          <p:cNvSpPr txBox="1"/>
          <p:nvPr/>
        </p:nvSpPr>
        <p:spPr>
          <a:xfrm>
            <a:off x="6697289" y="3630142"/>
            <a:ext cx="540000" cy="1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lang="en-US" altLang="zh-TW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DCB112E-9EC9-43F0-97ED-2E9414B1F9A0}"/>
              </a:ext>
            </a:extLst>
          </p:cNvPr>
          <p:cNvSpPr txBox="1"/>
          <p:nvPr/>
        </p:nvSpPr>
        <p:spPr>
          <a:xfrm>
            <a:off x="8122997" y="3630142"/>
            <a:ext cx="540000" cy="1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lang="en-US" altLang="zh-TW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18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A36B762-2B7B-4756-8663-26E1D9D4F4F3}"/>
              </a:ext>
            </a:extLst>
          </p:cNvPr>
          <p:cNvSpPr txBox="1"/>
          <p:nvPr/>
        </p:nvSpPr>
        <p:spPr>
          <a:xfrm>
            <a:off x="6701406" y="4158509"/>
            <a:ext cx="12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kumimoji="1" lang="ja-JP" altLang="en-US" sz="9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サービス量の見込等</a:t>
            </a:r>
            <a:endParaRPr kumimoji="1" lang="en-US" altLang="ja-JP" sz="9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9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のデータ含む</a:t>
            </a:r>
          </a:p>
        </p:txBody>
      </p:sp>
      <p:sp>
        <p:nvSpPr>
          <p:cNvPr id="2" name="大かっこ 1">
            <a:extLst>
              <a:ext uri="{FF2B5EF4-FFF2-40B4-BE49-F238E27FC236}">
                <a16:creationId xmlns:a16="http://schemas.microsoft.com/office/drawing/2014/main" id="{A85ED36F-B005-4199-9A2D-42051B55F829}"/>
              </a:ext>
            </a:extLst>
          </p:cNvPr>
          <p:cNvSpPr/>
          <p:nvPr/>
        </p:nvSpPr>
        <p:spPr>
          <a:xfrm>
            <a:off x="6745520" y="4158509"/>
            <a:ext cx="1151067" cy="358651"/>
          </a:xfrm>
          <a:prstGeom prst="bracketPair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ホームベース 17">
            <a:extLst>
              <a:ext uri="{FF2B5EF4-FFF2-40B4-BE49-F238E27FC236}">
                <a16:creationId xmlns:a16="http://schemas.microsoft.com/office/drawing/2014/main" id="{36F79B4A-D4B1-4D7B-8D8D-B41C080F21DF}"/>
              </a:ext>
            </a:extLst>
          </p:cNvPr>
          <p:cNvSpPr/>
          <p:nvPr/>
        </p:nvSpPr>
        <p:spPr>
          <a:xfrm>
            <a:off x="1385271" y="5959865"/>
            <a:ext cx="2268000" cy="360000"/>
          </a:xfrm>
          <a:prstGeom prst="homePlate">
            <a:avLst>
              <a:gd name="adj" fmla="val 51184"/>
            </a:avLst>
          </a:prstGeom>
          <a:solidFill>
            <a:schemeClr val="accent5"/>
          </a:solidFill>
          <a:ln w="63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/>
            <a:r>
              <a:rPr kumimoji="1" lang="ja-JP" altLang="en-US" sz="105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・地域分析</a:t>
            </a:r>
            <a:endParaRPr kumimoji="1" lang="en-US" altLang="ja-JP" sz="1050" b="1" dirty="0">
              <a:solidFill>
                <a:prstClr val="white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685800"/>
            <a:r>
              <a:rPr kumimoji="1" lang="ja-JP" altLang="en-US" sz="105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・サービス提供状況の確認　等</a:t>
            </a:r>
          </a:p>
        </p:txBody>
      </p:sp>
      <p:sp>
        <p:nvSpPr>
          <p:cNvPr id="49" name="ホームベース 17">
            <a:extLst>
              <a:ext uri="{FF2B5EF4-FFF2-40B4-BE49-F238E27FC236}">
                <a16:creationId xmlns:a16="http://schemas.microsoft.com/office/drawing/2014/main" id="{3AB891CD-C9B3-4987-8831-EA9006FB4036}"/>
              </a:ext>
            </a:extLst>
          </p:cNvPr>
          <p:cNvSpPr/>
          <p:nvPr/>
        </p:nvSpPr>
        <p:spPr>
          <a:xfrm>
            <a:off x="3516751" y="5959865"/>
            <a:ext cx="4740793" cy="360000"/>
          </a:xfrm>
          <a:prstGeom prst="chevron">
            <a:avLst/>
          </a:prstGeom>
          <a:solidFill>
            <a:schemeClr val="accent5"/>
          </a:solidFill>
          <a:ln w="63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kumimoji="1" lang="ja-JP" altLang="en-US" sz="1050" b="1" dirty="0">
                <a:solidFill>
                  <a:prstClr val="white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計画案の作成　等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48096CA-C199-4C64-9258-815D221C0D45}"/>
              </a:ext>
            </a:extLst>
          </p:cNvPr>
          <p:cNvSpPr txBox="1"/>
          <p:nvPr/>
        </p:nvSpPr>
        <p:spPr>
          <a:xfrm>
            <a:off x="8196800" y="175133"/>
            <a:ext cx="720000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資料５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E73E29-BC56-5306-35B2-F1BC0B1D304F}"/>
              </a:ext>
            </a:extLst>
          </p:cNvPr>
          <p:cNvGrpSpPr/>
          <p:nvPr/>
        </p:nvGrpSpPr>
        <p:grpSpPr>
          <a:xfrm>
            <a:off x="3818586" y="4950203"/>
            <a:ext cx="864000" cy="646331"/>
            <a:chOff x="3818586" y="4950203"/>
            <a:chExt cx="864000" cy="646331"/>
          </a:xfrm>
        </p:grpSpPr>
        <p:sp>
          <p:nvSpPr>
            <p:cNvPr id="4" name="ホームベース 17">
              <a:extLst>
                <a:ext uri="{FF2B5EF4-FFF2-40B4-BE49-F238E27FC236}">
                  <a16:creationId xmlns:a16="http://schemas.microsoft.com/office/drawing/2014/main" id="{960860E0-EB41-83C2-842D-EA32087926A2}"/>
                </a:ext>
              </a:extLst>
            </p:cNvPr>
            <p:cNvSpPr/>
            <p:nvPr/>
          </p:nvSpPr>
          <p:spPr>
            <a:xfrm>
              <a:off x="3958304" y="4973442"/>
              <a:ext cx="684000" cy="576000"/>
            </a:xfrm>
            <a:prstGeom prst="homePlate">
              <a:avLst>
                <a:gd name="adj" fmla="val 28324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6350"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685800"/>
              <a:endParaRPr kumimoji="1" lang="en-US" altLang="ja-JP" sz="1050" b="1" dirty="0">
                <a:solidFill>
                  <a:sysClr val="windowText" lastClr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411A3CA0-6257-4F79-2EEF-421181ECD7DE}"/>
                </a:ext>
              </a:extLst>
            </p:cNvPr>
            <p:cNvSpPr txBox="1"/>
            <p:nvPr/>
          </p:nvSpPr>
          <p:spPr>
            <a:xfrm>
              <a:off x="3818586" y="4950203"/>
              <a:ext cx="8640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サービス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見込み量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調査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１回目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CA91F79-A387-C27F-CB0F-AF0FB8BC3E62}"/>
              </a:ext>
            </a:extLst>
          </p:cNvPr>
          <p:cNvGrpSpPr/>
          <p:nvPr/>
        </p:nvGrpSpPr>
        <p:grpSpPr>
          <a:xfrm>
            <a:off x="5867847" y="4973441"/>
            <a:ext cx="864000" cy="646331"/>
            <a:chOff x="3818586" y="4950203"/>
            <a:chExt cx="864000" cy="646331"/>
          </a:xfrm>
        </p:grpSpPr>
        <p:sp>
          <p:nvSpPr>
            <p:cNvPr id="8" name="ホームベース 17">
              <a:extLst>
                <a:ext uri="{FF2B5EF4-FFF2-40B4-BE49-F238E27FC236}">
                  <a16:creationId xmlns:a16="http://schemas.microsoft.com/office/drawing/2014/main" id="{8C7264A9-BB8F-69B5-B4E1-D031D07DDC49}"/>
                </a:ext>
              </a:extLst>
            </p:cNvPr>
            <p:cNvSpPr/>
            <p:nvPr/>
          </p:nvSpPr>
          <p:spPr>
            <a:xfrm>
              <a:off x="3958304" y="4973442"/>
              <a:ext cx="684000" cy="576000"/>
            </a:xfrm>
            <a:prstGeom prst="homePlate">
              <a:avLst>
                <a:gd name="adj" fmla="val 28324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6350"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685800"/>
              <a:endParaRPr kumimoji="1" lang="en-US" altLang="ja-JP" sz="1050" b="1" dirty="0">
                <a:solidFill>
                  <a:sysClr val="windowText" lastClr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E18D650-0ACD-553F-4A2C-41A6E538F7B7}"/>
                </a:ext>
              </a:extLst>
            </p:cNvPr>
            <p:cNvSpPr txBox="1"/>
            <p:nvPr/>
          </p:nvSpPr>
          <p:spPr>
            <a:xfrm>
              <a:off x="3818586" y="4950203"/>
              <a:ext cx="8640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サービス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見込み量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調査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dirty="0">
                  <a:solidFill>
                    <a:sysClr val="windowText" lastClr="00000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２</a:t>
              </a: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回目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0FD62E8-2D57-F0F9-828F-C38F4EFCBCB6}"/>
              </a:ext>
            </a:extLst>
          </p:cNvPr>
          <p:cNvGrpSpPr/>
          <p:nvPr/>
        </p:nvGrpSpPr>
        <p:grpSpPr>
          <a:xfrm>
            <a:off x="7919386" y="4973442"/>
            <a:ext cx="864000" cy="646331"/>
            <a:chOff x="3818586" y="4950203"/>
            <a:chExt cx="864000" cy="646331"/>
          </a:xfrm>
        </p:grpSpPr>
        <p:sp>
          <p:nvSpPr>
            <p:cNvPr id="15" name="ホームベース 17">
              <a:extLst>
                <a:ext uri="{FF2B5EF4-FFF2-40B4-BE49-F238E27FC236}">
                  <a16:creationId xmlns:a16="http://schemas.microsoft.com/office/drawing/2014/main" id="{15401A02-EC6B-F3F8-4265-C77BECCCEF2C}"/>
                </a:ext>
              </a:extLst>
            </p:cNvPr>
            <p:cNvSpPr/>
            <p:nvPr/>
          </p:nvSpPr>
          <p:spPr>
            <a:xfrm>
              <a:off x="3958304" y="4973442"/>
              <a:ext cx="684000" cy="576000"/>
            </a:xfrm>
            <a:prstGeom prst="homePlate">
              <a:avLst>
                <a:gd name="adj" fmla="val 28324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6350"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 defTabSz="685800"/>
              <a:endParaRPr kumimoji="1" lang="en-US" altLang="ja-JP" sz="1050" b="1" dirty="0">
                <a:solidFill>
                  <a:sysClr val="windowText" lastClr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A48F363E-A7D2-8664-2300-E2692AF3B281}"/>
                </a:ext>
              </a:extLst>
            </p:cNvPr>
            <p:cNvSpPr txBox="1"/>
            <p:nvPr/>
          </p:nvSpPr>
          <p:spPr>
            <a:xfrm>
              <a:off x="3818586" y="4950203"/>
              <a:ext cx="8640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サービス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見込み量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調査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1" dirty="0">
                  <a:solidFill>
                    <a:sysClr val="windowText" lastClr="00000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３</a:t>
              </a:r>
              <a:r>
                <a:rPr kumimoji="1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+mn-cs"/>
                </a:rPr>
                <a:t>回目</a:t>
              </a:r>
              <a:endPara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27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</Words>
  <Application>Microsoft Office PowerPoint</Application>
  <PresentationFormat>画面に合わせる (4:3)</PresentationFormat>
  <Paragraphs>72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メイリオ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2026-08-19T02:53:31Z</dcterms:created>
  <dcterms:modified xsi:type="dcterms:W3CDTF">2026-08-19T02:53:40Z</dcterms:modified>
</cp:coreProperties>
</file>