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60" r:id="rId1"/>
    <p:sldMasterId id="2147483672" r:id="rId2"/>
  </p:sldMasterIdLst>
  <p:notesMasterIdLst>
    <p:notesMasterId r:id="rId22"/>
  </p:notesMasterIdLst>
  <p:sldIdLst>
    <p:sldId id="265" r:id="rId3"/>
    <p:sldId id="264" r:id="rId4"/>
    <p:sldId id="282" r:id="rId5"/>
    <p:sldId id="257" r:id="rId6"/>
    <p:sldId id="260" r:id="rId7"/>
    <p:sldId id="258" r:id="rId8"/>
    <p:sldId id="274" r:id="rId9"/>
    <p:sldId id="277" r:id="rId10"/>
    <p:sldId id="419" r:id="rId11"/>
    <p:sldId id="420" r:id="rId12"/>
    <p:sldId id="283" r:id="rId13"/>
    <p:sldId id="417" r:id="rId14"/>
    <p:sldId id="418" r:id="rId15"/>
    <p:sldId id="416" r:id="rId16"/>
    <p:sldId id="256" r:id="rId17"/>
    <p:sldId id="422" r:id="rId18"/>
    <p:sldId id="421" r:id="rId19"/>
    <p:sldId id="423" r:id="rId20"/>
    <p:sldId id="424" r:id="rId21"/>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成者"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FFB80"/>
    <a:srgbClr val="83F703"/>
    <a:srgbClr val="02AE1F"/>
    <a:srgbClr val="1CAC04"/>
    <a:srgbClr val="FF0066"/>
    <a:srgbClr val="FF0000"/>
    <a:srgbClr val="D7AFFF"/>
    <a:srgbClr val="E6CDFF"/>
    <a:srgbClr val="DEEF79"/>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46" autoAdjust="0"/>
    <p:restoredTop sz="95026" autoAdjust="0"/>
  </p:normalViewPr>
  <p:slideViewPr>
    <p:cSldViewPr snapToGrid="0">
      <p:cViewPr varScale="1">
        <p:scale>
          <a:sx n="91" d="100"/>
          <a:sy n="91" d="100"/>
        </p:scale>
        <p:origin x="97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923BD7FE-FBA7-42F2-A9B2-8DCEA95FAA78}" type="datetimeFigureOut">
              <a:rPr kumimoji="1" lang="ja-JP" altLang="en-US" smtClean="0"/>
              <a:t>2026/8/19</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5284FA96-BAE9-4D28-834E-E215642E6FEA}" type="slidenum">
              <a:rPr kumimoji="1" lang="ja-JP" altLang="en-US" smtClean="0"/>
              <a:t>‹#›</a:t>
            </a:fld>
            <a:endParaRPr kumimoji="1" lang="ja-JP" altLang="en-US"/>
          </a:p>
        </p:txBody>
      </p:sp>
    </p:spTree>
    <p:extLst>
      <p:ext uri="{BB962C8B-B14F-4D97-AF65-F5344CB8AC3E}">
        <p14:creationId xmlns:p14="http://schemas.microsoft.com/office/powerpoint/2010/main" val="20636432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84FA96-BAE9-4D28-834E-E215642E6FEA}" type="slidenum">
              <a:rPr kumimoji="1" lang="ja-JP" altLang="en-US" smtClean="0"/>
              <a:t>1</a:t>
            </a:fld>
            <a:endParaRPr kumimoji="1" lang="ja-JP" altLang="en-US"/>
          </a:p>
        </p:txBody>
      </p:sp>
    </p:spTree>
    <p:extLst>
      <p:ext uri="{BB962C8B-B14F-4D97-AF65-F5344CB8AC3E}">
        <p14:creationId xmlns:p14="http://schemas.microsoft.com/office/powerpoint/2010/main" val="15093760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8FBAEF-C605-43CA-B863-C87C5A59458A}"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464793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84FA96-BAE9-4D28-834E-E215642E6FEA}"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567765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84FA96-BAE9-4D28-834E-E215642E6FEA}"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645376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u="none" dirty="0"/>
          </a:p>
        </p:txBody>
      </p:sp>
      <p:sp>
        <p:nvSpPr>
          <p:cNvPr id="4" name="スライド番号プレースホルダー 3"/>
          <p:cNvSpPr>
            <a:spLocks noGrp="1"/>
          </p:cNvSpPr>
          <p:nvPr>
            <p:ph type="sldNum" sz="quarter" idx="5"/>
          </p:nvPr>
        </p:nvSpPr>
        <p:spPr/>
        <p:txBody>
          <a:bodyPr/>
          <a:lstStyle/>
          <a:p>
            <a:fld id="{5284FA96-BAE9-4D28-834E-E215642E6FEA}" type="slidenum">
              <a:rPr kumimoji="1" lang="ja-JP" altLang="en-US" smtClean="0"/>
              <a:t>3</a:t>
            </a:fld>
            <a:endParaRPr kumimoji="1" lang="ja-JP" altLang="en-US"/>
          </a:p>
        </p:txBody>
      </p:sp>
    </p:spTree>
    <p:extLst>
      <p:ext uri="{BB962C8B-B14F-4D97-AF65-F5344CB8AC3E}">
        <p14:creationId xmlns:p14="http://schemas.microsoft.com/office/powerpoint/2010/main" val="4102153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5284FA96-BAE9-4D28-834E-E215642E6FEA}" type="slidenum">
              <a:rPr kumimoji="1" lang="ja-JP" altLang="en-US" smtClean="0"/>
              <a:t>4</a:t>
            </a:fld>
            <a:endParaRPr kumimoji="1" lang="ja-JP" altLang="en-US"/>
          </a:p>
        </p:txBody>
      </p:sp>
    </p:spTree>
    <p:extLst>
      <p:ext uri="{BB962C8B-B14F-4D97-AF65-F5344CB8AC3E}">
        <p14:creationId xmlns:p14="http://schemas.microsoft.com/office/powerpoint/2010/main" val="4019323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84FA96-BAE9-4D28-834E-E215642E6FEA}" type="slidenum">
              <a:rPr kumimoji="1" lang="ja-JP" altLang="en-US" smtClean="0"/>
              <a:t>5</a:t>
            </a:fld>
            <a:endParaRPr kumimoji="1" lang="ja-JP" altLang="en-US"/>
          </a:p>
        </p:txBody>
      </p:sp>
    </p:spTree>
    <p:extLst>
      <p:ext uri="{BB962C8B-B14F-4D97-AF65-F5344CB8AC3E}">
        <p14:creationId xmlns:p14="http://schemas.microsoft.com/office/powerpoint/2010/main" val="2521872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84FA96-BAE9-4D28-834E-E215642E6FEA}" type="slidenum">
              <a:rPr kumimoji="1" lang="ja-JP" altLang="en-US" smtClean="0"/>
              <a:t>6</a:t>
            </a:fld>
            <a:endParaRPr kumimoji="1" lang="ja-JP" altLang="en-US"/>
          </a:p>
        </p:txBody>
      </p:sp>
    </p:spTree>
    <p:extLst>
      <p:ext uri="{BB962C8B-B14F-4D97-AF65-F5344CB8AC3E}">
        <p14:creationId xmlns:p14="http://schemas.microsoft.com/office/powerpoint/2010/main" val="3567765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84FA96-BAE9-4D28-834E-E215642E6FEA}" type="slidenum">
              <a:rPr kumimoji="1" lang="ja-JP" altLang="en-US" smtClean="0"/>
              <a:t>7</a:t>
            </a:fld>
            <a:endParaRPr kumimoji="1" lang="ja-JP" altLang="en-US"/>
          </a:p>
        </p:txBody>
      </p:sp>
    </p:spTree>
    <p:extLst>
      <p:ext uri="{BB962C8B-B14F-4D97-AF65-F5344CB8AC3E}">
        <p14:creationId xmlns:p14="http://schemas.microsoft.com/office/powerpoint/2010/main" val="3894208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84FA96-BAE9-4D28-834E-E215642E6FEA}" type="slidenum">
              <a:rPr kumimoji="1" lang="ja-JP" altLang="en-US" smtClean="0"/>
              <a:t>8</a:t>
            </a:fld>
            <a:endParaRPr kumimoji="1" lang="ja-JP" altLang="en-US"/>
          </a:p>
        </p:txBody>
      </p:sp>
    </p:spTree>
    <p:extLst>
      <p:ext uri="{BB962C8B-B14F-4D97-AF65-F5344CB8AC3E}">
        <p14:creationId xmlns:p14="http://schemas.microsoft.com/office/powerpoint/2010/main" val="3523370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84FA96-BAE9-4D28-834E-E215642E6FEA}"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252644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284FA96-BAE9-4D28-834E-E215642E6FEA}"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209770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A3979FD-0438-4E8D-817F-04E39A9BBEF9}" type="datetime1">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6991350" y="6496051"/>
            <a:ext cx="2057400" cy="365125"/>
          </a:xfrm>
        </p:spPr>
        <p:txBody>
          <a:bodyPr/>
          <a:lstStyle/>
          <a:p>
            <a:fld id="{4CE62AE4-F010-47EE-8F3E-40F74E339448}" type="slidenum">
              <a:rPr kumimoji="1" lang="ja-JP" altLang="en-US" smtClean="0"/>
              <a:t>‹#›</a:t>
            </a:fld>
            <a:endParaRPr kumimoji="1" lang="ja-JP" altLang="en-US"/>
          </a:p>
        </p:txBody>
      </p:sp>
    </p:spTree>
    <p:extLst>
      <p:ext uri="{BB962C8B-B14F-4D97-AF65-F5344CB8AC3E}">
        <p14:creationId xmlns:p14="http://schemas.microsoft.com/office/powerpoint/2010/main" val="4151894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95B20FD-C4AF-4962-96FE-A542A4043E4E}" type="datetime1">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CE62AE4-F010-47EE-8F3E-40F74E339448}" type="slidenum">
              <a:rPr kumimoji="1" lang="ja-JP" altLang="en-US" smtClean="0"/>
              <a:t>‹#›</a:t>
            </a:fld>
            <a:endParaRPr kumimoji="1" lang="ja-JP" altLang="en-US"/>
          </a:p>
        </p:txBody>
      </p:sp>
    </p:spTree>
    <p:extLst>
      <p:ext uri="{BB962C8B-B14F-4D97-AF65-F5344CB8AC3E}">
        <p14:creationId xmlns:p14="http://schemas.microsoft.com/office/powerpoint/2010/main" val="1183784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653D5A0-C75F-4B94-9441-5CF11BD33EC5}" type="datetime1">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CE62AE4-F010-47EE-8F3E-40F74E339448}" type="slidenum">
              <a:rPr kumimoji="1" lang="ja-JP" altLang="en-US" smtClean="0"/>
              <a:t>‹#›</a:t>
            </a:fld>
            <a:endParaRPr kumimoji="1" lang="ja-JP" altLang="en-US"/>
          </a:p>
        </p:txBody>
      </p:sp>
    </p:spTree>
    <p:extLst>
      <p:ext uri="{BB962C8B-B14F-4D97-AF65-F5344CB8AC3E}">
        <p14:creationId xmlns:p14="http://schemas.microsoft.com/office/powerpoint/2010/main" val="1516261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5D510A7-BF02-40A8-9494-AE406F39EA1F}"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AAC63C-E17D-40A9-8C78-42FCDA3DA678}" type="slidenum">
              <a:rPr kumimoji="1" lang="ja-JP" altLang="en-US" smtClean="0"/>
              <a:t>‹#›</a:t>
            </a:fld>
            <a:endParaRPr kumimoji="1" lang="ja-JP" altLang="en-US"/>
          </a:p>
        </p:txBody>
      </p:sp>
    </p:spTree>
    <p:extLst>
      <p:ext uri="{BB962C8B-B14F-4D97-AF65-F5344CB8AC3E}">
        <p14:creationId xmlns:p14="http://schemas.microsoft.com/office/powerpoint/2010/main" val="164763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5D510A7-BF02-40A8-9494-AE406F39EA1F}"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AAC63C-E17D-40A9-8C78-42FCDA3DA678}" type="slidenum">
              <a:rPr kumimoji="1" lang="ja-JP" altLang="en-US" smtClean="0"/>
              <a:t>‹#›</a:t>
            </a:fld>
            <a:endParaRPr kumimoji="1" lang="ja-JP" altLang="en-US"/>
          </a:p>
        </p:txBody>
      </p:sp>
    </p:spTree>
    <p:extLst>
      <p:ext uri="{BB962C8B-B14F-4D97-AF65-F5344CB8AC3E}">
        <p14:creationId xmlns:p14="http://schemas.microsoft.com/office/powerpoint/2010/main" val="826085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5D510A7-BF02-40A8-9494-AE406F39EA1F}"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AAC63C-E17D-40A9-8C78-42FCDA3DA678}" type="slidenum">
              <a:rPr kumimoji="1" lang="ja-JP" altLang="en-US" smtClean="0"/>
              <a:t>‹#›</a:t>
            </a:fld>
            <a:endParaRPr kumimoji="1" lang="ja-JP" altLang="en-US"/>
          </a:p>
        </p:txBody>
      </p:sp>
    </p:spTree>
    <p:extLst>
      <p:ext uri="{BB962C8B-B14F-4D97-AF65-F5344CB8AC3E}">
        <p14:creationId xmlns:p14="http://schemas.microsoft.com/office/powerpoint/2010/main" val="1032892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5D510A7-BF02-40A8-9494-AE406F39EA1F}"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7AAC63C-E17D-40A9-8C78-42FCDA3DA678}" type="slidenum">
              <a:rPr kumimoji="1" lang="ja-JP" altLang="en-US" smtClean="0"/>
              <a:t>‹#›</a:t>
            </a:fld>
            <a:endParaRPr kumimoji="1" lang="ja-JP" altLang="en-US"/>
          </a:p>
        </p:txBody>
      </p:sp>
    </p:spTree>
    <p:extLst>
      <p:ext uri="{BB962C8B-B14F-4D97-AF65-F5344CB8AC3E}">
        <p14:creationId xmlns:p14="http://schemas.microsoft.com/office/powerpoint/2010/main" val="38345741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5D510A7-BF02-40A8-9494-AE406F39EA1F}" type="datetimeFigureOut">
              <a:rPr kumimoji="1" lang="ja-JP" altLang="en-US" smtClean="0"/>
              <a:t>2026/8/19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7AAC63C-E17D-40A9-8C78-42FCDA3DA678}" type="slidenum">
              <a:rPr kumimoji="1" lang="ja-JP" altLang="en-US" smtClean="0"/>
              <a:t>‹#›</a:t>
            </a:fld>
            <a:endParaRPr kumimoji="1" lang="ja-JP" altLang="en-US"/>
          </a:p>
        </p:txBody>
      </p:sp>
    </p:spTree>
    <p:extLst>
      <p:ext uri="{BB962C8B-B14F-4D97-AF65-F5344CB8AC3E}">
        <p14:creationId xmlns:p14="http://schemas.microsoft.com/office/powerpoint/2010/main" val="1637671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5D510A7-BF02-40A8-9494-AE406F39EA1F}" type="datetimeFigureOut">
              <a:rPr kumimoji="1" lang="ja-JP" altLang="en-US" smtClean="0"/>
              <a:t>2026/8/19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7AAC63C-E17D-40A9-8C78-42FCDA3DA678}" type="slidenum">
              <a:rPr kumimoji="1" lang="ja-JP" altLang="en-US" smtClean="0"/>
              <a:t>‹#›</a:t>
            </a:fld>
            <a:endParaRPr kumimoji="1" lang="ja-JP" altLang="en-US"/>
          </a:p>
        </p:txBody>
      </p:sp>
    </p:spTree>
    <p:extLst>
      <p:ext uri="{BB962C8B-B14F-4D97-AF65-F5344CB8AC3E}">
        <p14:creationId xmlns:p14="http://schemas.microsoft.com/office/powerpoint/2010/main" val="17182853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D510A7-BF02-40A8-9494-AE406F39EA1F}" type="datetimeFigureOut">
              <a:rPr kumimoji="1" lang="ja-JP" altLang="en-US" smtClean="0"/>
              <a:t>2026/8/19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7AAC63C-E17D-40A9-8C78-42FCDA3DA678}" type="slidenum">
              <a:rPr kumimoji="1" lang="ja-JP" altLang="en-US" smtClean="0"/>
              <a:t>‹#›</a:t>
            </a:fld>
            <a:endParaRPr kumimoji="1" lang="ja-JP" altLang="en-US"/>
          </a:p>
        </p:txBody>
      </p:sp>
    </p:spTree>
    <p:extLst>
      <p:ext uri="{BB962C8B-B14F-4D97-AF65-F5344CB8AC3E}">
        <p14:creationId xmlns:p14="http://schemas.microsoft.com/office/powerpoint/2010/main" val="21976994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5D510A7-BF02-40A8-9494-AE406F39EA1F}"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7AAC63C-E17D-40A9-8C78-42FCDA3DA678}" type="slidenum">
              <a:rPr kumimoji="1" lang="ja-JP" altLang="en-US" smtClean="0"/>
              <a:t>‹#›</a:t>
            </a:fld>
            <a:endParaRPr kumimoji="1" lang="ja-JP" altLang="en-US"/>
          </a:p>
        </p:txBody>
      </p:sp>
    </p:spTree>
    <p:extLst>
      <p:ext uri="{BB962C8B-B14F-4D97-AF65-F5344CB8AC3E}">
        <p14:creationId xmlns:p14="http://schemas.microsoft.com/office/powerpoint/2010/main" val="2195131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0964C64-1C5E-499A-B63A-652C3375D937}" type="datetime1">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CE62AE4-F010-47EE-8F3E-40F74E339448}" type="slidenum">
              <a:rPr kumimoji="1" lang="ja-JP" altLang="en-US" smtClean="0"/>
              <a:t>‹#›</a:t>
            </a:fld>
            <a:endParaRPr kumimoji="1" lang="ja-JP" altLang="en-US"/>
          </a:p>
        </p:txBody>
      </p:sp>
    </p:spTree>
    <p:extLst>
      <p:ext uri="{BB962C8B-B14F-4D97-AF65-F5344CB8AC3E}">
        <p14:creationId xmlns:p14="http://schemas.microsoft.com/office/powerpoint/2010/main" val="14667685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5D510A7-BF02-40A8-9494-AE406F39EA1F}"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7AAC63C-E17D-40A9-8C78-42FCDA3DA678}" type="slidenum">
              <a:rPr kumimoji="1" lang="ja-JP" altLang="en-US" smtClean="0"/>
              <a:t>‹#›</a:t>
            </a:fld>
            <a:endParaRPr kumimoji="1" lang="ja-JP" altLang="en-US"/>
          </a:p>
        </p:txBody>
      </p:sp>
    </p:spTree>
    <p:extLst>
      <p:ext uri="{BB962C8B-B14F-4D97-AF65-F5344CB8AC3E}">
        <p14:creationId xmlns:p14="http://schemas.microsoft.com/office/powerpoint/2010/main" val="814883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5D510A7-BF02-40A8-9494-AE406F39EA1F}"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AAC63C-E17D-40A9-8C78-42FCDA3DA678}" type="slidenum">
              <a:rPr kumimoji="1" lang="ja-JP" altLang="en-US" smtClean="0"/>
              <a:t>‹#›</a:t>
            </a:fld>
            <a:endParaRPr kumimoji="1" lang="ja-JP" altLang="en-US"/>
          </a:p>
        </p:txBody>
      </p:sp>
    </p:spTree>
    <p:extLst>
      <p:ext uri="{BB962C8B-B14F-4D97-AF65-F5344CB8AC3E}">
        <p14:creationId xmlns:p14="http://schemas.microsoft.com/office/powerpoint/2010/main" val="21052231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5D510A7-BF02-40A8-9494-AE406F39EA1F}"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AAC63C-E17D-40A9-8C78-42FCDA3DA678}" type="slidenum">
              <a:rPr kumimoji="1" lang="ja-JP" altLang="en-US" smtClean="0"/>
              <a:t>‹#›</a:t>
            </a:fld>
            <a:endParaRPr kumimoji="1" lang="ja-JP" altLang="en-US"/>
          </a:p>
        </p:txBody>
      </p:sp>
    </p:spTree>
    <p:extLst>
      <p:ext uri="{BB962C8B-B14F-4D97-AF65-F5344CB8AC3E}">
        <p14:creationId xmlns:p14="http://schemas.microsoft.com/office/powerpoint/2010/main" val="3573542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5296B06-F214-41FE-AAE3-B3A9D8969C2B}" type="datetime1">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CE62AE4-F010-47EE-8F3E-40F74E339448}" type="slidenum">
              <a:rPr kumimoji="1" lang="ja-JP" altLang="en-US" smtClean="0"/>
              <a:t>‹#›</a:t>
            </a:fld>
            <a:endParaRPr kumimoji="1" lang="ja-JP" altLang="en-US"/>
          </a:p>
        </p:txBody>
      </p:sp>
    </p:spTree>
    <p:extLst>
      <p:ext uri="{BB962C8B-B14F-4D97-AF65-F5344CB8AC3E}">
        <p14:creationId xmlns:p14="http://schemas.microsoft.com/office/powerpoint/2010/main" val="2141847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AE297CD-8DFB-4B34-886B-B47A65B8F258}" type="datetime1">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CE62AE4-F010-47EE-8F3E-40F74E339448}" type="slidenum">
              <a:rPr kumimoji="1" lang="ja-JP" altLang="en-US" smtClean="0"/>
              <a:t>‹#›</a:t>
            </a:fld>
            <a:endParaRPr kumimoji="1" lang="ja-JP" altLang="en-US"/>
          </a:p>
        </p:txBody>
      </p:sp>
    </p:spTree>
    <p:extLst>
      <p:ext uri="{BB962C8B-B14F-4D97-AF65-F5344CB8AC3E}">
        <p14:creationId xmlns:p14="http://schemas.microsoft.com/office/powerpoint/2010/main" val="3900661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5CA22F4-822F-4320-A5FB-A1AA166D17FC}" type="datetime1">
              <a:rPr kumimoji="1" lang="ja-JP" altLang="en-US" smtClean="0"/>
              <a:t>2026/8/19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CE62AE4-F010-47EE-8F3E-40F74E339448}" type="slidenum">
              <a:rPr kumimoji="1" lang="ja-JP" altLang="en-US" smtClean="0"/>
              <a:t>‹#›</a:t>
            </a:fld>
            <a:endParaRPr kumimoji="1" lang="ja-JP" altLang="en-US"/>
          </a:p>
        </p:txBody>
      </p:sp>
    </p:spTree>
    <p:extLst>
      <p:ext uri="{BB962C8B-B14F-4D97-AF65-F5344CB8AC3E}">
        <p14:creationId xmlns:p14="http://schemas.microsoft.com/office/powerpoint/2010/main" val="2734378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45A58FA-1F4A-424F-8BAD-152791DEE41D}" type="datetime1">
              <a:rPr kumimoji="1" lang="ja-JP" altLang="en-US" smtClean="0"/>
              <a:t>2026/8/19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CE62AE4-F010-47EE-8F3E-40F74E339448}" type="slidenum">
              <a:rPr kumimoji="1" lang="ja-JP" altLang="en-US" smtClean="0"/>
              <a:t>‹#›</a:t>
            </a:fld>
            <a:endParaRPr kumimoji="1" lang="ja-JP" altLang="en-US"/>
          </a:p>
        </p:txBody>
      </p:sp>
    </p:spTree>
    <p:extLst>
      <p:ext uri="{BB962C8B-B14F-4D97-AF65-F5344CB8AC3E}">
        <p14:creationId xmlns:p14="http://schemas.microsoft.com/office/powerpoint/2010/main" val="2884727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ACB9B0-FF61-43EC-A151-F6559E7E20D5}" type="datetime1">
              <a:rPr kumimoji="1" lang="ja-JP" altLang="en-US" smtClean="0"/>
              <a:t>2026/8/19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CE62AE4-F010-47EE-8F3E-40F74E339448}" type="slidenum">
              <a:rPr kumimoji="1" lang="ja-JP" altLang="en-US" smtClean="0"/>
              <a:t>‹#›</a:t>
            </a:fld>
            <a:endParaRPr kumimoji="1" lang="ja-JP" altLang="en-US"/>
          </a:p>
        </p:txBody>
      </p:sp>
    </p:spTree>
    <p:extLst>
      <p:ext uri="{BB962C8B-B14F-4D97-AF65-F5344CB8AC3E}">
        <p14:creationId xmlns:p14="http://schemas.microsoft.com/office/powerpoint/2010/main" val="2977096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9595057-27DA-44ED-8ABE-0341DAB3CC74}" type="datetime1">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CE62AE4-F010-47EE-8F3E-40F74E339448}" type="slidenum">
              <a:rPr kumimoji="1" lang="ja-JP" altLang="en-US" smtClean="0"/>
              <a:t>‹#›</a:t>
            </a:fld>
            <a:endParaRPr kumimoji="1" lang="ja-JP" altLang="en-US"/>
          </a:p>
        </p:txBody>
      </p:sp>
    </p:spTree>
    <p:extLst>
      <p:ext uri="{BB962C8B-B14F-4D97-AF65-F5344CB8AC3E}">
        <p14:creationId xmlns:p14="http://schemas.microsoft.com/office/powerpoint/2010/main" val="2177513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2544137-B5AF-490A-A5D0-B2D0FC948C46}" type="datetime1">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CE62AE4-F010-47EE-8F3E-40F74E339448}" type="slidenum">
              <a:rPr kumimoji="1" lang="ja-JP" altLang="en-US" smtClean="0"/>
              <a:t>‹#›</a:t>
            </a:fld>
            <a:endParaRPr kumimoji="1" lang="ja-JP" altLang="en-US"/>
          </a:p>
        </p:txBody>
      </p:sp>
    </p:spTree>
    <p:extLst>
      <p:ext uri="{BB962C8B-B14F-4D97-AF65-F5344CB8AC3E}">
        <p14:creationId xmlns:p14="http://schemas.microsoft.com/office/powerpoint/2010/main" val="3951666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70F298-19A7-4840-A070-CBE2E2BAD70A}" type="datetime1">
              <a:rPr kumimoji="1" lang="ja-JP" altLang="en-US" smtClean="0"/>
              <a:t>2026/8/19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E62AE4-F010-47EE-8F3E-40F74E339448}" type="slidenum">
              <a:rPr kumimoji="1" lang="ja-JP" altLang="en-US" smtClean="0"/>
              <a:t>‹#›</a:t>
            </a:fld>
            <a:endParaRPr kumimoji="1" lang="ja-JP" altLang="en-US"/>
          </a:p>
        </p:txBody>
      </p:sp>
    </p:spTree>
    <p:extLst>
      <p:ext uri="{BB962C8B-B14F-4D97-AF65-F5344CB8AC3E}">
        <p14:creationId xmlns:p14="http://schemas.microsoft.com/office/powerpoint/2010/main" val="10980956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5D510A7-BF02-40A8-9494-AE406F39EA1F}" type="datetimeFigureOut">
              <a:rPr kumimoji="1" lang="ja-JP" altLang="en-US" smtClean="0"/>
              <a:t>2026/8/19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AAC63C-E17D-40A9-8C78-42FCDA3DA678}" type="slidenum">
              <a:rPr kumimoji="1" lang="ja-JP" altLang="en-US" smtClean="0"/>
              <a:t>‹#›</a:t>
            </a:fld>
            <a:endParaRPr kumimoji="1" lang="ja-JP" altLang="en-US"/>
          </a:p>
        </p:txBody>
      </p:sp>
    </p:spTree>
    <p:extLst>
      <p:ext uri="{BB962C8B-B14F-4D97-AF65-F5344CB8AC3E}">
        <p14:creationId xmlns:p14="http://schemas.microsoft.com/office/powerpoint/2010/main" val="29756832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463637" y="1802029"/>
            <a:ext cx="8152327" cy="2123658"/>
          </a:xfrm>
          <a:prstGeom prst="rect">
            <a:avLst/>
          </a:prstGeom>
          <a:noFill/>
        </p:spPr>
        <p:txBody>
          <a:bodyPr wrap="square" rtlCol="0">
            <a:spAutoFit/>
          </a:bodyPr>
          <a:lstStyle/>
          <a:p>
            <a:pPr algn="ctr"/>
            <a:r>
              <a:rPr kumimoji="1" lang="ja-JP" altLang="en-US" sz="3600" dirty="0">
                <a:latin typeface="メイリオ" panose="020B0604030504040204" pitchFamily="50" charset="-128"/>
                <a:ea typeface="メイリオ" panose="020B0604030504040204" pitchFamily="50" charset="-128"/>
              </a:rPr>
              <a:t>大阪府高齢者計画</a:t>
            </a:r>
            <a:r>
              <a:rPr kumimoji="1" lang="en-US" altLang="ja-JP" sz="3600">
                <a:latin typeface="メイリオ" panose="020B0604030504040204" pitchFamily="50" charset="-128"/>
                <a:ea typeface="メイリオ" panose="020B0604030504040204" pitchFamily="50" charset="-128"/>
              </a:rPr>
              <a:t>2027</a:t>
            </a:r>
            <a:endParaRPr kumimoji="1" lang="en-US" altLang="ja-JP" sz="3600" dirty="0">
              <a:latin typeface="メイリオ" panose="020B0604030504040204" pitchFamily="50" charset="-128"/>
              <a:ea typeface="メイリオ" panose="020B0604030504040204" pitchFamily="50" charset="-128"/>
            </a:endParaRPr>
          </a:p>
          <a:p>
            <a:pPr algn="ctr"/>
            <a:r>
              <a:rPr kumimoji="1" lang="ja-JP" altLang="en-US" sz="3600" dirty="0">
                <a:latin typeface="メイリオ" panose="020B0604030504040204" pitchFamily="50" charset="-128"/>
                <a:ea typeface="メイリオ" panose="020B0604030504040204" pitchFamily="50" charset="-128"/>
              </a:rPr>
              <a:t>骨子案について</a:t>
            </a:r>
            <a:endParaRPr kumimoji="1" lang="en-US" altLang="ja-JP" sz="3600" dirty="0">
              <a:latin typeface="メイリオ" panose="020B0604030504040204" pitchFamily="50" charset="-128"/>
              <a:ea typeface="メイリオ" panose="020B0604030504040204" pitchFamily="50" charset="-128"/>
            </a:endParaRPr>
          </a:p>
          <a:p>
            <a:pPr algn="ctr"/>
            <a:endParaRPr kumimoji="1" lang="en-US" altLang="ja-JP" sz="3600" dirty="0">
              <a:latin typeface="メイリオ" panose="020B0604030504040204" pitchFamily="50" charset="-128"/>
              <a:ea typeface="メイリオ" panose="020B0604030504040204" pitchFamily="50" charset="-128"/>
            </a:endParaRPr>
          </a:p>
          <a:p>
            <a:pPr algn="ctr"/>
            <a:r>
              <a:rPr kumimoji="1" lang="ja-JP" altLang="en-US" sz="2400" dirty="0">
                <a:latin typeface="メイリオ" panose="020B0604030504040204" pitchFamily="50" charset="-128"/>
                <a:ea typeface="メイリオ" panose="020B0604030504040204" pitchFamily="50" charset="-128"/>
              </a:rPr>
              <a:t>＜計画期間：</a:t>
            </a:r>
            <a:r>
              <a:rPr kumimoji="1" lang="en-US" altLang="ja-JP" sz="2400" dirty="0">
                <a:latin typeface="メイリオ" panose="020B0604030504040204" pitchFamily="50" charset="-128"/>
                <a:ea typeface="メイリオ" panose="020B0604030504040204" pitchFamily="50" charset="-128"/>
              </a:rPr>
              <a:t>2027(</a:t>
            </a:r>
            <a:r>
              <a:rPr kumimoji="1" lang="ja-JP" altLang="en-US" sz="2400" dirty="0">
                <a:latin typeface="メイリオ" panose="020B0604030504040204" pitchFamily="50" charset="-128"/>
                <a:ea typeface="メイリオ" panose="020B0604030504040204" pitchFamily="50" charset="-128"/>
              </a:rPr>
              <a:t>令和</a:t>
            </a:r>
            <a:r>
              <a:rPr kumimoji="1" lang="en-US" altLang="ja-JP" sz="2400" dirty="0">
                <a:latin typeface="メイリオ" panose="020B0604030504040204" pitchFamily="50" charset="-128"/>
                <a:ea typeface="メイリオ" panose="020B0604030504040204" pitchFamily="50" charset="-128"/>
              </a:rPr>
              <a:t>9)</a:t>
            </a:r>
            <a:r>
              <a:rPr kumimoji="1" lang="ja-JP" altLang="en-US" sz="2400" dirty="0">
                <a:latin typeface="メイリオ" panose="020B0604030504040204" pitchFamily="50" charset="-128"/>
                <a:ea typeface="メイリオ" panose="020B0604030504040204" pitchFamily="50" charset="-128"/>
              </a:rPr>
              <a:t>年度～</a:t>
            </a:r>
            <a:r>
              <a:rPr kumimoji="1" lang="en-US" altLang="ja-JP" sz="2400" dirty="0">
                <a:latin typeface="メイリオ" panose="020B0604030504040204" pitchFamily="50" charset="-128"/>
                <a:ea typeface="メイリオ" panose="020B0604030504040204" pitchFamily="50" charset="-128"/>
              </a:rPr>
              <a:t>2029(</a:t>
            </a:r>
            <a:r>
              <a:rPr kumimoji="1" lang="ja-JP" altLang="en-US" sz="2400" dirty="0">
                <a:latin typeface="メイリオ" panose="020B0604030504040204" pitchFamily="50" charset="-128"/>
                <a:ea typeface="メイリオ" panose="020B0604030504040204" pitchFamily="50" charset="-128"/>
              </a:rPr>
              <a:t>令和</a:t>
            </a:r>
            <a:r>
              <a:rPr kumimoji="1" lang="en-US" altLang="ja-JP" sz="2400" dirty="0">
                <a:latin typeface="メイリオ" panose="020B0604030504040204" pitchFamily="50" charset="-128"/>
                <a:ea typeface="メイリオ" panose="020B0604030504040204" pitchFamily="50" charset="-128"/>
              </a:rPr>
              <a:t>11)</a:t>
            </a:r>
            <a:r>
              <a:rPr kumimoji="1" lang="ja-JP" altLang="en-US" sz="2400" dirty="0">
                <a:latin typeface="メイリオ" panose="020B0604030504040204" pitchFamily="50" charset="-128"/>
                <a:ea typeface="メイリオ" panose="020B0604030504040204" pitchFamily="50" charset="-128"/>
              </a:rPr>
              <a:t>年度＞</a:t>
            </a:r>
            <a:endParaRPr kumimoji="1" lang="ja-JP" altLang="en-US" sz="3600" dirty="0">
              <a:latin typeface="メイリオ" panose="020B0604030504040204" pitchFamily="50" charset="-128"/>
              <a:ea typeface="メイリオ" panose="020B0604030504040204" pitchFamily="50" charset="-128"/>
            </a:endParaRPr>
          </a:p>
        </p:txBody>
      </p:sp>
      <p:graphicFrame>
        <p:nvGraphicFramePr>
          <p:cNvPr id="2" name="表 1">
            <a:extLst>
              <a:ext uri="{FF2B5EF4-FFF2-40B4-BE49-F238E27FC236}">
                <a16:creationId xmlns:a16="http://schemas.microsoft.com/office/drawing/2014/main" id="{85CBB7AE-EEFE-60DE-B800-8D852D86FC15}"/>
              </a:ext>
            </a:extLst>
          </p:cNvPr>
          <p:cNvGraphicFramePr>
            <a:graphicFrameLocks noGrp="1"/>
          </p:cNvGraphicFramePr>
          <p:nvPr>
            <p:extLst>
              <p:ext uri="{D42A27DB-BD31-4B8C-83A1-F6EECF244321}">
                <p14:modId xmlns:p14="http://schemas.microsoft.com/office/powerpoint/2010/main" val="2448225364"/>
              </p:ext>
            </p:extLst>
          </p:nvPr>
        </p:nvGraphicFramePr>
        <p:xfrm>
          <a:off x="6291618" y="177588"/>
          <a:ext cx="2656765" cy="631808"/>
        </p:xfrm>
        <a:graphic>
          <a:graphicData uri="http://schemas.openxmlformats.org/drawingml/2006/table">
            <a:tbl>
              <a:tblPr firstRow="1" bandRow="1">
                <a:tableStyleId>{5C22544A-7EE6-4342-B048-85BDC9FD1C3A}</a:tableStyleId>
              </a:tblPr>
              <a:tblGrid>
                <a:gridCol w="2160708">
                  <a:extLst>
                    <a:ext uri="{9D8B030D-6E8A-4147-A177-3AD203B41FA5}">
                      <a16:colId xmlns:a16="http://schemas.microsoft.com/office/drawing/2014/main" val="2221212884"/>
                    </a:ext>
                  </a:extLst>
                </a:gridCol>
                <a:gridCol w="496057">
                  <a:extLst>
                    <a:ext uri="{9D8B030D-6E8A-4147-A177-3AD203B41FA5}">
                      <a16:colId xmlns:a16="http://schemas.microsoft.com/office/drawing/2014/main" val="3596998702"/>
                    </a:ext>
                  </a:extLst>
                </a:gridCol>
              </a:tblGrid>
              <a:tr h="266048">
                <a:tc>
                  <a:txBody>
                    <a:bodyPr/>
                    <a:lstStyle/>
                    <a:p>
                      <a:pPr algn="ctr"/>
                      <a:r>
                        <a:rPr kumimoji="1" lang="zh-TW" altLang="en-US" sz="900" b="0" dirty="0">
                          <a:solidFill>
                            <a:schemeClr val="tx1"/>
                          </a:solidFill>
                          <a:latin typeface="Meiryo UI" panose="020B0604030504040204" pitchFamily="50" charset="-128"/>
                          <a:ea typeface="Meiryo UI" panose="020B0604030504040204" pitchFamily="50" charset="-128"/>
                        </a:rPr>
                        <a:t>第</a:t>
                      </a:r>
                      <a:r>
                        <a:rPr kumimoji="1" lang="ja-JP" altLang="en-US" sz="900" b="0" dirty="0">
                          <a:solidFill>
                            <a:schemeClr val="tx1"/>
                          </a:solidFill>
                          <a:latin typeface="Meiryo UI" panose="020B0604030504040204" pitchFamily="50" charset="-128"/>
                          <a:ea typeface="Meiryo UI" panose="020B0604030504040204" pitchFamily="50" charset="-128"/>
                        </a:rPr>
                        <a:t>２９</a:t>
                      </a:r>
                      <a:r>
                        <a:rPr kumimoji="1" lang="zh-TW" altLang="en-US" sz="900" b="0" dirty="0">
                          <a:solidFill>
                            <a:schemeClr val="tx1"/>
                          </a:solidFill>
                          <a:latin typeface="Meiryo UI" panose="020B0604030504040204" pitchFamily="50" charset="-128"/>
                          <a:ea typeface="Meiryo UI" panose="020B0604030504040204" pitchFamily="50" charset="-128"/>
                        </a:rPr>
                        <a:t>回</a:t>
                      </a:r>
                      <a:endParaRPr kumimoji="1" lang="en-US" altLang="zh-TW" sz="900" b="0" dirty="0">
                        <a:solidFill>
                          <a:schemeClr val="tx1"/>
                        </a:solidFill>
                        <a:latin typeface="Meiryo UI" panose="020B0604030504040204" pitchFamily="50" charset="-128"/>
                        <a:ea typeface="Meiryo UI" panose="020B0604030504040204" pitchFamily="50" charset="-128"/>
                      </a:endParaRPr>
                    </a:p>
                    <a:p>
                      <a:pPr algn="ctr"/>
                      <a:r>
                        <a:rPr kumimoji="1" lang="zh-TW" altLang="en-US" sz="900" b="0" dirty="0">
                          <a:solidFill>
                            <a:schemeClr val="tx1"/>
                          </a:solidFill>
                          <a:latin typeface="Meiryo UI" panose="020B0604030504040204" pitchFamily="50" charset="-128"/>
                          <a:ea typeface="Meiryo UI" panose="020B0604030504040204" pitchFamily="50" charset="-128"/>
                        </a:rPr>
                        <a:t>大阪府高齢者保健福祉計画推進審議会</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rPr>
                        <a:t>資料</a:t>
                      </a:r>
                      <a:endParaRPr kumimoji="1" lang="en-US" altLang="ja-JP" sz="900" b="0" dirty="0">
                        <a:solidFill>
                          <a:schemeClr val="tx1"/>
                        </a:solidFill>
                        <a:latin typeface="Meiryo UI" panose="020B0604030504040204" pitchFamily="50" charset="-128"/>
                        <a:ea typeface="Meiryo UI" panose="020B0604030504040204" pitchFamily="50" charset="-128"/>
                      </a:endParaRPr>
                    </a:p>
                    <a:p>
                      <a:pPr algn="ctr"/>
                      <a:r>
                        <a:rPr kumimoji="1" lang="ja-JP" altLang="en-US" sz="900" b="0">
                          <a:solidFill>
                            <a:schemeClr val="tx1"/>
                          </a:solidFill>
                          <a:latin typeface="Meiryo UI" panose="020B0604030504040204" pitchFamily="50" charset="-128"/>
                          <a:ea typeface="Meiryo UI" panose="020B0604030504040204" pitchFamily="50" charset="-128"/>
                        </a:rPr>
                        <a:t>４</a:t>
                      </a:r>
                      <a:endParaRPr kumimoji="1" lang="en-US" altLang="ja-JP" sz="9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4670460"/>
                  </a:ext>
                </a:extLst>
              </a:tr>
              <a:tr h="266048">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rPr>
                        <a:t>令和８年８月１７日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sz="9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616642"/>
                  </a:ext>
                </a:extLst>
              </a:tr>
            </a:tbl>
          </a:graphicData>
        </a:graphic>
      </p:graphicFrame>
      <p:sp>
        <p:nvSpPr>
          <p:cNvPr id="4" name="テキスト ボックス 3">
            <a:extLst>
              <a:ext uri="{FF2B5EF4-FFF2-40B4-BE49-F238E27FC236}">
                <a16:creationId xmlns:a16="http://schemas.microsoft.com/office/drawing/2014/main" id="{76D691C3-184C-8DE7-B4F7-DF6D6B946890}"/>
              </a:ext>
            </a:extLst>
          </p:cNvPr>
          <p:cNvSpPr txBox="1"/>
          <p:nvPr/>
        </p:nvSpPr>
        <p:spPr>
          <a:xfrm>
            <a:off x="1371600" y="4653886"/>
            <a:ext cx="6400800" cy="461665"/>
          </a:xfrm>
          <a:prstGeom prst="rect">
            <a:avLst/>
          </a:prstGeom>
          <a:noFill/>
        </p:spPr>
        <p:txBody>
          <a:bodyPr wrap="square" rtlCol="0">
            <a:spAutoFit/>
          </a:bodyPr>
          <a:lstStyle/>
          <a:p>
            <a:pPr algn="ctr"/>
            <a:r>
              <a:rPr kumimoji="1" lang="ja-JP" altLang="en-US" sz="2400" dirty="0">
                <a:latin typeface="Meiryo UI" panose="020B0604030504040204" pitchFamily="50" charset="-128"/>
                <a:ea typeface="Meiryo UI" panose="020B0604030504040204" pitchFamily="50" charset="-128"/>
              </a:rPr>
              <a:t>大阪府　福祉部　高齢介護室</a:t>
            </a:r>
            <a:endParaRPr kumimoji="1" lang="en-US" altLang="ja-JP" sz="2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41331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207D5-B872-3539-87E8-FC1DCE1ED2E9}"/>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122992B-07A1-E9F9-18F1-5E4A05293D39}"/>
              </a:ext>
            </a:extLst>
          </p:cNvPr>
          <p:cNvSpPr>
            <a:spLocks noGrp="1"/>
          </p:cNvSpPr>
          <p:nvPr>
            <p:ph type="sldNum" sz="quarter" idx="12"/>
          </p:nvPr>
        </p:nvSpPr>
        <p:spPr>
          <a:xfrm>
            <a:off x="7086600" y="6492875"/>
            <a:ext cx="2057400" cy="365125"/>
          </a:xfrm>
        </p:spPr>
        <p:txBody>
          <a:bodyPr/>
          <a:lstStyle/>
          <a:p>
            <a:fld id="{4CE62AE4-F010-47EE-8F3E-40F74E339448}" type="slidenum">
              <a:rPr kumimoji="1" lang="ja-JP" altLang="en-US" b="1" smtClean="0">
                <a:solidFill>
                  <a:schemeClr val="tx1"/>
                </a:solidFill>
              </a:rPr>
              <a:t>9</a:t>
            </a:fld>
            <a:endParaRPr kumimoji="1" lang="ja-JP" altLang="en-US" b="1" dirty="0">
              <a:solidFill>
                <a:schemeClr val="tx1"/>
              </a:solidFill>
            </a:endParaRPr>
          </a:p>
        </p:txBody>
      </p:sp>
      <p:sp>
        <p:nvSpPr>
          <p:cNvPr id="3" name="正方形/長方形 2">
            <a:extLst>
              <a:ext uri="{FF2B5EF4-FFF2-40B4-BE49-F238E27FC236}">
                <a16:creationId xmlns:a16="http://schemas.microsoft.com/office/drawing/2014/main" id="{247E3519-8D6D-93E6-6191-937A4FF4829B}"/>
              </a:ext>
            </a:extLst>
          </p:cNvPr>
          <p:cNvSpPr/>
          <p:nvPr/>
        </p:nvSpPr>
        <p:spPr>
          <a:xfrm>
            <a:off x="0" y="2776"/>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BIZ UDPゴシック" panose="020B0400000000000000" pitchFamily="50" charset="-128"/>
                <a:ea typeface="BIZ UDPゴシック" panose="020B0400000000000000" pitchFamily="50" charset="-128"/>
              </a:rPr>
              <a:t>大阪府高齢者計画</a:t>
            </a:r>
            <a:r>
              <a:rPr kumimoji="1" lang="en-US" altLang="ja-JP" b="1" dirty="0">
                <a:latin typeface="BIZ UDPゴシック" panose="020B0400000000000000" pitchFamily="50" charset="-128"/>
                <a:ea typeface="BIZ UDPゴシック" panose="020B0400000000000000" pitchFamily="50" charset="-128"/>
              </a:rPr>
              <a:t>2027 </a:t>
            </a:r>
            <a:r>
              <a:rPr kumimoji="1" lang="ja-JP" altLang="en-US" b="1" dirty="0">
                <a:latin typeface="BIZ UDPゴシック" panose="020B0400000000000000" pitchFamily="50" charset="-128"/>
                <a:ea typeface="BIZ UDPゴシック" panose="020B0400000000000000" pitchFamily="50" charset="-128"/>
              </a:rPr>
              <a:t>骨子案</a:t>
            </a:r>
          </a:p>
        </p:txBody>
      </p:sp>
      <p:graphicFrame>
        <p:nvGraphicFramePr>
          <p:cNvPr id="6" name="表 5">
            <a:extLst>
              <a:ext uri="{FF2B5EF4-FFF2-40B4-BE49-F238E27FC236}">
                <a16:creationId xmlns:a16="http://schemas.microsoft.com/office/drawing/2014/main" id="{C305298E-8F50-0292-FE55-BFBEDAF9E965}"/>
              </a:ext>
            </a:extLst>
          </p:cNvPr>
          <p:cNvGraphicFramePr>
            <a:graphicFrameLocks noGrp="1"/>
          </p:cNvGraphicFramePr>
          <p:nvPr>
            <p:extLst>
              <p:ext uri="{D42A27DB-BD31-4B8C-83A1-F6EECF244321}">
                <p14:modId xmlns:p14="http://schemas.microsoft.com/office/powerpoint/2010/main" val="2532827009"/>
              </p:ext>
            </p:extLst>
          </p:nvPr>
        </p:nvGraphicFramePr>
        <p:xfrm>
          <a:off x="72000" y="1113777"/>
          <a:ext cx="9000000" cy="5194800"/>
        </p:xfrm>
        <a:graphic>
          <a:graphicData uri="http://schemas.openxmlformats.org/drawingml/2006/table">
            <a:tbl>
              <a:tblPr firstRow="1" bandRow="1">
                <a:tableStyleId>{BDBED569-4797-4DF1-A0F4-6AAB3CD982D8}</a:tableStyleId>
              </a:tblPr>
              <a:tblGrid>
                <a:gridCol w="2340000">
                  <a:extLst>
                    <a:ext uri="{9D8B030D-6E8A-4147-A177-3AD203B41FA5}">
                      <a16:colId xmlns:a16="http://schemas.microsoft.com/office/drawing/2014/main" val="3825801899"/>
                    </a:ext>
                  </a:extLst>
                </a:gridCol>
                <a:gridCol w="1944000">
                  <a:extLst>
                    <a:ext uri="{9D8B030D-6E8A-4147-A177-3AD203B41FA5}">
                      <a16:colId xmlns:a16="http://schemas.microsoft.com/office/drawing/2014/main" val="3681366863"/>
                    </a:ext>
                  </a:extLst>
                </a:gridCol>
                <a:gridCol w="4716000">
                  <a:extLst>
                    <a:ext uri="{9D8B030D-6E8A-4147-A177-3AD203B41FA5}">
                      <a16:colId xmlns:a16="http://schemas.microsoft.com/office/drawing/2014/main" val="680172974"/>
                    </a:ext>
                  </a:extLst>
                </a:gridCol>
              </a:tblGrid>
              <a:tr h="334800">
                <a:tc>
                  <a:txBody>
                    <a:bodyPr/>
                    <a:lstStyle/>
                    <a:p>
                      <a:pPr algn="ctr"/>
                      <a:r>
                        <a:rPr kumimoji="1" lang="ja-JP" altLang="en-US" sz="1200">
                          <a:latin typeface="Meiryo UI" panose="020B0604030504040204" pitchFamily="50" charset="-128"/>
                          <a:ea typeface="Meiryo UI" panose="020B0604030504040204" pitchFamily="50" charset="-128"/>
                        </a:rPr>
                        <a:t>施　策</a:t>
                      </a:r>
                      <a:endParaRPr kumimoji="1" lang="en-US" altLang="ja-JP" sz="1200" dirty="0">
                        <a:latin typeface="Meiryo UI" panose="020B0604030504040204" pitchFamily="50" charset="-128"/>
                        <a:ea typeface="Meiryo UI" panose="020B0604030504040204" pitchFamily="50" charset="-128"/>
                      </a:endParaRPr>
                    </a:p>
                  </a:txBody>
                  <a:tcPr anchor="ctr">
                    <a:solidFill>
                      <a:schemeClr val="accent1">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めざすべき姿</a:t>
                      </a:r>
                    </a:p>
                  </a:txBody>
                  <a:tcPr anchor="ctr">
                    <a:solidFill>
                      <a:schemeClr val="accent1">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主な具体的な取組み（案）</a:t>
                      </a:r>
                    </a:p>
                  </a:txBody>
                  <a:tcPr anchor="ctr">
                    <a:solidFill>
                      <a:schemeClr val="accent1">
                        <a:lumMod val="60000"/>
                        <a:lumOff val="40000"/>
                      </a:schemeClr>
                    </a:solidFill>
                  </a:tcPr>
                </a:tc>
                <a:extLst>
                  <a:ext uri="{0D108BD9-81ED-4DB2-BD59-A6C34878D82A}">
                    <a16:rowId xmlns:a16="http://schemas.microsoft.com/office/drawing/2014/main" val="968084984"/>
                  </a:ext>
                </a:extLst>
              </a:tr>
              <a:tr h="198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７ 介護保険事業の適切な運営</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➤個々の高齢者等の状況に配慮した</a:t>
                      </a:r>
                      <a:endParaRPr kumimoji="1" lang="en-US" altLang="ja-JP" sz="9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　　サービスの提供、質の向上</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➤事業者への指導・助言</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➤相談支援及び苦情対応の充実</a:t>
                      </a:r>
                      <a:endParaRPr kumimoji="1" lang="ja-JP" altLang="en-US" sz="120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200" u="none" dirty="0">
                          <a:latin typeface="Meiryo UI" panose="020B0604030504040204" pitchFamily="50" charset="-128"/>
                          <a:ea typeface="Meiryo UI" panose="020B0604030504040204" pitchFamily="50" charset="-128"/>
                        </a:rPr>
                        <a:t>高齢者の自立と尊厳を守る</a:t>
                      </a:r>
                      <a:endParaRPr kumimoji="1" lang="en-US" altLang="ja-JP" sz="1200" u="none" dirty="0">
                        <a:latin typeface="Meiryo UI" panose="020B0604030504040204" pitchFamily="50" charset="-128"/>
                        <a:ea typeface="Meiryo UI" panose="020B0604030504040204" pitchFamily="50" charset="-128"/>
                      </a:endParaRPr>
                    </a:p>
                    <a:p>
                      <a:pPr algn="l"/>
                      <a:r>
                        <a:rPr kumimoji="1" lang="ja-JP" altLang="en-US" sz="1200" u="none" dirty="0">
                          <a:latin typeface="Meiryo UI" panose="020B0604030504040204" pitchFamily="50" charset="-128"/>
                          <a:ea typeface="Meiryo UI" panose="020B0604030504040204" pitchFamily="50" charset="-128"/>
                        </a:rPr>
                        <a:t>サービス提供体制の確保</a:t>
                      </a:r>
                    </a:p>
                  </a:txBody>
                  <a:tcPr anchor="ctr">
                    <a:noFill/>
                  </a:tcPr>
                </a:tc>
                <a:tc>
                  <a:txBody>
                    <a:bodyPr/>
                    <a:lstStyle/>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・適正な審査判定・認定調査に関する研修</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・介護支援専門員の資質の向上</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・介護サービス情報の公表</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・入所者</a:t>
                      </a: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利用者</a:t>
                      </a: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本位のサービス提供促進、事業所に対する厳正な対処</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・集団指導の実施</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・地域包括支援センターの周知</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・介護サービス相談員派遣等事業の拡大促進</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・苦情処理の体制及び手順等の整備　等</a:t>
                      </a:r>
                    </a:p>
                  </a:txBody>
                  <a:tcPr anchor="ctr">
                    <a:noFill/>
                  </a:tcPr>
                </a:tc>
                <a:extLst>
                  <a:ext uri="{0D108BD9-81ED-4DB2-BD59-A6C34878D82A}">
                    <a16:rowId xmlns:a16="http://schemas.microsoft.com/office/drawing/2014/main" val="1776311377"/>
                  </a:ext>
                </a:extLst>
              </a:tr>
              <a:tr h="14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８ </a:t>
                      </a:r>
                      <a:r>
                        <a:rPr kumimoji="1" lang="zh-TW" altLang="en-US" sz="1200" dirty="0">
                          <a:latin typeface="Meiryo UI" panose="020B0604030504040204" pitchFamily="50" charset="-128"/>
                          <a:ea typeface="Meiryo UI" panose="020B0604030504040204" pitchFamily="50" charset="-128"/>
                        </a:rPr>
                        <a:t>介護給付等適正化</a:t>
                      </a:r>
                      <a:endParaRPr kumimoji="1" lang="en-US" altLang="zh-TW"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zh-TW"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➤更なる要介護認定の適正化</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➤ケアプラン点検等の市町村が行う事業の支援</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➤高齢者住まいにおける適正なサービス提供の</a:t>
                      </a:r>
                      <a:endParaRPr kumimoji="1" lang="en-US" altLang="ja-JP" sz="9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　　確保</a:t>
                      </a:r>
                      <a:endParaRPr kumimoji="1" lang="ja-JP" altLang="en-US" sz="120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200" u="none" dirty="0">
                          <a:latin typeface="Meiryo UI" panose="020B0604030504040204" pitchFamily="50" charset="-128"/>
                          <a:ea typeface="Meiryo UI" panose="020B0604030504040204" pitchFamily="50" charset="-128"/>
                        </a:rPr>
                        <a:t>公平公正な要介護認定の実施及び過不足のない</a:t>
                      </a:r>
                      <a:endParaRPr kumimoji="1" lang="en-US" altLang="ja-JP" sz="1200" u="none" dirty="0">
                        <a:latin typeface="Meiryo UI" panose="020B0604030504040204" pitchFamily="50" charset="-128"/>
                        <a:ea typeface="Meiryo UI" panose="020B0604030504040204" pitchFamily="50" charset="-128"/>
                      </a:endParaRPr>
                    </a:p>
                    <a:p>
                      <a:pPr algn="l"/>
                      <a:r>
                        <a:rPr kumimoji="1" lang="ja-JP" altLang="en-US" sz="1200" u="none" dirty="0">
                          <a:latin typeface="Meiryo UI" panose="020B0604030504040204" pitchFamily="50" charset="-128"/>
                          <a:ea typeface="Meiryo UI" panose="020B0604030504040204" pitchFamily="50" charset="-128"/>
                        </a:rPr>
                        <a:t>サービス提供に向けた介護</a:t>
                      </a:r>
                      <a:endParaRPr kumimoji="1" lang="en-US" altLang="ja-JP" sz="1200" u="none" dirty="0">
                        <a:latin typeface="Meiryo UI" panose="020B0604030504040204" pitchFamily="50" charset="-128"/>
                        <a:ea typeface="Meiryo UI" panose="020B0604030504040204" pitchFamily="50" charset="-128"/>
                      </a:endParaRPr>
                    </a:p>
                    <a:p>
                      <a:pPr algn="l"/>
                      <a:r>
                        <a:rPr kumimoji="1" lang="ja-JP" altLang="en-US" sz="1200" u="none" dirty="0">
                          <a:latin typeface="Meiryo UI" panose="020B0604030504040204" pitchFamily="50" charset="-128"/>
                          <a:ea typeface="Meiryo UI" panose="020B0604030504040204" pitchFamily="50" charset="-128"/>
                        </a:rPr>
                        <a:t>給付の適正化</a:t>
                      </a:r>
                      <a:endParaRPr kumimoji="1" lang="en-US" altLang="ja-JP" sz="1200" u="none" dirty="0">
                        <a:latin typeface="Meiryo UI" panose="020B0604030504040204" pitchFamily="50" charset="-128"/>
                        <a:ea typeface="Meiryo UI" panose="020B0604030504040204" pitchFamily="50" charset="-128"/>
                      </a:endParaRPr>
                    </a:p>
                  </a:txBody>
                  <a:tcPr anchor="ctr">
                    <a:noFill/>
                  </a:tcPr>
                </a:tc>
                <a:tc>
                  <a:txBody>
                    <a:bodyPr/>
                    <a:lstStyle/>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・要介護認定の適正化の市町村支援</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・ケアプラン点検等の市町村支援　等</a:t>
                      </a:r>
                    </a:p>
                  </a:txBody>
                  <a:tcPr anchor="ctr">
                    <a:noFill/>
                  </a:tcPr>
                </a:tc>
                <a:extLst>
                  <a:ext uri="{0D108BD9-81ED-4DB2-BD59-A6C34878D82A}">
                    <a16:rowId xmlns:a16="http://schemas.microsoft.com/office/drawing/2014/main" val="1199063874"/>
                  </a:ext>
                </a:extLst>
              </a:tr>
              <a:tr h="14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９ 災害、感染症に対する</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高齢者支援体制の確立</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➤災害に対する高齢者支援体制の確立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➤感染症に対する高齢者支援体制の確立</a:t>
                      </a:r>
                    </a:p>
                  </a:txBody>
                  <a:tcPr anchor="ctr">
                    <a:noFill/>
                  </a:tcPr>
                </a:tc>
                <a:tc>
                  <a:txBody>
                    <a:bodyPr/>
                    <a:lstStyle/>
                    <a:p>
                      <a:pPr algn="l"/>
                      <a:r>
                        <a:rPr kumimoji="1" lang="ja-JP" altLang="en-US" sz="1200" u="none" dirty="0">
                          <a:latin typeface="Meiryo UI" panose="020B0604030504040204" pitchFamily="50" charset="-128"/>
                          <a:ea typeface="Meiryo UI" panose="020B0604030504040204" pitchFamily="50" charset="-128"/>
                        </a:rPr>
                        <a:t>災害、感染症の発生時でも安心して介護サービスを受けることができる体制の構築</a:t>
                      </a:r>
                    </a:p>
                  </a:txBody>
                  <a:tcPr anchor="ctr">
                    <a:noFill/>
                  </a:tcPr>
                </a:tc>
                <a:tc>
                  <a:txBody>
                    <a:bodyPr/>
                    <a:lstStyle/>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・福祉避難所の指定促進</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・被災時の体制整備支援</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・災害派遣福祉チーム（</a:t>
                      </a:r>
                      <a:r>
                        <a:rPr kumimoji="1" lang="en-US" altLang="ja-JP" sz="1200" u="none" dirty="0">
                          <a:solidFill>
                            <a:schemeClr val="tx1"/>
                          </a:solidFill>
                          <a:latin typeface="Meiryo UI" panose="020B0604030504040204" pitchFamily="50" charset="-128"/>
                          <a:ea typeface="Meiryo UI" panose="020B0604030504040204" pitchFamily="50" charset="-128"/>
                        </a:rPr>
                        <a:t>DWAT</a:t>
                      </a:r>
                      <a:r>
                        <a:rPr kumimoji="1" lang="ja-JP" altLang="en-US" sz="1200" u="none" dirty="0">
                          <a:solidFill>
                            <a:schemeClr val="tx1"/>
                          </a:solidFill>
                          <a:latin typeface="Meiryo UI" panose="020B0604030504040204" pitchFamily="50" charset="-128"/>
                          <a:ea typeface="Meiryo UI" panose="020B0604030504040204" pitchFamily="50" charset="-128"/>
                        </a:rPr>
                        <a:t>）構築事業</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・感染症発生時の体制整備支援　等</a:t>
                      </a:r>
                    </a:p>
                  </a:txBody>
                  <a:tcPr anchor="ctr">
                    <a:noFill/>
                  </a:tcPr>
                </a:tc>
                <a:extLst>
                  <a:ext uri="{0D108BD9-81ED-4DB2-BD59-A6C34878D82A}">
                    <a16:rowId xmlns:a16="http://schemas.microsoft.com/office/drawing/2014/main" val="4011547063"/>
                  </a:ext>
                </a:extLst>
              </a:tr>
            </a:tbl>
          </a:graphicData>
        </a:graphic>
      </p:graphicFrame>
      <p:sp>
        <p:nvSpPr>
          <p:cNvPr id="4" name="テキスト ボックス 3">
            <a:extLst>
              <a:ext uri="{FF2B5EF4-FFF2-40B4-BE49-F238E27FC236}">
                <a16:creationId xmlns:a16="http://schemas.microsoft.com/office/drawing/2014/main" id="{44EE6C29-D064-4F0E-B086-6AA822CBC85D}"/>
              </a:ext>
            </a:extLst>
          </p:cNvPr>
          <p:cNvSpPr txBox="1"/>
          <p:nvPr/>
        </p:nvSpPr>
        <p:spPr>
          <a:xfrm>
            <a:off x="0" y="651570"/>
            <a:ext cx="4392000" cy="307777"/>
          </a:xfrm>
          <a:prstGeom prst="rect">
            <a:avLst/>
          </a:prstGeom>
          <a:noFill/>
        </p:spPr>
        <p:txBody>
          <a:bodyPr wrap="square" rtlCol="0">
            <a:spAutoFit/>
          </a:bodyPr>
          <a:lstStyle/>
          <a:p>
            <a:r>
              <a:rPr kumimoji="1" lang="ja-JP" altLang="en-US" sz="1400" b="1" dirty="0">
                <a:latin typeface="Meiryo UI" panose="020B0604030504040204" pitchFamily="50" charset="-128"/>
                <a:ea typeface="Meiryo UI" panose="020B0604030504040204" pitchFamily="50" charset="-128"/>
              </a:rPr>
              <a:t>■第３章　「施策の推進方策」　の主な取組み等について</a:t>
            </a:r>
            <a:endParaRPr kumimoji="1" lang="en-US" altLang="ja-JP" sz="1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47253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B2C4822-1EC6-4EA2-BE4F-9DA112715870}"/>
              </a:ext>
            </a:extLst>
          </p:cNvPr>
          <p:cNvSpPr txBox="1"/>
          <p:nvPr/>
        </p:nvSpPr>
        <p:spPr>
          <a:xfrm>
            <a:off x="495836" y="2324543"/>
            <a:ext cx="8152327" cy="175432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大阪府認知症施策推進計画２０２</a:t>
            </a:r>
            <a:r>
              <a:rPr kumimoji="1" lang="en-US" altLang="ja-JP" sz="3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3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3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骨子案</a:t>
            </a:r>
            <a:r>
              <a:rPr kumimoji="1" lang="en-US" altLang="ja-JP" sz="3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3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について</a:t>
            </a:r>
            <a:endParaRPr kumimoji="1" lang="en-US" altLang="ja-JP" sz="3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 name="スライド番号プレースホルダー 8">
            <a:extLst>
              <a:ext uri="{FF2B5EF4-FFF2-40B4-BE49-F238E27FC236}">
                <a16:creationId xmlns:a16="http://schemas.microsoft.com/office/drawing/2014/main" id="{99D3DDA9-C0BA-D412-50A0-B24C03E8BD9C}"/>
              </a:ext>
            </a:extLst>
          </p:cNvPr>
          <p:cNvSpPr>
            <a:spLocks noGrp="1"/>
          </p:cNvSpPr>
          <p:nvPr>
            <p:ph type="sldNum" sz="quarter" idx="12"/>
          </p:nvPr>
        </p:nvSpPr>
        <p:spPr>
          <a:xfrm>
            <a:off x="7086600" y="6490950"/>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E62AE4-F010-47EE-8F3E-40F74E339448}" type="slidenum">
              <a:rPr kumimoji="1" lang="ja-JP" altLang="en-US" sz="1200" b="1" i="0" u="none" strike="noStrike" kern="1200" cap="none" spc="0" normalizeH="0" baseline="0" noProof="0" smtClean="0">
                <a:ln>
                  <a:noFill/>
                </a:ln>
                <a:solidFill>
                  <a:schemeClr val="tx1"/>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1" lang="ja-JP" altLang="en-US" sz="1200" b="1"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713078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969D44E9-C8E1-4009-B8D9-F4BE602843DF}"/>
              </a:ext>
            </a:extLst>
          </p:cNvPr>
          <p:cNvSpPr/>
          <p:nvPr/>
        </p:nvSpPr>
        <p:spPr>
          <a:xfrm>
            <a:off x="0" y="0"/>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大阪府内の認知症高齢者の現状と今後の見通し</a:t>
            </a:r>
          </a:p>
        </p:txBody>
      </p:sp>
      <p:sp>
        <p:nvSpPr>
          <p:cNvPr id="6" name="テキスト ボックス 5">
            <a:extLst>
              <a:ext uri="{FF2B5EF4-FFF2-40B4-BE49-F238E27FC236}">
                <a16:creationId xmlns:a16="http://schemas.microsoft.com/office/drawing/2014/main" id="{0F3179D4-4207-4EA2-9977-226E5763A143}"/>
              </a:ext>
            </a:extLst>
          </p:cNvPr>
          <p:cNvSpPr txBox="1"/>
          <p:nvPr/>
        </p:nvSpPr>
        <p:spPr>
          <a:xfrm>
            <a:off x="133866" y="567004"/>
            <a:ext cx="8952984" cy="5139869"/>
          </a:xfrm>
          <a:prstGeom prst="rect">
            <a:avLst/>
          </a:prstGeom>
          <a:noFill/>
          <a:ln>
            <a:solidFill>
              <a:schemeClr val="accent1"/>
            </a:solidFill>
            <a:prstDash val="sysDo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現　状</a:t>
            </a:r>
            <a:r>
              <a:rPr kumimoji="1" lang="en-US" altLang="ja-JP"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全国の認知症・</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MCI</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（軽度認知障がい）有病者数合計は、</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2025</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年度で</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1035.9</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28.3</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％）となり、高齢者の約</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3.6</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人に１人が何らかの認知機能の障がいを抱えた状態</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大阪府の認知症・</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MCI</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（軽度認知障がい）有病者数合計は、</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2025</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年度で</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70.5</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28.9</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％）となり、府内の高齢者の約</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3.5</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人に１人が何らかの認知機能の障がいを抱えた状態</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今後の見通し</a:t>
            </a:r>
            <a:r>
              <a:rPr kumimoji="1" lang="en-US" altLang="ja-JP"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団塊ジュニア世代が</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65</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歳以上となる</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2040</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年に向けて、大阪府は高齢化がさらに進展する見</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込み、認知症高齢者の数も比例した増加が見込まれる</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将来推計によれば、府内の認知症高齢者は、</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32</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(2025</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)→37.6</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(2045</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と</a:t>
            </a:r>
            <a:r>
              <a:rPr kumimoji="1" lang="en-US" altLang="ja-JP" sz="18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8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年間で</a:t>
            </a:r>
            <a:r>
              <a:rPr kumimoji="1" lang="en-US" altLang="ja-JP" sz="18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5.6</a:t>
            </a:r>
            <a:r>
              <a:rPr kumimoji="1" lang="ja-JP" altLang="en-US" sz="18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万人増加の見込み</a:t>
            </a:r>
            <a:endParaRPr kumimoji="1" lang="en-US" altLang="ja-JP" sz="18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認知症と</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MCI</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を合わせた府内の有病者数も、</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70.5</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(2025</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)→78.8</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(2045</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と</a:t>
            </a:r>
            <a:r>
              <a:rPr kumimoji="1" lang="en-US" altLang="ja-JP" sz="18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8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年間で８</a:t>
            </a:r>
            <a:r>
              <a:rPr kumimoji="1" lang="en-US" altLang="ja-JP" sz="18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8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万人増加の見込み</a:t>
            </a:r>
            <a:endParaRPr kumimoji="1" lang="en-US" altLang="ja-JP" sz="18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 name="テキスト ボックス 6">
            <a:extLst>
              <a:ext uri="{FF2B5EF4-FFF2-40B4-BE49-F238E27FC236}">
                <a16:creationId xmlns:a16="http://schemas.microsoft.com/office/drawing/2014/main" id="{C89C6544-1D53-4B9B-B6A3-2DD3FDB0372F}"/>
              </a:ext>
            </a:extLst>
          </p:cNvPr>
          <p:cNvSpPr txBox="1"/>
          <p:nvPr/>
        </p:nvSpPr>
        <p:spPr>
          <a:xfrm>
            <a:off x="414072" y="5138140"/>
            <a:ext cx="8729928"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「認知症及び軽度認知障害の有病率調査並びに将来推計に関する研究」（令和５年度老人保健事業推進費等補助金　九州大学二宮教授）による速報値に国立社会保障人口問題研究所「日本の地域別将来推計人口（令和５年</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12</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月推計）による大阪府の男女別・年齢階級別人口の将来推計をかけて算出</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8" name="矢印: 下 7">
            <a:extLst>
              <a:ext uri="{FF2B5EF4-FFF2-40B4-BE49-F238E27FC236}">
                <a16:creationId xmlns:a16="http://schemas.microsoft.com/office/drawing/2014/main" id="{BA6D579B-CB9A-4264-9CCD-1FC157A55422}"/>
              </a:ext>
            </a:extLst>
          </p:cNvPr>
          <p:cNvSpPr/>
          <p:nvPr/>
        </p:nvSpPr>
        <p:spPr>
          <a:xfrm>
            <a:off x="3699229" y="5718164"/>
            <a:ext cx="1980000" cy="252000"/>
          </a:xfrm>
          <a:prstGeom prst="downArrow">
            <a:avLst>
              <a:gd name="adj1" fmla="val 42634"/>
              <a:gd name="adj2" fmla="val 59103"/>
            </a:avLst>
          </a:prstGeom>
          <a:solidFill>
            <a:schemeClr val="accent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 name="正方形/長方形 1">
            <a:extLst>
              <a:ext uri="{FF2B5EF4-FFF2-40B4-BE49-F238E27FC236}">
                <a16:creationId xmlns:a16="http://schemas.microsoft.com/office/drawing/2014/main" id="{F9132E1C-49A0-46FE-9892-A9439283F9A5}"/>
              </a:ext>
            </a:extLst>
          </p:cNvPr>
          <p:cNvSpPr/>
          <p:nvPr/>
        </p:nvSpPr>
        <p:spPr>
          <a:xfrm>
            <a:off x="81643" y="6080220"/>
            <a:ext cx="9062357" cy="4215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認知症は、年齢に関わらず自分自身や家族、職場の同僚など</a:t>
            </a:r>
            <a:endParaRPr kumimoji="1"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誰もがなり得るものとなり、府民一人一人が</a:t>
            </a:r>
            <a:r>
              <a:rPr kumimoji="1" lang="ja-JP" altLang="en-US" sz="18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「自分ごと」</a:t>
            </a:r>
            <a:r>
              <a:rPr kumimoji="1"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として考える時代へ</a:t>
            </a:r>
          </a:p>
        </p:txBody>
      </p:sp>
      <p:sp>
        <p:nvSpPr>
          <p:cNvPr id="3" name="スライド番号プレースホルダー 8">
            <a:extLst>
              <a:ext uri="{FF2B5EF4-FFF2-40B4-BE49-F238E27FC236}">
                <a16:creationId xmlns:a16="http://schemas.microsoft.com/office/drawing/2014/main" id="{5614C05B-1252-2DD1-B24D-103BEA39A0B6}"/>
              </a:ext>
            </a:extLst>
          </p:cNvPr>
          <p:cNvSpPr>
            <a:spLocks noGrp="1"/>
          </p:cNvSpPr>
          <p:nvPr>
            <p:ph type="sldNum" sz="quarter" idx="12"/>
          </p:nvPr>
        </p:nvSpPr>
        <p:spPr>
          <a:xfrm>
            <a:off x="7086600" y="6490950"/>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E62AE4-F010-47EE-8F3E-40F74E339448}" type="slidenum">
              <a:rPr kumimoji="1" lang="ja-JP" altLang="en-US" sz="1200" b="1" i="0" u="none" strike="noStrike" kern="1200" cap="none" spc="0" normalizeH="0" baseline="0" noProof="0" smtClean="0">
                <a:ln>
                  <a:noFill/>
                </a:ln>
                <a:solidFill>
                  <a:schemeClr val="tx1"/>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1" lang="ja-JP" altLang="en-US" sz="1200" b="1"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159427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4">
            <a:extLst>
              <a:ext uri="{FF2B5EF4-FFF2-40B4-BE49-F238E27FC236}">
                <a16:creationId xmlns:a16="http://schemas.microsoft.com/office/drawing/2014/main" id="{58EB3B3F-F493-45AC-ACAB-CA1513B2077E}"/>
              </a:ext>
            </a:extLst>
          </p:cNvPr>
          <p:cNvGraphicFramePr>
            <a:graphicFrameLocks noGrp="1"/>
          </p:cNvGraphicFramePr>
          <p:nvPr>
            <p:extLst>
              <p:ext uri="{D42A27DB-BD31-4B8C-83A1-F6EECF244321}">
                <p14:modId xmlns:p14="http://schemas.microsoft.com/office/powerpoint/2010/main" val="665271829"/>
              </p:ext>
            </p:extLst>
          </p:nvPr>
        </p:nvGraphicFramePr>
        <p:xfrm>
          <a:off x="1" y="326113"/>
          <a:ext cx="9144000" cy="5334000"/>
        </p:xfrm>
        <a:graphic>
          <a:graphicData uri="http://schemas.openxmlformats.org/drawingml/2006/table">
            <a:tbl>
              <a:tblPr firstRow="1" bandRow="1">
                <a:tableStyleId>{C083E6E3-FA7D-4D7B-A595-EF9225AFEA82}</a:tableStyleId>
              </a:tblPr>
              <a:tblGrid>
                <a:gridCol w="9144000">
                  <a:extLst>
                    <a:ext uri="{9D8B030D-6E8A-4147-A177-3AD203B41FA5}">
                      <a16:colId xmlns:a16="http://schemas.microsoft.com/office/drawing/2014/main" val="86666788"/>
                    </a:ext>
                  </a:extLst>
                </a:gridCol>
              </a:tblGrid>
              <a:tr h="202244">
                <a:tc>
                  <a:txBody>
                    <a:bodyPr/>
                    <a:lstStyle/>
                    <a:p>
                      <a:endParaRPr kumimoji="1" lang="en-US" altLang="ja-JP" sz="800" dirty="0"/>
                    </a:p>
                  </a:txBody>
                  <a:tcPr/>
                </a:tc>
                <a:extLst>
                  <a:ext uri="{0D108BD9-81ED-4DB2-BD59-A6C34878D82A}">
                    <a16:rowId xmlns:a16="http://schemas.microsoft.com/office/drawing/2014/main" val="1542391821"/>
                  </a:ext>
                </a:extLst>
              </a:tr>
              <a:tr h="288920">
                <a:tc>
                  <a:txBody>
                    <a:bodyPr/>
                    <a:lstStyle/>
                    <a:p>
                      <a:endParaRPr kumimoji="1" lang="ja-JP" altLang="en-US" sz="1400" dirty="0"/>
                    </a:p>
                  </a:txBody>
                  <a:tcPr/>
                </a:tc>
                <a:extLst>
                  <a:ext uri="{0D108BD9-81ED-4DB2-BD59-A6C34878D82A}">
                    <a16:rowId xmlns:a16="http://schemas.microsoft.com/office/drawing/2014/main" val="1167191484"/>
                  </a:ext>
                </a:extLst>
              </a:tr>
              <a:tr h="953437">
                <a:tc>
                  <a:txBody>
                    <a:bodyPr/>
                    <a:lstStyle/>
                    <a:p>
                      <a:pPr marL="0" marR="0" lvl="0" indent="0" algn="l" defTabSz="914423"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令和６年１月　　「共生社会の実現を推進するための認知症基本法」施行</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23"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・政府は、「認知症施策推進基本計画」を策定。（認知症の人及び家族等により構成される関係者会議の意見を聴く。）</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23"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・都道府県は、国の基本計画を基本とするとともに、当該都道府県の実情に即した都道府県認知症施策推進計画を策定</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23"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するよう努めなければならない。（法第</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条）</a:t>
                      </a:r>
                    </a:p>
                  </a:txBody>
                  <a:tcPr/>
                </a:tc>
                <a:extLst>
                  <a:ext uri="{0D108BD9-81ED-4DB2-BD59-A6C34878D82A}">
                    <a16:rowId xmlns:a16="http://schemas.microsoft.com/office/drawing/2014/main" val="2663552958"/>
                  </a:ext>
                </a:extLst>
              </a:tr>
              <a:tr h="202244">
                <a:tc>
                  <a:txBody>
                    <a:bodyPr/>
                    <a:lstStyle/>
                    <a:p>
                      <a:endParaRPr kumimoji="1" lang="ja-JP" altLang="en-US" sz="8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934051889"/>
                  </a:ext>
                </a:extLst>
              </a:tr>
              <a:tr h="606733">
                <a:tc>
                  <a:txBody>
                    <a:bodyPr/>
                    <a:lstStyle/>
                    <a:p>
                      <a:r>
                        <a:rPr kumimoji="1" lang="ja-JP" altLang="en-US" sz="1800" kern="1200" dirty="0">
                          <a:solidFill>
                            <a:schemeClr val="tx1"/>
                          </a:solidFill>
                          <a:latin typeface="Meiryo UI" panose="020B0604030504040204" pitchFamily="50" charset="-128"/>
                          <a:ea typeface="Meiryo UI" panose="020B0604030504040204" pitchFamily="50" charset="-128"/>
                          <a:cs typeface="+mn-cs"/>
                        </a:rPr>
                        <a:t>令和６年３月　　</a:t>
                      </a:r>
                      <a:r>
                        <a:rPr kumimoji="1" lang="zh-TW" altLang="en-US" sz="1800" kern="1200" dirty="0">
                          <a:solidFill>
                            <a:schemeClr val="tx1"/>
                          </a:solidFill>
                          <a:latin typeface="Meiryo UI" panose="020B0604030504040204" pitchFamily="50" charset="-128"/>
                          <a:ea typeface="Meiryo UI" panose="020B0604030504040204" pitchFamily="50" charset="-128"/>
                          <a:cs typeface="+mn-cs"/>
                        </a:rPr>
                        <a:t>「大阪府認知症施策推進計画</a:t>
                      </a:r>
                      <a:r>
                        <a:rPr kumimoji="1" lang="en-US" altLang="zh-TW" sz="1800" kern="1200" dirty="0">
                          <a:solidFill>
                            <a:schemeClr val="tx1"/>
                          </a:solidFill>
                          <a:latin typeface="Meiryo UI" panose="020B0604030504040204" pitchFamily="50" charset="-128"/>
                          <a:ea typeface="Meiryo UI" panose="020B0604030504040204" pitchFamily="50" charset="-128"/>
                          <a:cs typeface="+mn-cs"/>
                        </a:rPr>
                        <a:t>2024</a:t>
                      </a:r>
                      <a:r>
                        <a:rPr kumimoji="1" lang="zh-TW" altLang="en-US" sz="1800" kern="1200" dirty="0">
                          <a:solidFill>
                            <a:schemeClr val="tx1"/>
                          </a:solidFill>
                          <a:latin typeface="Meiryo UI" panose="020B0604030504040204" pitchFamily="50" charset="-128"/>
                          <a:ea typeface="Meiryo UI" panose="020B0604030504040204" pitchFamily="50" charset="-128"/>
                          <a:cs typeface="+mn-cs"/>
                        </a:rPr>
                        <a:t>」</a:t>
                      </a:r>
                      <a:r>
                        <a:rPr kumimoji="1" lang="ja-JP" altLang="en-US" sz="1800" kern="1200" dirty="0">
                          <a:solidFill>
                            <a:schemeClr val="tx1"/>
                          </a:solidFill>
                          <a:latin typeface="Meiryo UI" panose="020B0604030504040204" pitchFamily="50" charset="-128"/>
                          <a:ea typeface="Meiryo UI" panose="020B0604030504040204" pitchFamily="50" charset="-128"/>
                          <a:cs typeface="+mn-cs"/>
                        </a:rPr>
                        <a:t>を「大阪府高齢者計画</a:t>
                      </a:r>
                      <a:r>
                        <a:rPr kumimoji="1" lang="en-US" altLang="ja-JP" sz="1800" kern="1200" dirty="0">
                          <a:solidFill>
                            <a:schemeClr val="tx1"/>
                          </a:solidFill>
                          <a:latin typeface="Meiryo UI" panose="020B0604030504040204" pitchFamily="50" charset="-128"/>
                          <a:ea typeface="Meiryo UI" panose="020B0604030504040204" pitchFamily="50" charset="-128"/>
                          <a:cs typeface="+mn-cs"/>
                        </a:rPr>
                        <a:t>2024</a:t>
                      </a:r>
                      <a:r>
                        <a:rPr kumimoji="1" lang="ja-JP" altLang="en-US" sz="1800" kern="1200" dirty="0">
                          <a:solidFill>
                            <a:schemeClr val="tx1"/>
                          </a:solidFill>
                          <a:latin typeface="Meiryo UI" panose="020B0604030504040204" pitchFamily="50" charset="-128"/>
                          <a:ea typeface="Meiryo UI" panose="020B0604030504040204" pitchFamily="50" charset="-128"/>
                          <a:cs typeface="+mn-cs"/>
                        </a:rPr>
                        <a:t>」</a:t>
                      </a:r>
                      <a:endParaRPr kumimoji="1" lang="en-US" altLang="ja-JP" sz="1800"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800" kern="1200" dirty="0">
                          <a:solidFill>
                            <a:schemeClr val="tx1"/>
                          </a:solidFill>
                          <a:latin typeface="Meiryo UI" panose="020B0604030504040204" pitchFamily="50" charset="-128"/>
                          <a:ea typeface="Meiryo UI" panose="020B0604030504040204" pitchFamily="50" charset="-128"/>
                          <a:cs typeface="+mn-cs"/>
                        </a:rPr>
                        <a:t>　　　　　　　　　　（第９期計画：</a:t>
                      </a:r>
                      <a:r>
                        <a:rPr kumimoji="1" lang="zh-TW" altLang="en-US" sz="1800" kern="1200" dirty="0">
                          <a:solidFill>
                            <a:schemeClr val="tx1"/>
                          </a:solidFill>
                          <a:latin typeface="Meiryo UI" panose="020B0604030504040204" pitchFamily="50" charset="-128"/>
                          <a:ea typeface="Meiryo UI" panose="020B0604030504040204" pitchFamily="50" charset="-128"/>
                          <a:cs typeface="+mn-cs"/>
                        </a:rPr>
                        <a:t>計画期間：</a:t>
                      </a:r>
                      <a:r>
                        <a:rPr kumimoji="1" lang="en-US" altLang="zh-TW" sz="1800" kern="1200" dirty="0">
                          <a:solidFill>
                            <a:schemeClr val="tx1"/>
                          </a:solidFill>
                          <a:latin typeface="Meiryo UI" panose="020B0604030504040204" pitchFamily="50" charset="-128"/>
                          <a:ea typeface="Meiryo UI" panose="020B0604030504040204" pitchFamily="50" charset="-128"/>
                          <a:cs typeface="+mn-cs"/>
                        </a:rPr>
                        <a:t>R</a:t>
                      </a:r>
                      <a:r>
                        <a:rPr kumimoji="1" lang="zh-TW" altLang="en-US" sz="1800" kern="1200" dirty="0">
                          <a:solidFill>
                            <a:schemeClr val="tx1"/>
                          </a:solidFill>
                          <a:latin typeface="Meiryo UI" panose="020B0604030504040204" pitchFamily="50" charset="-128"/>
                          <a:ea typeface="Meiryo UI" panose="020B0604030504040204" pitchFamily="50" charset="-128"/>
                          <a:cs typeface="+mn-cs"/>
                        </a:rPr>
                        <a:t>６～</a:t>
                      </a:r>
                      <a:r>
                        <a:rPr kumimoji="1" lang="en-US" altLang="zh-TW" sz="1800" kern="1200" dirty="0">
                          <a:solidFill>
                            <a:schemeClr val="tx1"/>
                          </a:solidFill>
                          <a:latin typeface="Meiryo UI" panose="020B0604030504040204" pitchFamily="50" charset="-128"/>
                          <a:ea typeface="Meiryo UI" panose="020B0604030504040204" pitchFamily="50" charset="-128"/>
                          <a:cs typeface="+mn-cs"/>
                        </a:rPr>
                        <a:t>R8</a:t>
                      </a:r>
                      <a:r>
                        <a:rPr kumimoji="1" lang="ja-JP" altLang="en-US" sz="1800" kern="1200" dirty="0">
                          <a:solidFill>
                            <a:schemeClr val="tx1"/>
                          </a:solidFill>
                          <a:latin typeface="Meiryo UI" panose="020B0604030504040204" pitchFamily="50" charset="-128"/>
                          <a:ea typeface="Meiryo UI" panose="020B0604030504040204" pitchFamily="50" charset="-128"/>
                          <a:cs typeface="+mn-cs"/>
                        </a:rPr>
                        <a:t>）と一体的に策定</a:t>
                      </a:r>
                      <a:endParaRPr kumimoji="1" lang="en-US" altLang="ja-JP" sz="1800" kern="1200" dirty="0">
                        <a:solidFill>
                          <a:schemeClr val="tx1"/>
                        </a:solidFill>
                        <a:latin typeface="Meiryo UI" panose="020B0604030504040204" pitchFamily="50" charset="-128"/>
                        <a:ea typeface="Meiryo UI" panose="020B0604030504040204" pitchFamily="50" charset="-128"/>
                        <a:cs typeface="+mn-cs"/>
                      </a:endParaRPr>
                    </a:p>
                  </a:txBody>
                  <a:tcPr/>
                </a:tc>
                <a:extLst>
                  <a:ext uri="{0D108BD9-81ED-4DB2-BD59-A6C34878D82A}">
                    <a16:rowId xmlns:a16="http://schemas.microsoft.com/office/drawing/2014/main" val="924587201"/>
                  </a:ext>
                </a:extLst>
              </a:tr>
              <a:tr h="202244">
                <a:tc>
                  <a:txBody>
                    <a:bodyPr/>
                    <a:lstStyle/>
                    <a:p>
                      <a:endParaRPr kumimoji="1" lang="ja-JP" altLang="en-US" sz="8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182529745"/>
                  </a:ext>
                </a:extLst>
              </a:tr>
              <a:tr h="2600283">
                <a:tc>
                  <a:txBody>
                    <a:bodyPr/>
                    <a:lstStyle/>
                    <a:p>
                      <a:r>
                        <a:rPr kumimoji="1" lang="ja-JP" altLang="en-US" sz="1800" kern="1200" dirty="0">
                          <a:solidFill>
                            <a:schemeClr val="tx1"/>
                          </a:solidFill>
                          <a:latin typeface="Meiryo UI" panose="020B0604030504040204" pitchFamily="50" charset="-128"/>
                          <a:ea typeface="Meiryo UI" panose="020B0604030504040204" pitchFamily="50" charset="-128"/>
                          <a:cs typeface="+mn-cs"/>
                        </a:rPr>
                        <a:t>令和６年１２月　　政府の「認知症施策推進基本計画」が閣議決定</a:t>
                      </a:r>
                      <a:endParaRPr kumimoji="1" lang="en-US" altLang="ja-JP" sz="1800"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kern="1200" dirty="0">
                          <a:solidFill>
                            <a:schemeClr val="tx1"/>
                          </a:solidFill>
                          <a:latin typeface="Meiryo UI" panose="020B0604030504040204" pitchFamily="50" charset="-128"/>
                          <a:ea typeface="Meiryo UI" panose="020B0604030504040204" pitchFamily="50" charset="-128"/>
                          <a:cs typeface="+mn-cs"/>
                        </a:rPr>
                        <a:t>（概要）</a:t>
                      </a:r>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kern="1200" dirty="0">
                          <a:solidFill>
                            <a:schemeClr val="tx1"/>
                          </a:solidFill>
                          <a:latin typeface="Meiryo UI" panose="020B0604030504040204" pitchFamily="50" charset="-128"/>
                          <a:ea typeface="Meiryo UI" panose="020B0604030504040204" pitchFamily="50" charset="-128"/>
                          <a:cs typeface="+mn-cs"/>
                        </a:rPr>
                        <a:t>　・認知症になってもできることがあり、住み慣れた地域で希望をもって自分らしく暮らし続けられるという</a:t>
                      </a:r>
                      <a:r>
                        <a:rPr kumimoji="1" lang="ja-JP" altLang="en-US" sz="1400" b="1" kern="1200" dirty="0">
                          <a:solidFill>
                            <a:srgbClr val="FF0000"/>
                          </a:solidFill>
                          <a:latin typeface="Meiryo UI" panose="020B0604030504040204" pitchFamily="50" charset="-128"/>
                          <a:ea typeface="Meiryo UI" panose="020B0604030504040204" pitchFamily="50" charset="-128"/>
                          <a:cs typeface="+mn-cs"/>
                        </a:rPr>
                        <a:t>「新しい認知症観」</a:t>
                      </a:r>
                      <a:r>
                        <a:rPr kumimoji="1" lang="ja-JP" altLang="en-US" sz="1400" b="0" kern="1200" dirty="0">
                          <a:solidFill>
                            <a:schemeClr val="tx1"/>
                          </a:solidFill>
                          <a:latin typeface="Meiryo UI" panose="020B0604030504040204" pitchFamily="50" charset="-128"/>
                          <a:ea typeface="Meiryo UI" panose="020B0604030504040204" pitchFamily="50" charset="-128"/>
                          <a:cs typeface="+mn-cs"/>
                        </a:rPr>
                        <a:t>の提唱</a:t>
                      </a:r>
                      <a:endParaRPr kumimoji="1" lang="en-US" altLang="ja-JP" sz="1400" b="0"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kern="1200" dirty="0">
                          <a:solidFill>
                            <a:schemeClr val="tx1"/>
                          </a:solidFill>
                          <a:latin typeface="Meiryo UI" panose="020B0604030504040204" pitchFamily="50" charset="-128"/>
                          <a:ea typeface="Meiryo UI" panose="020B0604030504040204" pitchFamily="50" charset="-128"/>
                          <a:cs typeface="+mn-cs"/>
                        </a:rPr>
                        <a:t>　・</a:t>
                      </a:r>
                      <a:r>
                        <a:rPr kumimoji="1" lang="ja-JP" altLang="en-US" sz="1400" b="0" kern="1200" dirty="0">
                          <a:solidFill>
                            <a:schemeClr val="tx1"/>
                          </a:solidFill>
                          <a:latin typeface="Meiryo UI" panose="020B0604030504040204" pitchFamily="50" charset="-128"/>
                          <a:ea typeface="Meiryo UI" panose="020B0604030504040204" pitchFamily="50" charset="-128"/>
                          <a:cs typeface="+mn-cs"/>
                        </a:rPr>
                        <a:t>認知症の本人の声を尊重し、</a:t>
                      </a:r>
                      <a:r>
                        <a:rPr kumimoji="1" lang="ja-JP" altLang="en-US" sz="1400" b="1" kern="1200" dirty="0">
                          <a:solidFill>
                            <a:srgbClr val="FF0000"/>
                          </a:solidFill>
                          <a:latin typeface="Meiryo UI" panose="020B0604030504040204" pitchFamily="50" charset="-128"/>
                          <a:ea typeface="Meiryo UI" panose="020B0604030504040204" pitchFamily="50" charset="-128"/>
                          <a:cs typeface="+mn-cs"/>
                        </a:rPr>
                        <a:t>「新しい認知症観」</a:t>
                      </a:r>
                      <a:r>
                        <a:rPr kumimoji="1" lang="ja-JP" altLang="en-US" sz="1400" b="0" kern="1200" dirty="0">
                          <a:solidFill>
                            <a:schemeClr val="tx1"/>
                          </a:solidFill>
                          <a:latin typeface="Meiryo UI" panose="020B0604030504040204" pitchFamily="50" charset="-128"/>
                          <a:ea typeface="Meiryo UI" panose="020B0604030504040204" pitchFamily="50" charset="-128"/>
                          <a:cs typeface="+mn-cs"/>
                        </a:rPr>
                        <a:t>に基づき施策を推進する。</a:t>
                      </a:r>
                      <a:endParaRPr kumimoji="1" lang="en-US" altLang="ja-JP" sz="1400" b="0"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kern="1200" dirty="0">
                          <a:solidFill>
                            <a:schemeClr val="tx1"/>
                          </a:solidFill>
                          <a:latin typeface="Meiryo UI" panose="020B0604030504040204" pitchFamily="50" charset="-128"/>
                          <a:ea typeface="Meiryo UI" panose="020B0604030504040204" pitchFamily="50" charset="-128"/>
                          <a:cs typeface="+mn-cs"/>
                        </a:rPr>
                        <a:t>　・施策は認知症の人の声を起点とし、認知症の人の視点に立って、認知症の人や家族と共に推進することとし、「認知症の人</a:t>
                      </a:r>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kern="1200" dirty="0">
                          <a:solidFill>
                            <a:schemeClr val="tx1"/>
                          </a:solidFill>
                          <a:latin typeface="Meiryo UI" panose="020B0604030504040204" pitchFamily="50" charset="-128"/>
                          <a:ea typeface="Meiryo UI" panose="020B0604030504040204" pitchFamily="50" charset="-128"/>
                          <a:cs typeface="+mn-cs"/>
                        </a:rPr>
                        <a:t>　　に関する国民の理解の増進」など法に掲げられた１２の基本的施策を具体化</a:t>
                      </a:r>
                    </a:p>
                    <a:p>
                      <a:endParaRPr kumimoji="1" lang="en-US" altLang="ja-JP" sz="1800"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800" kern="1200" dirty="0">
                          <a:solidFill>
                            <a:schemeClr val="tx1"/>
                          </a:solidFill>
                          <a:latin typeface="Meiryo UI" panose="020B0604030504040204" pitchFamily="50" charset="-128"/>
                          <a:ea typeface="Meiryo UI" panose="020B0604030504040204" pitchFamily="50" charset="-128"/>
                          <a:cs typeface="+mn-cs"/>
                        </a:rPr>
                        <a:t>令和７年３月　　　国が自治体向け「認知症施策推進計画策定の手引き」を策定</a:t>
                      </a:r>
                      <a:endParaRPr kumimoji="1" lang="en-US" altLang="ja-JP" sz="1800"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800" kern="1200" dirty="0">
                          <a:solidFill>
                            <a:schemeClr val="tx1"/>
                          </a:solidFill>
                          <a:latin typeface="Meiryo UI" panose="020B0604030504040204" pitchFamily="50" charset="-128"/>
                          <a:ea typeface="Meiryo UI" panose="020B0604030504040204" pitchFamily="50" charset="-128"/>
                          <a:cs typeface="+mn-cs"/>
                        </a:rPr>
                        <a:t>　</a:t>
                      </a:r>
                      <a:r>
                        <a:rPr kumimoji="1" lang="ja-JP" altLang="en-US" sz="1400" kern="1200" dirty="0">
                          <a:solidFill>
                            <a:schemeClr val="tx1"/>
                          </a:solidFill>
                          <a:latin typeface="Meiryo UI" panose="020B0604030504040204" pitchFamily="50" charset="-128"/>
                          <a:ea typeface="Meiryo UI" panose="020B0604030504040204" pitchFamily="50" charset="-128"/>
                          <a:cs typeface="+mn-cs"/>
                        </a:rPr>
                        <a:t>・</a:t>
                      </a:r>
                      <a:r>
                        <a:rPr kumimoji="1" lang="ja-JP" altLang="en-US" sz="1400" u="sng" kern="1200" dirty="0">
                          <a:solidFill>
                            <a:schemeClr val="tx1"/>
                          </a:solidFill>
                          <a:latin typeface="Meiryo UI" panose="020B0604030504040204" pitchFamily="50" charset="-128"/>
                          <a:ea typeface="Meiryo UI" panose="020B0604030504040204" pitchFamily="50" charset="-128"/>
                          <a:cs typeface="+mn-cs"/>
                        </a:rPr>
                        <a:t>都道府県計画策定にあたっては認知症の人及び家族等の意見を可能な限り広く聴く</a:t>
                      </a:r>
                      <a:r>
                        <a:rPr kumimoji="1" lang="ja-JP" altLang="en-US" sz="1400" kern="1200" dirty="0">
                          <a:solidFill>
                            <a:schemeClr val="tx1"/>
                          </a:solidFill>
                          <a:latin typeface="Meiryo UI" panose="020B0604030504040204" pitchFamily="50" charset="-128"/>
                          <a:ea typeface="Meiryo UI" panose="020B0604030504040204" pitchFamily="50" charset="-128"/>
                          <a:cs typeface="+mn-cs"/>
                        </a:rPr>
                        <a:t>よう努めながら、地域の実情や特性に</a:t>
                      </a:r>
                      <a:endParaRPr kumimoji="1" lang="en-US" altLang="ja-JP" sz="1400" kern="1200" dirty="0">
                        <a:solidFill>
                          <a:schemeClr val="tx1"/>
                        </a:solidFill>
                        <a:latin typeface="Meiryo UI" panose="020B0604030504040204" pitchFamily="50" charset="-128"/>
                        <a:ea typeface="Meiryo UI" panose="020B0604030504040204" pitchFamily="50" charset="-128"/>
                        <a:cs typeface="+mn-cs"/>
                      </a:endParaRPr>
                    </a:p>
                    <a:p>
                      <a:r>
                        <a:rPr kumimoji="1" lang="ja-JP" altLang="en-US" sz="1400" kern="1200" dirty="0">
                          <a:solidFill>
                            <a:schemeClr val="tx1"/>
                          </a:solidFill>
                          <a:latin typeface="Meiryo UI" panose="020B0604030504040204" pitchFamily="50" charset="-128"/>
                          <a:ea typeface="Meiryo UI" panose="020B0604030504040204" pitchFamily="50" charset="-128"/>
                          <a:cs typeface="+mn-cs"/>
                        </a:rPr>
                        <a:t>　　即した多様な取組を実施するように努めること</a:t>
                      </a:r>
                      <a:endParaRPr kumimoji="1" lang="en-US" altLang="ja-JP" sz="1800" kern="1200" dirty="0">
                        <a:solidFill>
                          <a:schemeClr val="tx1"/>
                        </a:solidFill>
                        <a:latin typeface="Meiryo UI" panose="020B0604030504040204" pitchFamily="50" charset="-128"/>
                        <a:ea typeface="Meiryo UI" panose="020B0604030504040204" pitchFamily="50" charset="-128"/>
                        <a:cs typeface="+mn-cs"/>
                      </a:endParaRPr>
                    </a:p>
                    <a:p>
                      <a:endParaRPr kumimoji="1" lang="en-US" altLang="ja-JP" sz="1800" u="sng" kern="1200" dirty="0">
                        <a:solidFill>
                          <a:schemeClr val="accent1">
                            <a:lumMod val="75000"/>
                          </a:schemeClr>
                        </a:solidFill>
                        <a:latin typeface="Meiryo UI" panose="020B0604030504040204" pitchFamily="50" charset="-128"/>
                        <a:ea typeface="Meiryo UI" panose="020B0604030504040204" pitchFamily="50" charset="-128"/>
                        <a:cs typeface="+mn-cs"/>
                      </a:endParaRPr>
                    </a:p>
                  </a:txBody>
                  <a:tcPr/>
                </a:tc>
                <a:extLst>
                  <a:ext uri="{0D108BD9-81ED-4DB2-BD59-A6C34878D82A}">
                    <a16:rowId xmlns:a16="http://schemas.microsoft.com/office/drawing/2014/main" val="2047852592"/>
                  </a:ext>
                </a:extLst>
              </a:tr>
            </a:tbl>
          </a:graphicData>
        </a:graphic>
      </p:graphicFrame>
      <p:sp>
        <p:nvSpPr>
          <p:cNvPr id="4" name="正方形/長方形 3"/>
          <p:cNvSpPr/>
          <p:nvPr/>
        </p:nvSpPr>
        <p:spPr>
          <a:xfrm>
            <a:off x="0" y="0"/>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計画策定の背景</a:t>
            </a:r>
          </a:p>
        </p:txBody>
      </p:sp>
      <p:sp>
        <p:nvSpPr>
          <p:cNvPr id="9" name="スライド番号プレースホルダー 8"/>
          <p:cNvSpPr>
            <a:spLocks noGrp="1"/>
          </p:cNvSpPr>
          <p:nvPr>
            <p:ph type="sldNum" sz="quarter" idx="12"/>
          </p:nvPr>
        </p:nvSpPr>
        <p:spPr>
          <a:xfrm>
            <a:off x="7086600" y="6490950"/>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E62AE4-F010-47EE-8F3E-40F74E339448}" type="slidenum">
              <a:rPr kumimoji="1" lang="ja-JP" altLang="en-US" sz="1200" b="1" i="0" u="none" strike="noStrike" kern="1200" cap="none" spc="0" normalizeH="0" baseline="0" noProof="0" smtClean="0">
                <a:ln>
                  <a:noFill/>
                </a:ln>
                <a:solidFill>
                  <a:schemeClr val="tx1"/>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1" lang="ja-JP" altLang="en-US" sz="1200" b="1"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8" name="矢印: 下 7">
            <a:extLst>
              <a:ext uri="{FF2B5EF4-FFF2-40B4-BE49-F238E27FC236}">
                <a16:creationId xmlns:a16="http://schemas.microsoft.com/office/drawing/2014/main" id="{A908674F-C01B-4061-95B1-90A15C6B58AA}"/>
              </a:ext>
            </a:extLst>
          </p:cNvPr>
          <p:cNvSpPr/>
          <p:nvPr/>
        </p:nvSpPr>
        <p:spPr>
          <a:xfrm>
            <a:off x="3582000" y="5734226"/>
            <a:ext cx="1980000" cy="252000"/>
          </a:xfrm>
          <a:prstGeom prst="downArrow">
            <a:avLst>
              <a:gd name="adj1" fmla="val 42634"/>
              <a:gd name="adj2" fmla="val 59103"/>
            </a:avLst>
          </a:prstGeom>
          <a:solidFill>
            <a:schemeClr val="accent2">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0" name="テキスト ボックス 9">
            <a:extLst>
              <a:ext uri="{FF2B5EF4-FFF2-40B4-BE49-F238E27FC236}">
                <a16:creationId xmlns:a16="http://schemas.microsoft.com/office/drawing/2014/main" id="{92598584-8DB4-4D6E-864B-DA7C1BEDDA84}"/>
              </a:ext>
            </a:extLst>
          </p:cNvPr>
          <p:cNvSpPr txBox="1"/>
          <p:nvPr/>
        </p:nvSpPr>
        <p:spPr>
          <a:xfrm>
            <a:off x="1183823" y="6027181"/>
            <a:ext cx="6996792"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これらを踏まえ、認知症の人やご家族等との交流・意見交換を重ねながら</a:t>
            </a:r>
            <a:endParaRPr kumimoji="0" lang="en-US" altLang="ja-JP"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次期大阪府認知症施策推進計画の策定を進めていく</a:t>
            </a:r>
          </a:p>
        </p:txBody>
      </p:sp>
    </p:spTree>
    <p:extLst>
      <p:ext uri="{BB962C8B-B14F-4D97-AF65-F5344CB8AC3E}">
        <p14:creationId xmlns:p14="http://schemas.microsoft.com/office/powerpoint/2010/main" val="1446875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大阪府認知症施策推進計画</a:t>
            </a:r>
            <a:r>
              <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2027</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の概要　（案）</a:t>
            </a:r>
          </a:p>
        </p:txBody>
      </p:sp>
      <p:sp>
        <p:nvSpPr>
          <p:cNvPr id="9" name="スライド番号プレースホルダー 8"/>
          <p:cNvSpPr>
            <a:spLocks noGrp="1"/>
          </p:cNvSpPr>
          <p:nvPr>
            <p:ph type="sldNum" sz="quarter" idx="12"/>
          </p:nvPr>
        </p:nvSpPr>
        <p:spPr>
          <a:xfrm>
            <a:off x="7086600" y="6490950"/>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E62AE4-F010-47EE-8F3E-40F74E339448}" type="slidenum">
              <a:rPr kumimoji="1" lang="ja-JP" altLang="en-US" sz="1200" b="1" i="0" u="none" strike="noStrike" kern="1200" cap="none" spc="0" normalizeH="0" baseline="0" noProof="0" smtClean="0">
                <a:ln>
                  <a:noFill/>
                </a:ln>
                <a:solidFill>
                  <a:schemeClr val="tx1"/>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1" lang="ja-JP" altLang="en-US" sz="1200" b="1"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1" name="テキスト ボックス 10">
            <a:extLst>
              <a:ext uri="{FF2B5EF4-FFF2-40B4-BE49-F238E27FC236}">
                <a16:creationId xmlns:a16="http://schemas.microsoft.com/office/drawing/2014/main" id="{F1C028EF-1E10-4B19-B7D9-FDAD60159DF1}"/>
              </a:ext>
            </a:extLst>
          </p:cNvPr>
          <p:cNvSpPr txBox="1"/>
          <p:nvPr/>
        </p:nvSpPr>
        <p:spPr>
          <a:xfrm>
            <a:off x="134711" y="489397"/>
            <a:ext cx="8870495" cy="62324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１ 計画の趣旨・目的（ビジョン）</a:t>
            </a:r>
            <a:endParaRPr kumimoji="0" lang="en-US" altLang="ja-JP" sz="2000" b="1" i="0" u="none" strike="noStrike" kern="1200" cap="none" spc="0" normalizeH="0" baseline="0" noProof="0" dirty="0">
              <a:ln>
                <a:noFill/>
              </a:ln>
              <a:solidFill>
                <a:srgbClr val="8A8A8A"/>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「認知症の人を含めた府民一人一人が相互に人格と個性を尊重しつつ支え合いながら共生し、</a:t>
            </a:r>
            <a:endPar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0" lang="ja-JP"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認知症とともに希望をもって暮らすことができる「大阪」の実現」</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a:t>
            </a:r>
            <a:endPar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現行計画の趣旨・目的（</a:t>
            </a:r>
            <a:r>
              <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）を引継ぎつつ、基本法、国の基本計画に掲げられた</a:t>
            </a:r>
            <a:endPar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「新しい認知症観」を踏まえ設定</a:t>
            </a:r>
            <a:endPar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0"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0" lang="en-US" altLang="ja-JP"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「認知症の人を含めた一人一人がその個性と能力を発揮し、相互に人格と個性を尊重しつつ　　　</a:t>
            </a:r>
            <a:endParaRPr kumimoji="0" lang="en-US" altLang="ja-JP"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支え合いながら共生する活力ある社会（共生社会）の実現をめざす」</a:t>
            </a:r>
            <a:endParaRPr kumimoji="0" lang="en-US" altLang="ja-JP"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２ 計画の位置づけ</a:t>
            </a: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2400" dirty="0">
                <a:solidFill>
                  <a:srgbClr val="000000"/>
                </a:solidFill>
                <a:latin typeface="Meiryo UI" panose="020B0604030504040204" pitchFamily="50" charset="-128"/>
                <a:ea typeface="Meiryo UI" panose="020B0604030504040204" pitchFamily="50" charset="-128"/>
              </a:rPr>
              <a:t>　</a:t>
            </a: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「大阪府高齢者計画</a:t>
            </a:r>
            <a:r>
              <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2027</a:t>
            </a: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」（第</a:t>
            </a:r>
            <a:r>
              <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10</a:t>
            </a: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期計画：計画期間：</a:t>
            </a:r>
            <a:r>
              <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R9</a:t>
            </a: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R11</a:t>
            </a: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）と一体的に策定、</a:t>
            </a:r>
            <a:endPar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第４章</a:t>
            </a: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に「大阪府認知症施策推進計画」として記載</a:t>
            </a:r>
            <a:endPar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３ 計画策定に向けた認知症の人やご家族等との交流等の取組み</a:t>
            </a:r>
            <a:endParaRPr kumimoji="0" lang="en-US" altLang="ja-JP"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（これまで）</a:t>
            </a:r>
            <a:endParaRPr kumimoji="0"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職員が地域で行われている認知症のご本人や家族等の方の活動の場（本人交流会、認知症カフェ</a:t>
            </a:r>
            <a:endPar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など）の場に出向き、交流や意見交換を実施 </a:t>
            </a:r>
            <a:endPar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・「おおさか希望大使」と啓発活動等で行動をともにし、これまでのご自身の経験や今後の希望や現在の</a:t>
            </a:r>
            <a:endPar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生きがいなど一歩踏み込んだ内容についてご意見を聴取</a:t>
            </a:r>
            <a:endParaRPr kumimoji="0"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（今後の予定）</a:t>
            </a:r>
            <a:endPar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・上記の取組みを継続しつつ、計画案策定に向けた具体的なご意見をお聴きするため、おおさか希望大使</a:t>
            </a:r>
            <a:endPar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をはじめとした認知症の人とご家族等との意見交換を実施　（</a:t>
            </a:r>
            <a:r>
              <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10</a:t>
            </a: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12</a:t>
            </a: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名程度の参加を想定）</a:t>
            </a:r>
            <a:endPar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（本審議会開催日程に合わせ、３回程度の実施を予定）</a:t>
            </a:r>
            <a:r>
              <a:rPr kumimoji="0" lang="ja-JP" altLang="en-US" sz="2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a:t>
            </a:r>
            <a:endParaRPr kumimoji="0" lang="en-US" altLang="ja-JP" sz="24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 name="矢印: 右カーブ 2">
            <a:extLst>
              <a:ext uri="{FF2B5EF4-FFF2-40B4-BE49-F238E27FC236}">
                <a16:creationId xmlns:a16="http://schemas.microsoft.com/office/drawing/2014/main" id="{B1C2E53A-1C74-42E6-9EC6-BA5E0E8375AF}"/>
              </a:ext>
            </a:extLst>
          </p:cNvPr>
          <p:cNvSpPr/>
          <p:nvPr/>
        </p:nvSpPr>
        <p:spPr>
          <a:xfrm>
            <a:off x="669471" y="1608363"/>
            <a:ext cx="318408" cy="489858"/>
          </a:xfrm>
          <a:prstGeom prst="curvedRightArrow">
            <a:avLst>
              <a:gd name="adj1" fmla="val 25000"/>
              <a:gd name="adj2" fmla="val 50000"/>
              <a:gd name="adj3" fmla="val 288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40611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グループ化 55">
            <a:extLst>
              <a:ext uri="{FF2B5EF4-FFF2-40B4-BE49-F238E27FC236}">
                <a16:creationId xmlns:a16="http://schemas.microsoft.com/office/drawing/2014/main" id="{E053CC24-E26C-4999-95B0-91814040E669}"/>
              </a:ext>
            </a:extLst>
          </p:cNvPr>
          <p:cNvGrpSpPr/>
          <p:nvPr/>
        </p:nvGrpSpPr>
        <p:grpSpPr>
          <a:xfrm>
            <a:off x="26435" y="1062848"/>
            <a:ext cx="9048975" cy="357433"/>
            <a:chOff x="91452" y="1212739"/>
            <a:chExt cx="12065301" cy="476578"/>
          </a:xfrm>
        </p:grpSpPr>
        <p:sp>
          <p:nvSpPr>
            <p:cNvPr id="19" name="矢印: 山形 18">
              <a:extLst>
                <a:ext uri="{FF2B5EF4-FFF2-40B4-BE49-F238E27FC236}">
                  <a16:creationId xmlns:a16="http://schemas.microsoft.com/office/drawing/2014/main" id="{1C59C99B-7B8F-4893-B096-B019A0D66126}"/>
                </a:ext>
              </a:extLst>
            </p:cNvPr>
            <p:cNvSpPr/>
            <p:nvPr/>
          </p:nvSpPr>
          <p:spPr>
            <a:xfrm>
              <a:off x="91452" y="1212739"/>
              <a:ext cx="3321248" cy="465677"/>
            </a:xfrm>
            <a:prstGeom prst="chevron">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95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基本理念</a:t>
              </a:r>
            </a:p>
          </p:txBody>
        </p:sp>
        <p:sp>
          <p:nvSpPr>
            <p:cNvPr id="22" name="矢印: 山形 21">
              <a:extLst>
                <a:ext uri="{FF2B5EF4-FFF2-40B4-BE49-F238E27FC236}">
                  <a16:creationId xmlns:a16="http://schemas.microsoft.com/office/drawing/2014/main" id="{D989C15A-F89F-4CE0-8834-D69CA05107A6}"/>
                </a:ext>
              </a:extLst>
            </p:cNvPr>
            <p:cNvSpPr/>
            <p:nvPr/>
          </p:nvSpPr>
          <p:spPr>
            <a:xfrm>
              <a:off x="3407931" y="1215247"/>
              <a:ext cx="3184751" cy="465678"/>
            </a:xfrm>
            <a:prstGeom prst="chevron">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95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重点方針</a:t>
              </a:r>
            </a:p>
          </p:txBody>
        </p:sp>
        <p:sp>
          <p:nvSpPr>
            <p:cNvPr id="23" name="矢印: 山形 22">
              <a:extLst>
                <a:ext uri="{FF2B5EF4-FFF2-40B4-BE49-F238E27FC236}">
                  <a16:creationId xmlns:a16="http://schemas.microsoft.com/office/drawing/2014/main" id="{94EB047B-BDD6-41BF-9BC3-66EB7C6E8822}"/>
                </a:ext>
              </a:extLst>
            </p:cNvPr>
            <p:cNvSpPr/>
            <p:nvPr/>
          </p:nvSpPr>
          <p:spPr>
            <a:xfrm>
              <a:off x="6592683" y="1223638"/>
              <a:ext cx="5564070" cy="465679"/>
            </a:xfrm>
            <a:prstGeom prst="chevron">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950" b="1" i="0" u="none" strike="noStrike" kern="1200" cap="none" spc="0" normalizeH="0" baseline="0" noProof="0" dirty="0">
                  <a:ln>
                    <a:noFill/>
                  </a:ln>
                  <a:solidFill>
                    <a:prstClr val="white"/>
                  </a:solidFill>
                  <a:effectLst/>
                  <a:uLnTx/>
                  <a:uFillTx/>
                  <a:latin typeface="Aptos" panose="02110004020202020204"/>
                  <a:ea typeface="游ゴシック" panose="020B0400000000000000" pitchFamily="50" charset="-128"/>
                  <a:cs typeface="+mn-cs"/>
                </a:rPr>
                <a:t>施策の推進方策 </a:t>
              </a:r>
              <a:endParaRPr kumimoji="0" lang="ja-JP" altLang="en-US" sz="1950" b="1" i="0" u="none" strike="noStrike" kern="1200" cap="none" spc="0" normalizeH="0" baseline="0" noProof="0" dirty="0">
                <a:ln>
                  <a:noFill/>
                </a:ln>
                <a:solidFill>
                  <a:prstClr val="white"/>
                </a:solidFill>
                <a:effectLst/>
                <a:uLnTx/>
                <a:uFillTx/>
                <a:latin typeface="Aptos" panose="02110004020202020204"/>
                <a:ea typeface="游ゴシック" panose="020B0400000000000000" pitchFamily="50" charset="-128"/>
                <a:cs typeface="+mn-cs"/>
              </a:endParaRPr>
            </a:p>
          </p:txBody>
        </p:sp>
      </p:grpSp>
      <p:grpSp>
        <p:nvGrpSpPr>
          <p:cNvPr id="55" name="グループ化 54">
            <a:extLst>
              <a:ext uri="{FF2B5EF4-FFF2-40B4-BE49-F238E27FC236}">
                <a16:creationId xmlns:a16="http://schemas.microsoft.com/office/drawing/2014/main" id="{FB2B93C3-51C7-4948-A1BA-9EFE2A614EC0}"/>
              </a:ext>
            </a:extLst>
          </p:cNvPr>
          <p:cNvGrpSpPr/>
          <p:nvPr/>
        </p:nvGrpSpPr>
        <p:grpSpPr>
          <a:xfrm>
            <a:off x="104298" y="1658471"/>
            <a:ext cx="8930136" cy="4821569"/>
            <a:chOff x="390117" y="1675257"/>
            <a:chExt cx="11667414" cy="4967031"/>
          </a:xfrm>
        </p:grpSpPr>
        <p:sp>
          <p:nvSpPr>
            <p:cNvPr id="5" name="四角形: 角を丸くする 4">
              <a:extLst>
                <a:ext uri="{FF2B5EF4-FFF2-40B4-BE49-F238E27FC236}">
                  <a16:creationId xmlns:a16="http://schemas.microsoft.com/office/drawing/2014/main" id="{F3371430-CAB8-44BF-B5A7-C1D0B2346B79}"/>
                </a:ext>
              </a:extLst>
            </p:cNvPr>
            <p:cNvSpPr/>
            <p:nvPr/>
          </p:nvSpPr>
          <p:spPr>
            <a:xfrm>
              <a:off x="3504198" y="2169098"/>
              <a:ext cx="2735179" cy="1442118"/>
            </a:xfrm>
            <a:prstGeom prst="roundRect">
              <a:avLst/>
            </a:prstGeom>
            <a:solidFill>
              <a:schemeClr val="accent2">
                <a:lumMod val="40000"/>
                <a:lumOff val="6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「新しい認知症観」</a:t>
              </a: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の</a:t>
              </a:r>
              <a:endParaRPr kumimoji="0"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理解促進</a:t>
              </a:r>
              <a:r>
                <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endPar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 name="四角形: 角を丸くする 13">
              <a:extLst>
                <a:ext uri="{FF2B5EF4-FFF2-40B4-BE49-F238E27FC236}">
                  <a16:creationId xmlns:a16="http://schemas.microsoft.com/office/drawing/2014/main" id="{388C5475-A365-4235-90F6-337410158CD6}"/>
                </a:ext>
              </a:extLst>
            </p:cNvPr>
            <p:cNvSpPr/>
            <p:nvPr/>
          </p:nvSpPr>
          <p:spPr>
            <a:xfrm>
              <a:off x="7098302" y="2427204"/>
              <a:ext cx="4959227" cy="577103"/>
            </a:xfrm>
            <a:prstGeom prst="roundRect">
              <a:avLst/>
            </a:prstGeom>
            <a:solidFill>
              <a:schemeClr val="accent2">
                <a:lumMod val="40000"/>
                <a:lumOff val="6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10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（２）</a:t>
              </a:r>
              <a:r>
                <a:rPr kumimoji="0" lang="ja-JP"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認知症の人の生活におけるバリアフリー化の推進</a:t>
              </a:r>
              <a:endParaRPr kumimoji="0" lang="en-US"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141413"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日常生活におけるバリアフリー化の推進、地域支援体制の強化　など</a:t>
              </a:r>
              <a:endParaRPr kumimoji="0" lang="ja-JP" altLang="en-US" sz="800" b="0" i="0" u="none" strike="noStrike" kern="1200" cap="none" spc="0" normalizeH="0" baseline="0" noProof="0" dirty="0">
                <a:ln>
                  <a:noFill/>
                </a:ln>
                <a:solidFill>
                  <a:srgbClr val="222222"/>
                </a:solidFill>
                <a:effectLst/>
                <a:uLnTx/>
                <a:uFillTx/>
                <a:latin typeface="Meiryo UI" panose="020B0604030504040204" pitchFamily="50" charset="-128"/>
                <a:ea typeface="Meiryo UI" panose="020B0604030504040204" pitchFamily="50" charset="-128"/>
                <a:cs typeface="+mn-cs"/>
              </a:endParaRPr>
            </a:p>
          </p:txBody>
        </p:sp>
        <p:sp>
          <p:nvSpPr>
            <p:cNvPr id="15" name="四角形: 角を丸くする 14">
              <a:extLst>
                <a:ext uri="{FF2B5EF4-FFF2-40B4-BE49-F238E27FC236}">
                  <a16:creationId xmlns:a16="http://schemas.microsoft.com/office/drawing/2014/main" id="{3A78C397-FC26-4E65-9A1A-C8B991824B33}"/>
                </a:ext>
              </a:extLst>
            </p:cNvPr>
            <p:cNvSpPr/>
            <p:nvPr/>
          </p:nvSpPr>
          <p:spPr>
            <a:xfrm>
              <a:off x="390117" y="2080840"/>
              <a:ext cx="1993572" cy="3826908"/>
            </a:xfrm>
            <a:prstGeom prst="roundRect">
              <a:avLst/>
            </a:prstGeom>
            <a:solidFill>
              <a:schemeClr val="accent2">
                <a:lumMod val="40000"/>
                <a:lumOff val="6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ja-JP" sz="14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認知症の人を含めた府民一人一人が相互に人格と個性を尊重しつつ支え合いながら共</a:t>
              </a:r>
              <a:r>
                <a:rPr kumimoji="0" lang="ja-JP"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生し、認知症とともに希望をもって暮らすことができる</a:t>
              </a:r>
              <a:endParaRPr kumimoji="0"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「大阪」の実現</a:t>
              </a:r>
              <a:endParaRPr kumimoji="0"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四角形: 角を丸くする 23">
              <a:extLst>
                <a:ext uri="{FF2B5EF4-FFF2-40B4-BE49-F238E27FC236}">
                  <a16:creationId xmlns:a16="http://schemas.microsoft.com/office/drawing/2014/main" id="{FA214B32-E1FF-4257-9FBA-CD268511739C}"/>
                </a:ext>
              </a:extLst>
            </p:cNvPr>
            <p:cNvSpPr/>
            <p:nvPr/>
          </p:nvSpPr>
          <p:spPr>
            <a:xfrm>
              <a:off x="7098302" y="3099965"/>
              <a:ext cx="4959227" cy="674316"/>
            </a:xfrm>
            <a:prstGeom prst="roundRect">
              <a:avLst/>
            </a:prstGeom>
            <a:solidFill>
              <a:schemeClr val="accent2">
                <a:lumMod val="40000"/>
                <a:lumOff val="6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10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（３）</a:t>
              </a:r>
              <a:r>
                <a:rPr kumimoji="0" lang="ja-JP"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認知症の人の社会参加の機会の確保等</a:t>
              </a:r>
              <a:endParaRPr kumimoji="0" lang="en-US"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141413"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認知症本人による発信の支援、</a:t>
              </a:r>
              <a:r>
                <a:rPr kumimoji="0" lang="ja-JP" altLang="en-US"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若年性認知症の人への就労継続・社会参</a:t>
              </a:r>
              <a:endParaRPr kumimoji="0" lang="en-US" altLang="ja-JP"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141413"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加等に関する支援　など</a:t>
              </a:r>
              <a:endParaRPr kumimoji="0" lang="ja-JP" altLang="ja-JP"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6" name="四角形: 角を丸くする 25">
              <a:extLst>
                <a:ext uri="{FF2B5EF4-FFF2-40B4-BE49-F238E27FC236}">
                  <a16:creationId xmlns:a16="http://schemas.microsoft.com/office/drawing/2014/main" id="{24C324F8-2BA3-4BF8-A659-A4788E19FBF1}"/>
                </a:ext>
              </a:extLst>
            </p:cNvPr>
            <p:cNvSpPr/>
            <p:nvPr/>
          </p:nvSpPr>
          <p:spPr>
            <a:xfrm>
              <a:off x="7098302" y="3851038"/>
              <a:ext cx="4959227" cy="674316"/>
            </a:xfrm>
            <a:prstGeom prst="roundRect">
              <a:avLst/>
            </a:prstGeom>
            <a:solidFill>
              <a:schemeClr val="accent2">
                <a:lumMod val="40000"/>
                <a:lumOff val="6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10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（４）</a:t>
              </a:r>
              <a:r>
                <a:rPr kumimoji="0" lang="ja-JP"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認知症の人の意思決定の支援及び権利利益の保護</a:t>
              </a:r>
              <a:endParaRPr kumimoji="0" lang="en-US"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141413"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認知症の人の意思決定ガイドライン</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の普及・啓発</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、高齢者虐待防止の取</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141413"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組みの推進　など</a:t>
              </a:r>
              <a:endParaRPr kumimoji="0" lang="ja-JP" altLang="ja-JP"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四角形: 角を丸くする 26">
              <a:extLst>
                <a:ext uri="{FF2B5EF4-FFF2-40B4-BE49-F238E27FC236}">
                  <a16:creationId xmlns:a16="http://schemas.microsoft.com/office/drawing/2014/main" id="{551FE22B-DCD0-4D6A-B947-8D21605C9451}"/>
                </a:ext>
              </a:extLst>
            </p:cNvPr>
            <p:cNvSpPr/>
            <p:nvPr/>
          </p:nvSpPr>
          <p:spPr>
            <a:xfrm>
              <a:off x="7098302" y="4602112"/>
              <a:ext cx="4959227" cy="633627"/>
            </a:xfrm>
            <a:prstGeom prst="roundRect">
              <a:avLst/>
            </a:prstGeom>
            <a:solidFill>
              <a:schemeClr val="accent2">
                <a:lumMod val="40000"/>
                <a:lumOff val="6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10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（５）</a:t>
              </a:r>
              <a:r>
                <a:rPr kumimoji="0" lang="ja-JP"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保健医療サービス及び福祉サービス提供体制の整備等</a:t>
              </a:r>
              <a:endParaRPr kumimoji="0" lang="en-US"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141413"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早期診断・早期治療のための医療体制の整備、保健医療福祉の連携の確保</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41413"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など</a:t>
              </a:r>
              <a:endParaRPr kumimoji="0" lang="ja-JP" altLang="ja-JP"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四角形: 角を丸くする 27">
              <a:extLst>
                <a:ext uri="{FF2B5EF4-FFF2-40B4-BE49-F238E27FC236}">
                  <a16:creationId xmlns:a16="http://schemas.microsoft.com/office/drawing/2014/main" id="{928BA11A-C947-4CCD-B7EA-2DCEFC9E3242}"/>
                </a:ext>
              </a:extLst>
            </p:cNvPr>
            <p:cNvSpPr/>
            <p:nvPr/>
          </p:nvSpPr>
          <p:spPr>
            <a:xfrm>
              <a:off x="7098302" y="5330645"/>
              <a:ext cx="4959227" cy="577103"/>
            </a:xfrm>
            <a:prstGeom prst="roundRect">
              <a:avLst/>
            </a:prstGeom>
            <a:solidFill>
              <a:schemeClr val="accent2">
                <a:lumMod val="40000"/>
                <a:lumOff val="6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10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（６）</a:t>
              </a:r>
              <a:r>
                <a:rPr kumimoji="0" lang="ja-JP"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相談体制の整備等</a:t>
              </a:r>
              <a:endParaRPr kumimoji="0" lang="en-US"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141413"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認知症ケアパスの周知・活用促進や認知症カフェの普及支援　など</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四角形: 角を丸くする 28">
              <a:extLst>
                <a:ext uri="{FF2B5EF4-FFF2-40B4-BE49-F238E27FC236}">
                  <a16:creationId xmlns:a16="http://schemas.microsoft.com/office/drawing/2014/main" id="{F6C170B1-FA58-414B-82DC-0076F26C4026}"/>
                </a:ext>
              </a:extLst>
            </p:cNvPr>
            <p:cNvSpPr/>
            <p:nvPr/>
          </p:nvSpPr>
          <p:spPr>
            <a:xfrm>
              <a:off x="7098302" y="6065185"/>
              <a:ext cx="4959227" cy="577103"/>
            </a:xfrm>
            <a:prstGeom prst="roundRect">
              <a:avLst/>
            </a:prstGeom>
            <a:solidFill>
              <a:schemeClr val="accent2">
                <a:lumMod val="40000"/>
                <a:lumOff val="6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10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（７）</a:t>
              </a:r>
              <a:r>
                <a:rPr kumimoji="0" lang="ja-JP"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認知症の予防等</a:t>
              </a:r>
              <a:endParaRPr kumimoji="0" lang="en-US"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141413"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認</a:t>
              </a:r>
              <a:r>
                <a:rPr kumimoji="0" lang="zh-TW" altLang="en-US"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知症予防</a:t>
              </a:r>
              <a:r>
                <a:rPr kumimoji="0" lang="ja-JP" altLang="en-US"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及び早期発見・早期対応に係る啓発及び市町村への支援　など</a:t>
              </a:r>
              <a:endParaRPr kumimoji="0" lang="ja-JP" altLang="ja-JP"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30" name="四角形: 角を丸くする 29">
              <a:extLst>
                <a:ext uri="{FF2B5EF4-FFF2-40B4-BE49-F238E27FC236}">
                  <a16:creationId xmlns:a16="http://schemas.microsoft.com/office/drawing/2014/main" id="{79BCD6C6-8272-49E5-90E6-11BF24817458}"/>
                </a:ext>
              </a:extLst>
            </p:cNvPr>
            <p:cNvSpPr/>
            <p:nvPr/>
          </p:nvSpPr>
          <p:spPr>
            <a:xfrm>
              <a:off x="7079088" y="1675257"/>
              <a:ext cx="4978443" cy="656289"/>
            </a:xfrm>
            <a:prstGeom prst="roundRect">
              <a:avLst/>
            </a:prstGeom>
            <a:solidFill>
              <a:schemeClr val="accent2">
                <a:lumMod val="40000"/>
                <a:lumOff val="6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10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（１）</a:t>
              </a:r>
              <a:r>
                <a:rPr kumimoji="0" lang="ja-JP"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認知症の人に関する府民の理解の増進等</a:t>
              </a:r>
              <a:endParaRPr kumimoji="0" lang="en-US" altLang="ja-JP" sz="10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141413"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認知症に関する知識及び認知症の人に関する理解を深める教育の推進、</a:t>
              </a:r>
              <a:endParaRPr kumimoji="0" lang="en-US" altLang="ja-JP"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141413"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疾患理解に向けた普及・啓発　など</a:t>
              </a:r>
              <a:endParaRPr kumimoji="0" lang="ja-JP" altLang="ja-JP" sz="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32" name="四角形: 角を丸くする 31">
              <a:extLst>
                <a:ext uri="{FF2B5EF4-FFF2-40B4-BE49-F238E27FC236}">
                  <a16:creationId xmlns:a16="http://schemas.microsoft.com/office/drawing/2014/main" id="{776CE1D1-EEAA-4560-9443-33028C1B17F6}"/>
                </a:ext>
              </a:extLst>
            </p:cNvPr>
            <p:cNvSpPr/>
            <p:nvPr/>
          </p:nvSpPr>
          <p:spPr>
            <a:xfrm>
              <a:off x="3574476" y="4428473"/>
              <a:ext cx="2735179" cy="1501483"/>
            </a:xfrm>
            <a:prstGeom prst="roundRect">
              <a:avLst/>
            </a:prstGeom>
            <a:solidFill>
              <a:schemeClr val="accent2">
                <a:lumMod val="40000"/>
                <a:lumOff val="6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ja-JP" sz="14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認知症の人の意思が</a:t>
              </a:r>
              <a:r>
                <a:rPr kumimoji="0" lang="ja-JP" altLang="en-US" sz="14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尊重され、住み慣れた地域で安心して暮らすことができる環境づくり</a:t>
              </a:r>
            </a:p>
          </p:txBody>
        </p:sp>
      </p:grpSp>
      <p:sp>
        <p:nvSpPr>
          <p:cNvPr id="31" name="テキスト ボックス 30">
            <a:extLst>
              <a:ext uri="{FF2B5EF4-FFF2-40B4-BE49-F238E27FC236}">
                <a16:creationId xmlns:a16="http://schemas.microsoft.com/office/drawing/2014/main" id="{D7F5E827-D29F-44FB-8121-1AD772FDBFCD}"/>
              </a:ext>
            </a:extLst>
          </p:cNvPr>
          <p:cNvSpPr txBox="1"/>
          <p:nvPr/>
        </p:nvSpPr>
        <p:spPr>
          <a:xfrm>
            <a:off x="68588" y="543006"/>
            <a:ext cx="900682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◆「共生社会の実現を推進するための</a:t>
            </a:r>
            <a:r>
              <a:rPr kumimoji="0" lang="ja-JP"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認知症基本法</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」及び「認知症施策推進基本計画」</a:t>
            </a:r>
            <a:r>
              <a:rPr kumimoji="0" lang="ja-JP"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趣旨</a:t>
            </a:r>
            <a:r>
              <a:rPr kumimoji="0" lang="ja-JP"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を踏まえ</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基本理念</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」及び「重点方針」を設定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次期府計画に掲げた「基本理念」の実現及び「重点方針」の達成に向け、７つの基本的施策を推進</a:t>
            </a:r>
            <a:endParaRPr kumimoji="0" lang="ja-JP"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5" name="矢印: ストライプ 84">
            <a:extLst>
              <a:ext uri="{FF2B5EF4-FFF2-40B4-BE49-F238E27FC236}">
                <a16:creationId xmlns:a16="http://schemas.microsoft.com/office/drawing/2014/main" id="{F3C5D2AE-753F-425A-A671-D311D18C291F}"/>
              </a:ext>
            </a:extLst>
          </p:cNvPr>
          <p:cNvSpPr/>
          <p:nvPr/>
        </p:nvSpPr>
        <p:spPr>
          <a:xfrm rot="10800000">
            <a:off x="1664129" y="2805256"/>
            <a:ext cx="819524" cy="634790"/>
          </a:xfrm>
          <a:prstGeom prst="stripedRight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6" name="矢印: ストライプ 85">
            <a:extLst>
              <a:ext uri="{FF2B5EF4-FFF2-40B4-BE49-F238E27FC236}">
                <a16:creationId xmlns:a16="http://schemas.microsoft.com/office/drawing/2014/main" id="{8C5395AE-B7E7-451A-841A-0D6A416F569F}"/>
              </a:ext>
            </a:extLst>
          </p:cNvPr>
          <p:cNvSpPr/>
          <p:nvPr/>
        </p:nvSpPr>
        <p:spPr>
          <a:xfrm rot="10800000">
            <a:off x="1667719" y="4449308"/>
            <a:ext cx="819524" cy="638016"/>
          </a:xfrm>
          <a:prstGeom prst="stripedRight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7" name="正方形/長方形 86">
            <a:extLst>
              <a:ext uri="{FF2B5EF4-FFF2-40B4-BE49-F238E27FC236}">
                <a16:creationId xmlns:a16="http://schemas.microsoft.com/office/drawing/2014/main" id="{2F5958CE-2C5E-44A4-97BA-0F7CCF03D5A2}"/>
              </a:ext>
            </a:extLst>
          </p:cNvPr>
          <p:cNvSpPr/>
          <p:nvPr/>
        </p:nvSpPr>
        <p:spPr>
          <a:xfrm>
            <a:off x="1922981" y="2990303"/>
            <a:ext cx="474432" cy="2646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達成</a:t>
            </a:r>
          </a:p>
        </p:txBody>
      </p:sp>
      <p:sp>
        <p:nvSpPr>
          <p:cNvPr id="88" name="正方形/長方形 87">
            <a:extLst>
              <a:ext uri="{FF2B5EF4-FFF2-40B4-BE49-F238E27FC236}">
                <a16:creationId xmlns:a16="http://schemas.microsoft.com/office/drawing/2014/main" id="{643EFAB2-3853-4251-A125-0B35A1751129}"/>
              </a:ext>
            </a:extLst>
          </p:cNvPr>
          <p:cNvSpPr/>
          <p:nvPr/>
        </p:nvSpPr>
        <p:spPr>
          <a:xfrm>
            <a:off x="1950471" y="4635969"/>
            <a:ext cx="474432" cy="2646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達成</a:t>
            </a:r>
          </a:p>
        </p:txBody>
      </p:sp>
      <p:cxnSp>
        <p:nvCxnSpPr>
          <p:cNvPr id="90" name="直線矢印コネクタ 89">
            <a:extLst>
              <a:ext uri="{FF2B5EF4-FFF2-40B4-BE49-F238E27FC236}">
                <a16:creationId xmlns:a16="http://schemas.microsoft.com/office/drawing/2014/main" id="{F63A273B-AACA-4FF4-B8D2-89CC2EA724F0}"/>
              </a:ext>
            </a:extLst>
          </p:cNvPr>
          <p:cNvCxnSpPr>
            <a:cxnSpLocks/>
            <a:stCxn id="30" idx="1"/>
          </p:cNvCxnSpPr>
          <p:nvPr/>
        </p:nvCxnSpPr>
        <p:spPr>
          <a:xfrm flipH="1">
            <a:off x="4633604" y="1977006"/>
            <a:ext cx="590374" cy="9116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1" name="直線矢印コネクタ 90">
            <a:extLst>
              <a:ext uri="{FF2B5EF4-FFF2-40B4-BE49-F238E27FC236}">
                <a16:creationId xmlns:a16="http://schemas.microsoft.com/office/drawing/2014/main" id="{995790B6-71CE-49C5-8EBA-51A97FE61FAA}"/>
              </a:ext>
            </a:extLst>
          </p:cNvPr>
          <p:cNvCxnSpPr>
            <a:cxnSpLocks/>
            <a:stCxn id="14" idx="1"/>
          </p:cNvCxnSpPr>
          <p:nvPr/>
        </p:nvCxnSpPr>
        <p:spPr>
          <a:xfrm flipH="1">
            <a:off x="4687394" y="2668498"/>
            <a:ext cx="551290" cy="19021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4" name="直線矢印コネクタ 93">
            <a:extLst>
              <a:ext uri="{FF2B5EF4-FFF2-40B4-BE49-F238E27FC236}">
                <a16:creationId xmlns:a16="http://schemas.microsoft.com/office/drawing/2014/main" id="{DDF2656C-FB06-4983-892C-C6C06A19042E}"/>
              </a:ext>
            </a:extLst>
          </p:cNvPr>
          <p:cNvCxnSpPr>
            <a:cxnSpLocks/>
            <a:stCxn id="24" idx="1"/>
          </p:cNvCxnSpPr>
          <p:nvPr/>
        </p:nvCxnSpPr>
        <p:spPr>
          <a:xfrm flipH="1">
            <a:off x="4706890" y="3368740"/>
            <a:ext cx="531794" cy="13694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6" name="直線矢印コネクタ 95">
            <a:extLst>
              <a:ext uri="{FF2B5EF4-FFF2-40B4-BE49-F238E27FC236}">
                <a16:creationId xmlns:a16="http://schemas.microsoft.com/office/drawing/2014/main" id="{E8B589E4-1292-473F-BA61-EE8AF6BABE60}"/>
              </a:ext>
            </a:extLst>
          </p:cNvPr>
          <p:cNvCxnSpPr>
            <a:cxnSpLocks/>
          </p:cNvCxnSpPr>
          <p:nvPr/>
        </p:nvCxnSpPr>
        <p:spPr>
          <a:xfrm flipH="1">
            <a:off x="4693829" y="4218167"/>
            <a:ext cx="538420" cy="7048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0" name="直線矢印コネクタ 99">
            <a:extLst>
              <a:ext uri="{FF2B5EF4-FFF2-40B4-BE49-F238E27FC236}">
                <a16:creationId xmlns:a16="http://schemas.microsoft.com/office/drawing/2014/main" id="{76430BC3-D7DA-4E98-B211-30DA569FABAC}"/>
              </a:ext>
            </a:extLst>
          </p:cNvPr>
          <p:cNvCxnSpPr>
            <a:cxnSpLocks/>
          </p:cNvCxnSpPr>
          <p:nvPr/>
        </p:nvCxnSpPr>
        <p:spPr>
          <a:xfrm flipH="1">
            <a:off x="4633212" y="4752136"/>
            <a:ext cx="588168" cy="4073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4" name="直線矢印コネクタ 103">
            <a:extLst>
              <a:ext uri="{FF2B5EF4-FFF2-40B4-BE49-F238E27FC236}">
                <a16:creationId xmlns:a16="http://schemas.microsoft.com/office/drawing/2014/main" id="{90A51C38-1AFD-4632-A204-156F3F6713ED}"/>
              </a:ext>
            </a:extLst>
          </p:cNvPr>
          <p:cNvCxnSpPr>
            <a:cxnSpLocks/>
          </p:cNvCxnSpPr>
          <p:nvPr/>
        </p:nvCxnSpPr>
        <p:spPr>
          <a:xfrm flipH="1" flipV="1">
            <a:off x="4635809" y="5294322"/>
            <a:ext cx="588169" cy="1007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7" name="直線矢印コネクタ 106">
            <a:extLst>
              <a:ext uri="{FF2B5EF4-FFF2-40B4-BE49-F238E27FC236}">
                <a16:creationId xmlns:a16="http://schemas.microsoft.com/office/drawing/2014/main" id="{41FEFE58-7A40-4F8B-BCDD-0989DE704B06}"/>
              </a:ext>
            </a:extLst>
          </p:cNvPr>
          <p:cNvCxnSpPr>
            <a:cxnSpLocks/>
          </p:cNvCxnSpPr>
          <p:nvPr/>
        </p:nvCxnSpPr>
        <p:spPr>
          <a:xfrm flipH="1" flipV="1">
            <a:off x="4651686" y="5461884"/>
            <a:ext cx="588168" cy="6239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9" name="直線矢印コネクタ 108">
            <a:extLst>
              <a:ext uri="{FF2B5EF4-FFF2-40B4-BE49-F238E27FC236}">
                <a16:creationId xmlns:a16="http://schemas.microsoft.com/office/drawing/2014/main" id="{009951D9-FF26-442D-8C35-C68F9A04ACD1}"/>
              </a:ext>
            </a:extLst>
          </p:cNvPr>
          <p:cNvCxnSpPr>
            <a:cxnSpLocks/>
            <a:stCxn id="24" idx="1"/>
          </p:cNvCxnSpPr>
          <p:nvPr/>
        </p:nvCxnSpPr>
        <p:spPr>
          <a:xfrm flipH="1" flipV="1">
            <a:off x="4633604" y="3100344"/>
            <a:ext cx="605080" cy="2683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スライド番号プレースホルダー 8">
            <a:extLst>
              <a:ext uri="{FF2B5EF4-FFF2-40B4-BE49-F238E27FC236}">
                <a16:creationId xmlns:a16="http://schemas.microsoft.com/office/drawing/2014/main" id="{03E71016-1F9B-4A43-B592-3C5EBDF2F884}"/>
              </a:ext>
            </a:extLst>
          </p:cNvPr>
          <p:cNvSpPr>
            <a:spLocks noGrp="1"/>
          </p:cNvSpPr>
          <p:nvPr>
            <p:ph type="sldNum" sz="quarter" idx="12"/>
          </p:nvPr>
        </p:nvSpPr>
        <p:spPr>
          <a:xfrm>
            <a:off x="7086600" y="6490950"/>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E62AE4-F010-47EE-8F3E-40F74E339448}" type="slidenum">
              <a:rPr kumimoji="1" lang="ja-JP" altLang="en-US" sz="1200" b="1" i="0" u="none" strike="noStrike" kern="1200" cap="none" spc="0" normalizeH="0" baseline="0" noProof="0" smtClean="0">
                <a:ln>
                  <a:noFill/>
                </a:ln>
                <a:solidFill>
                  <a:schemeClr val="tx1"/>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1" lang="ja-JP" altLang="en-US" sz="1200" b="1"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35" name="正方形/長方形 34">
            <a:extLst>
              <a:ext uri="{FF2B5EF4-FFF2-40B4-BE49-F238E27FC236}">
                <a16:creationId xmlns:a16="http://schemas.microsoft.com/office/drawing/2014/main" id="{4AE33140-2AA4-42CC-82AA-E90494C297B6}"/>
              </a:ext>
            </a:extLst>
          </p:cNvPr>
          <p:cNvSpPr/>
          <p:nvPr/>
        </p:nvSpPr>
        <p:spPr>
          <a:xfrm>
            <a:off x="0" y="0"/>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大阪府認知症施策推進計画</a:t>
            </a:r>
            <a:r>
              <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2027</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骨子案の概要</a:t>
            </a:r>
          </a:p>
        </p:txBody>
      </p:sp>
    </p:spTree>
    <p:extLst>
      <p:ext uri="{BB962C8B-B14F-4D97-AF65-F5344CB8AC3E}">
        <p14:creationId xmlns:p14="http://schemas.microsoft.com/office/powerpoint/2010/main" val="829047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2"/>
          <p:cNvSpPr>
            <a:spLocks noChangeArrowheads="1"/>
          </p:cNvSpPr>
          <p:nvPr/>
        </p:nvSpPr>
        <p:spPr bwMode="auto">
          <a:xfrm>
            <a:off x="306679" y="167632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0" name="Rectangle 16"/>
          <p:cNvSpPr>
            <a:spLocks noChangeArrowheads="1"/>
          </p:cNvSpPr>
          <p:nvPr/>
        </p:nvSpPr>
        <p:spPr bwMode="auto">
          <a:xfrm>
            <a:off x="306679" y="21335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5" name="スライド番号プレースホルダー 1"/>
          <p:cNvSpPr>
            <a:spLocks noGrp="1"/>
          </p:cNvSpPr>
          <p:nvPr>
            <p:ph type="sldNum" sz="quarter" idx="12"/>
          </p:nvPr>
        </p:nvSpPr>
        <p:spPr>
          <a:xfrm>
            <a:off x="7086600" y="6492875"/>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E62AE4-F010-47EE-8F3E-40F74E339448}"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graphicFrame>
        <p:nvGraphicFramePr>
          <p:cNvPr id="14" name="表 13">
            <a:extLst>
              <a:ext uri="{FF2B5EF4-FFF2-40B4-BE49-F238E27FC236}">
                <a16:creationId xmlns:a16="http://schemas.microsoft.com/office/drawing/2014/main" id="{43A45AA7-9D50-4D7F-809A-1589F9061B96}"/>
              </a:ext>
            </a:extLst>
          </p:cNvPr>
          <p:cNvGraphicFramePr>
            <a:graphicFrameLocks noGrp="1"/>
          </p:cNvGraphicFramePr>
          <p:nvPr>
            <p:extLst>
              <p:ext uri="{D42A27DB-BD31-4B8C-83A1-F6EECF244321}">
                <p14:modId xmlns:p14="http://schemas.microsoft.com/office/powerpoint/2010/main" val="2947809163"/>
              </p:ext>
            </p:extLst>
          </p:nvPr>
        </p:nvGraphicFramePr>
        <p:xfrm>
          <a:off x="54629" y="792242"/>
          <a:ext cx="9031179" cy="5939451"/>
        </p:xfrm>
        <a:graphic>
          <a:graphicData uri="http://schemas.openxmlformats.org/drawingml/2006/table">
            <a:tbl>
              <a:tblPr firstRow="1" firstCol="1" bandRow="1">
                <a:tableStyleId>{5940675A-B579-460E-94D1-54222C63F5DA}</a:tableStyleId>
              </a:tblPr>
              <a:tblGrid>
                <a:gridCol w="4176547">
                  <a:extLst>
                    <a:ext uri="{9D8B030D-6E8A-4147-A177-3AD203B41FA5}">
                      <a16:colId xmlns:a16="http://schemas.microsoft.com/office/drawing/2014/main" val="3369937350"/>
                    </a:ext>
                  </a:extLst>
                </a:gridCol>
                <a:gridCol w="4854632">
                  <a:extLst>
                    <a:ext uri="{9D8B030D-6E8A-4147-A177-3AD203B41FA5}">
                      <a16:colId xmlns:a16="http://schemas.microsoft.com/office/drawing/2014/main" val="2848863762"/>
                    </a:ext>
                  </a:extLst>
                </a:gridCol>
              </a:tblGrid>
              <a:tr h="258237">
                <a:tc>
                  <a:txBody>
                    <a:bodyPr/>
                    <a:lstStyle/>
                    <a:p>
                      <a:pPr algn="ctr">
                        <a:spcAft>
                          <a:spcPts val="0"/>
                        </a:spcAft>
                      </a:pPr>
                      <a:r>
                        <a:rPr lang="ja-JP" altLang="en-US" sz="1100" b="1" kern="100" dirty="0">
                          <a:effectLst/>
                          <a:latin typeface="Meiryo UI" panose="020B0604030504040204" pitchFamily="50" charset="-128"/>
                          <a:ea typeface="Meiryo UI" panose="020B0604030504040204" pitchFamily="50" charset="-128"/>
                        </a:rPr>
                        <a:t>現</a:t>
                      </a:r>
                      <a:r>
                        <a:rPr lang="ja-JP" sz="1100" b="1" kern="100" dirty="0">
                          <a:effectLst/>
                          <a:latin typeface="Meiryo UI" panose="020B0604030504040204" pitchFamily="50" charset="-128"/>
                          <a:ea typeface="Meiryo UI" panose="020B0604030504040204" pitchFamily="50" charset="-128"/>
                        </a:rPr>
                        <a:t>計画</a:t>
                      </a:r>
                      <a:r>
                        <a:rPr lang="en-US" sz="1100" b="1" kern="100" dirty="0">
                          <a:effectLst/>
                          <a:latin typeface="Meiryo UI" panose="020B0604030504040204" pitchFamily="50" charset="-128"/>
                          <a:ea typeface="Meiryo UI" panose="020B0604030504040204" pitchFamily="50" charset="-128"/>
                        </a:rPr>
                        <a:t>(2024)</a:t>
                      </a:r>
                      <a:endParaRPr lang="ja-JP" sz="11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algn="ctr">
                        <a:spcAft>
                          <a:spcPts val="0"/>
                        </a:spcAft>
                      </a:pPr>
                      <a:r>
                        <a:rPr lang="ja-JP" sz="1100" b="1" kern="100" dirty="0">
                          <a:effectLst/>
                          <a:latin typeface="Meiryo UI" panose="020B0604030504040204" pitchFamily="50" charset="-128"/>
                          <a:ea typeface="Meiryo UI" panose="020B0604030504040204" pitchFamily="50" charset="-128"/>
                        </a:rPr>
                        <a:t>新計画</a:t>
                      </a:r>
                      <a:r>
                        <a:rPr lang="ja-JP" altLang="en-US" sz="1100" b="1" kern="100" dirty="0">
                          <a:effectLst/>
                          <a:latin typeface="Meiryo UI" panose="020B0604030504040204" pitchFamily="50" charset="-128"/>
                          <a:ea typeface="Meiryo UI" panose="020B0604030504040204" pitchFamily="50" charset="-128"/>
                        </a:rPr>
                        <a:t>案　</a:t>
                      </a:r>
                      <a:r>
                        <a:rPr lang="en-US" sz="1100" b="1" kern="100" dirty="0">
                          <a:effectLst/>
                          <a:latin typeface="Meiryo UI" panose="020B0604030504040204" pitchFamily="50" charset="-128"/>
                          <a:ea typeface="Meiryo UI" panose="020B0604030504040204" pitchFamily="50" charset="-128"/>
                        </a:rPr>
                        <a:t>(2027)</a:t>
                      </a:r>
                      <a:endParaRPr lang="ja-JP" sz="11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1498415055"/>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第１節　計画策定の趣旨　　　　</a:t>
                      </a:r>
                    </a:p>
                  </a:txBody>
                  <a:tcPr marL="7620" marR="7620" marT="7620" marB="0" anchor="ctr"/>
                </a:tc>
                <a:tc>
                  <a:txBody>
                    <a:bodyPr/>
                    <a:lstStyle/>
                    <a:p>
                      <a:pPr algn="just">
                        <a:spcAft>
                          <a:spcPts val="0"/>
                        </a:spcAft>
                      </a:pPr>
                      <a:r>
                        <a:rPr lang="zh-TW" altLang="en-US" sz="1100" kern="100" dirty="0">
                          <a:effectLst/>
                          <a:latin typeface="Meiryo UI" panose="020B0604030504040204" pitchFamily="50" charset="-128"/>
                          <a:ea typeface="Meiryo UI" panose="020B0604030504040204" pitchFamily="50" charset="-128"/>
                          <a:cs typeface="Times New Roman" panose="02020603050405020304" pitchFamily="18" charset="0"/>
                        </a:rPr>
                        <a:t>第１節　基本的事項　</a:t>
                      </a:r>
                      <a:r>
                        <a:rPr lang="en-US" altLang="zh-TW" sz="11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1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effectLst/>
                          <a:latin typeface="Meiryo UI" panose="020B0604030504040204" pitchFamily="50" charset="-128"/>
                          <a:ea typeface="Meiryo UI" panose="020B0604030504040204" pitchFamily="50" charset="-128"/>
                          <a:cs typeface="Times New Roman" panose="02020603050405020304" pitchFamily="18" charset="0"/>
                        </a:rPr>
                        <a:t>第</a:t>
                      </a:r>
                      <a:r>
                        <a:rPr lang="en-US" altLang="ja-JP" sz="1100" kern="100" dirty="0">
                          <a:effectLst/>
                          <a:latin typeface="Meiryo UI" panose="020B0604030504040204" pitchFamily="50" charset="-128"/>
                          <a:ea typeface="Meiryo UI" panose="020B0604030504040204" pitchFamily="50" charset="-128"/>
                          <a:cs typeface="Times New Roman" panose="02020603050405020304" pitchFamily="18" charset="0"/>
                        </a:rPr>
                        <a:t>1</a:t>
                      </a:r>
                      <a:r>
                        <a:rPr lang="ja-JP" altLang="en-US" sz="11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100" kern="100" dirty="0">
                          <a:effectLst/>
                          <a:latin typeface="Meiryo UI" panose="020B0604030504040204" pitchFamily="50" charset="-128"/>
                          <a:ea typeface="Meiryo UI" panose="020B0604030504040204" pitchFamily="50" charset="-128"/>
                          <a:cs typeface="Times New Roman" panose="02020603050405020304" pitchFamily="18" charset="0"/>
                        </a:rPr>
                        <a:t>6</a:t>
                      </a:r>
                      <a:r>
                        <a:rPr lang="ja-JP" altLang="en-US" sz="1100" kern="100" dirty="0">
                          <a:effectLst/>
                          <a:latin typeface="Meiryo UI" panose="020B0604030504040204" pitchFamily="50" charset="-128"/>
                          <a:ea typeface="Meiryo UI" panose="020B0604030504040204" pitchFamily="50" charset="-128"/>
                          <a:cs typeface="Times New Roman" panose="02020603050405020304" pitchFamily="18" charset="0"/>
                        </a:rPr>
                        <a:t>項は省略。項目に変更なし）</a:t>
                      </a:r>
                      <a:endParaRPr lang="en-US" altLang="zh-TW"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1556753384"/>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第２節　認知症高齢者の現状と将来推計  </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第２節 認知症を取り巻く現状</a:t>
                      </a:r>
                    </a:p>
                  </a:txBody>
                  <a:tcPr marL="7620" marR="7620" marT="7620" marB="0" anchor="ctr">
                    <a:solidFill>
                      <a:schemeClr val="accent4">
                        <a:lumMod val="20000"/>
                        <a:lumOff val="80000"/>
                      </a:schemeClr>
                    </a:solidFill>
                  </a:tcPr>
                </a:tc>
                <a:extLst>
                  <a:ext uri="{0D108BD9-81ED-4DB2-BD59-A6C34878D82A}">
                    <a16:rowId xmlns:a16="http://schemas.microsoft.com/office/drawing/2014/main" val="1498328333"/>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第１項　大阪府の高齢化率と高齢者数の推移</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第１項 　認知症について</a:t>
                      </a:r>
                    </a:p>
                  </a:txBody>
                  <a:tcPr marL="7620" marR="7620" marT="7620" marB="0" anchor="ctr">
                    <a:solidFill>
                      <a:schemeClr val="accent4">
                        <a:lumMod val="20000"/>
                        <a:lumOff val="80000"/>
                      </a:schemeClr>
                    </a:solidFill>
                  </a:tcPr>
                </a:tc>
                <a:extLst>
                  <a:ext uri="{0D108BD9-81ED-4DB2-BD59-A6C34878D82A}">
                    <a16:rowId xmlns:a16="http://schemas.microsoft.com/office/drawing/2014/main" val="2641596300"/>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第２項　認知症高齢者の将来推計</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第２項　大阪府の高齢化率と高齢者数の推移</a:t>
                      </a:r>
                    </a:p>
                  </a:txBody>
                  <a:tcPr marL="7620" marR="7620" marT="7620" marB="0" anchor="ctr">
                    <a:solidFill>
                      <a:schemeClr val="accent4">
                        <a:lumMod val="20000"/>
                        <a:lumOff val="80000"/>
                      </a:schemeClr>
                    </a:solidFill>
                  </a:tcPr>
                </a:tc>
                <a:extLst>
                  <a:ext uri="{0D108BD9-81ED-4DB2-BD59-A6C34878D82A}">
                    <a16:rowId xmlns:a16="http://schemas.microsoft.com/office/drawing/2014/main" val="1247376247"/>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第３項　認知症高齢者の将来推計</a:t>
                      </a:r>
                    </a:p>
                  </a:txBody>
                  <a:tcPr marL="7620" marR="7620" marT="7620" marB="0" anchor="ctr">
                    <a:solidFill>
                      <a:schemeClr val="accent4">
                        <a:lumMod val="20000"/>
                        <a:lumOff val="80000"/>
                      </a:schemeClr>
                    </a:solidFill>
                  </a:tcPr>
                </a:tc>
                <a:extLst>
                  <a:ext uri="{0D108BD9-81ED-4DB2-BD59-A6C34878D82A}">
                    <a16:rowId xmlns:a16="http://schemas.microsoft.com/office/drawing/2014/main" val="1682041306"/>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第３節　認知症施策の推進方策</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第３節　認知症の人やご家族等からのヒアリング結果</a:t>
                      </a:r>
                    </a:p>
                  </a:txBody>
                  <a:tcPr marL="7620" marR="7620" marT="7620" marB="0" anchor="ctr">
                    <a:solidFill>
                      <a:schemeClr val="accent4">
                        <a:lumMod val="20000"/>
                        <a:lumOff val="80000"/>
                      </a:schemeClr>
                    </a:solidFill>
                  </a:tcPr>
                </a:tc>
                <a:extLst>
                  <a:ext uri="{0D108BD9-81ED-4DB2-BD59-A6C34878D82A}">
                    <a16:rowId xmlns:a16="http://schemas.microsoft.com/office/drawing/2014/main" val="4118618625"/>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第１項　理解増進、相談体制の整備等</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第４節　計画の基本理念及び重点方針</a:t>
                      </a:r>
                    </a:p>
                  </a:txBody>
                  <a:tcPr marL="7620" marR="7620" marT="7620" marB="0" anchor="ctr">
                    <a:solidFill>
                      <a:schemeClr val="accent4">
                        <a:lumMod val="20000"/>
                        <a:lumOff val="80000"/>
                      </a:schemeClr>
                    </a:solidFill>
                  </a:tcPr>
                </a:tc>
                <a:extLst>
                  <a:ext uri="{0D108BD9-81ED-4DB2-BD59-A6C34878D82A}">
                    <a16:rowId xmlns:a16="http://schemas.microsoft.com/office/drawing/2014/main" val="2042403563"/>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）認知症の人に関する理解の増進 　</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）計画の理念（めざすべき姿）</a:t>
                      </a:r>
                    </a:p>
                  </a:txBody>
                  <a:tcPr marL="7620" marR="7620" marT="7620" marB="0" anchor="ctr">
                    <a:solidFill>
                      <a:schemeClr val="accent4">
                        <a:lumMod val="20000"/>
                        <a:lumOff val="80000"/>
                      </a:schemeClr>
                    </a:solidFill>
                  </a:tcPr>
                </a:tc>
                <a:extLst>
                  <a:ext uri="{0D108BD9-81ED-4DB2-BD59-A6C34878D82A}">
                    <a16:rowId xmlns:a16="http://schemas.microsoft.com/office/drawing/2014/main" val="3295790076"/>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）相談体制の整備等</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）重点方針</a:t>
                      </a:r>
                    </a:p>
                  </a:txBody>
                  <a:tcPr marL="7620" marR="7620" marT="7620" marB="0" anchor="ctr">
                    <a:solidFill>
                      <a:schemeClr val="accent4">
                        <a:lumMod val="20000"/>
                        <a:lumOff val="80000"/>
                      </a:schemeClr>
                    </a:solidFill>
                  </a:tcPr>
                </a:tc>
                <a:extLst>
                  <a:ext uri="{0D108BD9-81ED-4DB2-BD59-A6C34878D82A}">
                    <a16:rowId xmlns:a16="http://schemas.microsoft.com/office/drawing/2014/main" val="287705302"/>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①「新しい認知症観」の理解促進</a:t>
                      </a:r>
                    </a:p>
                  </a:txBody>
                  <a:tcPr marL="7620" marR="7620" marT="7620" marB="0" anchor="ctr">
                    <a:solidFill>
                      <a:schemeClr val="accent4">
                        <a:lumMod val="20000"/>
                        <a:lumOff val="80000"/>
                      </a:schemeClr>
                    </a:solidFill>
                  </a:tcPr>
                </a:tc>
                <a:extLst>
                  <a:ext uri="{0D108BD9-81ED-4DB2-BD59-A6C34878D82A}">
                    <a16:rowId xmlns:a16="http://schemas.microsoft.com/office/drawing/2014/main" val="1966792087"/>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第２項　安心して生活を営むことができる認知症バリアフリーの推進</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②認知症の人の意思が尊重され認知症の人や家族等が安心して暮らせる環境づくり</a:t>
                      </a:r>
                    </a:p>
                  </a:txBody>
                  <a:tcPr marL="7620" marR="7620" marT="7620" marB="0" anchor="ctr">
                    <a:solidFill>
                      <a:schemeClr val="accent4">
                        <a:lumMod val="20000"/>
                        <a:lumOff val="80000"/>
                      </a:schemeClr>
                    </a:solidFill>
                  </a:tcPr>
                </a:tc>
                <a:extLst>
                  <a:ext uri="{0D108BD9-81ED-4DB2-BD59-A6C34878D82A}">
                    <a16:rowId xmlns:a16="http://schemas.microsoft.com/office/drawing/2014/main" val="4231460386"/>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）認知症の人の生活におけるバリアフリー化の推進</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第５節　認知症施策の推進方策</a:t>
                      </a:r>
                    </a:p>
                  </a:txBody>
                  <a:tcPr marL="7620" marR="7620" marT="7620" marB="0" anchor="ctr">
                    <a:solidFill>
                      <a:schemeClr val="accent4">
                        <a:lumMod val="20000"/>
                        <a:lumOff val="80000"/>
                      </a:schemeClr>
                    </a:solidFill>
                  </a:tcPr>
                </a:tc>
                <a:extLst>
                  <a:ext uri="{0D108BD9-81ED-4DB2-BD59-A6C34878D82A}">
                    <a16:rowId xmlns:a16="http://schemas.microsoft.com/office/drawing/2014/main" val="3120567074"/>
                  </a:ext>
                </a:extLst>
              </a:tr>
              <a:tr h="258237">
                <a:tc>
                  <a:txBody>
                    <a:bodyPr/>
                    <a:lstStyle/>
                    <a:p>
                      <a:pPr algn="l"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 </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）若年性認知症の人を含む認知症の人の社会参加の機会の確保等</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第１項　認知症の人に関する府民の理解の増進等</a:t>
                      </a:r>
                    </a:p>
                  </a:txBody>
                  <a:tcPr marL="7620" marR="7620" marT="7620" marB="0" anchor="ctr">
                    <a:solidFill>
                      <a:schemeClr val="accent4">
                        <a:lumMod val="20000"/>
                        <a:lumOff val="80000"/>
                      </a:schemeClr>
                    </a:solidFill>
                  </a:tcPr>
                </a:tc>
                <a:extLst>
                  <a:ext uri="{0D108BD9-81ED-4DB2-BD59-A6C34878D82A}">
                    <a16:rowId xmlns:a16="http://schemas.microsoft.com/office/drawing/2014/main" val="3753013253"/>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）認知症の人の意思決定の支援及び権利利益の保護</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第２項　認知症の人の生活におけるバリアフリー化の推進</a:t>
                      </a:r>
                    </a:p>
                  </a:txBody>
                  <a:tcPr marL="7620" marR="7620" marT="7620" marB="0" anchor="ctr">
                    <a:solidFill>
                      <a:schemeClr val="accent4">
                        <a:lumMod val="20000"/>
                        <a:lumOff val="80000"/>
                      </a:schemeClr>
                    </a:solidFill>
                  </a:tcPr>
                </a:tc>
                <a:extLst>
                  <a:ext uri="{0D108BD9-81ED-4DB2-BD59-A6C34878D82A}">
                    <a16:rowId xmlns:a16="http://schemas.microsoft.com/office/drawing/2014/main" val="859810312"/>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第３項　認知症の人の社会参加の機会の確保等</a:t>
                      </a:r>
                    </a:p>
                  </a:txBody>
                  <a:tcPr marL="7620" marR="7620" marT="7620" marB="0" anchor="ctr">
                    <a:solidFill>
                      <a:schemeClr val="accent4">
                        <a:lumMod val="20000"/>
                        <a:lumOff val="80000"/>
                      </a:schemeClr>
                    </a:solidFill>
                  </a:tcPr>
                </a:tc>
                <a:extLst>
                  <a:ext uri="{0D108BD9-81ED-4DB2-BD59-A6C34878D82A}">
                    <a16:rowId xmlns:a16="http://schemas.microsoft.com/office/drawing/2014/main" val="3691652391"/>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第３項　保健医療サービス及び福祉サービスの提供体制の整備</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第４項　認知症の人の意思決定の支援及び権利利益の保護</a:t>
                      </a:r>
                    </a:p>
                  </a:txBody>
                  <a:tcPr marL="7620" marR="7620" marT="7620" marB="0" anchor="ctr">
                    <a:solidFill>
                      <a:schemeClr val="accent4">
                        <a:lumMod val="20000"/>
                        <a:lumOff val="80000"/>
                      </a:schemeClr>
                    </a:solidFill>
                  </a:tcPr>
                </a:tc>
                <a:extLst>
                  <a:ext uri="{0D108BD9-81ED-4DB2-BD59-A6C34878D82A}">
                    <a16:rowId xmlns:a16="http://schemas.microsoft.com/office/drawing/2014/main" val="3520111250"/>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）早期発見・早期対応と医療体制の整備</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第５項　保健医療サービス及び福祉サービス提供体制の整備等</a:t>
                      </a:r>
                    </a:p>
                  </a:txBody>
                  <a:tcPr marL="7620" marR="7620" marT="7620" marB="0" anchor="ctr">
                    <a:solidFill>
                      <a:schemeClr val="accent4">
                        <a:lumMod val="20000"/>
                        <a:lumOff val="80000"/>
                      </a:schemeClr>
                    </a:solidFill>
                  </a:tcPr>
                </a:tc>
                <a:extLst>
                  <a:ext uri="{0D108BD9-81ED-4DB2-BD59-A6C34878D82A}">
                    <a16:rowId xmlns:a16="http://schemas.microsoft.com/office/drawing/2014/main" val="935058352"/>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）医療・介護従事者の認知症対応力向上の促進</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第６項　相談体制の整備等</a:t>
                      </a:r>
                    </a:p>
                  </a:txBody>
                  <a:tcPr marL="7620" marR="7620" marT="7620" marB="0" anchor="ctr">
                    <a:solidFill>
                      <a:schemeClr val="accent4">
                        <a:lumMod val="20000"/>
                        <a:lumOff val="80000"/>
                      </a:schemeClr>
                    </a:solidFill>
                  </a:tcPr>
                </a:tc>
                <a:extLst>
                  <a:ext uri="{0D108BD9-81ED-4DB2-BD59-A6C34878D82A}">
                    <a16:rowId xmlns:a16="http://schemas.microsoft.com/office/drawing/2014/main" val="1146359750"/>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）介護サービス基盤の整備と介護人材の確保</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第７項　認知症の予防</a:t>
                      </a:r>
                    </a:p>
                  </a:txBody>
                  <a:tcPr marL="7620" marR="7620" marT="7620" marB="0" anchor="ctr">
                    <a:solidFill>
                      <a:schemeClr val="accent4">
                        <a:lumMod val="20000"/>
                        <a:lumOff val="80000"/>
                      </a:schemeClr>
                    </a:solidFill>
                  </a:tcPr>
                </a:tc>
                <a:extLst>
                  <a:ext uri="{0D108BD9-81ED-4DB2-BD59-A6C34878D82A}">
                    <a16:rowId xmlns:a16="http://schemas.microsoft.com/office/drawing/2014/main" val="2291688550"/>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第４項　認知症の予防</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第６節　評価指標</a:t>
                      </a:r>
                    </a:p>
                  </a:txBody>
                  <a:tcPr marL="7620" marR="7620" marT="7620" marB="0" anchor="ctr">
                    <a:solidFill>
                      <a:schemeClr val="accent4">
                        <a:lumMod val="20000"/>
                        <a:lumOff val="80000"/>
                      </a:schemeClr>
                    </a:solidFill>
                  </a:tcPr>
                </a:tc>
                <a:extLst>
                  <a:ext uri="{0D108BD9-81ED-4DB2-BD59-A6C34878D82A}">
                    <a16:rowId xmlns:a16="http://schemas.microsoft.com/office/drawing/2014/main" val="1873874496"/>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）認知症予防に資する可能性のある活動の推進</a:t>
                      </a:r>
                    </a:p>
                  </a:txBody>
                  <a:tcPr marL="7620" marR="7620" marT="7620" marB="0" anchor="ctr"/>
                </a:tc>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参考資料等</a:t>
                      </a:r>
                    </a:p>
                  </a:txBody>
                  <a:tcPr marL="7620" marR="7620" marT="7620" marB="0" anchor="ctr">
                    <a:solidFill>
                      <a:schemeClr val="accent4">
                        <a:lumMod val="20000"/>
                        <a:lumOff val="80000"/>
                      </a:schemeClr>
                    </a:solidFill>
                  </a:tcPr>
                </a:tc>
                <a:extLst>
                  <a:ext uri="{0D108BD9-81ED-4DB2-BD59-A6C34878D82A}">
                    <a16:rowId xmlns:a16="http://schemas.microsoft.com/office/drawing/2014/main" val="3635234782"/>
                  </a:ext>
                </a:extLst>
              </a:tr>
              <a:tr h="258237">
                <a:tc>
                  <a:txBody>
                    <a:bodyPr/>
                    <a:lstStyle/>
                    <a:p>
                      <a:pPr algn="l"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）認知症（</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MCI</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を含む）の早期発見・早期対応等の推進</a:t>
                      </a:r>
                    </a:p>
                  </a:txBody>
                  <a:tcPr marL="7620" marR="7620" marT="7620" marB="0" anchor="ctr"/>
                </a:tc>
                <a:tc>
                  <a:txBody>
                    <a:bodyPr/>
                    <a:lstStyle/>
                    <a:p>
                      <a:pPr algn="l" fontAlgn="ct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solidFill>
                      <a:schemeClr val="accent4">
                        <a:lumMod val="20000"/>
                        <a:lumOff val="80000"/>
                      </a:schemeClr>
                    </a:solidFill>
                  </a:tcPr>
                </a:tc>
                <a:extLst>
                  <a:ext uri="{0D108BD9-81ED-4DB2-BD59-A6C34878D82A}">
                    <a16:rowId xmlns:a16="http://schemas.microsoft.com/office/drawing/2014/main" val="1340253517"/>
                  </a:ext>
                </a:extLst>
              </a:tr>
            </a:tbl>
          </a:graphicData>
        </a:graphic>
      </p:graphicFrame>
      <p:sp>
        <p:nvSpPr>
          <p:cNvPr id="21" name="正方形/長方形 20">
            <a:extLst>
              <a:ext uri="{FF2B5EF4-FFF2-40B4-BE49-F238E27FC236}">
                <a16:creationId xmlns:a16="http://schemas.microsoft.com/office/drawing/2014/main" id="{A0EA9C14-5F5A-44F7-9FA3-D7771EAC5E90}"/>
              </a:ext>
            </a:extLst>
          </p:cNvPr>
          <p:cNvSpPr/>
          <p:nvPr/>
        </p:nvSpPr>
        <p:spPr>
          <a:xfrm>
            <a:off x="4239491" y="2354954"/>
            <a:ext cx="4823619" cy="1510660"/>
          </a:xfrm>
          <a:prstGeom prst="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2" name="正方形/長方形 21">
            <a:extLst>
              <a:ext uri="{FF2B5EF4-FFF2-40B4-BE49-F238E27FC236}">
                <a16:creationId xmlns:a16="http://schemas.microsoft.com/office/drawing/2014/main" id="{5CBBAA49-0EA0-4027-A00E-82277BD4670D}"/>
              </a:ext>
            </a:extLst>
          </p:cNvPr>
          <p:cNvSpPr/>
          <p:nvPr/>
        </p:nvSpPr>
        <p:spPr>
          <a:xfrm>
            <a:off x="4239491" y="1567833"/>
            <a:ext cx="4823619" cy="237846"/>
          </a:xfrm>
          <a:prstGeom prst="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7" name="四角形: 角を丸くする 26">
            <a:extLst>
              <a:ext uri="{FF2B5EF4-FFF2-40B4-BE49-F238E27FC236}">
                <a16:creationId xmlns:a16="http://schemas.microsoft.com/office/drawing/2014/main" id="{26C113D0-0B0A-4D33-82C8-92ED716ED1CD}"/>
              </a:ext>
            </a:extLst>
          </p:cNvPr>
          <p:cNvSpPr/>
          <p:nvPr/>
        </p:nvSpPr>
        <p:spPr>
          <a:xfrm>
            <a:off x="7724458" y="2461361"/>
            <a:ext cx="962341" cy="544081"/>
          </a:xfrm>
          <a:prstGeom prst="round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実線</a:t>
            </a:r>
            <a:r>
              <a:rPr kumimoji="1" lang="en-US" altLang="ja-JP" sz="11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赤枠</a:t>
            </a:r>
            <a:r>
              <a:rPr kumimoji="1" lang="en-US" altLang="ja-JP" sz="11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は新設</a:t>
            </a:r>
          </a:p>
        </p:txBody>
      </p:sp>
      <p:cxnSp>
        <p:nvCxnSpPr>
          <p:cNvPr id="23" name="直線コネクタ 22">
            <a:extLst>
              <a:ext uri="{FF2B5EF4-FFF2-40B4-BE49-F238E27FC236}">
                <a16:creationId xmlns:a16="http://schemas.microsoft.com/office/drawing/2014/main" id="{4B1E4D05-9395-48D1-A71C-7DB27529A2AC}"/>
              </a:ext>
            </a:extLst>
          </p:cNvPr>
          <p:cNvCxnSpPr>
            <a:cxnSpLocks/>
          </p:cNvCxnSpPr>
          <p:nvPr/>
        </p:nvCxnSpPr>
        <p:spPr>
          <a:xfrm>
            <a:off x="150548" y="492781"/>
            <a:ext cx="8880622"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15E638AF-FC74-42DC-995D-1CA4E1AA4DAE}"/>
              </a:ext>
            </a:extLst>
          </p:cNvPr>
          <p:cNvSpPr txBox="1"/>
          <p:nvPr/>
        </p:nvSpPr>
        <p:spPr>
          <a:xfrm>
            <a:off x="82071" y="492780"/>
            <a:ext cx="518348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■現計画と新計画の違い</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正方形/長方形 28">
            <a:extLst>
              <a:ext uri="{FF2B5EF4-FFF2-40B4-BE49-F238E27FC236}">
                <a16:creationId xmlns:a16="http://schemas.microsoft.com/office/drawing/2014/main" id="{F915A17E-6148-4542-9151-84DB088D8197}"/>
              </a:ext>
            </a:extLst>
          </p:cNvPr>
          <p:cNvSpPr/>
          <p:nvPr/>
        </p:nvSpPr>
        <p:spPr>
          <a:xfrm>
            <a:off x="4239491" y="3908604"/>
            <a:ext cx="4823619" cy="2016000"/>
          </a:xfrm>
          <a:prstGeom prst="rect">
            <a:avLst/>
          </a:prstGeom>
          <a:noFill/>
          <a:ln w="31750">
            <a:solidFill>
              <a:srgbClr val="00B0F0"/>
            </a:solidFill>
            <a:prstDash val="dash"/>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0" name="正方形/長方形 29">
            <a:extLst>
              <a:ext uri="{FF2B5EF4-FFF2-40B4-BE49-F238E27FC236}">
                <a16:creationId xmlns:a16="http://schemas.microsoft.com/office/drawing/2014/main" id="{A6F8959E-3F5E-4677-8004-7A9364111BEA}"/>
              </a:ext>
            </a:extLst>
          </p:cNvPr>
          <p:cNvSpPr/>
          <p:nvPr/>
        </p:nvSpPr>
        <p:spPr>
          <a:xfrm>
            <a:off x="4239491" y="5975079"/>
            <a:ext cx="4823619" cy="507709"/>
          </a:xfrm>
          <a:prstGeom prst="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1" name="正方形/長方形 30">
            <a:extLst>
              <a:ext uri="{FF2B5EF4-FFF2-40B4-BE49-F238E27FC236}">
                <a16:creationId xmlns:a16="http://schemas.microsoft.com/office/drawing/2014/main" id="{D96784E1-184D-4A8F-A4B6-AD645BFF62EE}"/>
              </a:ext>
            </a:extLst>
          </p:cNvPr>
          <p:cNvSpPr/>
          <p:nvPr/>
        </p:nvSpPr>
        <p:spPr>
          <a:xfrm>
            <a:off x="64501" y="2354954"/>
            <a:ext cx="4142768" cy="4376736"/>
          </a:xfrm>
          <a:prstGeom prst="rect">
            <a:avLst/>
          </a:prstGeom>
          <a:noFill/>
          <a:ln w="31750">
            <a:solidFill>
              <a:srgbClr val="00B0F0"/>
            </a:solidFill>
            <a:prstDash val="dash"/>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2" name="四角形: 角を丸くする 31">
            <a:extLst>
              <a:ext uri="{FF2B5EF4-FFF2-40B4-BE49-F238E27FC236}">
                <a16:creationId xmlns:a16="http://schemas.microsoft.com/office/drawing/2014/main" id="{04589875-702C-43F5-AA14-3391CE82FBC3}"/>
              </a:ext>
            </a:extLst>
          </p:cNvPr>
          <p:cNvSpPr/>
          <p:nvPr/>
        </p:nvSpPr>
        <p:spPr>
          <a:xfrm>
            <a:off x="7631084" y="3972021"/>
            <a:ext cx="1400086" cy="976497"/>
          </a:xfrm>
          <a:prstGeom prst="roundRect">
            <a:avLst/>
          </a:prstGeom>
          <a:solidFill>
            <a:schemeClr val="bg1"/>
          </a:solidFill>
          <a:ln w="28575">
            <a:solidFill>
              <a:srgbClr val="00B0F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点線</a:t>
            </a:r>
            <a: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水色枠</a:t>
            </a:r>
            <a: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は</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現計画の第３節を国計画の基本的施策に沿って整理</a:t>
            </a:r>
          </a:p>
        </p:txBody>
      </p:sp>
      <p:sp>
        <p:nvSpPr>
          <p:cNvPr id="16" name="スライド番号プレースホルダー 8">
            <a:extLst>
              <a:ext uri="{FF2B5EF4-FFF2-40B4-BE49-F238E27FC236}">
                <a16:creationId xmlns:a16="http://schemas.microsoft.com/office/drawing/2014/main" id="{DD50CD31-3530-4B53-92C8-4BBC9C1A44C5}"/>
              </a:ext>
            </a:extLst>
          </p:cNvPr>
          <p:cNvSpPr txBox="1">
            <a:spLocks/>
          </p:cNvSpPr>
          <p:nvPr/>
        </p:nvSpPr>
        <p:spPr>
          <a:xfrm>
            <a:off x="7086600" y="6490950"/>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CE62AE4-F010-47EE-8F3E-40F74E339448}" type="slidenum">
              <a:rPr kumimoji="1" lang="ja-JP" altLang="en-US" sz="1200" b="1" i="0" u="none" strike="noStrike" kern="1200" cap="none" spc="0" normalizeH="0" baseline="0" noProof="0" smtClean="0">
                <a:ln>
                  <a:noFill/>
                </a:ln>
                <a:solidFill>
                  <a:schemeClr val="tx1"/>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1" lang="ja-JP" altLang="en-US" sz="1200" b="1"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17" name="正方形/長方形 16">
            <a:extLst>
              <a:ext uri="{FF2B5EF4-FFF2-40B4-BE49-F238E27FC236}">
                <a16:creationId xmlns:a16="http://schemas.microsoft.com/office/drawing/2014/main" id="{F94D7A71-8912-4E26-8418-02A94EA66471}"/>
              </a:ext>
            </a:extLst>
          </p:cNvPr>
          <p:cNvSpPr/>
          <p:nvPr/>
        </p:nvSpPr>
        <p:spPr>
          <a:xfrm>
            <a:off x="0" y="0"/>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大阪府認知症施策推進計画</a:t>
            </a:r>
            <a:r>
              <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2027</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骨子案</a:t>
            </a:r>
          </a:p>
        </p:txBody>
      </p:sp>
      <p:sp>
        <p:nvSpPr>
          <p:cNvPr id="2" name="吹き出し: 四角形 1">
            <a:extLst>
              <a:ext uri="{FF2B5EF4-FFF2-40B4-BE49-F238E27FC236}">
                <a16:creationId xmlns:a16="http://schemas.microsoft.com/office/drawing/2014/main" id="{B84932CD-1102-4BA1-A1EF-0D2F194B6B37}"/>
              </a:ext>
            </a:extLst>
          </p:cNvPr>
          <p:cNvSpPr/>
          <p:nvPr/>
        </p:nvSpPr>
        <p:spPr>
          <a:xfrm>
            <a:off x="7511143" y="1346400"/>
            <a:ext cx="1520027" cy="329920"/>
          </a:xfrm>
          <a:prstGeom prst="wedgeRectCallout">
            <a:avLst>
              <a:gd name="adj1" fmla="val -78136"/>
              <a:gd name="adj2" fmla="val 625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認知症の疾患特性などを簡潔に記載</a:t>
            </a:r>
          </a:p>
        </p:txBody>
      </p:sp>
    </p:spTree>
    <p:extLst>
      <p:ext uri="{BB962C8B-B14F-4D97-AF65-F5344CB8AC3E}">
        <p14:creationId xmlns:p14="http://schemas.microsoft.com/office/powerpoint/2010/main" val="3372377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a:extLst>
              <a:ext uri="{FF2B5EF4-FFF2-40B4-BE49-F238E27FC236}">
                <a16:creationId xmlns:a16="http://schemas.microsoft.com/office/drawing/2014/main" id="{92DB9F5F-5FD4-4C22-B230-B1B4960D6D55}"/>
              </a:ext>
            </a:extLst>
          </p:cNvPr>
          <p:cNvGraphicFramePr>
            <a:graphicFrameLocks noGrp="1"/>
          </p:cNvGraphicFramePr>
          <p:nvPr>
            <p:extLst>
              <p:ext uri="{D42A27DB-BD31-4B8C-83A1-F6EECF244321}">
                <p14:modId xmlns:p14="http://schemas.microsoft.com/office/powerpoint/2010/main" val="1122603068"/>
              </p:ext>
            </p:extLst>
          </p:nvPr>
        </p:nvGraphicFramePr>
        <p:xfrm>
          <a:off x="39123" y="986529"/>
          <a:ext cx="9065755" cy="5636580"/>
        </p:xfrm>
        <a:graphic>
          <a:graphicData uri="http://schemas.openxmlformats.org/drawingml/2006/table">
            <a:tbl>
              <a:tblPr firstRow="1" bandRow="1">
                <a:tableStyleId>{BC89EF96-8CEA-46FF-86C4-4CE0E7609802}</a:tableStyleId>
              </a:tblPr>
              <a:tblGrid>
                <a:gridCol w="2052000">
                  <a:extLst>
                    <a:ext uri="{9D8B030D-6E8A-4147-A177-3AD203B41FA5}">
                      <a16:colId xmlns:a16="http://schemas.microsoft.com/office/drawing/2014/main" val="1227829019"/>
                    </a:ext>
                  </a:extLst>
                </a:gridCol>
                <a:gridCol w="3564000">
                  <a:extLst>
                    <a:ext uri="{9D8B030D-6E8A-4147-A177-3AD203B41FA5}">
                      <a16:colId xmlns:a16="http://schemas.microsoft.com/office/drawing/2014/main" val="5841148"/>
                    </a:ext>
                  </a:extLst>
                </a:gridCol>
                <a:gridCol w="3449755">
                  <a:extLst>
                    <a:ext uri="{9D8B030D-6E8A-4147-A177-3AD203B41FA5}">
                      <a16:colId xmlns:a16="http://schemas.microsoft.com/office/drawing/2014/main" val="680172974"/>
                    </a:ext>
                  </a:extLst>
                </a:gridCol>
              </a:tblGrid>
              <a:tr h="368810">
                <a:tc>
                  <a:txBody>
                    <a:bodyPr/>
                    <a:lstStyle/>
                    <a:p>
                      <a:pPr algn="ctr"/>
                      <a:r>
                        <a:rPr kumimoji="1" lang="ja-JP" altLang="en-US" sz="1200" dirty="0">
                          <a:latin typeface="Meiryo UI" panose="020B0604030504040204" pitchFamily="50" charset="-128"/>
                          <a:ea typeface="Meiryo UI" panose="020B0604030504040204" pitchFamily="50" charset="-128"/>
                        </a:rPr>
                        <a:t>施　策</a:t>
                      </a:r>
                    </a:p>
                  </a:txBody>
                  <a:tcPr anchor="ctr">
                    <a:solidFill>
                      <a:schemeClr val="accent1">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めざすべき姿</a:t>
                      </a:r>
                    </a:p>
                  </a:txBody>
                  <a:tcPr anchor="ctr">
                    <a:solidFill>
                      <a:schemeClr val="accent1">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主な具体的な取組み（案）</a:t>
                      </a:r>
                    </a:p>
                  </a:txBody>
                  <a:tcPr anchor="ctr">
                    <a:solidFill>
                      <a:schemeClr val="accent1">
                        <a:lumMod val="60000"/>
                        <a:lumOff val="40000"/>
                      </a:schemeClr>
                    </a:solidFill>
                  </a:tcPr>
                </a:tc>
                <a:extLst>
                  <a:ext uri="{0D108BD9-81ED-4DB2-BD59-A6C34878D82A}">
                    <a16:rowId xmlns:a16="http://schemas.microsoft.com/office/drawing/2014/main" val="968084984"/>
                  </a:ext>
                </a:extLst>
              </a:tr>
              <a:tr h="656341">
                <a:tc>
                  <a:txBody>
                    <a:bodyPr/>
                    <a:lstStyle/>
                    <a:p>
                      <a:pPr algn="l"/>
                      <a:r>
                        <a:rPr kumimoji="1" lang="en-US" altLang="ja-JP" sz="1000" b="0" u="none" dirty="0">
                          <a:solidFill>
                            <a:schemeClr val="tx1"/>
                          </a:solidFill>
                          <a:latin typeface="Meiryo UI" panose="020B0604030504040204" pitchFamily="50" charset="-128"/>
                          <a:ea typeface="Meiryo UI" panose="020B0604030504040204" pitchFamily="50" charset="-128"/>
                        </a:rPr>
                        <a:t>1 </a:t>
                      </a:r>
                      <a:r>
                        <a:rPr kumimoji="1" lang="ja-JP" altLang="en-US" sz="1000" b="0" u="none" dirty="0">
                          <a:solidFill>
                            <a:schemeClr val="tx1"/>
                          </a:solidFill>
                          <a:latin typeface="Meiryo UI" panose="020B0604030504040204" pitchFamily="50" charset="-128"/>
                          <a:ea typeface="Meiryo UI" panose="020B0604030504040204" pitchFamily="50" charset="-128"/>
                        </a:rPr>
                        <a:t>認知症の人に関する府民の理解の増進等</a:t>
                      </a:r>
                      <a:endParaRPr kumimoji="1" lang="ja-JP" altLang="en-US" sz="1000" b="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000" b="0" dirty="0">
                          <a:latin typeface="Meiryo UI" panose="020B0604030504040204" pitchFamily="50" charset="-128"/>
                          <a:ea typeface="Meiryo UI" panose="020B0604030504040204" pitchFamily="50" charset="-128"/>
                        </a:rPr>
                        <a:t>共生社会の実現を推進するための基盤である基本的人権及びその尊重についての理解を推進、その上で、「新しい認知症観」の普及が促進されるよう、認知症の人が発信することなどにより、府民一人一人が認知症に関する知識や認知症の人に関する理解を深める</a:t>
                      </a: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・広報媒体による認知症に関する啓発</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・認知症サポーターの養成促進（キャラバン・メイトの養成）</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・認知症の日・認知症月間等における啓発　など</a:t>
                      </a:r>
                      <a:endParaRPr kumimoji="1" lang="en-US" altLang="ja-JP" sz="1000" b="0" dirty="0">
                        <a:solidFill>
                          <a:schemeClr val="tx1"/>
                        </a:solidFill>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167475823"/>
                  </a:ext>
                </a:extLst>
              </a:tr>
              <a:tr h="797419">
                <a:tc>
                  <a:txBody>
                    <a:bodyPr/>
                    <a:lstStyle/>
                    <a:p>
                      <a:pPr marL="108000"/>
                      <a:r>
                        <a:rPr lang="en-US" altLang="ja-JP" sz="1000" b="0" u="none" strike="noStrike" dirty="0">
                          <a:solidFill>
                            <a:srgbClr val="000000"/>
                          </a:solidFill>
                          <a:effectLst/>
                          <a:latin typeface="Meiryo UI" panose="020B0604030504040204" pitchFamily="50" charset="-128"/>
                          <a:ea typeface="Meiryo UI" panose="020B0604030504040204" pitchFamily="50" charset="-128"/>
                        </a:rPr>
                        <a:t>2</a:t>
                      </a:r>
                      <a:r>
                        <a:rPr lang="ja-JP" altLang="en-US" sz="1000" b="0" u="none" strike="noStrike" dirty="0">
                          <a:solidFill>
                            <a:srgbClr val="000000"/>
                          </a:solidFill>
                          <a:effectLst/>
                          <a:latin typeface="Meiryo UI" panose="020B0604030504040204" pitchFamily="50" charset="-128"/>
                          <a:ea typeface="Meiryo UI" panose="020B0604030504040204" pitchFamily="50" charset="-128"/>
                        </a:rPr>
                        <a:t> 認知症の人の生活におけるバリア</a:t>
                      </a:r>
                      <a:endParaRPr lang="en-US" altLang="ja-JP" sz="1000" b="0" u="none" strike="noStrike" dirty="0">
                        <a:solidFill>
                          <a:srgbClr val="000000"/>
                        </a:solidFill>
                        <a:effectLst/>
                        <a:latin typeface="Meiryo UI" panose="020B0604030504040204" pitchFamily="50" charset="-128"/>
                        <a:ea typeface="Meiryo UI" panose="020B0604030504040204" pitchFamily="50" charset="-128"/>
                      </a:endParaRPr>
                    </a:p>
                    <a:p>
                      <a:pPr marL="108000"/>
                      <a:r>
                        <a:rPr lang="ja-JP" altLang="en-US" sz="1000" b="0" u="none" strike="noStrike" dirty="0">
                          <a:solidFill>
                            <a:srgbClr val="000000"/>
                          </a:solidFill>
                          <a:effectLst/>
                          <a:latin typeface="Meiryo UI" panose="020B0604030504040204" pitchFamily="50" charset="-128"/>
                          <a:ea typeface="Meiryo UI" panose="020B0604030504040204" pitchFamily="50" charset="-128"/>
                        </a:rPr>
                        <a:t>フリー化の推進</a:t>
                      </a:r>
                      <a:endParaRPr kumimoji="1" lang="ja-JP" altLang="en-US" sz="1000" dirty="0">
                        <a:latin typeface="Meiryo UI" panose="020B0604030504040204" pitchFamily="50" charset="-128"/>
                        <a:ea typeface="Meiryo UI" panose="020B0604030504040204" pitchFamily="50" charset="-128"/>
                      </a:endParaRPr>
                    </a:p>
                  </a:txBody>
                  <a:tcPr marL="7620" marR="7620" marT="7620" marB="0" anchor="ctr">
                    <a:noFill/>
                  </a:tcPr>
                </a:tc>
                <a:tc>
                  <a:txBody>
                    <a:bodyPr/>
                    <a:lstStyle/>
                    <a:p>
                      <a:r>
                        <a:rPr kumimoji="1" lang="ja-JP" altLang="en-US" sz="1000" kern="1200" dirty="0">
                          <a:solidFill>
                            <a:schemeClr val="tx1"/>
                          </a:solidFill>
                          <a:effectLst/>
                          <a:latin typeface="Meiryo UI" panose="020B0604030504040204" pitchFamily="50" charset="-128"/>
                          <a:ea typeface="Meiryo UI" panose="020B0604030504040204" pitchFamily="50" charset="-128"/>
                        </a:rPr>
                        <a:t>　認知症の人が</a:t>
                      </a:r>
                      <a:r>
                        <a:rPr kumimoji="1" lang="ja-JP" altLang="ja-JP" sz="1000" kern="1200" dirty="0">
                          <a:solidFill>
                            <a:schemeClr val="tx1"/>
                          </a:solidFill>
                          <a:effectLst/>
                          <a:latin typeface="Meiryo UI" panose="020B0604030504040204" pitchFamily="50" charset="-128"/>
                          <a:ea typeface="Meiryo UI" panose="020B0604030504040204" pitchFamily="50" charset="-128"/>
                        </a:rPr>
                        <a:t>日常生活や社会生活等を営む</a:t>
                      </a:r>
                      <a:r>
                        <a:rPr kumimoji="1" lang="ja-JP" altLang="en-US" sz="1000" kern="1200" dirty="0">
                          <a:solidFill>
                            <a:schemeClr val="tx1"/>
                          </a:solidFill>
                          <a:effectLst/>
                          <a:latin typeface="Meiryo UI" panose="020B0604030504040204" pitchFamily="50" charset="-128"/>
                          <a:ea typeface="Meiryo UI" panose="020B0604030504040204" pitchFamily="50" charset="-128"/>
                        </a:rPr>
                        <a:t>うえ</a:t>
                      </a:r>
                      <a:r>
                        <a:rPr kumimoji="1" lang="ja-JP" altLang="ja-JP" sz="1000" kern="1200" dirty="0">
                          <a:solidFill>
                            <a:schemeClr val="tx1"/>
                          </a:solidFill>
                          <a:effectLst/>
                          <a:latin typeface="Meiryo UI" panose="020B0604030504040204" pitchFamily="50" charset="-128"/>
                          <a:ea typeface="Meiryo UI" panose="020B0604030504040204" pitchFamily="50" charset="-128"/>
                        </a:rPr>
                        <a:t>で障壁となるもの（ハード・ソフト両面にわたる社会的障壁）を除去することによって、</a:t>
                      </a:r>
                      <a:endParaRPr kumimoji="1" lang="en-US" altLang="ja-JP" sz="1000" kern="1200" dirty="0">
                        <a:solidFill>
                          <a:schemeClr val="tx1"/>
                        </a:solidFill>
                        <a:effectLst/>
                        <a:latin typeface="Meiryo UI" panose="020B0604030504040204" pitchFamily="50" charset="-128"/>
                        <a:ea typeface="Meiryo UI" panose="020B0604030504040204" pitchFamily="50" charset="-128"/>
                      </a:endParaRPr>
                    </a:p>
                    <a:p>
                      <a:r>
                        <a:rPr kumimoji="1" lang="ja-JP" altLang="en-US" sz="1000" kern="1200" dirty="0">
                          <a:solidFill>
                            <a:schemeClr val="tx1"/>
                          </a:solidFill>
                          <a:effectLst/>
                          <a:latin typeface="Meiryo UI" panose="020B0604030504040204" pitchFamily="50" charset="-128"/>
                          <a:ea typeface="Meiryo UI" panose="020B0604030504040204" pitchFamily="50" charset="-128"/>
                        </a:rPr>
                        <a:t>　</a:t>
                      </a:r>
                      <a:r>
                        <a:rPr kumimoji="1" lang="ja-JP" altLang="ja-JP" sz="1000" kern="1200" dirty="0">
                          <a:solidFill>
                            <a:schemeClr val="tx1"/>
                          </a:solidFill>
                          <a:effectLst/>
                          <a:latin typeface="Meiryo UI" panose="020B0604030504040204" pitchFamily="50" charset="-128"/>
                          <a:ea typeface="Meiryo UI" panose="020B0604030504040204" pitchFamily="50" charset="-128"/>
                        </a:rPr>
                        <a:t>認知症の人が尊厳を保持しつつ希望を持って暮らせる社会環境</a:t>
                      </a:r>
                      <a:endParaRPr kumimoji="1" lang="en-US" altLang="ja-JP" sz="1000" kern="1200" dirty="0">
                        <a:solidFill>
                          <a:schemeClr val="tx1"/>
                        </a:solidFill>
                        <a:effectLst/>
                        <a:latin typeface="Meiryo UI" panose="020B0604030504040204" pitchFamily="50" charset="-128"/>
                        <a:ea typeface="Meiryo UI" panose="020B0604030504040204" pitchFamily="50" charset="-128"/>
                      </a:endParaRPr>
                    </a:p>
                    <a:p>
                      <a:r>
                        <a:rPr kumimoji="1" lang="ja-JP" altLang="en-US" sz="1000" kern="1200" dirty="0">
                          <a:solidFill>
                            <a:schemeClr val="tx1"/>
                          </a:solidFill>
                          <a:effectLst/>
                          <a:latin typeface="Meiryo UI" panose="020B0604030504040204" pitchFamily="50" charset="-128"/>
                          <a:ea typeface="Meiryo UI" panose="020B0604030504040204" pitchFamily="50" charset="-128"/>
                        </a:rPr>
                        <a:t>　</a:t>
                      </a:r>
                      <a:r>
                        <a:rPr kumimoji="1" lang="ja-JP" altLang="ja-JP" sz="1000" kern="1200" dirty="0">
                          <a:solidFill>
                            <a:schemeClr val="tx1"/>
                          </a:solidFill>
                          <a:effectLst/>
                          <a:latin typeface="Meiryo UI" panose="020B0604030504040204" pitchFamily="50" charset="-128"/>
                          <a:ea typeface="Meiryo UI" panose="020B0604030504040204" pitchFamily="50" charset="-128"/>
                        </a:rPr>
                        <a:t>を確保する</a:t>
                      </a:r>
                      <a:endParaRPr kumimoji="1" lang="ja-JP" altLang="en-US" sz="1000" dirty="0">
                        <a:latin typeface="Meiryo UI" panose="020B0604030504040204" pitchFamily="50" charset="-128"/>
                        <a:ea typeface="Meiryo UI" panose="020B0604030504040204" pitchFamily="50" charset="-128"/>
                      </a:endParaRPr>
                    </a:p>
                  </a:txBody>
                  <a:tcPr marL="7620" marR="7620" marT="7620" marB="0"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・民間事業者を対象とした認知症理解促進のためのセミナー実施</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・「大阪府高齢者にやさしい地域づくり推進協定」の締結</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ja-JP" altLang="en-US" sz="1000" b="0" u="sng" dirty="0">
                          <a:solidFill>
                            <a:schemeClr val="tx1"/>
                          </a:solidFill>
                          <a:latin typeface="Meiryo UI" panose="020B0604030504040204" pitchFamily="50" charset="-128"/>
                          <a:ea typeface="Meiryo UI" panose="020B0604030504040204" pitchFamily="50" charset="-128"/>
                        </a:rPr>
                        <a:t>「大阪府認知症サポート事業所」登録制度の普及</a:t>
                      </a:r>
                      <a:endParaRPr kumimoji="1" lang="en-US" altLang="ja-JP" sz="1000" b="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・チームオレンジの整備促進　など</a:t>
                      </a:r>
                    </a:p>
                  </a:txBody>
                  <a:tcPr anchor="ctr">
                    <a:noFill/>
                  </a:tcPr>
                </a:tc>
                <a:extLst>
                  <a:ext uri="{0D108BD9-81ED-4DB2-BD59-A6C34878D82A}">
                    <a16:rowId xmlns:a16="http://schemas.microsoft.com/office/drawing/2014/main" val="2029146311"/>
                  </a:ext>
                </a:extLst>
              </a:tr>
              <a:tr h="797419">
                <a:tc>
                  <a:txBody>
                    <a:bodyPr/>
                    <a:lstStyle/>
                    <a:p>
                      <a:pPr marL="108000"/>
                      <a:r>
                        <a:rPr lang="en-US" altLang="ja-JP" sz="1000" b="0" u="none" strike="noStrike" dirty="0">
                          <a:solidFill>
                            <a:srgbClr val="000000"/>
                          </a:solidFill>
                          <a:effectLst/>
                          <a:latin typeface="Meiryo UI" panose="020B0604030504040204" pitchFamily="50" charset="-128"/>
                          <a:ea typeface="Meiryo UI" panose="020B0604030504040204" pitchFamily="50" charset="-128"/>
                        </a:rPr>
                        <a:t>3</a:t>
                      </a:r>
                      <a:r>
                        <a:rPr lang="ja-JP" altLang="en-US" sz="1000" b="0" u="none" strike="noStrike" dirty="0">
                          <a:solidFill>
                            <a:srgbClr val="000000"/>
                          </a:solidFill>
                          <a:effectLst/>
                          <a:latin typeface="Meiryo UI" panose="020B0604030504040204" pitchFamily="50" charset="-128"/>
                          <a:ea typeface="Meiryo UI" panose="020B0604030504040204" pitchFamily="50" charset="-128"/>
                        </a:rPr>
                        <a:t> 認知症の人の社会参加の機会の確保等</a:t>
                      </a:r>
                      <a:endParaRPr kumimoji="1" lang="ja-JP" altLang="en-US" sz="1000" dirty="0">
                        <a:latin typeface="Meiryo UI" panose="020B0604030504040204" pitchFamily="50" charset="-128"/>
                        <a:ea typeface="Meiryo UI" panose="020B0604030504040204" pitchFamily="50" charset="-128"/>
                      </a:endParaRPr>
                    </a:p>
                  </a:txBody>
                  <a:tcPr marL="7620" marR="7620" marT="7620" marB="0" anchor="ctr">
                    <a:noFill/>
                  </a:tcPr>
                </a:tc>
                <a:tc>
                  <a:txBody>
                    <a:bodyPr/>
                    <a:lstStyle/>
                    <a:p>
                      <a:pPr marL="10800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000" kern="1200" dirty="0">
                          <a:solidFill>
                            <a:schemeClr val="tx1"/>
                          </a:solidFill>
                          <a:effectLst/>
                          <a:latin typeface="Meiryo UI" panose="020B0604030504040204" pitchFamily="50" charset="-128"/>
                          <a:ea typeface="Meiryo UI" panose="020B0604030504040204" pitchFamily="50" charset="-128"/>
                        </a:rPr>
                        <a:t>認知症の人が孤立することなく、必要な社会的支援につながるとともに、多様な社会参加の機会を確保することによって、生きがいや希望を持って暮らすことができるようにする</a:t>
                      </a:r>
                    </a:p>
                  </a:txBody>
                  <a:tcPr marL="7620" marR="7620" marT="7620" marB="0"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・おおさか希望大使による本人発信等の啓発活動支援</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・ピアサポート活動支援事業</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・若年性認知症支援コーディネーター設置事業</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・若年性認知症対策事業</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ja-JP" altLang="en-US" sz="1000" b="0" u="sng" dirty="0">
                          <a:solidFill>
                            <a:schemeClr val="tx1"/>
                          </a:solidFill>
                          <a:latin typeface="Meiryo UI" panose="020B0604030504040204" pitchFamily="50" charset="-128"/>
                          <a:ea typeface="Meiryo UI" panose="020B0604030504040204" pitchFamily="50" charset="-128"/>
                        </a:rPr>
                        <a:t>社会参加支援の取組の普及啓発　</a:t>
                      </a:r>
                      <a:r>
                        <a:rPr kumimoji="1" lang="ja-JP" altLang="en-US" sz="1000" b="0" dirty="0">
                          <a:solidFill>
                            <a:schemeClr val="tx1"/>
                          </a:solidFill>
                          <a:latin typeface="Meiryo UI" panose="020B0604030504040204" pitchFamily="50" charset="-128"/>
                          <a:ea typeface="Meiryo UI" panose="020B0604030504040204" pitchFamily="50" charset="-128"/>
                        </a:rPr>
                        <a:t>など</a:t>
                      </a:r>
                    </a:p>
                  </a:txBody>
                  <a:tcPr anchor="ctr">
                    <a:noFill/>
                  </a:tcPr>
                </a:tc>
                <a:extLst>
                  <a:ext uri="{0D108BD9-81ED-4DB2-BD59-A6C34878D82A}">
                    <a16:rowId xmlns:a16="http://schemas.microsoft.com/office/drawing/2014/main" val="3113864586"/>
                  </a:ext>
                </a:extLst>
              </a:tr>
              <a:tr h="797419">
                <a:tc>
                  <a:txBody>
                    <a:bodyPr/>
                    <a:lstStyle/>
                    <a:p>
                      <a:pPr marL="72000"/>
                      <a:r>
                        <a:rPr lang="ja-JP" altLang="en-US" sz="1000" b="0" u="none" strike="noStrike" dirty="0">
                          <a:solidFill>
                            <a:srgbClr val="000000"/>
                          </a:solidFill>
                          <a:effectLst/>
                          <a:latin typeface="Meiryo UI" panose="020B0604030504040204" pitchFamily="50" charset="-128"/>
                          <a:ea typeface="Meiryo UI" panose="020B0604030504040204" pitchFamily="50" charset="-128"/>
                        </a:rPr>
                        <a:t>４ 認知症の人の意思決定の支援</a:t>
                      </a:r>
                      <a:endParaRPr lang="en-US" altLang="ja-JP" sz="1000" b="0" u="none" strike="noStrike" dirty="0">
                        <a:solidFill>
                          <a:srgbClr val="000000"/>
                        </a:solidFill>
                        <a:effectLst/>
                        <a:latin typeface="Meiryo UI" panose="020B0604030504040204" pitchFamily="50" charset="-128"/>
                        <a:ea typeface="Meiryo UI" panose="020B0604030504040204" pitchFamily="50" charset="-128"/>
                      </a:endParaRPr>
                    </a:p>
                    <a:p>
                      <a:pPr marL="72000"/>
                      <a:r>
                        <a:rPr lang="ja-JP" altLang="en-US" sz="1000" b="0" u="none" strike="noStrike" dirty="0">
                          <a:solidFill>
                            <a:srgbClr val="000000"/>
                          </a:solidFill>
                          <a:effectLst/>
                          <a:latin typeface="Meiryo UI" panose="020B0604030504040204" pitchFamily="50" charset="-128"/>
                          <a:ea typeface="Meiryo UI" panose="020B0604030504040204" pitchFamily="50" charset="-128"/>
                        </a:rPr>
                        <a:t>及び権利利益の保護</a:t>
                      </a:r>
                      <a:endParaRPr kumimoji="1" lang="ja-JP" altLang="en-US" sz="1000" dirty="0">
                        <a:latin typeface="Meiryo UI" panose="020B0604030504040204" pitchFamily="50" charset="-128"/>
                        <a:ea typeface="Meiryo UI" panose="020B0604030504040204" pitchFamily="50" charset="-128"/>
                      </a:endParaRPr>
                    </a:p>
                  </a:txBody>
                  <a:tcPr marL="7620" marR="7620" marT="7620" marB="0" anchor="ctr">
                    <a:noFill/>
                  </a:tcPr>
                </a:tc>
                <a:tc>
                  <a:txBody>
                    <a:bodyPr/>
                    <a:lstStyle/>
                    <a:p>
                      <a:pPr marL="72000"/>
                      <a:r>
                        <a:rPr kumimoji="1" lang="ja-JP" altLang="en-US" sz="1000" dirty="0">
                          <a:latin typeface="Meiryo UI" panose="020B0604030504040204" pitchFamily="50" charset="-128"/>
                          <a:ea typeface="Meiryo UI" panose="020B0604030504040204" pitchFamily="50" charset="-128"/>
                        </a:rPr>
                        <a:t>認知症の人が、基本的人権を享有する個人として、自らの意思によって日常生活及び社会生活を営むことができるように、認知症の人への意思決定の適切な支援と権利利益の保護を図る</a:t>
                      </a:r>
                    </a:p>
                  </a:txBody>
                  <a:tcPr marL="7620" marR="7620" marT="7620" marB="0"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・意思決定支援ガイドラインの普及・啓発</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ja-JP" altLang="en-US" sz="1000" b="0" u="sng" dirty="0">
                          <a:solidFill>
                            <a:schemeClr val="tx1"/>
                          </a:solidFill>
                          <a:latin typeface="Meiryo UI" panose="020B0604030504040204" pitchFamily="50" charset="-128"/>
                          <a:ea typeface="Meiryo UI" panose="020B0604030504040204" pitchFamily="50" charset="-128"/>
                        </a:rPr>
                        <a:t>意思決定支援研修の実施</a:t>
                      </a:r>
                      <a:endParaRPr kumimoji="1" lang="en-US" altLang="ja-JP" sz="1000" b="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・市町村に対する高齢者虐待防止にかかる研修の実施</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・高齢者虐待防止専門職チームの派遣　など</a:t>
                      </a:r>
                    </a:p>
                  </a:txBody>
                  <a:tcPr anchor="ctr">
                    <a:noFill/>
                  </a:tcPr>
                </a:tc>
                <a:extLst>
                  <a:ext uri="{0D108BD9-81ED-4DB2-BD59-A6C34878D82A}">
                    <a16:rowId xmlns:a16="http://schemas.microsoft.com/office/drawing/2014/main" val="766609431"/>
                  </a:ext>
                </a:extLst>
              </a:tr>
              <a:tr h="797419">
                <a:tc>
                  <a:txBody>
                    <a:bodyPr/>
                    <a:lstStyle/>
                    <a:p>
                      <a:pPr marL="72000"/>
                      <a:r>
                        <a:rPr lang="ja-JP" altLang="en-US" sz="1000" b="0" u="none" strike="noStrike" dirty="0">
                          <a:solidFill>
                            <a:srgbClr val="000000"/>
                          </a:solidFill>
                          <a:effectLst/>
                          <a:latin typeface="Meiryo UI" panose="020B0604030504040204" pitchFamily="50" charset="-128"/>
                          <a:ea typeface="Meiryo UI" panose="020B0604030504040204" pitchFamily="50" charset="-128"/>
                        </a:rPr>
                        <a:t>５ 保健医療サービス及び福祉サービス提供体制の整備等</a:t>
                      </a:r>
                      <a:endParaRPr kumimoji="1" lang="ja-JP" altLang="en-US" sz="1000" dirty="0">
                        <a:latin typeface="Meiryo UI" panose="020B0604030504040204" pitchFamily="50" charset="-128"/>
                        <a:ea typeface="Meiryo UI" panose="020B0604030504040204" pitchFamily="50" charset="-128"/>
                      </a:endParaRPr>
                    </a:p>
                  </a:txBody>
                  <a:tcPr marL="7620" marR="7620" marT="7620" marB="0" anchor="ctr">
                    <a:noFill/>
                  </a:tcPr>
                </a:tc>
                <a:tc>
                  <a:txBody>
                    <a:bodyPr/>
                    <a:lstStyle/>
                    <a:p>
                      <a:pPr marL="72000"/>
                      <a:r>
                        <a:rPr kumimoji="1" lang="ja-JP" altLang="en-US" sz="1000">
                          <a:latin typeface="Meiryo UI" panose="020B0604030504040204" pitchFamily="50" charset="-128"/>
                          <a:ea typeface="Meiryo UI" panose="020B0604030504040204" pitchFamily="50" charset="-128"/>
                        </a:rPr>
                        <a:t>府民一人ひとりが、認知症になってからも自らの意向や気持ちが尊重され、適切な治療や希望に沿った介護などの福祉サービスを切れ目なく受けることができる環境を整備する</a:t>
                      </a:r>
                      <a:endParaRPr kumimoji="1" lang="ja-JP" altLang="en-US" sz="1000" dirty="0">
                        <a:latin typeface="Meiryo UI" panose="020B0604030504040204" pitchFamily="50" charset="-128"/>
                        <a:ea typeface="Meiryo UI" panose="020B0604030504040204" pitchFamily="50" charset="-128"/>
                      </a:endParaRPr>
                    </a:p>
                  </a:txBody>
                  <a:tcPr marL="7620" marR="7620" marT="7620" marB="0"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・認知症疾患医療センターの整備</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・認知症初期集中支援チームへの研修の実施</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・認知症地域支援推進員研修への研修の実施</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・医療介護従事者の認知症対応力向上の促進</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・介護サービス基盤の整備と介護人材の確保　など</a:t>
                      </a:r>
                    </a:p>
                  </a:txBody>
                  <a:tcPr anchor="ctr">
                    <a:noFill/>
                  </a:tcPr>
                </a:tc>
                <a:extLst>
                  <a:ext uri="{0D108BD9-81ED-4DB2-BD59-A6C34878D82A}">
                    <a16:rowId xmlns:a16="http://schemas.microsoft.com/office/drawing/2014/main" val="3332675875"/>
                  </a:ext>
                </a:extLst>
              </a:tr>
              <a:tr h="631767">
                <a:tc>
                  <a:txBody>
                    <a:bodyPr/>
                    <a:lstStyle/>
                    <a:p>
                      <a:pPr marL="72000"/>
                      <a:r>
                        <a:rPr lang="ja-JP" altLang="en-US" sz="1000" b="0" u="none" strike="noStrike" dirty="0">
                          <a:solidFill>
                            <a:srgbClr val="000000"/>
                          </a:solidFill>
                          <a:effectLst/>
                          <a:latin typeface="Meiryo UI" panose="020B0604030504040204" pitchFamily="50" charset="-128"/>
                          <a:ea typeface="Meiryo UI" panose="020B0604030504040204" pitchFamily="50" charset="-128"/>
                        </a:rPr>
                        <a:t>６ 相談体制の整備等</a:t>
                      </a:r>
                      <a:endParaRPr kumimoji="1" lang="ja-JP" altLang="en-US" sz="1000" dirty="0">
                        <a:latin typeface="Meiryo UI" panose="020B0604030504040204" pitchFamily="50" charset="-128"/>
                        <a:ea typeface="Meiryo UI" panose="020B0604030504040204" pitchFamily="50" charset="-128"/>
                      </a:endParaRPr>
                    </a:p>
                  </a:txBody>
                  <a:tcPr marL="7620" marR="7620" marT="7620" marB="0" anchor="ctr">
                    <a:noFill/>
                  </a:tcPr>
                </a:tc>
                <a:tc>
                  <a:txBody>
                    <a:bodyPr/>
                    <a:lstStyle/>
                    <a:p>
                      <a:pPr marL="72000"/>
                      <a:r>
                        <a:rPr kumimoji="1" lang="ja-JP" altLang="en-US" sz="1000" dirty="0">
                          <a:latin typeface="Meiryo UI" panose="020B0604030504040204" pitchFamily="50" charset="-128"/>
                          <a:ea typeface="Meiryo UI" panose="020B0604030504040204" pitchFamily="50" charset="-128"/>
                        </a:rPr>
                        <a:t>認知症の人や家族等が必要な社会的支援につながるように、相談体制を整備し、地域づくりを推進する</a:t>
                      </a:r>
                    </a:p>
                  </a:txBody>
                  <a:tcPr marL="7620" marR="7620" marT="7620" marB="0"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・認知症ケアパスの周知・活用促進</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・認知症カフェの普及・継続支援　など</a:t>
                      </a:r>
                      <a:endParaRPr kumimoji="1" lang="en-US" altLang="ja-JP" sz="1000" b="0" dirty="0">
                        <a:solidFill>
                          <a:schemeClr val="tx1"/>
                        </a:solidFill>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679726491"/>
                  </a:ext>
                </a:extLst>
              </a:tr>
              <a:tr h="633245">
                <a:tc>
                  <a:txBody>
                    <a:bodyPr/>
                    <a:lstStyle/>
                    <a:p>
                      <a:pPr marL="72000"/>
                      <a:r>
                        <a:rPr lang="ja-JP" altLang="en-US" sz="1000" b="0" u="none" strike="noStrike" dirty="0">
                          <a:solidFill>
                            <a:srgbClr val="000000"/>
                          </a:solidFill>
                          <a:effectLst/>
                          <a:latin typeface="Meiryo UI" panose="020B0604030504040204" pitchFamily="50" charset="-128"/>
                          <a:ea typeface="Meiryo UI" panose="020B0604030504040204" pitchFamily="50" charset="-128"/>
                        </a:rPr>
                        <a:t>７ 認知症の予防</a:t>
                      </a:r>
                      <a:endParaRPr kumimoji="1" lang="ja-JP" altLang="en-US" sz="1000" dirty="0">
                        <a:latin typeface="Meiryo UI" panose="020B0604030504040204" pitchFamily="50" charset="-128"/>
                        <a:ea typeface="Meiryo UI" panose="020B0604030504040204" pitchFamily="50" charset="-128"/>
                      </a:endParaRPr>
                    </a:p>
                  </a:txBody>
                  <a:tcPr marL="7620" marR="7620" marT="7620" marB="0" anchor="ctr">
                    <a:noFill/>
                  </a:tcPr>
                </a:tc>
                <a:tc>
                  <a:txBody>
                    <a:bodyPr/>
                    <a:lstStyle/>
                    <a:p>
                      <a:pPr marL="72000"/>
                      <a:r>
                        <a:rPr kumimoji="1" lang="ja-JP" altLang="en-US" sz="1000" dirty="0">
                          <a:latin typeface="Meiryo UI" panose="020B0604030504040204" pitchFamily="50" charset="-128"/>
                          <a:ea typeface="Meiryo UI" panose="020B0604030504040204" pitchFamily="50" charset="-128"/>
                        </a:rPr>
                        <a:t>・認知症の人を含む府民が、希望に応じて「新しい認知症観」に立った科学的知見に基づく認知症予防に取り組むことができるようにする</a:t>
                      </a:r>
                      <a:endParaRPr kumimoji="1" lang="en-US" altLang="ja-JP" sz="1000" dirty="0">
                        <a:latin typeface="Meiryo UI" panose="020B0604030504040204" pitchFamily="50" charset="-128"/>
                        <a:ea typeface="Meiryo UI" panose="020B0604030504040204" pitchFamily="50" charset="-128"/>
                      </a:endParaRPr>
                    </a:p>
                    <a:p>
                      <a:pPr marL="72000"/>
                      <a:r>
                        <a:rPr kumimoji="1" lang="ja-JP" altLang="en-US" sz="1000" dirty="0">
                          <a:latin typeface="Meiryo UI" panose="020B0604030504040204" pitchFamily="50" charset="-128"/>
                          <a:ea typeface="Meiryo UI" panose="020B0604030504040204" pitchFamily="50" charset="-128"/>
                        </a:rPr>
                        <a:t>・認知症や</a:t>
                      </a:r>
                      <a:r>
                        <a:rPr kumimoji="1" lang="en-US" altLang="ja-JP" sz="1000" dirty="0">
                          <a:latin typeface="Meiryo UI" panose="020B0604030504040204" pitchFamily="50" charset="-128"/>
                          <a:ea typeface="Meiryo UI" panose="020B0604030504040204" pitchFamily="50" charset="-128"/>
                        </a:rPr>
                        <a:t>MCI</a:t>
                      </a:r>
                      <a:r>
                        <a:rPr kumimoji="1" lang="ja-JP" altLang="en-US" sz="1000" dirty="0">
                          <a:latin typeface="Meiryo UI" panose="020B0604030504040204" pitchFamily="50" charset="-128"/>
                          <a:ea typeface="Meiryo UI" panose="020B0604030504040204" pitchFamily="50" charset="-128"/>
                        </a:rPr>
                        <a:t>（軽度認知障がい）の人が、どこに暮らしていても早期に必要な対応につながることができるようにする</a:t>
                      </a:r>
                    </a:p>
                  </a:txBody>
                  <a:tcPr marL="7620" marR="7620" marT="7620" marB="0"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・認知症予防に資する可能性のある活動の推進</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ja-JP" altLang="en-US" sz="1000" b="0" u="sng" dirty="0">
                          <a:solidFill>
                            <a:schemeClr val="tx1"/>
                          </a:solidFill>
                          <a:latin typeface="Meiryo UI" panose="020B0604030504040204" pitchFamily="50" charset="-128"/>
                          <a:ea typeface="Meiryo UI" panose="020B0604030504040204" pitchFamily="50" charset="-128"/>
                        </a:rPr>
                        <a:t>認知症（</a:t>
                      </a:r>
                      <a:r>
                        <a:rPr kumimoji="1" lang="en-US" altLang="ja-JP" sz="1000" b="0" u="sng" dirty="0">
                          <a:solidFill>
                            <a:schemeClr val="tx1"/>
                          </a:solidFill>
                          <a:latin typeface="Meiryo UI" panose="020B0604030504040204" pitchFamily="50" charset="-128"/>
                          <a:ea typeface="Meiryo UI" panose="020B0604030504040204" pitchFamily="50" charset="-128"/>
                        </a:rPr>
                        <a:t>MCI</a:t>
                      </a:r>
                      <a:r>
                        <a:rPr kumimoji="1" lang="ja-JP" altLang="en-US" sz="1000" b="0" u="sng" dirty="0">
                          <a:solidFill>
                            <a:schemeClr val="tx1"/>
                          </a:solidFill>
                          <a:latin typeface="Meiryo UI" panose="020B0604030504040204" pitchFamily="50" charset="-128"/>
                          <a:ea typeface="Meiryo UI" panose="020B0604030504040204" pitchFamily="50" charset="-128"/>
                        </a:rPr>
                        <a:t>）の早期発見・早期対応等の普及・啓発</a:t>
                      </a:r>
                      <a:endParaRPr kumimoji="1" lang="en-US" altLang="ja-JP" sz="1000" b="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など　</a:t>
                      </a:r>
                    </a:p>
                  </a:txBody>
                  <a:tcPr anchor="ctr">
                    <a:noFill/>
                  </a:tcPr>
                </a:tc>
                <a:extLst>
                  <a:ext uri="{0D108BD9-81ED-4DB2-BD59-A6C34878D82A}">
                    <a16:rowId xmlns:a16="http://schemas.microsoft.com/office/drawing/2014/main" val="547847278"/>
                  </a:ext>
                </a:extLst>
              </a:tr>
            </a:tbl>
          </a:graphicData>
        </a:graphic>
      </p:graphicFrame>
      <p:sp>
        <p:nvSpPr>
          <p:cNvPr id="2" name="スライド番号プレースホルダー 1"/>
          <p:cNvSpPr>
            <a:spLocks noGrp="1"/>
          </p:cNvSpPr>
          <p:nvPr>
            <p:ph type="sldNum" sz="quarter" idx="12"/>
          </p:nvPr>
        </p:nvSpPr>
        <p:spPr>
          <a:xfrm>
            <a:off x="7086600" y="6492875"/>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E62AE4-F010-47EE-8F3E-40F74E339448}" type="slidenum">
              <a:rPr kumimoji="1" lang="ja-JP" altLang="en-US" sz="1200" b="1" i="0" u="none" strike="noStrike" kern="1200" cap="none" spc="0" normalizeH="0" baseline="0" noProof="0" smtClean="0">
                <a:ln>
                  <a:noFill/>
                </a:ln>
                <a:solidFill>
                  <a:schemeClr val="tx1"/>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1" lang="ja-JP" altLang="en-US" sz="1200" b="1"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cxnSp>
        <p:nvCxnSpPr>
          <p:cNvPr id="9" name="直線コネクタ 8">
            <a:extLst>
              <a:ext uri="{FF2B5EF4-FFF2-40B4-BE49-F238E27FC236}">
                <a16:creationId xmlns:a16="http://schemas.microsoft.com/office/drawing/2014/main" id="{32E49D0D-79A8-468B-BC9C-C951858C0101}"/>
              </a:ext>
            </a:extLst>
          </p:cNvPr>
          <p:cNvCxnSpPr>
            <a:cxnSpLocks/>
          </p:cNvCxnSpPr>
          <p:nvPr/>
        </p:nvCxnSpPr>
        <p:spPr>
          <a:xfrm>
            <a:off x="152400" y="445830"/>
            <a:ext cx="8880622"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C8ACD5F1-1475-4C22-BCCD-3AA5A63E0624}"/>
              </a:ext>
            </a:extLst>
          </p:cNvPr>
          <p:cNvSpPr txBox="1"/>
          <p:nvPr/>
        </p:nvSpPr>
        <p:spPr>
          <a:xfrm>
            <a:off x="82071" y="629982"/>
            <a:ext cx="518348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■第５節 「認知症施策の推進方策」 の主な取組み等について</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 name="正方形/長方形 6">
            <a:extLst>
              <a:ext uri="{FF2B5EF4-FFF2-40B4-BE49-F238E27FC236}">
                <a16:creationId xmlns:a16="http://schemas.microsoft.com/office/drawing/2014/main" id="{4D751C5A-511E-4FCC-A1BE-0F217DC78765}"/>
              </a:ext>
            </a:extLst>
          </p:cNvPr>
          <p:cNvSpPr/>
          <p:nvPr/>
        </p:nvSpPr>
        <p:spPr>
          <a:xfrm>
            <a:off x="0" y="-1137"/>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大阪府認知症施策推進計画</a:t>
            </a:r>
            <a:r>
              <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2027</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骨子案</a:t>
            </a:r>
          </a:p>
        </p:txBody>
      </p:sp>
    </p:spTree>
    <p:extLst>
      <p:ext uri="{BB962C8B-B14F-4D97-AF65-F5344CB8AC3E}">
        <p14:creationId xmlns:p14="http://schemas.microsoft.com/office/powerpoint/2010/main" val="1332483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0A0E0F58-F598-4165-ABE8-173F78BE513C}"/>
              </a:ext>
            </a:extLst>
          </p:cNvPr>
          <p:cNvSpPr/>
          <p:nvPr/>
        </p:nvSpPr>
        <p:spPr>
          <a:xfrm>
            <a:off x="0" y="0"/>
            <a:ext cx="9144000" cy="6518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参考</a:t>
            </a:r>
            <a:r>
              <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認知症施策推進基本計画の概要</a:t>
            </a:r>
            <a:endPar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a:p>
            <a:pPr marL="0" marR="0" lvl="0" indent="0" algn="r" defTabSz="457200" rtl="0" eaLnBrk="1" fontAlgn="auto" latinLnBrk="0" hangingPunct="1">
              <a:lnSpc>
                <a:spcPct val="100000"/>
              </a:lnSpc>
              <a:spcBef>
                <a:spcPts val="600"/>
              </a:spcBef>
              <a:spcAft>
                <a:spcPts val="0"/>
              </a:spcAft>
              <a:buClrTx/>
              <a:buSzTx/>
              <a:buFontTx/>
              <a:buNone/>
              <a:tabLst/>
              <a:defRPr/>
            </a:pPr>
            <a:r>
              <a:rPr kumimoji="1" lang="ja-JP" altLang="en-US"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出典：令和</a:t>
            </a:r>
            <a:r>
              <a:rPr kumimoji="1" lang="en-US" altLang="ja-JP"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8</a:t>
            </a:r>
            <a:r>
              <a:rPr kumimoji="1" lang="ja-JP" altLang="en-US"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年</a:t>
            </a:r>
            <a:r>
              <a:rPr kumimoji="1" lang="en-US" altLang="ja-JP"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1</a:t>
            </a:r>
            <a:r>
              <a:rPr kumimoji="1" lang="ja-JP" altLang="en-US"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月</a:t>
            </a:r>
            <a:r>
              <a:rPr kumimoji="1" lang="en-US" altLang="ja-JP"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8</a:t>
            </a:r>
            <a:r>
              <a:rPr kumimoji="1" lang="ja-JP" altLang="en-US"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日　認知症施策推進関係者会議資料</a:t>
            </a:r>
          </a:p>
        </p:txBody>
      </p:sp>
      <p:sp>
        <p:nvSpPr>
          <p:cNvPr id="2" name="スライド番号プレースホルダー 1">
            <a:extLst>
              <a:ext uri="{FF2B5EF4-FFF2-40B4-BE49-F238E27FC236}">
                <a16:creationId xmlns:a16="http://schemas.microsoft.com/office/drawing/2014/main" id="{418A2432-38AF-7B6E-A619-FF0059D72CD4}"/>
              </a:ext>
            </a:extLst>
          </p:cNvPr>
          <p:cNvSpPr>
            <a:spLocks noGrp="1"/>
          </p:cNvSpPr>
          <p:nvPr>
            <p:ph type="sldNum" sz="quarter" idx="12"/>
          </p:nvPr>
        </p:nvSpPr>
        <p:spPr>
          <a:xfrm>
            <a:off x="7086600" y="6492875"/>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E62AE4-F010-47EE-8F3E-40F74E339448}" type="slidenum">
              <a:rPr kumimoji="1" lang="ja-JP" altLang="en-US" sz="1200" b="1" i="0" u="none" strike="noStrike" kern="1200" cap="none" spc="0" normalizeH="0" baseline="0" noProof="0" smtClean="0">
                <a:ln>
                  <a:noFill/>
                </a:ln>
                <a:solidFill>
                  <a:schemeClr val="tx1"/>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1" lang="ja-JP" altLang="en-US" sz="1200" b="1"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pic>
        <p:nvPicPr>
          <p:cNvPr id="5" name="図 4">
            <a:extLst>
              <a:ext uri="{FF2B5EF4-FFF2-40B4-BE49-F238E27FC236}">
                <a16:creationId xmlns:a16="http://schemas.microsoft.com/office/drawing/2014/main" id="{503DD069-AC7E-269C-1209-64C8C754A6AE}"/>
              </a:ext>
            </a:extLst>
          </p:cNvPr>
          <p:cNvPicPr>
            <a:picLocks noChangeAspect="1"/>
          </p:cNvPicPr>
          <p:nvPr/>
        </p:nvPicPr>
        <p:blipFill>
          <a:blip r:embed="rId2"/>
          <a:stretch>
            <a:fillRect/>
          </a:stretch>
        </p:blipFill>
        <p:spPr>
          <a:xfrm>
            <a:off x="252000" y="748796"/>
            <a:ext cx="8640000" cy="6012794"/>
          </a:xfrm>
          <a:prstGeom prst="rect">
            <a:avLst/>
          </a:prstGeom>
        </p:spPr>
      </p:pic>
    </p:spTree>
    <p:extLst>
      <p:ext uri="{BB962C8B-B14F-4D97-AF65-F5344CB8AC3E}">
        <p14:creationId xmlns:p14="http://schemas.microsoft.com/office/powerpoint/2010/main" val="2403863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87A55129-D031-EAFC-9F0B-B4CD1A0215BA}"/>
              </a:ext>
            </a:extLst>
          </p:cNvPr>
          <p:cNvSpPr/>
          <p:nvPr/>
        </p:nvSpPr>
        <p:spPr>
          <a:xfrm>
            <a:off x="0" y="0"/>
            <a:ext cx="9144000" cy="71522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参考</a:t>
            </a:r>
            <a:r>
              <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基本計画における</a:t>
            </a:r>
            <a:r>
              <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KPI</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（認知症施策の効果を評価するための関連指標）</a:t>
            </a:r>
            <a:endPar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a:p>
            <a:pPr marL="0" marR="0" lvl="0" indent="0" algn="r" defTabSz="457200" rtl="0" eaLnBrk="1" fontAlgn="auto" latinLnBrk="0" hangingPunct="1">
              <a:lnSpc>
                <a:spcPct val="100000"/>
              </a:lnSpc>
              <a:spcBef>
                <a:spcPts val="600"/>
              </a:spcBef>
              <a:spcAft>
                <a:spcPts val="0"/>
              </a:spcAft>
              <a:buClrTx/>
              <a:buSzTx/>
              <a:buFontTx/>
              <a:buNone/>
              <a:tabLst/>
              <a:defRPr/>
            </a:pPr>
            <a:r>
              <a:rPr kumimoji="1" lang="ja-JP" altLang="en-US"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出典：令和</a:t>
            </a:r>
            <a:r>
              <a:rPr kumimoji="1" lang="en-US" altLang="ja-JP"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8</a:t>
            </a:r>
            <a:r>
              <a:rPr kumimoji="1" lang="ja-JP" altLang="en-US"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年</a:t>
            </a:r>
            <a:r>
              <a:rPr kumimoji="1" lang="en-US" altLang="ja-JP"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1</a:t>
            </a:r>
            <a:r>
              <a:rPr kumimoji="1" lang="ja-JP" altLang="en-US"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月</a:t>
            </a:r>
            <a:r>
              <a:rPr kumimoji="1" lang="en-US" altLang="ja-JP"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8</a:t>
            </a:r>
            <a:r>
              <a:rPr kumimoji="1" lang="ja-JP" altLang="en-US" sz="11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日　認知症施策推進関係者会議資料</a:t>
            </a:r>
          </a:p>
        </p:txBody>
      </p:sp>
      <p:sp>
        <p:nvSpPr>
          <p:cNvPr id="2" name="スライド番号プレースホルダー 1">
            <a:extLst>
              <a:ext uri="{FF2B5EF4-FFF2-40B4-BE49-F238E27FC236}">
                <a16:creationId xmlns:a16="http://schemas.microsoft.com/office/drawing/2014/main" id="{A386EC22-09C6-8A53-A6BA-D84E8A6386E5}"/>
              </a:ext>
            </a:extLst>
          </p:cNvPr>
          <p:cNvSpPr>
            <a:spLocks noGrp="1"/>
          </p:cNvSpPr>
          <p:nvPr>
            <p:ph type="sldNum" sz="quarter" idx="12"/>
          </p:nvPr>
        </p:nvSpPr>
        <p:spPr>
          <a:xfrm>
            <a:off x="8111612" y="6492875"/>
            <a:ext cx="1032387" cy="365125"/>
          </a:xfrm>
          <a:noFill/>
          <a:ln>
            <a:noFill/>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CE62AE4-F010-47EE-8F3E-40F74E339448}" type="slidenum">
              <a:rPr kumimoji="1" lang="ja-JP" altLang="en-US" sz="1200" b="1" i="0" u="none" strike="noStrike" kern="1200" cap="none" spc="0" normalizeH="0" baseline="0" noProof="0" smtClean="0">
                <a:ln>
                  <a:noFill/>
                </a:ln>
                <a:solidFill>
                  <a:schemeClr val="tx1"/>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1" lang="ja-JP" altLang="en-US" sz="1200" b="1"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pic>
        <p:nvPicPr>
          <p:cNvPr id="9" name="図 8">
            <a:extLst>
              <a:ext uri="{FF2B5EF4-FFF2-40B4-BE49-F238E27FC236}">
                <a16:creationId xmlns:a16="http://schemas.microsoft.com/office/drawing/2014/main" id="{5E1E7B5E-D261-E5A2-DEE1-BADE3043D0B9}"/>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4233" y="839754"/>
            <a:ext cx="9135533" cy="1231641"/>
          </a:xfrm>
          <a:prstGeom prst="rect">
            <a:avLst/>
          </a:prstGeom>
        </p:spPr>
      </p:pic>
      <p:pic>
        <p:nvPicPr>
          <p:cNvPr id="11" name="図 10">
            <a:extLst>
              <a:ext uri="{FF2B5EF4-FFF2-40B4-BE49-F238E27FC236}">
                <a16:creationId xmlns:a16="http://schemas.microsoft.com/office/drawing/2014/main" id="{1B33669C-5AF7-EF3F-7334-290CD71D2FB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07910" y="2071396"/>
            <a:ext cx="8565502" cy="4786603"/>
          </a:xfrm>
          <a:prstGeom prst="rect">
            <a:avLst/>
          </a:prstGeom>
        </p:spPr>
      </p:pic>
    </p:spTree>
    <p:extLst>
      <p:ext uri="{BB962C8B-B14F-4D97-AF65-F5344CB8AC3E}">
        <p14:creationId xmlns:p14="http://schemas.microsoft.com/office/powerpoint/2010/main" val="2259693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097B1E33-9D85-43C6-8772-910C578FC74B}"/>
              </a:ext>
            </a:extLst>
          </p:cNvPr>
          <p:cNvSpPr/>
          <p:nvPr/>
        </p:nvSpPr>
        <p:spPr>
          <a:xfrm>
            <a:off x="90000" y="3470829"/>
            <a:ext cx="8964000" cy="3348000"/>
          </a:xfrm>
          <a:prstGeom prst="rect">
            <a:avLst/>
          </a:prstGeom>
          <a:noFill/>
          <a:ln w="19050" cmpd="thickThin">
            <a:solidFill>
              <a:srgbClr val="C00000"/>
            </a:solidFill>
          </a:ln>
        </p:spPr>
        <p:style>
          <a:lnRef idx="1">
            <a:schemeClr val="accent2"/>
          </a:lnRef>
          <a:fillRef idx="2">
            <a:schemeClr val="accent2"/>
          </a:fillRef>
          <a:effectRef idx="1">
            <a:schemeClr val="accent2"/>
          </a:effectRef>
          <a:fontRef idx="minor">
            <a:schemeClr val="dk1"/>
          </a:fontRef>
        </p:style>
        <p:txBody>
          <a:bodyPr rtlCol="0" anchor="b"/>
          <a:lstStyle/>
          <a:p>
            <a:r>
              <a:rPr kumimoji="1" lang="ja-JP" altLang="en-US" sz="1400" b="1" spc="-70" dirty="0">
                <a:latin typeface="Meiryo UI" panose="020B0604030504040204" pitchFamily="50" charset="-128"/>
                <a:ea typeface="Meiryo UI" panose="020B0604030504040204" pitchFamily="50" charset="-128"/>
              </a:rPr>
              <a:t>　</a:t>
            </a:r>
            <a:r>
              <a:rPr kumimoji="1" lang="en-US" altLang="ja-JP" sz="1400" b="1" u="sng" spc="-70" dirty="0">
                <a:latin typeface="Meiryo UI" panose="020B0604030504040204" pitchFamily="50" charset="-128"/>
                <a:ea typeface="Meiryo UI" panose="020B0604030504040204" pitchFamily="50" charset="-128"/>
              </a:rPr>
              <a:t>2040</a:t>
            </a:r>
            <a:r>
              <a:rPr kumimoji="1" lang="ja-JP" altLang="en-US" sz="1400" b="1" u="sng" spc="-70" dirty="0">
                <a:latin typeface="Meiryo UI" panose="020B0604030504040204" pitchFamily="50" charset="-128"/>
                <a:ea typeface="Meiryo UI" panose="020B0604030504040204" pitchFamily="50" charset="-128"/>
              </a:rPr>
              <a:t>年を見据えて高齢者が可能な限り住み慣れた地域で、自分らしい暮らしを人生の最期まで続けることができる社会の実現</a:t>
            </a:r>
            <a:endParaRPr kumimoji="1" lang="en-US" altLang="ja-JP" sz="1400" b="1" u="sng" spc="-70" dirty="0">
              <a:latin typeface="Meiryo UI" panose="020B0604030504040204" pitchFamily="50" charset="-128"/>
              <a:ea typeface="Meiryo UI" panose="020B0604030504040204" pitchFamily="50" charset="-128"/>
            </a:endParaRPr>
          </a:p>
          <a:p>
            <a:endParaRPr kumimoji="1" lang="en-US" altLang="ja-JP" sz="600" u="sng" dirty="0">
              <a:latin typeface="Meiryo UI" panose="020B0604030504040204" pitchFamily="50" charset="-128"/>
              <a:ea typeface="Meiryo UI" panose="020B0604030504040204" pitchFamily="50" charset="-128"/>
            </a:endParaRPr>
          </a:p>
          <a:p>
            <a:r>
              <a:rPr kumimoji="1" lang="ja-JP" altLang="en-US" sz="1600" b="1" dirty="0">
                <a:latin typeface="Meiryo UI" panose="020B0604030504040204" pitchFamily="50" charset="-128"/>
                <a:ea typeface="Meiryo UI" panose="020B0604030504040204" pitchFamily="50" charset="-128"/>
              </a:rPr>
              <a:t>＜重点方針＞</a:t>
            </a:r>
            <a:endParaRPr kumimoji="1" lang="en-US" altLang="ja-JP" sz="1600" b="1" dirty="0">
              <a:latin typeface="Meiryo UI" panose="020B0604030504040204" pitchFamily="50" charset="-128"/>
              <a:ea typeface="Meiryo UI" panose="020B0604030504040204" pitchFamily="50" charset="-128"/>
            </a:endParaRPr>
          </a:p>
          <a:p>
            <a:r>
              <a:rPr kumimoji="1" lang="ja-JP" altLang="en-US" sz="1600" b="1" dirty="0">
                <a:latin typeface="Meiryo UI" panose="020B0604030504040204" pitchFamily="50" charset="-128"/>
                <a:ea typeface="Meiryo UI" panose="020B0604030504040204" pitchFamily="50" charset="-128"/>
              </a:rPr>
              <a:t>①介護保険制度の持続可能性の確保</a:t>
            </a:r>
            <a:endParaRPr kumimoji="1" lang="en-US" altLang="ja-JP" sz="1600" b="1"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a:t>
            </a:r>
            <a:r>
              <a:rPr kumimoji="1" lang="ja-JP" altLang="en-US" sz="1400" dirty="0">
                <a:solidFill>
                  <a:schemeClr val="tx1"/>
                </a:solidFill>
                <a:latin typeface="Meiryo UI" panose="020B0604030504040204" pitchFamily="50" charset="-128"/>
                <a:ea typeface="Meiryo UI" panose="020B0604030504040204" pitchFamily="50" charset="-128"/>
              </a:rPr>
              <a:t>➡高齢者がいきいきと元気に生活し続けることができるよう、介護予防や活動の場づくりに取り組む</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➡必要な時に必要なサービスを受けられるよう、介護現場の生産性向上の推進及び経営改善支援、介護サービスを支える</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人材の確保に取り組む</a:t>
            </a:r>
            <a:endParaRPr kumimoji="1" lang="en-US" altLang="ja-JP" sz="1400" dirty="0">
              <a:solidFill>
                <a:schemeClr val="tx1"/>
              </a:solidFill>
              <a:latin typeface="Meiryo UI" panose="020B0604030504040204" pitchFamily="50" charset="-128"/>
              <a:ea typeface="Meiryo UI" panose="020B0604030504040204" pitchFamily="50" charset="-128"/>
            </a:endParaRPr>
          </a:p>
          <a:p>
            <a:endParaRPr kumimoji="1" lang="en-US" altLang="ja-JP" sz="400" dirty="0">
              <a:solidFill>
                <a:schemeClr val="tx1"/>
              </a:solidFill>
              <a:latin typeface="Meiryo UI" panose="020B0604030504040204" pitchFamily="50" charset="-128"/>
              <a:ea typeface="Meiryo UI" panose="020B0604030504040204" pitchFamily="50" charset="-128"/>
            </a:endParaRPr>
          </a:p>
          <a:p>
            <a:r>
              <a:rPr kumimoji="1" lang="ja-JP" altLang="en-US" sz="1600" b="1" dirty="0">
                <a:solidFill>
                  <a:schemeClr val="tx1"/>
                </a:solidFill>
                <a:latin typeface="Meiryo UI" panose="020B0604030504040204" pitchFamily="50" charset="-128"/>
                <a:ea typeface="Meiryo UI" panose="020B0604030504040204" pitchFamily="50" charset="-128"/>
              </a:rPr>
              <a:t>②大阪府の特徴・多様なニーズに対応したサービス基盤等の構築</a:t>
            </a:r>
            <a:endParaRPr kumimoji="1" lang="en-US" altLang="ja-JP" sz="1600" b="1"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➡単身世帯や頼れる身寄りがいない人を含め、在宅での生活を希望する方が最期まで住み慣れた環境で自分らしい暮らし</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　　　 ができるよう、医療と介護の連携など、在宅での生活を継続できる環境づくりに取り組む</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en-US" altLang="ja-JP" sz="1400" dirty="0">
                <a:solidFill>
                  <a:schemeClr val="tx1"/>
                </a:solidFill>
                <a:latin typeface="Meiryo UI" panose="020B0604030504040204" pitchFamily="50" charset="-128"/>
                <a:ea typeface="Meiryo UI" panose="020B0604030504040204" pitchFamily="50" charset="-128"/>
              </a:rPr>
              <a:t>    </a:t>
            </a:r>
            <a:r>
              <a:rPr kumimoji="1" lang="ja-JP" altLang="en-US" sz="1400" dirty="0">
                <a:solidFill>
                  <a:schemeClr val="tx1"/>
                </a:solidFill>
                <a:latin typeface="Meiryo UI" panose="020B0604030504040204" pitchFamily="50" charset="-128"/>
                <a:ea typeface="Meiryo UI" panose="020B0604030504040204" pitchFamily="50" charset="-128"/>
              </a:rPr>
              <a:t>➡人口減少やサービス需要の変化など、地域の状況に応じたサービス提供体制の構築に向けて取り組む</a:t>
            </a:r>
            <a:endParaRPr kumimoji="1" lang="en-US" altLang="ja-JP" sz="1400" dirty="0">
              <a:solidFill>
                <a:schemeClr val="tx1"/>
              </a:solidFill>
              <a:latin typeface="Meiryo UI" panose="020B0604030504040204" pitchFamily="50" charset="-128"/>
              <a:ea typeface="Meiryo UI" panose="020B0604030504040204" pitchFamily="50" charset="-128"/>
            </a:endParaRPr>
          </a:p>
          <a:p>
            <a:endParaRPr kumimoji="1" lang="en-US" altLang="ja-JP" sz="400" dirty="0">
              <a:solidFill>
                <a:schemeClr val="tx1"/>
              </a:solidFill>
              <a:latin typeface="Meiryo UI" panose="020B0604030504040204" pitchFamily="50" charset="-128"/>
              <a:ea typeface="Meiryo UI" panose="020B0604030504040204" pitchFamily="50" charset="-128"/>
            </a:endParaRPr>
          </a:p>
          <a:p>
            <a:r>
              <a:rPr kumimoji="1" lang="ja-JP" altLang="en-US" sz="1600" b="1" dirty="0">
                <a:solidFill>
                  <a:schemeClr val="tx1"/>
                </a:solidFill>
                <a:latin typeface="Meiryo UI" panose="020B0604030504040204" pitchFamily="50" charset="-128"/>
                <a:ea typeface="Meiryo UI" panose="020B0604030504040204" pitchFamily="50" charset="-128"/>
              </a:rPr>
              <a:t>③地域包括ケアシステムの深化・推進、地域共生社会の実現</a:t>
            </a:r>
            <a:endParaRPr kumimoji="1" lang="en-US" altLang="ja-JP" sz="1400" b="1" dirty="0">
              <a:solidFill>
                <a:schemeClr val="tx1"/>
              </a:solidFill>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➡新しい認知症観の理解促進に取り組む</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➡行政のみならず住民や事業者等と連携・協働し、認知症の人を含む</a:t>
            </a:r>
            <a:r>
              <a:rPr kumimoji="1" lang="ja-JP" altLang="en-US" sz="1400" dirty="0">
                <a:solidFill>
                  <a:schemeClr val="tx1"/>
                </a:solidFill>
                <a:latin typeface="Meiryo UI" panose="020B0604030504040204" pitchFamily="50" charset="-128"/>
                <a:ea typeface="Meiryo UI" panose="020B0604030504040204" pitchFamily="50" charset="-128"/>
              </a:rPr>
              <a:t>高齢者を多様な主体で支え合う地域づくりを進める　　　</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9" name="スライド番号プレースホルダー 8"/>
          <p:cNvSpPr>
            <a:spLocks noGrp="1"/>
          </p:cNvSpPr>
          <p:nvPr>
            <p:ph type="sldNum" sz="quarter" idx="12"/>
          </p:nvPr>
        </p:nvSpPr>
        <p:spPr>
          <a:xfrm>
            <a:off x="7086600" y="6492875"/>
            <a:ext cx="2057400" cy="365125"/>
          </a:xfrm>
        </p:spPr>
        <p:txBody>
          <a:bodyPr/>
          <a:lstStyle/>
          <a:p>
            <a:fld id="{4CE62AE4-F010-47EE-8F3E-40F74E339448}" type="slidenum">
              <a:rPr kumimoji="1" lang="ja-JP" altLang="en-US" b="1" smtClean="0">
                <a:solidFill>
                  <a:schemeClr val="tx1"/>
                </a:solidFill>
              </a:rPr>
              <a:t>1</a:t>
            </a:fld>
            <a:endParaRPr kumimoji="1" lang="ja-JP" altLang="en-US" b="1" dirty="0">
              <a:solidFill>
                <a:schemeClr val="tx1"/>
              </a:solidFill>
            </a:endParaRPr>
          </a:p>
        </p:txBody>
      </p:sp>
      <p:sp>
        <p:nvSpPr>
          <p:cNvPr id="3" name="正方形/長方形 2">
            <a:extLst>
              <a:ext uri="{FF2B5EF4-FFF2-40B4-BE49-F238E27FC236}">
                <a16:creationId xmlns:a16="http://schemas.microsoft.com/office/drawing/2014/main" id="{7C970A4A-1822-469B-A216-9DBA1649184F}"/>
              </a:ext>
            </a:extLst>
          </p:cNvPr>
          <p:cNvSpPr/>
          <p:nvPr/>
        </p:nvSpPr>
        <p:spPr>
          <a:xfrm>
            <a:off x="90000" y="708068"/>
            <a:ext cx="8964000" cy="2556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kumimoji="1" lang="ja-JP" altLang="en-US" sz="1400" dirty="0">
                <a:solidFill>
                  <a:schemeClr val="tx1"/>
                </a:solidFill>
                <a:latin typeface="Meiryo UI" panose="020B0604030504040204" pitchFamily="50" charset="-128"/>
                <a:ea typeface="Meiryo UI" panose="020B0604030504040204" pitchFamily="50" charset="-128"/>
              </a:rPr>
              <a:t>○大阪府は、</a:t>
            </a:r>
            <a:r>
              <a:rPr kumimoji="1" lang="ja-JP" altLang="en-US" sz="1400" b="1" dirty="0">
                <a:solidFill>
                  <a:schemeClr val="tx1"/>
                </a:solidFill>
                <a:latin typeface="Meiryo UI" panose="020B0604030504040204" pitchFamily="50" charset="-128"/>
                <a:ea typeface="Meiryo UI" panose="020B0604030504040204" pitchFamily="50" charset="-128"/>
              </a:rPr>
              <a:t>単身高齢者世帯率が高く</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ja-JP" altLang="en-US" sz="1400" b="1" dirty="0">
                <a:solidFill>
                  <a:schemeClr val="tx1"/>
                </a:solidFill>
                <a:latin typeface="Meiryo UI" panose="020B0604030504040204" pitchFamily="50" charset="-128"/>
                <a:ea typeface="Meiryo UI" panose="020B0604030504040204" pitchFamily="50" charset="-128"/>
              </a:rPr>
              <a:t>要介護認定率や、第一号被保険者１人あたりの給付費が高い</a:t>
            </a:r>
            <a:r>
              <a:rPr kumimoji="1" lang="ja-JP" altLang="en-US" sz="1400" dirty="0">
                <a:solidFill>
                  <a:schemeClr val="tx1"/>
                </a:solidFill>
                <a:latin typeface="Meiryo UI" panose="020B0604030504040204" pitchFamily="50" charset="-128"/>
                <a:ea typeface="Meiryo UI" panose="020B0604030504040204" pitchFamily="50" charset="-128"/>
              </a:rPr>
              <a:t>のが特徴。</a:t>
            </a:r>
            <a:endParaRPr kumimoji="1" lang="en-US" altLang="ja-JP" sz="1400" dirty="0">
              <a:solidFill>
                <a:schemeClr val="tx1"/>
              </a:solidFill>
              <a:latin typeface="Meiryo UI" panose="020B0604030504040204" pitchFamily="50" charset="-128"/>
              <a:ea typeface="Meiryo UI" panose="020B0604030504040204" pitchFamily="50" charset="-128"/>
            </a:endParaRPr>
          </a:p>
          <a:p>
            <a:endParaRPr kumimoji="1" lang="en-US" altLang="ja-JP" sz="5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○高齢化の進展に伴い、今後も、高齢単身世帯の割合、要介護・要支援認定者、認知症高齢者の増加などが見込まれる。</a:t>
            </a:r>
            <a:endParaRPr kumimoji="1" lang="en-US" altLang="ja-JP" sz="1400" dirty="0">
              <a:solidFill>
                <a:schemeClr val="tx1"/>
              </a:solidFill>
              <a:latin typeface="Meiryo UI" panose="020B0604030504040204" pitchFamily="50" charset="-128"/>
              <a:ea typeface="Meiryo UI" panose="020B0604030504040204" pitchFamily="50" charset="-128"/>
            </a:endParaRPr>
          </a:p>
          <a:p>
            <a:endParaRPr kumimoji="1" lang="en-US" altLang="ja-JP" sz="5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2040</a:t>
            </a:r>
            <a:r>
              <a:rPr kumimoji="1" lang="ja-JP" altLang="en-US" sz="1400" dirty="0">
                <a:solidFill>
                  <a:schemeClr val="tx1"/>
                </a:solidFill>
                <a:latin typeface="Meiryo UI" panose="020B0604030504040204" pitchFamily="50" charset="-128"/>
                <a:ea typeface="Meiryo UI" panose="020B0604030504040204" pitchFamily="50" charset="-128"/>
              </a:rPr>
              <a:t>年を見通すと、</a:t>
            </a:r>
            <a:r>
              <a:rPr kumimoji="1" lang="en-US" altLang="ja-JP" sz="1400" dirty="0">
                <a:solidFill>
                  <a:schemeClr val="tx1"/>
                </a:solidFill>
                <a:latin typeface="Meiryo UI" panose="020B0604030504040204" pitchFamily="50" charset="-128"/>
                <a:ea typeface="Meiryo UI" panose="020B0604030504040204" pitchFamily="50" charset="-128"/>
              </a:rPr>
              <a:t>85</a:t>
            </a:r>
            <a:r>
              <a:rPr kumimoji="1" lang="ja-JP" altLang="en-US" sz="1400" dirty="0">
                <a:solidFill>
                  <a:schemeClr val="tx1"/>
                </a:solidFill>
                <a:latin typeface="Meiryo UI" panose="020B0604030504040204" pitchFamily="50" charset="-128"/>
                <a:ea typeface="Meiryo UI" panose="020B0604030504040204" pitchFamily="50" charset="-128"/>
              </a:rPr>
              <a:t>歳以上人口が増加し、</a:t>
            </a:r>
            <a:r>
              <a:rPr kumimoji="1" lang="ja-JP" altLang="en-US" sz="1400" b="1" dirty="0">
                <a:solidFill>
                  <a:schemeClr val="tx1"/>
                </a:solidFill>
                <a:latin typeface="Meiryo UI" panose="020B0604030504040204" pitchFamily="50" charset="-128"/>
                <a:ea typeface="Meiryo UI" panose="020B0604030504040204" pitchFamily="50" charset="-128"/>
              </a:rPr>
              <a:t>医療・介護双方のニーズを有する高齢者など様々なニーズのある要介護</a:t>
            </a:r>
            <a:endParaRPr kumimoji="1" lang="en-US" altLang="ja-JP" sz="1400" b="1" dirty="0">
              <a:solidFill>
                <a:schemeClr val="tx1"/>
              </a:solidFill>
              <a:latin typeface="Meiryo UI" panose="020B0604030504040204" pitchFamily="50" charset="-128"/>
              <a:ea typeface="Meiryo UI" panose="020B0604030504040204" pitchFamily="50" charset="-128"/>
            </a:endParaRPr>
          </a:p>
          <a:p>
            <a:r>
              <a:rPr kumimoji="1" lang="en-US" altLang="ja-JP" sz="1400" b="1" dirty="0">
                <a:solidFill>
                  <a:schemeClr val="tx1"/>
                </a:solidFill>
                <a:latin typeface="Meiryo UI" panose="020B0604030504040204" pitchFamily="50" charset="-128"/>
                <a:ea typeface="Meiryo UI" panose="020B0604030504040204" pitchFamily="50" charset="-128"/>
              </a:rPr>
              <a:t>   </a:t>
            </a:r>
            <a:r>
              <a:rPr kumimoji="1" lang="ja-JP" altLang="en-US" sz="1400" b="1" dirty="0">
                <a:solidFill>
                  <a:schemeClr val="tx1"/>
                </a:solidFill>
                <a:latin typeface="Meiryo UI" panose="020B0604030504040204" pitchFamily="50" charset="-128"/>
                <a:ea typeface="Meiryo UI" panose="020B0604030504040204" pitchFamily="50" charset="-128"/>
              </a:rPr>
              <a:t>高齢者が増加する</a:t>
            </a:r>
            <a:r>
              <a:rPr kumimoji="1" lang="ja-JP" altLang="en-US" sz="1400" dirty="0">
                <a:solidFill>
                  <a:schemeClr val="tx1"/>
                </a:solidFill>
                <a:latin typeface="Meiryo UI" panose="020B0604030504040204" pitchFamily="50" charset="-128"/>
                <a:ea typeface="Meiryo UI" panose="020B0604030504040204" pitchFamily="50" charset="-128"/>
              </a:rPr>
              <a:t>。</a:t>
            </a:r>
            <a:endParaRPr kumimoji="1" lang="en-US" altLang="ja-JP" sz="1400" dirty="0">
              <a:solidFill>
                <a:schemeClr val="tx1"/>
              </a:solidFill>
              <a:latin typeface="Meiryo UI" panose="020B0604030504040204" pitchFamily="50" charset="-128"/>
              <a:ea typeface="Meiryo UI" panose="020B0604030504040204" pitchFamily="50" charset="-128"/>
            </a:endParaRPr>
          </a:p>
          <a:p>
            <a:endParaRPr kumimoji="1" lang="en-US" altLang="ja-JP" sz="500" dirty="0">
              <a:solidFill>
                <a:schemeClr val="tx1"/>
              </a:solidFill>
              <a:latin typeface="Meiryo UI" panose="020B0604030504040204" pitchFamily="50" charset="-128"/>
              <a:ea typeface="Meiryo UI" panose="020B0604030504040204" pitchFamily="50" charset="-128"/>
            </a:endParaRPr>
          </a:p>
          <a:p>
            <a:r>
              <a:rPr kumimoji="1" lang="ja-JP" altLang="en-US" sz="1400" dirty="0">
                <a:solidFill>
                  <a:schemeClr val="tx1"/>
                </a:solidFill>
                <a:latin typeface="Meiryo UI" panose="020B0604030504040204" pitchFamily="50" charset="-128"/>
                <a:ea typeface="Meiryo UI" panose="020B0604030504040204" pitchFamily="50" charset="-128"/>
              </a:rPr>
              <a:t>○令和７年度に実施した「高齢者の生活実態と介護サービス等に関する意識調査」によると</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u="sng" dirty="0">
                <a:solidFill>
                  <a:schemeClr val="tx1"/>
                </a:solidFill>
                <a:latin typeface="Meiryo UI" panose="020B0604030504040204" pitchFamily="50" charset="-128"/>
                <a:ea typeface="Meiryo UI" panose="020B0604030504040204" pitchFamily="50" charset="-128"/>
              </a:rPr>
              <a:t>身近に相談相手がいる方や、健康体操・趣味の集い・ボランティア活動等に参加している方は、日々の充実感や地域で</a:t>
            </a:r>
            <a:endParaRPr kumimoji="1" lang="en-US" altLang="ja-JP" sz="1400" u="sng" dirty="0">
              <a:solidFill>
                <a:schemeClr val="tx1"/>
              </a:solidFill>
              <a:latin typeface="Meiryo UI" panose="020B0604030504040204" pitchFamily="50" charset="-128"/>
              <a:ea typeface="Meiryo UI" panose="020B0604030504040204" pitchFamily="50" charset="-128"/>
            </a:endParaRPr>
          </a:p>
          <a:p>
            <a:r>
              <a:rPr kumimoji="1" lang="en-US" altLang="ja-JP" sz="1400" dirty="0">
                <a:solidFill>
                  <a:schemeClr val="tx1"/>
                </a:solidFill>
                <a:latin typeface="Meiryo UI" panose="020B0604030504040204" pitchFamily="50" charset="-128"/>
                <a:ea typeface="Meiryo UI" panose="020B0604030504040204" pitchFamily="50" charset="-128"/>
              </a:rPr>
              <a:t>   </a:t>
            </a:r>
            <a:r>
              <a:rPr kumimoji="1" lang="ja-JP" altLang="en-US" sz="1400" u="sng" dirty="0">
                <a:solidFill>
                  <a:schemeClr val="tx1"/>
                </a:solidFill>
                <a:latin typeface="Meiryo UI" panose="020B0604030504040204" pitchFamily="50" charset="-128"/>
                <a:ea typeface="Meiryo UI" panose="020B0604030504040204" pitchFamily="50" charset="-128"/>
              </a:rPr>
              <a:t>安心して暮らすことができると感じている割合が高い</a:t>
            </a:r>
            <a:r>
              <a:rPr kumimoji="1" lang="ja-JP" altLang="en-US" sz="1400" dirty="0">
                <a:solidFill>
                  <a:schemeClr val="tx1"/>
                </a:solidFill>
                <a:latin typeface="Meiryo UI" panose="020B0604030504040204" pitchFamily="50" charset="-128"/>
                <a:ea typeface="Meiryo UI" panose="020B0604030504040204" pitchFamily="50" charset="-128"/>
              </a:rPr>
              <a:t>。　一方で、健康体操等の集いが実施されていることを知らなかった方や、   </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en-US" altLang="ja-JP" sz="1400" dirty="0">
                <a:solidFill>
                  <a:schemeClr val="tx1"/>
                </a:solidFill>
                <a:latin typeface="Meiryo UI" panose="020B0604030504040204" pitchFamily="50" charset="-128"/>
                <a:ea typeface="Meiryo UI" panose="020B0604030504040204" pitchFamily="50" charset="-128"/>
              </a:rPr>
              <a:t>   </a:t>
            </a:r>
            <a:r>
              <a:rPr kumimoji="1" lang="ja-JP" altLang="en-US" sz="1400" dirty="0">
                <a:solidFill>
                  <a:schemeClr val="tx1"/>
                </a:solidFill>
                <a:latin typeface="Meiryo UI" panose="020B0604030504040204" pitchFamily="50" charset="-128"/>
                <a:ea typeface="Meiryo UI" panose="020B0604030504040204" pitchFamily="50" charset="-128"/>
              </a:rPr>
              <a:t>ボランティアに関心はあるが始め方がわからない方も一定数いる。</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u="sng" dirty="0">
                <a:solidFill>
                  <a:schemeClr val="tx1"/>
                </a:solidFill>
                <a:latin typeface="Meiryo UI" panose="020B0604030504040204" pitchFamily="50" charset="-128"/>
                <a:ea typeface="Meiryo UI" panose="020B0604030504040204" pitchFamily="50" charset="-128"/>
              </a:rPr>
              <a:t>人生の最期を迎える時に自宅で介護サービスを受けて暮らしたい人の割合が最も多い</a:t>
            </a:r>
            <a:r>
              <a:rPr kumimoji="1" lang="ja-JP" altLang="en-US" sz="1400" dirty="0">
                <a:solidFill>
                  <a:schemeClr val="tx1"/>
                </a:solidFill>
                <a:latin typeface="Meiryo UI" panose="020B0604030504040204" pitchFamily="50" charset="-128"/>
                <a:ea typeface="Meiryo UI" panose="020B0604030504040204" pitchFamily="50" charset="-128"/>
              </a:rPr>
              <a:t>一方で、自宅で療養しながら最期まで  </a:t>
            </a:r>
            <a:endParaRPr kumimoji="1" lang="en-US" altLang="ja-JP" sz="1400" dirty="0">
              <a:solidFill>
                <a:schemeClr val="tx1"/>
              </a:solidFill>
              <a:latin typeface="Meiryo UI" panose="020B0604030504040204" pitchFamily="50" charset="-128"/>
              <a:ea typeface="Meiryo UI" panose="020B0604030504040204" pitchFamily="50" charset="-128"/>
            </a:endParaRPr>
          </a:p>
          <a:p>
            <a:r>
              <a:rPr kumimoji="1" lang="en-US" altLang="ja-JP" sz="1400" dirty="0">
                <a:solidFill>
                  <a:schemeClr val="tx1"/>
                </a:solidFill>
                <a:latin typeface="Meiryo UI" panose="020B0604030504040204" pitchFamily="50" charset="-128"/>
                <a:ea typeface="Meiryo UI" panose="020B0604030504040204" pitchFamily="50" charset="-128"/>
              </a:rPr>
              <a:t>   </a:t>
            </a:r>
            <a:r>
              <a:rPr kumimoji="1" lang="ja-JP" altLang="en-US" sz="1400" dirty="0">
                <a:solidFill>
                  <a:schemeClr val="tx1"/>
                </a:solidFill>
                <a:latin typeface="Meiryo UI" panose="020B0604030504040204" pitchFamily="50" charset="-128"/>
                <a:ea typeface="Meiryo UI" panose="020B0604030504040204" pitchFamily="50" charset="-128"/>
              </a:rPr>
              <a:t>過ごすことが難しいと考える人の割合が最も多い。</a:t>
            </a:r>
          </a:p>
        </p:txBody>
      </p:sp>
      <p:sp>
        <p:nvSpPr>
          <p:cNvPr id="4" name="矢印: 下 3">
            <a:extLst>
              <a:ext uri="{FF2B5EF4-FFF2-40B4-BE49-F238E27FC236}">
                <a16:creationId xmlns:a16="http://schemas.microsoft.com/office/drawing/2014/main" id="{45C7B002-6B73-46B0-95BC-981BAAAEF807}"/>
              </a:ext>
            </a:extLst>
          </p:cNvPr>
          <p:cNvSpPr/>
          <p:nvPr/>
        </p:nvSpPr>
        <p:spPr>
          <a:xfrm>
            <a:off x="3672000" y="3313287"/>
            <a:ext cx="1800000" cy="233742"/>
          </a:xfrm>
          <a:prstGeom prst="downArrow">
            <a:avLst>
              <a:gd name="adj1" fmla="val 42634"/>
              <a:gd name="adj2" fmla="val 59103"/>
            </a:avLst>
          </a:prstGeom>
          <a:solidFill>
            <a:srgbClr val="C0000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dirty="0"/>
          </a:p>
        </p:txBody>
      </p:sp>
      <p:sp>
        <p:nvSpPr>
          <p:cNvPr id="15" name="角丸四角形 7">
            <a:extLst>
              <a:ext uri="{FF2B5EF4-FFF2-40B4-BE49-F238E27FC236}">
                <a16:creationId xmlns:a16="http://schemas.microsoft.com/office/drawing/2014/main" id="{621EB299-2E3E-44B6-9345-6E828506DCB0}"/>
              </a:ext>
            </a:extLst>
          </p:cNvPr>
          <p:cNvSpPr/>
          <p:nvPr/>
        </p:nvSpPr>
        <p:spPr>
          <a:xfrm>
            <a:off x="76200" y="3326829"/>
            <a:ext cx="2606970" cy="288000"/>
          </a:xfrm>
          <a:prstGeom prst="rect">
            <a:avLst/>
          </a:prstGeom>
          <a:solidFill>
            <a:srgbClr val="C00000"/>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めざすべき方向性</a:t>
            </a:r>
            <a:endParaRPr kumimoji="1" lang="ja-JP" altLang="en-US" sz="1200" b="1" dirty="0">
              <a:latin typeface="Meiryo UI" panose="020B0604030504040204" pitchFamily="50" charset="-128"/>
              <a:ea typeface="Meiryo UI" panose="020B0604030504040204" pitchFamily="50" charset="-128"/>
            </a:endParaRPr>
          </a:p>
        </p:txBody>
      </p:sp>
      <p:sp>
        <p:nvSpPr>
          <p:cNvPr id="13" name="角丸四角形 7">
            <a:extLst>
              <a:ext uri="{FF2B5EF4-FFF2-40B4-BE49-F238E27FC236}">
                <a16:creationId xmlns:a16="http://schemas.microsoft.com/office/drawing/2014/main" id="{0EF41F3C-6459-4ECE-A611-5CD29F9A93B5}"/>
              </a:ext>
            </a:extLst>
          </p:cNvPr>
          <p:cNvSpPr/>
          <p:nvPr/>
        </p:nvSpPr>
        <p:spPr>
          <a:xfrm>
            <a:off x="83724" y="546285"/>
            <a:ext cx="1667527" cy="288000"/>
          </a:xfrm>
          <a:prstGeom prst="rect">
            <a:avLst/>
          </a:prstGeom>
          <a:solidFill>
            <a:schemeClr val="accent1">
              <a:lumMod val="50000"/>
            </a:schemeClr>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現　状</a:t>
            </a:r>
          </a:p>
        </p:txBody>
      </p:sp>
      <p:sp>
        <p:nvSpPr>
          <p:cNvPr id="8" name="テキスト ボックス 7">
            <a:extLst>
              <a:ext uri="{FF2B5EF4-FFF2-40B4-BE49-F238E27FC236}">
                <a16:creationId xmlns:a16="http://schemas.microsoft.com/office/drawing/2014/main" id="{1B183AD5-9824-4F49-AFAC-A863B5EA9F68}"/>
              </a:ext>
            </a:extLst>
          </p:cNvPr>
          <p:cNvSpPr txBox="1"/>
          <p:nvPr/>
        </p:nvSpPr>
        <p:spPr>
          <a:xfrm>
            <a:off x="0" y="1971"/>
            <a:ext cx="9144001" cy="489600"/>
          </a:xfrm>
          <a:prstGeom prst="rect">
            <a:avLst/>
          </a:prstGeom>
          <a:solidFill>
            <a:srgbClr val="002060"/>
          </a:solidFill>
        </p:spPr>
        <p:txBody>
          <a:bodyPr wrap="square" anchor="ctr">
            <a:spAutoFit/>
          </a:bodyPr>
          <a:lstStyle/>
          <a:p>
            <a:pPr algn="ctr"/>
            <a:r>
              <a:rPr lang="ja-JP" altLang="en-US" b="1" dirty="0">
                <a:solidFill>
                  <a:schemeClr val="bg1"/>
                </a:solidFill>
              </a:rPr>
              <a:t>大阪府の現状 ・ めざすべき方向性</a:t>
            </a:r>
          </a:p>
        </p:txBody>
      </p:sp>
    </p:spTree>
    <p:extLst>
      <p:ext uri="{BB962C8B-B14F-4D97-AF65-F5344CB8AC3E}">
        <p14:creationId xmlns:p14="http://schemas.microsoft.com/office/powerpoint/2010/main" val="1245055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38159E78-E4F4-4E8E-B272-0B0C4F5B0032}"/>
              </a:ext>
            </a:extLst>
          </p:cNvPr>
          <p:cNvSpPr/>
          <p:nvPr/>
        </p:nvSpPr>
        <p:spPr>
          <a:xfrm>
            <a:off x="5002692" y="1038514"/>
            <a:ext cx="4104000" cy="5760000"/>
          </a:xfrm>
          <a:prstGeom prst="rect">
            <a:avLst/>
          </a:prstGeom>
          <a:noFill/>
          <a:ln w="190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grpSp>
        <p:nvGrpSpPr>
          <p:cNvPr id="46" name="グループ化 45">
            <a:extLst>
              <a:ext uri="{FF2B5EF4-FFF2-40B4-BE49-F238E27FC236}">
                <a16:creationId xmlns:a16="http://schemas.microsoft.com/office/drawing/2014/main" id="{B7A84941-0B5B-C1FD-323F-335E4E5749E0}"/>
              </a:ext>
            </a:extLst>
          </p:cNvPr>
          <p:cNvGrpSpPr/>
          <p:nvPr/>
        </p:nvGrpSpPr>
        <p:grpSpPr>
          <a:xfrm>
            <a:off x="122577" y="1066106"/>
            <a:ext cx="1944000" cy="5616000"/>
            <a:chOff x="167360" y="199473"/>
            <a:chExt cx="1944000" cy="5739524"/>
          </a:xfrm>
        </p:grpSpPr>
        <p:sp>
          <p:nvSpPr>
            <p:cNvPr id="45" name="正方形/長方形 44">
              <a:extLst>
                <a:ext uri="{FF2B5EF4-FFF2-40B4-BE49-F238E27FC236}">
                  <a16:creationId xmlns:a16="http://schemas.microsoft.com/office/drawing/2014/main" id="{9811FF21-AD22-D3CB-7038-F534C802E7C5}"/>
                </a:ext>
              </a:extLst>
            </p:cNvPr>
            <p:cNvSpPr/>
            <p:nvPr/>
          </p:nvSpPr>
          <p:spPr>
            <a:xfrm>
              <a:off x="201852" y="199473"/>
              <a:ext cx="1908000" cy="5739524"/>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18D7B4E7-9BC4-B26D-1755-9575EEF46BD1}"/>
                </a:ext>
              </a:extLst>
            </p:cNvPr>
            <p:cNvSpPr txBox="1"/>
            <p:nvPr/>
          </p:nvSpPr>
          <p:spPr>
            <a:xfrm>
              <a:off x="167360" y="292076"/>
              <a:ext cx="1944000" cy="1667095"/>
            </a:xfrm>
            <a:prstGeom prst="rect">
              <a:avLst/>
            </a:prstGeom>
            <a:noFill/>
            <a:ln>
              <a:noFill/>
            </a:ln>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1" i="0" u="sng"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rPr>
                <a:t>みんなで支え </a:t>
              </a:r>
              <a:endParaRPr kumimoji="0" lang="en-US" altLang="ja-JP" sz="1600" b="1" i="0" u="sng"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1" i="0" u="sng"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rPr>
                <a:t>地域で支える</a:t>
              </a:r>
              <a:endParaRPr kumimoji="0" lang="en-US" altLang="ja-JP" sz="1600" b="1" i="0" u="sng"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600" b="1" i="0" u="sng"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rPr>
                <a:t>高齢社会</a:t>
              </a:r>
              <a:endParaRPr kumimoji="0" lang="en-US" altLang="ja-JP" sz="1600" b="1" i="0" u="sng"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600" b="1" i="0" u="sng"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i="0" strike="noStrike" kern="1200" cap="none" spc="0" normalizeH="0" baseline="0" noProof="0" dirty="0">
                  <a:ln>
                    <a:noFill/>
                  </a:ln>
                  <a:effectLst/>
                  <a:uLnTx/>
                  <a:uFillTx/>
                  <a:latin typeface="Aptos" panose="02110004020202020204"/>
                  <a:ea typeface="游ゴシック" panose="020B0400000000000000" pitchFamily="50" charset="-128"/>
                  <a:cs typeface="+mn-cs"/>
                </a:rPr>
                <a:t>の実現に向け、以下の</a:t>
              </a:r>
              <a:endParaRPr kumimoji="0" lang="en-US" altLang="ja-JP" sz="1200" i="0" strike="noStrike" kern="1200" cap="none" spc="0" normalizeH="0" baseline="0" noProof="0" dirty="0">
                <a:ln>
                  <a:noFill/>
                </a:ln>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i="0" strike="noStrike" kern="1200" cap="none" spc="0" normalizeH="0" baseline="0" noProof="0" dirty="0">
                  <a:ln>
                    <a:noFill/>
                  </a:ln>
                  <a:effectLst/>
                  <a:uLnTx/>
                  <a:uFillTx/>
                  <a:latin typeface="Aptos" panose="02110004020202020204"/>
                  <a:ea typeface="游ゴシック" panose="020B0400000000000000" pitchFamily="50" charset="-128"/>
                  <a:cs typeface="+mn-cs"/>
                </a:rPr>
                <a:t>基本理念に立脚して施策を展開します。</a:t>
              </a:r>
            </a:p>
          </p:txBody>
        </p:sp>
        <p:sp>
          <p:nvSpPr>
            <p:cNvPr id="9" name="テキスト ボックス 8">
              <a:extLst>
                <a:ext uri="{FF2B5EF4-FFF2-40B4-BE49-F238E27FC236}">
                  <a16:creationId xmlns:a16="http://schemas.microsoft.com/office/drawing/2014/main" id="{2565F176-C497-C685-2409-9DAE4ED525C3}"/>
                </a:ext>
              </a:extLst>
            </p:cNvPr>
            <p:cNvSpPr txBox="1"/>
            <p:nvPr/>
          </p:nvSpPr>
          <p:spPr>
            <a:xfrm>
              <a:off x="329360" y="3237687"/>
              <a:ext cx="1620000" cy="441502"/>
            </a:xfrm>
            <a:prstGeom prst="rect">
              <a:avLst/>
            </a:prstGeom>
            <a:solidFill>
              <a:schemeClr val="bg1"/>
            </a:solidFill>
            <a:ln>
              <a:noFill/>
            </a:ln>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高齢者の健全で</a:t>
              </a:r>
              <a:endParaRPr kumimoji="0" lang="en-US"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安らかな生活の保障 </a:t>
              </a:r>
              <a:endParaRPr kumimoji="0" lang="ja-JP" altLang="en-US"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p:txBody>
        </p:sp>
        <p:sp>
          <p:nvSpPr>
            <p:cNvPr id="11" name="テキスト ボックス 10">
              <a:extLst>
                <a:ext uri="{FF2B5EF4-FFF2-40B4-BE49-F238E27FC236}">
                  <a16:creationId xmlns:a16="http://schemas.microsoft.com/office/drawing/2014/main" id="{C0029420-F1F3-741E-B14D-FF4989791476}"/>
                </a:ext>
              </a:extLst>
            </p:cNvPr>
            <p:cNvSpPr txBox="1"/>
            <p:nvPr/>
          </p:nvSpPr>
          <p:spPr>
            <a:xfrm>
              <a:off x="329360" y="2373007"/>
              <a:ext cx="1620000" cy="441502"/>
            </a:xfrm>
            <a:prstGeom prst="rect">
              <a:avLst/>
            </a:prstGeom>
            <a:solidFill>
              <a:schemeClr val="bg1"/>
            </a:solidFill>
            <a:ln>
              <a:noFill/>
            </a:ln>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人権の尊重 </a:t>
              </a:r>
              <a:endParaRPr kumimoji="0" lang="ja-JP" altLang="en-US"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p:txBody>
        </p:sp>
        <p:sp>
          <p:nvSpPr>
            <p:cNvPr id="13" name="テキスト ボックス 12">
              <a:extLst>
                <a:ext uri="{FF2B5EF4-FFF2-40B4-BE49-F238E27FC236}">
                  <a16:creationId xmlns:a16="http://schemas.microsoft.com/office/drawing/2014/main" id="{11FA39EB-7419-7FE0-FF60-4768EDCD1D96}"/>
                </a:ext>
              </a:extLst>
            </p:cNvPr>
            <p:cNvSpPr txBox="1"/>
            <p:nvPr/>
          </p:nvSpPr>
          <p:spPr>
            <a:xfrm>
              <a:off x="329360" y="4102368"/>
              <a:ext cx="1620000" cy="441502"/>
            </a:xfrm>
            <a:prstGeom prst="rect">
              <a:avLst/>
            </a:prstGeom>
            <a:solidFill>
              <a:schemeClr val="bg1"/>
            </a:solidFill>
            <a:ln>
              <a:noFill/>
            </a:ln>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高齢者の自立と</a:t>
              </a:r>
              <a:endParaRPr kumimoji="0" lang="en-US"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尊厳の保持 </a:t>
              </a:r>
              <a:endParaRPr kumimoji="0" lang="ja-JP" altLang="en-US"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p:txBody>
        </p:sp>
      </p:grpSp>
      <p:sp>
        <p:nvSpPr>
          <p:cNvPr id="17" name="テキスト ボックス 16">
            <a:extLst>
              <a:ext uri="{FF2B5EF4-FFF2-40B4-BE49-F238E27FC236}">
                <a16:creationId xmlns:a16="http://schemas.microsoft.com/office/drawing/2014/main" id="{2F3AD7C9-8BAA-214A-D6EE-B0047EC00BB7}"/>
              </a:ext>
            </a:extLst>
          </p:cNvPr>
          <p:cNvSpPr txBox="1"/>
          <p:nvPr/>
        </p:nvSpPr>
        <p:spPr>
          <a:xfrm>
            <a:off x="2267585" y="2256595"/>
            <a:ext cx="2340000" cy="576000"/>
          </a:xfrm>
          <a:prstGeom prst="rect">
            <a:avLst/>
          </a:prstGeom>
          <a:solidFill>
            <a:schemeClr val="bg1"/>
          </a:solidFill>
          <a:ln w="28575">
            <a:solidFill>
              <a:srgbClr val="00B050"/>
            </a:solidFill>
          </a:ln>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介護保険制度の</a:t>
            </a:r>
            <a:endParaRPr kumimoji="0" lang="en-US"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持続可能性の確保 </a:t>
            </a:r>
            <a:endParaRPr kumimoji="0" lang="ja-JP" altLang="en-US"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p:txBody>
      </p:sp>
      <p:sp>
        <p:nvSpPr>
          <p:cNvPr id="19" name="テキスト ボックス 18">
            <a:extLst>
              <a:ext uri="{FF2B5EF4-FFF2-40B4-BE49-F238E27FC236}">
                <a16:creationId xmlns:a16="http://schemas.microsoft.com/office/drawing/2014/main" id="{02C699B1-7CE5-0D95-5938-C071718F6EA8}"/>
              </a:ext>
            </a:extLst>
          </p:cNvPr>
          <p:cNvSpPr txBox="1"/>
          <p:nvPr/>
        </p:nvSpPr>
        <p:spPr>
          <a:xfrm>
            <a:off x="2277110" y="3446238"/>
            <a:ext cx="2340000" cy="576000"/>
          </a:xfrm>
          <a:prstGeom prst="rect">
            <a:avLst/>
          </a:prstGeom>
          <a:solidFill>
            <a:schemeClr val="bg1"/>
          </a:solidFill>
          <a:ln w="28575">
            <a:solidFill>
              <a:srgbClr val="FFC000"/>
            </a:solidFill>
            <a:prstDash val="sysDot"/>
          </a:ln>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大阪府の特徴に対応した</a:t>
            </a:r>
            <a:endParaRPr kumimoji="0" lang="en-US"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サービス基盤等の構築 </a:t>
            </a:r>
            <a:endParaRPr kumimoji="0" lang="ja-JP" altLang="en-US"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p:txBody>
      </p:sp>
      <p:sp>
        <p:nvSpPr>
          <p:cNvPr id="21" name="テキスト ボックス 20">
            <a:extLst>
              <a:ext uri="{FF2B5EF4-FFF2-40B4-BE49-F238E27FC236}">
                <a16:creationId xmlns:a16="http://schemas.microsoft.com/office/drawing/2014/main" id="{58E143CC-0958-2857-B91C-6D1BD4EB88C2}"/>
              </a:ext>
            </a:extLst>
          </p:cNvPr>
          <p:cNvSpPr txBox="1"/>
          <p:nvPr/>
        </p:nvSpPr>
        <p:spPr>
          <a:xfrm>
            <a:off x="2296045" y="4702342"/>
            <a:ext cx="2340000" cy="576000"/>
          </a:xfrm>
          <a:prstGeom prst="rect">
            <a:avLst/>
          </a:prstGeom>
          <a:solidFill>
            <a:schemeClr val="bg1"/>
          </a:solidFill>
          <a:ln w="28575">
            <a:solidFill>
              <a:srgbClr val="7030A0"/>
            </a:solidFill>
            <a:prstDash val="sysDash"/>
          </a:ln>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地域包括ケアシステムの深化・推進、</a:t>
            </a:r>
            <a:endParaRPr kumimoji="0" lang="en-US"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地域共生社会の実現</a:t>
            </a:r>
            <a:endParaRPr kumimoji="0" lang="ja-JP" altLang="en-US" sz="105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p:txBody>
      </p:sp>
      <p:grpSp>
        <p:nvGrpSpPr>
          <p:cNvPr id="44" name="グループ化 43">
            <a:extLst>
              <a:ext uri="{FF2B5EF4-FFF2-40B4-BE49-F238E27FC236}">
                <a16:creationId xmlns:a16="http://schemas.microsoft.com/office/drawing/2014/main" id="{C9DCB0DC-43FE-F978-C515-774353CF59CF}"/>
              </a:ext>
            </a:extLst>
          </p:cNvPr>
          <p:cNvGrpSpPr/>
          <p:nvPr/>
        </p:nvGrpSpPr>
        <p:grpSpPr>
          <a:xfrm>
            <a:off x="5159291" y="1337301"/>
            <a:ext cx="3780000" cy="5071607"/>
            <a:chOff x="5285265" y="718313"/>
            <a:chExt cx="3780000" cy="5008083"/>
          </a:xfrm>
        </p:grpSpPr>
        <p:sp>
          <p:nvSpPr>
            <p:cNvPr id="23" name="テキスト ボックス 22">
              <a:extLst>
                <a:ext uri="{FF2B5EF4-FFF2-40B4-BE49-F238E27FC236}">
                  <a16:creationId xmlns:a16="http://schemas.microsoft.com/office/drawing/2014/main" id="{E1C2C9BB-67F2-E042-4A03-79036A004542}"/>
                </a:ext>
              </a:extLst>
            </p:cNvPr>
            <p:cNvSpPr txBox="1"/>
            <p:nvPr/>
          </p:nvSpPr>
          <p:spPr>
            <a:xfrm>
              <a:off x="5285265" y="718313"/>
              <a:ext cx="3780000" cy="426589"/>
            </a:xfrm>
            <a:prstGeom prst="roundRect">
              <a:avLst/>
            </a:prstGeom>
            <a:solidFill>
              <a:schemeClr val="tx2">
                <a:lumMod val="10000"/>
                <a:lumOff val="90000"/>
              </a:schemeClr>
            </a:solidFill>
            <a:ln>
              <a:solidFill>
                <a:schemeClr val="tx2"/>
              </a:solidFill>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１ 自立支援、介護予防・重度化防止</a:t>
              </a:r>
              <a:endPar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・市町村における自立支援、介護予防・重度化防止の取組み支援 </a:t>
              </a:r>
              <a:endParaRPr kumimoji="0" lang="en-US" altLang="ja-JP"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・健康づくりの推進 </a:t>
              </a:r>
              <a:endParaRPr kumimoji="0" lang="en-US" altLang="ja-JP"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p:txBody>
        </p:sp>
        <p:sp>
          <p:nvSpPr>
            <p:cNvPr id="27" name="テキスト ボックス 26">
              <a:extLst>
                <a:ext uri="{FF2B5EF4-FFF2-40B4-BE49-F238E27FC236}">
                  <a16:creationId xmlns:a16="http://schemas.microsoft.com/office/drawing/2014/main" id="{1BC3C290-C3C3-F592-70C4-30C190227150}"/>
                </a:ext>
              </a:extLst>
            </p:cNvPr>
            <p:cNvSpPr txBox="1"/>
            <p:nvPr/>
          </p:nvSpPr>
          <p:spPr>
            <a:xfrm>
              <a:off x="5285265" y="1196399"/>
              <a:ext cx="3780000" cy="426589"/>
            </a:xfrm>
            <a:prstGeom prst="roundRect">
              <a:avLst/>
            </a:prstGeom>
            <a:solidFill>
              <a:schemeClr val="tx2">
                <a:lumMod val="10000"/>
                <a:lumOff val="90000"/>
              </a:schemeClr>
            </a:solidFill>
            <a:ln>
              <a:solidFill>
                <a:schemeClr val="tx2"/>
              </a:solidFill>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２</a:t>
              </a:r>
              <a:r>
                <a:rPr kumimoji="0" lang="ja-JP" altLang="en-US"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社会参加の促進</a:t>
              </a:r>
              <a:endPar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・社会参加の促進 </a:t>
              </a:r>
              <a:endParaRPr kumimoji="0" lang="en-US" altLang="ja-JP"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・雇用、就業対策の推進</a:t>
              </a:r>
            </a:p>
          </p:txBody>
        </p:sp>
        <p:sp>
          <p:nvSpPr>
            <p:cNvPr id="29" name="テキスト ボックス 28">
              <a:extLst>
                <a:ext uri="{FF2B5EF4-FFF2-40B4-BE49-F238E27FC236}">
                  <a16:creationId xmlns:a16="http://schemas.microsoft.com/office/drawing/2014/main" id="{3E14C6FD-64BA-E86F-43B6-71AE87C349E6}"/>
                </a:ext>
              </a:extLst>
            </p:cNvPr>
            <p:cNvSpPr txBox="1"/>
            <p:nvPr/>
          </p:nvSpPr>
          <p:spPr>
            <a:xfrm>
              <a:off x="5285265" y="2400374"/>
              <a:ext cx="3780000" cy="426589"/>
            </a:xfrm>
            <a:prstGeom prst="roundRect">
              <a:avLst/>
            </a:prstGeom>
            <a:solidFill>
              <a:schemeClr val="tx2">
                <a:lumMod val="10000"/>
                <a:lumOff val="90000"/>
              </a:schemeClr>
            </a:solidFill>
            <a:ln>
              <a:solidFill>
                <a:schemeClr val="tx2"/>
              </a:solidFill>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４</a:t>
              </a:r>
              <a:r>
                <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医療・介護連携の推進</a:t>
              </a:r>
              <a:endPar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・医療と介護の連携強化</a:t>
              </a:r>
              <a:endParaRPr kumimoji="0" lang="en-US" altLang="ja-JP"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・在宅医療の充実 </a:t>
              </a:r>
            </a:p>
          </p:txBody>
        </p:sp>
        <p:sp>
          <p:nvSpPr>
            <p:cNvPr id="31" name="テキスト ボックス 30">
              <a:extLst>
                <a:ext uri="{FF2B5EF4-FFF2-40B4-BE49-F238E27FC236}">
                  <a16:creationId xmlns:a16="http://schemas.microsoft.com/office/drawing/2014/main" id="{E3F3D7F4-48B4-828D-4E46-0E37F82142C2}"/>
                </a:ext>
              </a:extLst>
            </p:cNvPr>
            <p:cNvSpPr txBox="1"/>
            <p:nvPr/>
          </p:nvSpPr>
          <p:spPr>
            <a:xfrm>
              <a:off x="5285265" y="1928901"/>
              <a:ext cx="3780000" cy="426589"/>
            </a:xfrm>
            <a:prstGeom prst="roundRect">
              <a:avLst/>
            </a:prstGeom>
            <a:solidFill>
              <a:schemeClr val="tx2">
                <a:lumMod val="10000"/>
                <a:lumOff val="90000"/>
              </a:schemeClr>
            </a:solidFill>
            <a:ln>
              <a:solidFill>
                <a:schemeClr val="tx2"/>
              </a:solidFill>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３</a:t>
              </a:r>
              <a:r>
                <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包括的な支援体制の構築及び権利擁護の推進</a:t>
              </a:r>
              <a:endPar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・地域共生社会の実現に向けた包括的な支援体制の構築</a:t>
              </a:r>
              <a:endParaRPr kumimoji="0" lang="en-US" altLang="ja-JP"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・権利擁護の推進</a:t>
              </a:r>
            </a:p>
          </p:txBody>
        </p:sp>
        <p:sp>
          <p:nvSpPr>
            <p:cNvPr id="33" name="テキスト ボックス 32">
              <a:extLst>
                <a:ext uri="{FF2B5EF4-FFF2-40B4-BE49-F238E27FC236}">
                  <a16:creationId xmlns:a16="http://schemas.microsoft.com/office/drawing/2014/main" id="{405B566B-EDB5-9015-BCC9-87311F40ACD6}"/>
                </a:ext>
              </a:extLst>
            </p:cNvPr>
            <p:cNvSpPr txBox="1"/>
            <p:nvPr/>
          </p:nvSpPr>
          <p:spPr>
            <a:xfrm>
              <a:off x="5285265" y="2865173"/>
              <a:ext cx="3780000" cy="426589"/>
            </a:xfrm>
            <a:prstGeom prst="roundRect">
              <a:avLst/>
            </a:prstGeom>
            <a:solidFill>
              <a:schemeClr val="tx2">
                <a:lumMod val="10000"/>
                <a:lumOff val="90000"/>
              </a:schemeClr>
            </a:solidFill>
            <a:ln>
              <a:solidFill>
                <a:schemeClr val="tx2"/>
              </a:solidFill>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５</a:t>
              </a:r>
              <a:r>
                <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多様な住まい、サービス基盤の整備</a:t>
              </a:r>
              <a:endPar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・高齢者の居住安定確保と福祉のまちづくりの推進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・高齢者のニーズに応じたサービス基盤の確保 </a:t>
              </a:r>
            </a:p>
          </p:txBody>
        </p:sp>
        <p:sp>
          <p:nvSpPr>
            <p:cNvPr id="35" name="テキスト ボックス 34">
              <a:extLst>
                <a:ext uri="{FF2B5EF4-FFF2-40B4-BE49-F238E27FC236}">
                  <a16:creationId xmlns:a16="http://schemas.microsoft.com/office/drawing/2014/main" id="{4118ADF3-66F8-95D2-9A50-DBD10EE8EC92}"/>
                </a:ext>
              </a:extLst>
            </p:cNvPr>
            <p:cNvSpPr txBox="1"/>
            <p:nvPr/>
          </p:nvSpPr>
          <p:spPr>
            <a:xfrm>
              <a:off x="5285265" y="3333637"/>
              <a:ext cx="3780000" cy="604335"/>
            </a:xfrm>
            <a:prstGeom prst="roundRect">
              <a:avLst/>
            </a:prstGeom>
            <a:solidFill>
              <a:schemeClr val="tx2">
                <a:lumMod val="10000"/>
                <a:lumOff val="90000"/>
              </a:schemeClr>
            </a:solidFill>
            <a:ln>
              <a:solidFill>
                <a:schemeClr val="tx2"/>
              </a:solidFill>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６ 介護</a:t>
              </a:r>
              <a:r>
                <a:rPr kumimoji="0" lang="ja-JP"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人材の確保・資質の向上及び</a:t>
              </a:r>
              <a:endPar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介護現場の生産性の向上</a:t>
              </a:r>
              <a:r>
                <a:rPr kumimoji="0" lang="ja-JP" altLang="en-US"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、経営改善支援</a:t>
              </a:r>
              <a:endPar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・介護・福祉サービスを担う人材の確保・資質の向上</a:t>
              </a:r>
              <a:endParaRPr kumimoji="0" lang="en-US" altLang="ja-JP"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・介護現場の生産性の向上と経営改善支援</a:t>
              </a:r>
            </a:p>
          </p:txBody>
        </p:sp>
        <p:sp>
          <p:nvSpPr>
            <p:cNvPr id="37" name="テキスト ボックス 36">
              <a:extLst>
                <a:ext uri="{FF2B5EF4-FFF2-40B4-BE49-F238E27FC236}">
                  <a16:creationId xmlns:a16="http://schemas.microsoft.com/office/drawing/2014/main" id="{06B4CCE9-A0D2-F0BC-AFFA-95767095320D}"/>
                </a:ext>
              </a:extLst>
            </p:cNvPr>
            <p:cNvSpPr txBox="1"/>
            <p:nvPr/>
          </p:nvSpPr>
          <p:spPr>
            <a:xfrm>
              <a:off x="5285265" y="4066603"/>
              <a:ext cx="3780000" cy="568785"/>
            </a:xfrm>
            <a:prstGeom prst="roundRect">
              <a:avLst/>
            </a:prstGeom>
            <a:solidFill>
              <a:schemeClr val="tx2">
                <a:lumMod val="10000"/>
                <a:lumOff val="90000"/>
              </a:schemeClr>
            </a:solidFill>
            <a:ln>
              <a:solidFill>
                <a:schemeClr val="tx2"/>
              </a:solidFill>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７ 介護保険事業の適切な運営</a:t>
              </a:r>
              <a:endPar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・個々の高齢者等の状況に配慮したサービスの提供、質の向上</a:t>
              </a:r>
              <a:endParaRPr kumimoji="0" lang="en-US" altLang="ja-JP"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・事業者への指導・助言</a:t>
              </a:r>
              <a:endParaRPr kumimoji="0" lang="en-US" altLang="ja-JP"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・相談支援及び苦情対応の充実 </a:t>
              </a:r>
            </a:p>
          </p:txBody>
        </p:sp>
        <p:sp>
          <p:nvSpPr>
            <p:cNvPr id="39" name="テキスト ボックス 38">
              <a:extLst>
                <a:ext uri="{FF2B5EF4-FFF2-40B4-BE49-F238E27FC236}">
                  <a16:creationId xmlns:a16="http://schemas.microsoft.com/office/drawing/2014/main" id="{CEEBF5FD-A8D2-182B-31C5-9646B72B1971}"/>
                </a:ext>
              </a:extLst>
            </p:cNvPr>
            <p:cNvSpPr txBox="1"/>
            <p:nvPr/>
          </p:nvSpPr>
          <p:spPr>
            <a:xfrm>
              <a:off x="5285265" y="4683196"/>
              <a:ext cx="3780000" cy="568785"/>
            </a:xfrm>
            <a:prstGeom prst="roundRect">
              <a:avLst/>
            </a:prstGeom>
            <a:solidFill>
              <a:schemeClr val="tx2">
                <a:lumMod val="10000"/>
                <a:lumOff val="90000"/>
              </a:schemeClr>
            </a:solidFill>
            <a:ln>
              <a:solidFill>
                <a:schemeClr val="tx2"/>
              </a:solidFill>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８ 介護給付等適正化</a:t>
              </a:r>
              <a:endPar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・更なる要介護認定の適正化 </a:t>
              </a:r>
              <a:endParaRPr kumimoji="0" lang="en-US" altLang="ja-JP"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・ケアプラン点検等の市町村が行う事業の支援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・高齢者住まいにおける適正なサービス提供の確保 </a:t>
              </a:r>
            </a:p>
          </p:txBody>
        </p:sp>
        <p:sp>
          <p:nvSpPr>
            <p:cNvPr id="41" name="テキスト ボックス 40">
              <a:extLst>
                <a:ext uri="{FF2B5EF4-FFF2-40B4-BE49-F238E27FC236}">
                  <a16:creationId xmlns:a16="http://schemas.microsoft.com/office/drawing/2014/main" id="{2D9F9A9B-BF64-14E1-4E11-FB9EECEFEE72}"/>
                </a:ext>
              </a:extLst>
            </p:cNvPr>
            <p:cNvSpPr txBox="1"/>
            <p:nvPr/>
          </p:nvSpPr>
          <p:spPr>
            <a:xfrm>
              <a:off x="5285265" y="5299807"/>
              <a:ext cx="3780000" cy="426589"/>
            </a:xfrm>
            <a:prstGeom prst="roundRect">
              <a:avLst/>
            </a:prstGeom>
            <a:solidFill>
              <a:schemeClr val="tx2">
                <a:lumMod val="10000"/>
                <a:lumOff val="90000"/>
              </a:schemeClr>
            </a:solidFill>
            <a:ln>
              <a:solidFill>
                <a:schemeClr val="tx2"/>
              </a:solidFill>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９</a:t>
              </a:r>
              <a:r>
                <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a:t>
              </a:r>
              <a:r>
                <a:rPr kumimoji="0" lang="ja-JP"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災害、感染症に対する高齢者支援体制の確立</a:t>
              </a:r>
              <a:endParaRPr kumimoji="0" lang="en-US" altLang="ja-JP"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・災害に対する高齢者支援体制の確立 </a:t>
              </a:r>
              <a:endParaRPr kumimoji="0" lang="en-US" altLang="ja-JP"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・感染症に対する高齢者支援体制の確立 </a:t>
              </a:r>
            </a:p>
          </p:txBody>
        </p:sp>
      </p:grpSp>
      <p:grpSp>
        <p:nvGrpSpPr>
          <p:cNvPr id="7" name="グループ化 6">
            <a:extLst>
              <a:ext uri="{FF2B5EF4-FFF2-40B4-BE49-F238E27FC236}">
                <a16:creationId xmlns:a16="http://schemas.microsoft.com/office/drawing/2014/main" id="{E4606BAC-918D-4497-A338-2B281D42EDE6}"/>
              </a:ext>
            </a:extLst>
          </p:cNvPr>
          <p:cNvGrpSpPr/>
          <p:nvPr/>
        </p:nvGrpSpPr>
        <p:grpSpPr>
          <a:xfrm>
            <a:off x="94300" y="512475"/>
            <a:ext cx="8964925" cy="288000"/>
            <a:chOff x="85541" y="562383"/>
            <a:chExt cx="8966340" cy="362216"/>
          </a:xfrm>
          <a:solidFill>
            <a:schemeClr val="tx2">
              <a:lumMod val="75000"/>
              <a:lumOff val="25000"/>
            </a:schemeClr>
          </a:solidFill>
        </p:grpSpPr>
        <p:sp>
          <p:nvSpPr>
            <p:cNvPr id="3" name="テキスト ボックス 2">
              <a:extLst>
                <a:ext uri="{FF2B5EF4-FFF2-40B4-BE49-F238E27FC236}">
                  <a16:creationId xmlns:a16="http://schemas.microsoft.com/office/drawing/2014/main" id="{61A430C4-5E6E-B944-B373-D04B71120AF2}"/>
                </a:ext>
              </a:extLst>
            </p:cNvPr>
            <p:cNvSpPr txBox="1"/>
            <p:nvPr/>
          </p:nvSpPr>
          <p:spPr>
            <a:xfrm>
              <a:off x="85541" y="564599"/>
              <a:ext cx="2088330" cy="360000"/>
            </a:xfrm>
            <a:prstGeom prst="homePlate">
              <a:avLst/>
            </a:prstGeom>
            <a:solidFill>
              <a:schemeClr val="tx2">
                <a:lumMod val="75000"/>
                <a:lumOff val="25000"/>
              </a:schemeClr>
            </a:solidFill>
            <a:ln>
              <a:solidFill>
                <a:schemeClr val="accent1"/>
              </a:solidFill>
            </a:ln>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white"/>
                  </a:solidFill>
                  <a:effectLst/>
                  <a:uLnTx/>
                  <a:uFillTx/>
                  <a:latin typeface="Aptos" panose="02110004020202020204"/>
                  <a:ea typeface="游ゴシック" panose="020B0400000000000000" pitchFamily="50" charset="-128"/>
                  <a:cs typeface="+mn-cs"/>
                </a:rPr>
                <a:t>基本理念</a:t>
              </a:r>
            </a:p>
          </p:txBody>
        </p:sp>
        <p:sp>
          <p:nvSpPr>
            <p:cNvPr id="15" name="テキスト ボックス 14">
              <a:extLst>
                <a:ext uri="{FF2B5EF4-FFF2-40B4-BE49-F238E27FC236}">
                  <a16:creationId xmlns:a16="http://schemas.microsoft.com/office/drawing/2014/main" id="{1DC3DAFB-117A-B0B0-B5F2-256BF5707F73}"/>
                </a:ext>
              </a:extLst>
            </p:cNvPr>
            <p:cNvSpPr txBox="1"/>
            <p:nvPr/>
          </p:nvSpPr>
          <p:spPr>
            <a:xfrm>
              <a:off x="2115561" y="562383"/>
              <a:ext cx="2844450" cy="360001"/>
            </a:xfrm>
            <a:prstGeom prst="chevron">
              <a:avLst/>
            </a:prstGeom>
            <a:solidFill>
              <a:schemeClr val="tx2">
                <a:lumMod val="75000"/>
                <a:lumOff val="25000"/>
              </a:schemeClr>
            </a:solidFill>
            <a:ln>
              <a:solidFill>
                <a:schemeClr val="accent1"/>
              </a:solidFill>
            </a:ln>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white"/>
                  </a:solidFill>
                  <a:effectLst/>
                  <a:uLnTx/>
                  <a:uFillTx/>
                  <a:latin typeface="Aptos" panose="02110004020202020204"/>
                  <a:ea typeface="游ゴシック" panose="020B0400000000000000" pitchFamily="50" charset="-128"/>
                  <a:cs typeface="+mn-cs"/>
                </a:rPr>
                <a:t>重点方針</a:t>
              </a:r>
            </a:p>
          </p:txBody>
        </p:sp>
        <p:sp>
          <p:nvSpPr>
            <p:cNvPr id="43" name="テキスト ボックス 42">
              <a:extLst>
                <a:ext uri="{FF2B5EF4-FFF2-40B4-BE49-F238E27FC236}">
                  <a16:creationId xmlns:a16="http://schemas.microsoft.com/office/drawing/2014/main" id="{1962C85C-EAEF-7FF1-1688-9E74161D3684}"/>
                </a:ext>
              </a:extLst>
            </p:cNvPr>
            <p:cNvSpPr txBox="1"/>
            <p:nvPr/>
          </p:nvSpPr>
          <p:spPr>
            <a:xfrm>
              <a:off x="4911226" y="564599"/>
              <a:ext cx="4140655" cy="360000"/>
            </a:xfrm>
            <a:prstGeom prst="chevron">
              <a:avLst/>
            </a:prstGeom>
            <a:solidFill>
              <a:schemeClr val="tx2">
                <a:lumMod val="75000"/>
                <a:lumOff val="25000"/>
              </a:schemeClr>
            </a:solidFill>
            <a:ln>
              <a:solidFill>
                <a:schemeClr val="accent1"/>
              </a:solidFill>
            </a:ln>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800" b="1" i="0" u="none" strike="noStrike" kern="1200" cap="none" spc="0" normalizeH="0" baseline="0" noProof="0" dirty="0">
                  <a:ln>
                    <a:noFill/>
                  </a:ln>
                  <a:solidFill>
                    <a:prstClr val="white"/>
                  </a:solidFill>
                  <a:effectLst/>
                  <a:uLnTx/>
                  <a:uFillTx/>
                  <a:latin typeface="Aptos" panose="02110004020202020204"/>
                  <a:ea typeface="游ゴシック" panose="020B0400000000000000" pitchFamily="50" charset="-128"/>
                  <a:cs typeface="+mn-cs"/>
                </a:rPr>
                <a:t>施策の推進方策 </a:t>
              </a:r>
              <a:endParaRPr kumimoji="0" lang="ja-JP" altLang="en-US" sz="1800" b="1" i="0" u="none" strike="noStrike" kern="1200" cap="none" spc="0" normalizeH="0" baseline="0" noProof="0" dirty="0">
                <a:ln>
                  <a:noFill/>
                </a:ln>
                <a:solidFill>
                  <a:prstClr val="white"/>
                </a:solidFill>
                <a:effectLst/>
                <a:uLnTx/>
                <a:uFillTx/>
                <a:latin typeface="Aptos" panose="02110004020202020204"/>
                <a:ea typeface="游ゴシック" panose="020B0400000000000000" pitchFamily="50" charset="-128"/>
                <a:cs typeface="+mn-cs"/>
              </a:endParaRPr>
            </a:p>
          </p:txBody>
        </p:sp>
      </p:grpSp>
      <p:grpSp>
        <p:nvGrpSpPr>
          <p:cNvPr id="8" name="グループ化 7">
            <a:extLst>
              <a:ext uri="{FF2B5EF4-FFF2-40B4-BE49-F238E27FC236}">
                <a16:creationId xmlns:a16="http://schemas.microsoft.com/office/drawing/2014/main" id="{D67C7CAF-A932-4A78-B094-A6E1DAFD0DF1}"/>
              </a:ext>
            </a:extLst>
          </p:cNvPr>
          <p:cNvGrpSpPr/>
          <p:nvPr/>
        </p:nvGrpSpPr>
        <p:grpSpPr>
          <a:xfrm>
            <a:off x="2068528" y="2528944"/>
            <a:ext cx="250372" cy="2407108"/>
            <a:chOff x="2058008" y="2917903"/>
            <a:chExt cx="250372" cy="2407108"/>
          </a:xfrm>
        </p:grpSpPr>
        <p:cxnSp>
          <p:nvCxnSpPr>
            <p:cNvPr id="51" name="直線コネクタ 50">
              <a:extLst>
                <a:ext uri="{FF2B5EF4-FFF2-40B4-BE49-F238E27FC236}">
                  <a16:creationId xmlns:a16="http://schemas.microsoft.com/office/drawing/2014/main" id="{4D182078-6552-083F-FA45-AC09391725D7}"/>
                </a:ext>
              </a:extLst>
            </p:cNvPr>
            <p:cNvCxnSpPr/>
            <p:nvPr/>
          </p:nvCxnSpPr>
          <p:spPr>
            <a:xfrm>
              <a:off x="2169642" y="4109258"/>
              <a:ext cx="108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直線コネクタ 53">
              <a:extLst>
                <a:ext uri="{FF2B5EF4-FFF2-40B4-BE49-F238E27FC236}">
                  <a16:creationId xmlns:a16="http://schemas.microsoft.com/office/drawing/2014/main" id="{A1D72095-3F05-51A1-DDBD-AAFC075349DE}"/>
                </a:ext>
              </a:extLst>
            </p:cNvPr>
            <p:cNvCxnSpPr>
              <a:cxnSpLocks/>
            </p:cNvCxnSpPr>
            <p:nvPr/>
          </p:nvCxnSpPr>
          <p:spPr>
            <a:xfrm>
              <a:off x="2164380" y="5323237"/>
              <a:ext cx="144000"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58" name="グループ化 57">
              <a:extLst>
                <a:ext uri="{FF2B5EF4-FFF2-40B4-BE49-F238E27FC236}">
                  <a16:creationId xmlns:a16="http://schemas.microsoft.com/office/drawing/2014/main" id="{BD542E48-43EE-7FD3-9785-352D7691133B}"/>
                </a:ext>
              </a:extLst>
            </p:cNvPr>
            <p:cNvGrpSpPr/>
            <p:nvPr/>
          </p:nvGrpSpPr>
          <p:grpSpPr>
            <a:xfrm>
              <a:off x="2058008" y="2917903"/>
              <a:ext cx="202058" cy="2407108"/>
              <a:chOff x="2303652" y="2849395"/>
              <a:chExt cx="202058" cy="2407108"/>
            </a:xfrm>
          </p:grpSpPr>
          <p:cxnSp>
            <p:nvCxnSpPr>
              <p:cNvPr id="57" name="直線コネクタ 56">
                <a:extLst>
                  <a:ext uri="{FF2B5EF4-FFF2-40B4-BE49-F238E27FC236}">
                    <a16:creationId xmlns:a16="http://schemas.microsoft.com/office/drawing/2014/main" id="{DB7E9104-F6FE-E3F7-0F89-DF0366B04CE2}"/>
                  </a:ext>
                </a:extLst>
              </p:cNvPr>
              <p:cNvCxnSpPr/>
              <p:nvPr/>
            </p:nvCxnSpPr>
            <p:spPr>
              <a:xfrm>
                <a:off x="2412192" y="2857429"/>
                <a:ext cx="0" cy="2399074"/>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直線コネクタ 49">
                <a:extLst>
                  <a:ext uri="{FF2B5EF4-FFF2-40B4-BE49-F238E27FC236}">
                    <a16:creationId xmlns:a16="http://schemas.microsoft.com/office/drawing/2014/main" id="{27F0B5A5-EE62-9C6F-174B-59F21D999694}"/>
                  </a:ext>
                </a:extLst>
              </p:cNvPr>
              <p:cNvCxnSpPr>
                <a:cxnSpLocks/>
              </p:cNvCxnSpPr>
              <p:nvPr/>
            </p:nvCxnSpPr>
            <p:spPr>
              <a:xfrm>
                <a:off x="2303652" y="2849395"/>
                <a:ext cx="202058" cy="0"/>
              </a:xfrm>
              <a:prstGeom prst="line">
                <a:avLst/>
              </a:prstGeom>
            </p:spPr>
            <p:style>
              <a:lnRef idx="2">
                <a:schemeClr val="accent1"/>
              </a:lnRef>
              <a:fillRef idx="0">
                <a:schemeClr val="accent1"/>
              </a:fillRef>
              <a:effectRef idx="1">
                <a:schemeClr val="accent1"/>
              </a:effectRef>
              <a:fontRef idx="minor">
                <a:schemeClr val="tx1"/>
              </a:fontRef>
            </p:style>
          </p:cxnSp>
        </p:grpSp>
      </p:grpSp>
      <p:sp>
        <p:nvSpPr>
          <p:cNvPr id="4" name="テキスト ボックス 3">
            <a:extLst>
              <a:ext uri="{FF2B5EF4-FFF2-40B4-BE49-F238E27FC236}">
                <a16:creationId xmlns:a16="http://schemas.microsoft.com/office/drawing/2014/main" id="{74F22306-FF03-4C9B-9DE0-E798A3548F63}"/>
              </a:ext>
            </a:extLst>
          </p:cNvPr>
          <p:cNvSpPr txBox="1"/>
          <p:nvPr/>
        </p:nvSpPr>
        <p:spPr>
          <a:xfrm>
            <a:off x="2124185" y="1046544"/>
            <a:ext cx="2808000" cy="830997"/>
          </a:xfrm>
          <a:prstGeom prst="rect">
            <a:avLst/>
          </a:prstGeom>
          <a:noFill/>
          <a:ln>
            <a:noFill/>
            <a:prstDash val="dash"/>
          </a:ln>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400" b="1" i="0" u="none"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rPr>
              <a:t>2040</a:t>
            </a:r>
            <a:r>
              <a:rPr kumimoji="1" lang="ja-JP" altLang="en-US" sz="1100" b="1" i="0" u="none"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rPr>
              <a:t>年を見据えて</a:t>
            </a:r>
            <a:endParaRPr kumimoji="1" lang="en-US" altLang="ja-JP" sz="1100" b="1" i="0" u="none"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rPr>
              <a:t>高齢者が可能な限り住み慣れた地域で、自分らしい暮らしを人生の最期まで</a:t>
            </a:r>
            <a:endParaRPr kumimoji="1" lang="en-US" altLang="ja-JP" sz="1100" b="1" i="0" u="none"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rPr>
              <a:t>続けることができる社会の実現</a:t>
            </a:r>
          </a:p>
        </p:txBody>
      </p:sp>
      <p:sp>
        <p:nvSpPr>
          <p:cNvPr id="56" name="テキスト ボックス 55">
            <a:extLst>
              <a:ext uri="{FF2B5EF4-FFF2-40B4-BE49-F238E27FC236}">
                <a16:creationId xmlns:a16="http://schemas.microsoft.com/office/drawing/2014/main" id="{8260404A-48EF-44A4-89A4-33F10A0C76A2}"/>
              </a:ext>
            </a:extLst>
          </p:cNvPr>
          <p:cNvSpPr txBox="1"/>
          <p:nvPr/>
        </p:nvSpPr>
        <p:spPr>
          <a:xfrm>
            <a:off x="5191301" y="6472869"/>
            <a:ext cx="3708000" cy="216000"/>
          </a:xfrm>
          <a:prstGeom prst="rect">
            <a:avLst/>
          </a:prstGeom>
          <a:solidFill>
            <a:schemeClr val="accent2">
              <a:lumMod val="20000"/>
              <a:lumOff val="80000"/>
            </a:schemeClr>
          </a:solidFill>
          <a:ln w="19050">
            <a:solidFill>
              <a:srgbClr val="7030A0"/>
            </a:solidFill>
            <a:prstDash val="sysDash"/>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222222"/>
                </a:solidFill>
                <a:effectLst/>
                <a:uLnTx/>
                <a:uFillTx/>
                <a:latin typeface="游ゴシック" panose="020B0400000000000000" pitchFamily="50" charset="-128"/>
                <a:ea typeface="游ゴシック" panose="020B0400000000000000" pitchFamily="50" charset="-128"/>
                <a:cs typeface="+mn-cs"/>
              </a:rPr>
              <a:t>　</a:t>
            </a:r>
            <a:r>
              <a:rPr kumimoji="0" lang="zh-TW" altLang="en-US" sz="1100" b="1" i="0" u="none" strike="noStrike" kern="1200" cap="none" spc="0" normalizeH="0" baseline="0" noProof="0" dirty="0">
                <a:ln>
                  <a:noFill/>
                </a:ln>
                <a:solidFill>
                  <a:srgbClr val="222222"/>
                </a:solidFill>
                <a:effectLst/>
                <a:uLnTx/>
                <a:uFillTx/>
                <a:latin typeface="游ゴシック" panose="020B0400000000000000" pitchFamily="50" charset="-128"/>
                <a:ea typeface="游ゴシック" panose="020B0400000000000000" pitchFamily="50" charset="-128"/>
                <a:cs typeface="+mn-cs"/>
              </a:rPr>
              <a:t>大阪府認知症施策推進計画</a:t>
            </a:r>
            <a:r>
              <a:rPr kumimoji="0" lang="en-US" altLang="ja-JP" sz="1100" b="1" i="0" u="none" strike="noStrike" kern="1200" cap="none" spc="0" normalizeH="0" baseline="0" noProof="0" dirty="0">
                <a:ln>
                  <a:noFill/>
                </a:ln>
                <a:solidFill>
                  <a:srgbClr val="222222"/>
                </a:solidFill>
                <a:effectLst/>
                <a:uLnTx/>
                <a:uFillTx/>
                <a:latin typeface="游ゴシック" panose="020B0400000000000000" pitchFamily="50" charset="-128"/>
                <a:ea typeface="游ゴシック" panose="020B0400000000000000" pitchFamily="50" charset="-128"/>
                <a:cs typeface="+mn-cs"/>
              </a:rPr>
              <a:t>2027</a:t>
            </a:r>
            <a:endParaRPr kumimoji="0" lang="ja-JP" altLang="en-US" sz="11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p:txBody>
      </p:sp>
      <p:sp>
        <p:nvSpPr>
          <p:cNvPr id="40" name="正方形/長方形 39">
            <a:extLst>
              <a:ext uri="{FF2B5EF4-FFF2-40B4-BE49-F238E27FC236}">
                <a16:creationId xmlns:a16="http://schemas.microsoft.com/office/drawing/2014/main" id="{DB15850D-D9C0-42D7-B9C1-E6C868A6D10F}"/>
              </a:ext>
            </a:extLst>
          </p:cNvPr>
          <p:cNvSpPr/>
          <p:nvPr/>
        </p:nvSpPr>
        <p:spPr>
          <a:xfrm>
            <a:off x="0" y="0"/>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BIZ UDPゴシック" panose="020B0400000000000000" pitchFamily="50" charset="-128"/>
                <a:ea typeface="BIZ UDPゴシック" panose="020B0400000000000000" pitchFamily="50" charset="-128"/>
              </a:rPr>
              <a:t>大阪府高齢者計画</a:t>
            </a:r>
            <a:r>
              <a:rPr kumimoji="1" lang="en-US" altLang="ja-JP" b="1" dirty="0">
                <a:latin typeface="BIZ UDPゴシック" panose="020B0400000000000000" pitchFamily="50" charset="-128"/>
                <a:ea typeface="BIZ UDPゴシック" panose="020B0400000000000000" pitchFamily="50" charset="-128"/>
              </a:rPr>
              <a:t>202</a:t>
            </a:r>
            <a:r>
              <a:rPr kumimoji="1" lang="ja-JP" altLang="en-US" b="1" dirty="0">
                <a:latin typeface="BIZ UDPゴシック" panose="020B0400000000000000" pitchFamily="50" charset="-128"/>
                <a:ea typeface="BIZ UDPゴシック" panose="020B0400000000000000" pitchFamily="50" charset="-128"/>
              </a:rPr>
              <a:t>７</a:t>
            </a:r>
            <a:r>
              <a:rPr kumimoji="1" lang="en-US" altLang="ja-JP" b="1" dirty="0">
                <a:latin typeface="BIZ UDPゴシック" panose="020B0400000000000000" pitchFamily="50" charset="-128"/>
                <a:ea typeface="BIZ UDPゴシック" panose="020B0400000000000000" pitchFamily="50" charset="-128"/>
              </a:rPr>
              <a:t> </a:t>
            </a:r>
            <a:r>
              <a:rPr kumimoji="1" lang="ja-JP" altLang="en-US" b="1" dirty="0">
                <a:latin typeface="BIZ UDPゴシック" panose="020B0400000000000000" pitchFamily="50" charset="-128"/>
                <a:ea typeface="BIZ UDPゴシック" panose="020B0400000000000000" pitchFamily="50" charset="-128"/>
              </a:rPr>
              <a:t>骨子案の概要</a:t>
            </a:r>
          </a:p>
        </p:txBody>
      </p:sp>
      <p:sp>
        <p:nvSpPr>
          <p:cNvPr id="42" name="テキスト ボックス 41">
            <a:extLst>
              <a:ext uri="{FF2B5EF4-FFF2-40B4-BE49-F238E27FC236}">
                <a16:creationId xmlns:a16="http://schemas.microsoft.com/office/drawing/2014/main" id="{FB9EB953-7CAE-4BFE-B2D4-050ED7F0B450}"/>
              </a:ext>
            </a:extLst>
          </p:cNvPr>
          <p:cNvSpPr txBox="1"/>
          <p:nvPr/>
        </p:nvSpPr>
        <p:spPr>
          <a:xfrm>
            <a:off x="5920692" y="797474"/>
            <a:ext cx="2196000" cy="253916"/>
          </a:xfrm>
          <a:prstGeom prst="rect">
            <a:avLst/>
          </a:prstGeom>
          <a:noFill/>
        </p:spPr>
        <p:txBody>
          <a:bodyPr wrap="square">
            <a:spAutoFit/>
          </a:bodyPr>
          <a:lstStyle/>
          <a:p>
            <a:r>
              <a:rPr lang="ja-JP" altLang="en-US" sz="1050" b="1" dirty="0">
                <a:solidFill>
                  <a:srgbClr val="00B050"/>
                </a:solidFill>
              </a:rPr>
              <a:t>介護保険制度の持続可能性の確保 </a:t>
            </a:r>
          </a:p>
        </p:txBody>
      </p:sp>
      <p:sp>
        <p:nvSpPr>
          <p:cNvPr id="48" name="テキスト ボックス 47">
            <a:extLst>
              <a:ext uri="{FF2B5EF4-FFF2-40B4-BE49-F238E27FC236}">
                <a16:creationId xmlns:a16="http://schemas.microsoft.com/office/drawing/2014/main" id="{A17C4055-30E8-42C7-8E90-6E378F658472}"/>
              </a:ext>
            </a:extLst>
          </p:cNvPr>
          <p:cNvSpPr txBox="1"/>
          <p:nvPr/>
        </p:nvSpPr>
        <p:spPr>
          <a:xfrm>
            <a:off x="5818017" y="1034953"/>
            <a:ext cx="2484000" cy="415498"/>
          </a:xfrm>
          <a:prstGeom prst="rect">
            <a:avLst/>
          </a:prstGeom>
          <a:noFill/>
          <a:ln>
            <a:noFill/>
          </a:ln>
        </p:spPr>
        <p:txBody>
          <a:bodyPr wrap="square">
            <a:spAutoFit/>
          </a:bodyPr>
          <a:lstStyle/>
          <a:p>
            <a:r>
              <a:rPr lang="ja-JP" altLang="en-US" sz="1050" b="1" dirty="0">
                <a:solidFill>
                  <a:srgbClr val="7030A0"/>
                </a:solidFill>
              </a:rPr>
              <a:t>地域包括ケアシステムの深化・推進等</a:t>
            </a:r>
          </a:p>
        </p:txBody>
      </p:sp>
      <p:sp>
        <p:nvSpPr>
          <p:cNvPr id="49" name="テキスト ボックス 48">
            <a:extLst>
              <a:ext uri="{FF2B5EF4-FFF2-40B4-BE49-F238E27FC236}">
                <a16:creationId xmlns:a16="http://schemas.microsoft.com/office/drawing/2014/main" id="{1F4C1009-808B-4D3C-95EF-E33F533AF36A}"/>
              </a:ext>
            </a:extLst>
          </p:cNvPr>
          <p:cNvSpPr txBox="1"/>
          <p:nvPr/>
        </p:nvSpPr>
        <p:spPr>
          <a:xfrm>
            <a:off x="5656928" y="2279946"/>
            <a:ext cx="2664000" cy="253916"/>
          </a:xfrm>
          <a:prstGeom prst="rect">
            <a:avLst/>
          </a:prstGeom>
          <a:noFill/>
          <a:ln>
            <a:noFill/>
          </a:ln>
        </p:spPr>
        <p:txBody>
          <a:bodyPr wrap="square">
            <a:spAutoFit/>
          </a:bodyPr>
          <a:lstStyle/>
          <a:p>
            <a:pPr algn="ctr"/>
            <a:r>
              <a:rPr lang="ja-JP" altLang="en-US" sz="1050" b="1" dirty="0">
                <a:solidFill>
                  <a:srgbClr val="FFC000"/>
                </a:solidFill>
              </a:rPr>
              <a:t>サービス基盤等の構築 </a:t>
            </a:r>
          </a:p>
        </p:txBody>
      </p:sp>
      <p:sp>
        <p:nvSpPr>
          <p:cNvPr id="52" name="正方形/長方形 51">
            <a:extLst>
              <a:ext uri="{FF2B5EF4-FFF2-40B4-BE49-F238E27FC236}">
                <a16:creationId xmlns:a16="http://schemas.microsoft.com/office/drawing/2014/main" id="{4C9E18B7-E854-42FB-B613-B5E5858F1B95}"/>
              </a:ext>
            </a:extLst>
          </p:cNvPr>
          <p:cNvSpPr/>
          <p:nvPr/>
        </p:nvSpPr>
        <p:spPr>
          <a:xfrm>
            <a:off x="5115060" y="2495954"/>
            <a:ext cx="3870000" cy="4248000"/>
          </a:xfrm>
          <a:prstGeom prst="rect">
            <a:avLst/>
          </a:prstGeom>
          <a:noFill/>
          <a:ln w="28575">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正方形/長方形 52">
            <a:extLst>
              <a:ext uri="{FF2B5EF4-FFF2-40B4-BE49-F238E27FC236}">
                <a16:creationId xmlns:a16="http://schemas.microsoft.com/office/drawing/2014/main" id="{6F58A982-5E11-4645-BDC4-75F2578EFEA8}"/>
              </a:ext>
            </a:extLst>
          </p:cNvPr>
          <p:cNvSpPr/>
          <p:nvPr/>
        </p:nvSpPr>
        <p:spPr>
          <a:xfrm>
            <a:off x="5048464" y="1266995"/>
            <a:ext cx="3996000" cy="3402000"/>
          </a:xfrm>
          <a:prstGeom prst="rect">
            <a:avLst/>
          </a:prstGeom>
          <a:noFill/>
          <a:ln w="28575">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スライド番号プレースホルダー 8">
            <a:extLst>
              <a:ext uri="{FF2B5EF4-FFF2-40B4-BE49-F238E27FC236}">
                <a16:creationId xmlns:a16="http://schemas.microsoft.com/office/drawing/2014/main" id="{FE1C16F4-6201-4E4A-AC96-9753B9C7FA56}"/>
              </a:ext>
            </a:extLst>
          </p:cNvPr>
          <p:cNvSpPr>
            <a:spLocks noGrp="1"/>
          </p:cNvSpPr>
          <p:nvPr>
            <p:ph type="sldNum" sz="quarter" idx="12"/>
          </p:nvPr>
        </p:nvSpPr>
        <p:spPr>
          <a:xfrm>
            <a:off x="7086600" y="6492875"/>
            <a:ext cx="2057400" cy="365125"/>
          </a:xfrm>
        </p:spPr>
        <p:txBody>
          <a:bodyPr/>
          <a:lstStyle/>
          <a:p>
            <a:fld id="{4CE62AE4-F010-47EE-8F3E-40F74E339448}" type="slidenum">
              <a:rPr kumimoji="1" lang="ja-JP" altLang="en-US" b="1" smtClean="0">
                <a:solidFill>
                  <a:schemeClr val="tx1"/>
                </a:solidFill>
              </a:rPr>
              <a:t>2</a:t>
            </a:fld>
            <a:endParaRPr kumimoji="1" lang="ja-JP" altLang="en-US" b="1" dirty="0">
              <a:solidFill>
                <a:schemeClr val="tx1"/>
              </a:solidFill>
            </a:endParaRPr>
          </a:p>
        </p:txBody>
      </p:sp>
      <p:cxnSp>
        <p:nvCxnSpPr>
          <p:cNvPr id="113" name="直線矢印コネクタ 112">
            <a:extLst>
              <a:ext uri="{FF2B5EF4-FFF2-40B4-BE49-F238E27FC236}">
                <a16:creationId xmlns:a16="http://schemas.microsoft.com/office/drawing/2014/main" id="{B26BA45C-192E-F084-088E-E62DE32AEDAB}"/>
              </a:ext>
            </a:extLst>
          </p:cNvPr>
          <p:cNvCxnSpPr>
            <a:cxnSpLocks/>
            <a:stCxn id="17" idx="3"/>
          </p:cNvCxnSpPr>
          <p:nvPr/>
        </p:nvCxnSpPr>
        <p:spPr>
          <a:xfrm flipV="1">
            <a:off x="4607585" y="1998481"/>
            <a:ext cx="366647" cy="546114"/>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115" name="直線矢印コネクタ 114">
            <a:extLst>
              <a:ext uri="{FF2B5EF4-FFF2-40B4-BE49-F238E27FC236}">
                <a16:creationId xmlns:a16="http://schemas.microsoft.com/office/drawing/2014/main" id="{50DA82B4-7CFA-6155-C6E5-4A8B643F258E}"/>
              </a:ext>
            </a:extLst>
          </p:cNvPr>
          <p:cNvCxnSpPr>
            <a:cxnSpLocks/>
            <a:stCxn id="19" idx="3"/>
          </p:cNvCxnSpPr>
          <p:nvPr/>
        </p:nvCxnSpPr>
        <p:spPr>
          <a:xfrm flipV="1">
            <a:off x="4617110" y="3256698"/>
            <a:ext cx="332200" cy="477540"/>
          </a:xfrm>
          <a:prstGeom prst="straightConnector1">
            <a:avLst/>
          </a:prstGeom>
          <a:ln w="28575">
            <a:solidFill>
              <a:srgbClr val="FFC000"/>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18" name="直線矢印コネクタ 117">
            <a:extLst>
              <a:ext uri="{FF2B5EF4-FFF2-40B4-BE49-F238E27FC236}">
                <a16:creationId xmlns:a16="http://schemas.microsoft.com/office/drawing/2014/main" id="{35C9FA66-F254-194D-DC8E-0F35D99DC839}"/>
              </a:ext>
            </a:extLst>
          </p:cNvPr>
          <p:cNvCxnSpPr>
            <a:cxnSpLocks/>
            <a:stCxn id="21" idx="3"/>
          </p:cNvCxnSpPr>
          <p:nvPr/>
        </p:nvCxnSpPr>
        <p:spPr>
          <a:xfrm flipV="1">
            <a:off x="4636045" y="4520312"/>
            <a:ext cx="329339" cy="470030"/>
          </a:xfrm>
          <a:prstGeom prst="straightConnector1">
            <a:avLst/>
          </a:prstGeom>
          <a:ln w="28575">
            <a:solidFill>
              <a:srgbClr val="7030A0"/>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2" name="直線矢印コネクタ 1">
            <a:extLst>
              <a:ext uri="{FF2B5EF4-FFF2-40B4-BE49-F238E27FC236}">
                <a16:creationId xmlns:a16="http://schemas.microsoft.com/office/drawing/2014/main" id="{CDCD772D-62D4-0C6B-E144-C42F4CC29DA5}"/>
              </a:ext>
            </a:extLst>
          </p:cNvPr>
          <p:cNvCxnSpPr>
            <a:cxnSpLocks/>
            <a:stCxn id="21" idx="3"/>
          </p:cNvCxnSpPr>
          <p:nvPr/>
        </p:nvCxnSpPr>
        <p:spPr>
          <a:xfrm>
            <a:off x="4636045" y="4990342"/>
            <a:ext cx="523246" cy="1502533"/>
          </a:xfrm>
          <a:prstGeom prst="straightConnector1">
            <a:avLst/>
          </a:prstGeom>
          <a:ln w="28575">
            <a:solidFill>
              <a:srgbClr val="7030A0"/>
            </a:solidFill>
            <a:prstDash val="sys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2515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BIZ UDPゴシック" panose="020B0400000000000000" pitchFamily="50" charset="-128"/>
                <a:ea typeface="BIZ UDPゴシック" panose="020B0400000000000000" pitchFamily="50" charset="-128"/>
              </a:rPr>
              <a:t>大阪府高齢者計画</a:t>
            </a:r>
            <a:r>
              <a:rPr kumimoji="1" lang="en-US" altLang="ja-JP" b="1" dirty="0">
                <a:latin typeface="BIZ UDPゴシック" panose="020B0400000000000000" pitchFamily="50" charset="-128"/>
                <a:ea typeface="BIZ UDPゴシック" panose="020B0400000000000000" pitchFamily="50" charset="-128"/>
              </a:rPr>
              <a:t>202</a:t>
            </a:r>
            <a:r>
              <a:rPr kumimoji="1" lang="ja-JP" altLang="en-US" b="1" dirty="0">
                <a:latin typeface="BIZ UDPゴシック" panose="020B0400000000000000" pitchFamily="50" charset="-128"/>
                <a:ea typeface="BIZ UDPゴシック" panose="020B0400000000000000" pitchFamily="50" charset="-128"/>
              </a:rPr>
              <a:t>７</a:t>
            </a:r>
            <a:r>
              <a:rPr kumimoji="1" lang="en-US" altLang="ja-JP" b="1" dirty="0">
                <a:latin typeface="BIZ UDPゴシック" panose="020B0400000000000000" pitchFamily="50" charset="-128"/>
                <a:ea typeface="BIZ UDPゴシック" panose="020B0400000000000000" pitchFamily="50" charset="-128"/>
              </a:rPr>
              <a:t> </a:t>
            </a:r>
            <a:r>
              <a:rPr kumimoji="1" lang="ja-JP" altLang="en-US" b="1" dirty="0">
                <a:latin typeface="BIZ UDPゴシック" panose="020B0400000000000000" pitchFamily="50" charset="-128"/>
                <a:ea typeface="BIZ UDPゴシック" panose="020B0400000000000000" pitchFamily="50" charset="-128"/>
              </a:rPr>
              <a:t>骨子案</a:t>
            </a:r>
          </a:p>
        </p:txBody>
      </p:sp>
      <p:graphicFrame>
        <p:nvGraphicFramePr>
          <p:cNvPr id="6" name="表 5"/>
          <p:cNvGraphicFramePr>
            <a:graphicFrameLocks noGrp="1"/>
          </p:cNvGraphicFramePr>
          <p:nvPr>
            <p:extLst>
              <p:ext uri="{D42A27DB-BD31-4B8C-83A1-F6EECF244321}">
                <p14:modId xmlns:p14="http://schemas.microsoft.com/office/powerpoint/2010/main" val="53344367"/>
              </p:ext>
            </p:extLst>
          </p:nvPr>
        </p:nvGraphicFramePr>
        <p:xfrm>
          <a:off x="90000" y="761210"/>
          <a:ext cx="8964000" cy="5829840"/>
        </p:xfrm>
        <a:graphic>
          <a:graphicData uri="http://schemas.openxmlformats.org/drawingml/2006/table">
            <a:tbl>
              <a:tblPr firstRow="1" bandRow="1">
                <a:tableStyleId>{BDBED569-4797-4DF1-A0F4-6AAB3CD982D8}</a:tableStyleId>
              </a:tblPr>
              <a:tblGrid>
                <a:gridCol w="252000">
                  <a:extLst>
                    <a:ext uri="{9D8B030D-6E8A-4147-A177-3AD203B41FA5}">
                      <a16:colId xmlns:a16="http://schemas.microsoft.com/office/drawing/2014/main" val="1026778669"/>
                    </a:ext>
                  </a:extLst>
                </a:gridCol>
                <a:gridCol w="1260000">
                  <a:extLst>
                    <a:ext uri="{9D8B030D-6E8A-4147-A177-3AD203B41FA5}">
                      <a16:colId xmlns:a16="http://schemas.microsoft.com/office/drawing/2014/main" val="331907054"/>
                    </a:ext>
                  </a:extLst>
                </a:gridCol>
                <a:gridCol w="2088000">
                  <a:extLst>
                    <a:ext uri="{9D8B030D-6E8A-4147-A177-3AD203B41FA5}">
                      <a16:colId xmlns:a16="http://schemas.microsoft.com/office/drawing/2014/main" val="3825801899"/>
                    </a:ext>
                  </a:extLst>
                </a:gridCol>
                <a:gridCol w="5364000">
                  <a:extLst>
                    <a:ext uri="{9D8B030D-6E8A-4147-A177-3AD203B41FA5}">
                      <a16:colId xmlns:a16="http://schemas.microsoft.com/office/drawing/2014/main" val="680172974"/>
                    </a:ext>
                  </a:extLst>
                </a:gridCol>
              </a:tblGrid>
              <a:tr h="324000">
                <a:tc gridSpan="2">
                  <a:txBody>
                    <a:bodyPr/>
                    <a:lstStyle/>
                    <a:p>
                      <a:pPr algn="ctr"/>
                      <a:r>
                        <a:rPr kumimoji="1" lang="ja-JP" altLang="en-US" sz="1200" dirty="0">
                          <a:latin typeface="Meiryo UI" panose="020B0604030504040204" pitchFamily="50" charset="-128"/>
                          <a:ea typeface="Meiryo UI" panose="020B0604030504040204" pitchFamily="50" charset="-128"/>
                        </a:rPr>
                        <a:t>章</a:t>
                      </a:r>
                    </a:p>
                  </a:txBody>
                  <a:tcPr anchor="ctr">
                    <a:solidFill>
                      <a:schemeClr val="accent1">
                        <a:lumMod val="60000"/>
                        <a:lumOff val="40000"/>
                      </a:schemeClr>
                    </a:solidFill>
                  </a:tcPr>
                </a:tc>
                <a:tc hMerge="1">
                  <a:txBody>
                    <a:bodyPr/>
                    <a:lstStyle/>
                    <a:p>
                      <a:pPr algn="ctr"/>
                      <a:endParaRPr kumimoji="1" lang="ja-JP" altLang="en-US" sz="1000" dirty="0">
                        <a:latin typeface="Meiryo UI" panose="020B0604030504040204" pitchFamily="50" charset="-128"/>
                        <a:ea typeface="Meiryo UI" panose="020B0604030504040204" pitchFamily="50" charset="-128"/>
                      </a:endParaRPr>
                    </a:p>
                  </a:txBody>
                  <a:tcPr anchor="ctr">
                    <a:solidFill>
                      <a:schemeClr val="accent5">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節</a:t>
                      </a:r>
                      <a:endParaRPr kumimoji="1" lang="en-US" altLang="ja-JP" sz="1200" dirty="0">
                        <a:latin typeface="Meiryo UI" panose="020B0604030504040204" pitchFamily="50" charset="-128"/>
                        <a:ea typeface="Meiryo UI" panose="020B0604030504040204" pitchFamily="50" charset="-128"/>
                      </a:endParaRPr>
                    </a:p>
                  </a:txBody>
                  <a:tcPr anchor="ctr">
                    <a:solidFill>
                      <a:schemeClr val="accent1">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主な内容（下線は前期計画からの主な追加・変更点）</a:t>
                      </a:r>
                    </a:p>
                  </a:txBody>
                  <a:tcPr anchor="ctr">
                    <a:solidFill>
                      <a:schemeClr val="accent1">
                        <a:lumMod val="60000"/>
                        <a:lumOff val="40000"/>
                      </a:schemeClr>
                    </a:solidFill>
                  </a:tcPr>
                </a:tc>
                <a:extLst>
                  <a:ext uri="{0D108BD9-81ED-4DB2-BD59-A6C34878D82A}">
                    <a16:rowId xmlns:a16="http://schemas.microsoft.com/office/drawing/2014/main" val="968084984"/>
                  </a:ext>
                </a:extLst>
              </a:tr>
              <a:tr h="360000">
                <a:tc rowSpan="8">
                  <a:txBody>
                    <a:bodyPr/>
                    <a:lstStyle/>
                    <a:p>
                      <a:pPr algn="ctr"/>
                      <a:r>
                        <a:rPr kumimoji="1" lang="ja-JP" altLang="en-US" sz="1200" dirty="0">
                          <a:latin typeface="Meiryo UI" panose="020B0604030504040204" pitchFamily="50" charset="-128"/>
                          <a:ea typeface="Meiryo UI" panose="020B0604030504040204" pitchFamily="50" charset="-128"/>
                        </a:rPr>
                        <a:t>１</a:t>
                      </a:r>
                    </a:p>
                  </a:txBody>
                  <a:tcPr anchor="ctr">
                    <a:noFill/>
                  </a:tcPr>
                </a:tc>
                <a:tc rowSpan="8">
                  <a:txBody>
                    <a:bodyPr/>
                    <a:lstStyle/>
                    <a:p>
                      <a:pPr algn="l"/>
                      <a:r>
                        <a:rPr kumimoji="1" lang="ja-JP" altLang="en-US" sz="1200" dirty="0">
                          <a:latin typeface="Meiryo UI" panose="020B0604030504040204" pitchFamily="50" charset="-128"/>
                          <a:ea typeface="Meiryo UI" panose="020B0604030504040204" pitchFamily="50" charset="-128"/>
                        </a:rPr>
                        <a:t>計画策定の意義</a:t>
                      </a: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１ 計画策定の趣旨</a:t>
                      </a:r>
                      <a:endParaRPr kumimoji="1" lang="en-US" altLang="ja-JP" sz="120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計画期間に加え中長期的な取組みの羅針盤となるよう検討</a:t>
                      </a:r>
                    </a:p>
                  </a:txBody>
                  <a:tcPr anchor="ctr">
                    <a:noFill/>
                  </a:tcPr>
                </a:tc>
                <a:extLst>
                  <a:ext uri="{0D108BD9-81ED-4DB2-BD59-A6C34878D82A}">
                    <a16:rowId xmlns:a16="http://schemas.microsoft.com/office/drawing/2014/main" val="282325620"/>
                  </a:ext>
                </a:extLst>
              </a:tr>
              <a:tr h="360000">
                <a:tc vMerge="1">
                  <a:txBody>
                    <a:bodyPr/>
                    <a:lstStyle/>
                    <a:p>
                      <a:endParaRPr kumimoji="1" lang="ja-JP" altLang="en-US"/>
                    </a:p>
                  </a:txBody>
                  <a:tcPr/>
                </a:tc>
                <a:tc vMerge="1">
                  <a:txBody>
                    <a:bodyPr/>
                    <a:lstStyle/>
                    <a:p>
                      <a:pPr algn="l"/>
                      <a:endParaRPr kumimoji="1" lang="ja-JP" altLang="en-US" sz="100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２ 介護保険制度改正の内容</a:t>
                      </a:r>
                      <a:endParaRPr kumimoji="1" lang="en-US" altLang="ja-JP" sz="1200" dirty="0">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latin typeface="Meiryo UI" panose="020B0604030504040204" pitchFamily="50" charset="-128"/>
                          <a:ea typeface="Meiryo UI" panose="020B0604030504040204" pitchFamily="50" charset="-128"/>
                        </a:rPr>
                        <a:t>H27</a:t>
                      </a:r>
                      <a:r>
                        <a:rPr kumimoji="1" lang="ja-JP" altLang="en-US" sz="1200" dirty="0">
                          <a:latin typeface="Meiryo UI" panose="020B0604030504040204" pitchFamily="50" charset="-128"/>
                          <a:ea typeface="Meiryo UI" panose="020B0604030504040204" pitchFamily="50" charset="-128"/>
                        </a:rPr>
                        <a:t>以降の制度改正の概要　➢</a:t>
                      </a:r>
                      <a:r>
                        <a:rPr kumimoji="1" lang="en-US" altLang="ja-JP" sz="1200" u="sng" dirty="0">
                          <a:highlight>
                            <a:srgbClr val="FFFF00"/>
                          </a:highlight>
                          <a:latin typeface="Meiryo UI" panose="020B0604030504040204" pitchFamily="50" charset="-128"/>
                          <a:ea typeface="Meiryo UI" panose="020B0604030504040204" pitchFamily="50" charset="-128"/>
                        </a:rPr>
                        <a:t>R8</a:t>
                      </a:r>
                      <a:r>
                        <a:rPr kumimoji="1" lang="ja-JP" altLang="en-US" sz="1200" u="sng" dirty="0">
                          <a:highlight>
                            <a:srgbClr val="FFFF00"/>
                          </a:highlight>
                          <a:latin typeface="Meiryo UI" panose="020B0604030504040204" pitchFamily="50" charset="-128"/>
                          <a:ea typeface="Meiryo UI" panose="020B0604030504040204" pitchFamily="50" charset="-128"/>
                        </a:rPr>
                        <a:t>改正を追加</a:t>
                      </a:r>
                    </a:p>
                  </a:txBody>
                  <a:tcPr anchor="ctr"/>
                </a:tc>
                <a:extLst>
                  <a:ext uri="{0D108BD9-81ED-4DB2-BD59-A6C34878D82A}">
                    <a16:rowId xmlns:a16="http://schemas.microsoft.com/office/drawing/2014/main" val="1418059074"/>
                  </a:ext>
                </a:extLst>
              </a:tr>
              <a:tr h="684000">
                <a:tc vMerge="1">
                  <a:txBody>
                    <a:bodyPr/>
                    <a:lstStyle/>
                    <a:p>
                      <a:endParaRPr kumimoji="1" lang="ja-JP" altLang="en-US"/>
                    </a:p>
                  </a:txBody>
                  <a:tcPr/>
                </a:tc>
                <a:tc vMerge="1">
                  <a:txBody>
                    <a:bodyPr/>
                    <a:lstStyle/>
                    <a:p>
                      <a:pPr algn="l"/>
                      <a:endParaRPr kumimoji="1" lang="ja-JP" altLang="en-US" sz="100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３ 計画の位置づけ</a:t>
                      </a:r>
                      <a:endParaRPr kumimoji="1" lang="en-US" altLang="ja-JP" sz="120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老人福祉法、介護保険法等に基づく計画</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a:t>
                      </a:r>
                      <a:r>
                        <a:rPr kumimoji="1" lang="ja-JP" altLang="en-US" sz="1200" u="sng" dirty="0">
                          <a:highlight>
                            <a:srgbClr val="FFFF00"/>
                          </a:highlight>
                          <a:latin typeface="Meiryo UI" panose="020B0604030504040204" pitchFamily="50" charset="-128"/>
                          <a:ea typeface="Meiryo UI" panose="020B0604030504040204" pitchFamily="50" charset="-128"/>
                        </a:rPr>
                        <a:t>認知症計画については認知症基本法</a:t>
                      </a:r>
                      <a:r>
                        <a:rPr kumimoji="1" lang="en-US" altLang="ja-JP" sz="1200" u="sng" dirty="0">
                          <a:highlight>
                            <a:srgbClr val="FFFF00"/>
                          </a:highlight>
                          <a:latin typeface="Meiryo UI" panose="020B0604030504040204" pitchFamily="50" charset="-128"/>
                          <a:ea typeface="Meiryo UI" panose="020B0604030504040204" pitchFamily="50" charset="-128"/>
                        </a:rPr>
                        <a:t>(R5.6</a:t>
                      </a:r>
                      <a:r>
                        <a:rPr kumimoji="1" lang="ja-JP" altLang="en-US" sz="1200" u="sng" dirty="0">
                          <a:highlight>
                            <a:srgbClr val="FFFF00"/>
                          </a:highlight>
                          <a:latin typeface="Meiryo UI" panose="020B0604030504040204" pitchFamily="50" charset="-128"/>
                          <a:ea typeface="Meiryo UI" panose="020B0604030504040204" pitchFamily="50" charset="-128"/>
                        </a:rPr>
                        <a:t>制定</a:t>
                      </a:r>
                      <a:r>
                        <a:rPr kumimoji="1" lang="en-US" altLang="ja-JP" sz="1200" u="sng" dirty="0">
                          <a:highlight>
                            <a:srgbClr val="FFFF00"/>
                          </a:highlight>
                          <a:latin typeface="Meiryo UI" panose="020B0604030504040204" pitchFamily="50" charset="-128"/>
                          <a:ea typeface="Meiryo UI" panose="020B0604030504040204" pitchFamily="50" charset="-128"/>
                        </a:rPr>
                        <a:t>)</a:t>
                      </a:r>
                      <a:r>
                        <a:rPr kumimoji="1" lang="ja-JP" altLang="en-US" sz="1200" u="sng" dirty="0">
                          <a:highlight>
                            <a:srgbClr val="FFFF00"/>
                          </a:highlight>
                          <a:latin typeface="Meiryo UI" panose="020B0604030504040204" pitchFamily="50" charset="-128"/>
                          <a:ea typeface="Meiryo UI" panose="020B0604030504040204" pitchFamily="50" charset="-128"/>
                        </a:rPr>
                        <a:t>に基づく国の「認知症施策</a:t>
                      </a:r>
                      <a:endParaRPr kumimoji="1" lang="en-US" altLang="ja-JP" sz="1200" u="sng" dirty="0">
                        <a:highlight>
                          <a:srgbClr val="FFFF00"/>
                        </a:highlight>
                        <a:latin typeface="Meiryo UI" panose="020B0604030504040204" pitchFamily="50" charset="-128"/>
                        <a:ea typeface="Meiryo UI" panose="020B0604030504040204" pitchFamily="50" charset="-128"/>
                      </a:endParaRPr>
                    </a:p>
                    <a:p>
                      <a:pPr algn="l"/>
                      <a:r>
                        <a:rPr kumimoji="1" lang="ja-JP" altLang="en-US" sz="1200" u="none" dirty="0">
                          <a:latin typeface="Meiryo UI" panose="020B0604030504040204" pitchFamily="50" charset="-128"/>
                          <a:ea typeface="Meiryo UI" panose="020B0604030504040204" pitchFamily="50" charset="-128"/>
                        </a:rPr>
                        <a:t>　 </a:t>
                      </a:r>
                      <a:r>
                        <a:rPr kumimoji="1" lang="ja-JP" altLang="en-US" sz="1200" u="sng" dirty="0">
                          <a:highlight>
                            <a:srgbClr val="FFFF00"/>
                          </a:highlight>
                          <a:latin typeface="Meiryo UI" panose="020B0604030504040204" pitchFamily="50" charset="-128"/>
                          <a:ea typeface="Meiryo UI" panose="020B0604030504040204" pitchFamily="50" charset="-128"/>
                        </a:rPr>
                        <a:t>推進基本計画」</a:t>
                      </a:r>
                      <a:r>
                        <a:rPr kumimoji="1" lang="en-US" altLang="ja-JP" sz="1200" u="sng" dirty="0">
                          <a:highlight>
                            <a:srgbClr val="FFFF00"/>
                          </a:highlight>
                          <a:latin typeface="Meiryo UI" panose="020B0604030504040204" pitchFamily="50" charset="-128"/>
                          <a:ea typeface="Meiryo UI" panose="020B0604030504040204" pitchFamily="50" charset="-128"/>
                        </a:rPr>
                        <a:t>(R6.12</a:t>
                      </a:r>
                      <a:r>
                        <a:rPr kumimoji="1" lang="ja-JP" altLang="en-US" sz="1200" u="sng" dirty="0">
                          <a:highlight>
                            <a:srgbClr val="FFFF00"/>
                          </a:highlight>
                          <a:latin typeface="Meiryo UI" panose="020B0604030504040204" pitchFamily="50" charset="-128"/>
                          <a:ea typeface="Meiryo UI" panose="020B0604030504040204" pitchFamily="50" charset="-128"/>
                        </a:rPr>
                        <a:t>策定）を踏まえ位置づけを整理</a:t>
                      </a:r>
                    </a:p>
                  </a:txBody>
                  <a:tcPr anchor="ctr">
                    <a:noFill/>
                  </a:tcPr>
                </a:tc>
                <a:extLst>
                  <a:ext uri="{0D108BD9-81ED-4DB2-BD59-A6C34878D82A}">
                    <a16:rowId xmlns:a16="http://schemas.microsoft.com/office/drawing/2014/main" val="1525965120"/>
                  </a:ext>
                </a:extLst>
              </a:tr>
              <a:tr h="360000">
                <a:tc vMerge="1">
                  <a:txBody>
                    <a:bodyPr/>
                    <a:lstStyle/>
                    <a:p>
                      <a:endParaRPr kumimoji="1" lang="ja-JP" altLang="en-US"/>
                    </a:p>
                  </a:txBody>
                  <a:tcPr/>
                </a:tc>
                <a:tc vMerge="1">
                  <a:txBody>
                    <a:bodyPr/>
                    <a:lstStyle/>
                    <a:p>
                      <a:pPr algn="l"/>
                      <a:endParaRPr kumimoji="1" lang="ja-JP" altLang="en-US" sz="100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４ 計画期間</a:t>
                      </a:r>
                      <a:endParaRPr kumimoji="1" lang="en-US" altLang="ja-JP" sz="1200" dirty="0">
                        <a:latin typeface="Meiryo UI" panose="020B0604030504040204" pitchFamily="50" charset="-128"/>
                        <a:ea typeface="Meiryo UI" panose="020B0604030504040204" pitchFamily="50" charset="-128"/>
                      </a:endParaRPr>
                    </a:p>
                  </a:txBody>
                  <a:tcPr anchor="ctr"/>
                </a:tc>
                <a:tc>
                  <a:txBody>
                    <a:bodyPr/>
                    <a:lstStyle/>
                    <a:p>
                      <a:pPr algn="l"/>
                      <a:r>
                        <a:rPr kumimoji="1" lang="en-US" altLang="ja-JP" sz="1200" dirty="0">
                          <a:latin typeface="Meiryo UI" panose="020B0604030504040204" pitchFamily="50" charset="-128"/>
                          <a:ea typeface="Meiryo UI" panose="020B0604030504040204" pitchFamily="50" charset="-128"/>
                        </a:rPr>
                        <a:t>2027</a:t>
                      </a:r>
                      <a:r>
                        <a:rPr kumimoji="1" lang="ja-JP" altLang="en-US" sz="1200" dirty="0">
                          <a:latin typeface="Meiryo UI" panose="020B0604030504040204" pitchFamily="50" charset="-128"/>
                          <a:ea typeface="Meiryo UI" panose="020B0604030504040204" pitchFamily="50" charset="-128"/>
                        </a:rPr>
                        <a:t>（令和９）年度～</a:t>
                      </a:r>
                      <a:r>
                        <a:rPr kumimoji="1" lang="en-US" altLang="ja-JP" sz="1200" dirty="0">
                          <a:latin typeface="Meiryo UI" panose="020B0604030504040204" pitchFamily="50" charset="-128"/>
                          <a:ea typeface="Meiryo UI" panose="020B0604030504040204" pitchFamily="50" charset="-128"/>
                        </a:rPr>
                        <a:t>2029</a:t>
                      </a:r>
                      <a:r>
                        <a:rPr kumimoji="1" lang="ja-JP" altLang="en-US" sz="1200" dirty="0">
                          <a:latin typeface="Meiryo UI" panose="020B0604030504040204" pitchFamily="50" charset="-128"/>
                          <a:ea typeface="Meiryo UI" panose="020B0604030504040204" pitchFamily="50" charset="-128"/>
                        </a:rPr>
                        <a:t>（令和</a:t>
                      </a:r>
                      <a:r>
                        <a:rPr kumimoji="1" lang="en-US" altLang="ja-JP" sz="1200" dirty="0">
                          <a:latin typeface="Meiryo UI" panose="020B0604030504040204" pitchFamily="50" charset="-128"/>
                          <a:ea typeface="Meiryo UI" panose="020B0604030504040204" pitchFamily="50" charset="-128"/>
                        </a:rPr>
                        <a:t>11</a:t>
                      </a:r>
                      <a:r>
                        <a:rPr kumimoji="1" lang="ja-JP" altLang="en-US" sz="1200" dirty="0">
                          <a:latin typeface="Meiryo UI" panose="020B0604030504040204" pitchFamily="50" charset="-128"/>
                          <a:ea typeface="Meiryo UI" panose="020B0604030504040204" pitchFamily="50" charset="-128"/>
                        </a:rPr>
                        <a:t>）年度</a:t>
                      </a:r>
                    </a:p>
                  </a:txBody>
                  <a:tcPr anchor="ctr"/>
                </a:tc>
                <a:extLst>
                  <a:ext uri="{0D108BD9-81ED-4DB2-BD59-A6C34878D82A}">
                    <a16:rowId xmlns:a16="http://schemas.microsoft.com/office/drawing/2014/main" val="1998006084"/>
                  </a:ext>
                </a:extLst>
              </a:tr>
              <a:tr h="900000">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５ 計画における目標</a:t>
                      </a:r>
                      <a:endParaRPr kumimoji="1" lang="en-US" altLang="ja-JP" sz="120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「自立支援、介護予防又は重度化防止」「介護給付適正化」の取組みと目標、</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solidFill>
                            <a:schemeClr val="accent2"/>
                          </a:solidFill>
                          <a:latin typeface="Meiryo UI" panose="020B0604030504040204" pitchFamily="50" charset="-128"/>
                          <a:ea typeface="Meiryo UI" panose="020B0604030504040204" pitchFamily="50" charset="-128"/>
                        </a:rPr>
                        <a:t>アウトカム指標にかかる目標</a:t>
                      </a:r>
                      <a:endParaRPr kumimoji="1" lang="en-US" altLang="ja-JP" sz="1200" dirty="0">
                        <a:solidFill>
                          <a:schemeClr val="accent2"/>
                        </a:solidFill>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a:t>
                      </a:r>
                      <a:r>
                        <a:rPr kumimoji="1" lang="en-US" altLang="ja-JP" sz="1200" u="sng" dirty="0">
                          <a:highlight>
                            <a:srgbClr val="FFFF00"/>
                          </a:highlight>
                          <a:latin typeface="Meiryo UI" panose="020B0604030504040204" pitchFamily="50" charset="-128"/>
                          <a:ea typeface="Meiryo UI" panose="020B0604030504040204" pitchFamily="50" charset="-128"/>
                        </a:rPr>
                        <a:t>2040</a:t>
                      </a:r>
                      <a:r>
                        <a:rPr kumimoji="1" lang="ja-JP" altLang="en-US" sz="1200" u="sng" dirty="0">
                          <a:highlight>
                            <a:srgbClr val="FFFF00"/>
                          </a:highlight>
                          <a:latin typeface="Meiryo UI" panose="020B0604030504040204" pitchFamily="50" charset="-128"/>
                          <a:ea typeface="Meiryo UI" panose="020B0604030504040204" pitchFamily="50" charset="-128"/>
                        </a:rPr>
                        <a:t>年を見据えた中長期的なサービス提供体制の確保に関して取り組むべき事項</a:t>
                      </a:r>
                      <a:endParaRPr kumimoji="1" lang="en-US" altLang="ja-JP" sz="1200" u="sng" dirty="0">
                        <a:highlight>
                          <a:srgbClr val="FFFF00"/>
                        </a:highlight>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a:t>
                      </a:r>
                      <a:r>
                        <a:rPr kumimoji="1" lang="ja-JP" altLang="en-US" sz="1200" u="sng" dirty="0">
                          <a:highlight>
                            <a:srgbClr val="FFFF00"/>
                          </a:highlight>
                          <a:latin typeface="Meiryo UI" panose="020B0604030504040204" pitchFamily="50" charset="-128"/>
                          <a:ea typeface="Meiryo UI" panose="020B0604030504040204" pitchFamily="50" charset="-128"/>
                        </a:rPr>
                        <a:t>地域包括ケアシステムを支える人材の確保及び介護現場の生産性の向上の推進、</a:t>
                      </a:r>
                      <a:endParaRPr kumimoji="1" lang="en-US" altLang="ja-JP" sz="1200" u="sng" dirty="0">
                        <a:highlight>
                          <a:srgbClr val="FFFF00"/>
                        </a:highlight>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　 </a:t>
                      </a:r>
                      <a:r>
                        <a:rPr kumimoji="1" lang="ja-JP" altLang="en-US" sz="1200" u="sng" dirty="0">
                          <a:highlight>
                            <a:srgbClr val="FFFF00"/>
                          </a:highlight>
                          <a:latin typeface="Meiryo UI" panose="020B0604030504040204" pitchFamily="50" charset="-128"/>
                          <a:ea typeface="Meiryo UI" panose="020B0604030504040204" pitchFamily="50" charset="-128"/>
                        </a:rPr>
                        <a:t>経営改善支援等　について記載</a:t>
                      </a:r>
                      <a:endParaRPr kumimoji="1" lang="en-US" altLang="ja-JP" sz="1200" u="sng" dirty="0">
                        <a:highlight>
                          <a:srgbClr val="FFFF00"/>
                        </a:highlight>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2643848228"/>
                  </a:ext>
                </a:extLst>
              </a:tr>
              <a:tr h="504000">
                <a:tc vMerge="1">
                  <a:txBody>
                    <a:bodyPr/>
                    <a:lstStyle/>
                    <a:p>
                      <a:endParaRPr kumimoji="1" lang="ja-JP" altLang="en-US"/>
                    </a:p>
                  </a:txBody>
                  <a:tcPr/>
                </a:tc>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６ 計画の策定及び推進体制</a:t>
                      </a:r>
                      <a:endParaRPr kumimoji="1" lang="en-US" altLang="ja-JP" sz="120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審議会・庁内推進会議における検討、「</a:t>
                      </a:r>
                      <a:r>
                        <a:rPr kumimoji="1" lang="en-US" altLang="ja-JP" sz="1200" dirty="0">
                          <a:latin typeface="Meiryo UI" panose="020B0604030504040204" pitchFamily="50" charset="-128"/>
                          <a:ea typeface="Meiryo UI" panose="020B0604030504040204" pitchFamily="50" charset="-128"/>
                        </a:rPr>
                        <a:t>SDGs</a:t>
                      </a:r>
                      <a:r>
                        <a:rPr kumimoji="1" lang="ja-JP" altLang="en-US" sz="1200" dirty="0">
                          <a:latin typeface="Meiryo UI" panose="020B0604030504040204" pitchFamily="50" charset="-128"/>
                          <a:ea typeface="Meiryo UI" panose="020B0604030504040204" pitchFamily="50" charset="-128"/>
                        </a:rPr>
                        <a:t>先進都市」を目指した取り組み推進、市町村・関係機関等との連携及び市町村への支援・助言 等</a:t>
                      </a:r>
                    </a:p>
                  </a:txBody>
                  <a:tcPr anchor="ctr">
                    <a:noFill/>
                  </a:tcPr>
                </a:tc>
                <a:extLst>
                  <a:ext uri="{0D108BD9-81ED-4DB2-BD59-A6C34878D82A}">
                    <a16:rowId xmlns:a16="http://schemas.microsoft.com/office/drawing/2014/main" val="3430523990"/>
                  </a:ext>
                </a:extLst>
              </a:tr>
              <a:tr h="504000">
                <a:tc vMerge="1">
                  <a:txBody>
                    <a:bodyPr/>
                    <a:lstStyle/>
                    <a:p>
                      <a:endParaRPr kumimoji="1" lang="ja-JP" altLang="en-US"/>
                    </a:p>
                  </a:txBody>
                  <a:tcPr/>
                </a:tc>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７ 他計画との関係</a:t>
                      </a:r>
                      <a:endParaRPr kumimoji="1" lang="en-US" altLang="ja-JP" sz="120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医療計画との整合性、地域福祉支援計画等との調和 等</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a:t>
                      </a:r>
                      <a:r>
                        <a:rPr kumimoji="1" lang="ja-JP" altLang="en-US" sz="1200" u="sng" dirty="0">
                          <a:highlight>
                            <a:srgbClr val="FFFF00"/>
                          </a:highlight>
                          <a:latin typeface="Meiryo UI" panose="020B0604030504040204" pitchFamily="50" charset="-128"/>
                          <a:ea typeface="Meiryo UI" panose="020B0604030504040204" pitchFamily="50" charset="-128"/>
                        </a:rPr>
                        <a:t>地域医療構想との整合性を含み記載</a:t>
                      </a:r>
                      <a:endParaRPr kumimoji="1" lang="en-US" altLang="ja-JP" sz="1200" u="sng" dirty="0">
                        <a:highlight>
                          <a:srgbClr val="FFFF00"/>
                        </a:highlight>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3753167096"/>
                  </a:ext>
                </a:extLst>
              </a:tr>
              <a:tr h="360000">
                <a:tc vMerge="1">
                  <a:txBody>
                    <a:bodyPr/>
                    <a:lstStyle/>
                    <a:p>
                      <a:endParaRPr kumimoji="1" lang="ja-JP" altLang="en-US"/>
                    </a:p>
                  </a:txBody>
                  <a:tcPr/>
                </a:tc>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８ 高齢者福祉圏域の設定</a:t>
                      </a: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８圏域（大阪市、豊能、三島、北河内、中河内、南河内、堺市、泉州）</a:t>
                      </a:r>
                    </a:p>
                  </a:txBody>
                  <a:tcPr anchor="ctr">
                    <a:noFill/>
                  </a:tcPr>
                </a:tc>
                <a:extLst>
                  <a:ext uri="{0D108BD9-81ED-4DB2-BD59-A6C34878D82A}">
                    <a16:rowId xmlns:a16="http://schemas.microsoft.com/office/drawing/2014/main" val="3681417571"/>
                  </a:ext>
                </a:extLst>
              </a:tr>
              <a:tr h="684000">
                <a:tc rowSpan="2">
                  <a:txBody>
                    <a:bodyPr/>
                    <a:lstStyle/>
                    <a:p>
                      <a:pPr algn="ctr"/>
                      <a:r>
                        <a:rPr kumimoji="1" lang="ja-JP" altLang="en-US" sz="1200" dirty="0">
                          <a:latin typeface="Meiryo UI" panose="020B0604030504040204" pitchFamily="50" charset="-128"/>
                          <a:ea typeface="Meiryo UI" panose="020B0604030504040204" pitchFamily="50" charset="-128"/>
                        </a:rPr>
                        <a:t>２</a:t>
                      </a:r>
                    </a:p>
                  </a:txBody>
                  <a:tcPr anchor="ctr">
                    <a:noFill/>
                  </a:tcPr>
                </a:tc>
                <a:tc rowSpan="2">
                  <a:txBody>
                    <a:bodyPr/>
                    <a:lstStyle/>
                    <a:p>
                      <a:pPr algn="l"/>
                      <a:r>
                        <a:rPr kumimoji="1" lang="ja-JP" altLang="en-US" sz="1200" dirty="0">
                          <a:latin typeface="Meiryo UI" panose="020B0604030504040204" pitchFamily="50" charset="-128"/>
                          <a:ea typeface="Meiryo UI" panose="020B0604030504040204" pitchFamily="50" charset="-128"/>
                        </a:rPr>
                        <a:t>高齢者を取り巻く</a:t>
                      </a:r>
                      <a:r>
                        <a:rPr kumimoji="1" lang="ja-JP" altLang="en-US" sz="1200" dirty="0">
                          <a:solidFill>
                            <a:schemeClr val="accent2"/>
                          </a:solidFill>
                          <a:latin typeface="Meiryo UI" panose="020B0604030504040204" pitchFamily="50" charset="-128"/>
                          <a:ea typeface="Meiryo UI" panose="020B0604030504040204" pitchFamily="50" charset="-128"/>
                        </a:rPr>
                        <a:t>現状</a:t>
                      </a:r>
                      <a:r>
                        <a:rPr kumimoji="1" lang="ja-JP" altLang="en-US" sz="1200" dirty="0">
                          <a:solidFill>
                            <a:schemeClr val="tx1"/>
                          </a:solidFill>
                          <a:latin typeface="Meiryo UI" panose="020B0604030504040204" pitchFamily="50" charset="-128"/>
                          <a:ea typeface="Meiryo UI" panose="020B0604030504040204" pitchFamily="50" charset="-128"/>
                        </a:rPr>
                        <a:t>と大阪府のめざすべき方向性</a:t>
                      </a: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１ 高齢者を取り巻く</a:t>
                      </a:r>
                      <a:r>
                        <a:rPr kumimoji="1" lang="ja-JP" altLang="en-US" sz="1200" dirty="0">
                          <a:solidFill>
                            <a:schemeClr val="accent2"/>
                          </a:solidFill>
                          <a:latin typeface="Meiryo UI" panose="020B0604030504040204" pitchFamily="50" charset="-128"/>
                          <a:ea typeface="Meiryo UI" panose="020B0604030504040204" pitchFamily="50" charset="-128"/>
                        </a:rPr>
                        <a:t>現状</a:t>
                      </a: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将来人口推計、高齢者世帯数、各圏域の人口推計、介護費、介護保険料、</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サービス利用の状況、要介護認定率、高齢者住まいの状況　等</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a:t>
                      </a:r>
                      <a:r>
                        <a:rPr kumimoji="1" lang="ja-JP" altLang="en-US" sz="1200" u="sng" dirty="0">
                          <a:highlight>
                            <a:srgbClr val="FFFF00"/>
                          </a:highlight>
                          <a:latin typeface="Meiryo UI" panose="020B0604030504040204" pitchFamily="50" charset="-128"/>
                          <a:ea typeface="Meiryo UI" panose="020B0604030504040204" pitchFamily="50" charset="-128"/>
                        </a:rPr>
                        <a:t>高齢者住まいの要介護者別の入居状況を記載</a:t>
                      </a:r>
                    </a:p>
                  </a:txBody>
                  <a:tcPr anchor="ctr">
                    <a:noFill/>
                  </a:tcPr>
                </a:tc>
                <a:extLst>
                  <a:ext uri="{0D108BD9-81ED-4DB2-BD59-A6C34878D82A}">
                    <a16:rowId xmlns:a16="http://schemas.microsoft.com/office/drawing/2014/main" val="1104676379"/>
                  </a:ext>
                </a:extLst>
              </a:tr>
              <a:tr h="684000">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tc>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２ </a:t>
                      </a:r>
                      <a:r>
                        <a:rPr kumimoji="1" lang="ja-JP" altLang="en-US" sz="1200" dirty="0">
                          <a:solidFill>
                            <a:schemeClr val="tx1"/>
                          </a:solidFill>
                          <a:latin typeface="Meiryo UI" panose="020B0604030504040204" pitchFamily="50" charset="-128"/>
                          <a:ea typeface="Meiryo UI" panose="020B0604030504040204" pitchFamily="50" charset="-128"/>
                        </a:rPr>
                        <a:t>めざすべき方向性</a:t>
                      </a: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計画の基本理念（人権の尊重、地域共生社会の実現、自立と尊厳の保持 等）、</a:t>
                      </a:r>
                      <a:endParaRPr kumimoji="1" lang="en-US" altLang="ja-JP" sz="400" dirty="0">
                        <a:latin typeface="Meiryo UI" panose="020B0604030504040204" pitchFamily="50" charset="-128"/>
                        <a:ea typeface="Meiryo UI" panose="020B0604030504040204" pitchFamily="50" charset="-128"/>
                      </a:endParaRPr>
                    </a:p>
                    <a:p>
                      <a:pPr algn="l"/>
                      <a:r>
                        <a:rPr kumimoji="1" lang="ja-JP" altLang="en-US" sz="1200" u="none" dirty="0">
                          <a:solidFill>
                            <a:schemeClr val="accent2"/>
                          </a:solidFill>
                          <a:latin typeface="Meiryo UI" panose="020B0604030504040204" pitchFamily="50" charset="-128"/>
                          <a:ea typeface="Meiryo UI" panose="020B0604030504040204" pitchFamily="50" charset="-128"/>
                        </a:rPr>
                        <a:t>重点方針</a:t>
                      </a:r>
                      <a:endParaRPr kumimoji="1" lang="en-US" altLang="ja-JP" sz="1200" u="none" dirty="0">
                        <a:solidFill>
                          <a:schemeClr val="accent2"/>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a:t>
                      </a:r>
                      <a:r>
                        <a:rPr kumimoji="1" lang="en-US" altLang="ja-JP" sz="1200" u="sng" dirty="0">
                          <a:highlight>
                            <a:srgbClr val="FFFF00"/>
                          </a:highlight>
                          <a:latin typeface="Meiryo UI" panose="020B0604030504040204" pitchFamily="50" charset="-128"/>
                          <a:ea typeface="Meiryo UI" panose="020B0604030504040204" pitchFamily="50" charset="-128"/>
                        </a:rPr>
                        <a:t>2040</a:t>
                      </a:r>
                      <a:r>
                        <a:rPr kumimoji="1" lang="ja-JP" altLang="en-US" sz="1200" u="sng" dirty="0">
                          <a:highlight>
                            <a:srgbClr val="FFFF00"/>
                          </a:highlight>
                          <a:latin typeface="Meiryo UI" panose="020B0604030504040204" pitchFamily="50" charset="-128"/>
                          <a:ea typeface="Meiryo UI" panose="020B0604030504040204" pitchFamily="50" charset="-128"/>
                        </a:rPr>
                        <a:t>年を見据えた中長期的なサービス提供体制の確保に関する事項を記載</a:t>
                      </a:r>
                    </a:p>
                  </a:txBody>
                  <a:tcPr anchor="ctr">
                    <a:noFill/>
                  </a:tcPr>
                </a:tc>
                <a:extLst>
                  <a:ext uri="{0D108BD9-81ED-4DB2-BD59-A6C34878D82A}">
                    <a16:rowId xmlns:a16="http://schemas.microsoft.com/office/drawing/2014/main" val="22983603"/>
                  </a:ext>
                </a:extLst>
              </a:tr>
            </a:tbl>
          </a:graphicData>
        </a:graphic>
      </p:graphicFrame>
      <p:sp>
        <p:nvSpPr>
          <p:cNvPr id="2" name="テキスト ボックス 1"/>
          <p:cNvSpPr txBox="1"/>
          <p:nvPr/>
        </p:nvSpPr>
        <p:spPr>
          <a:xfrm>
            <a:off x="25400" y="470860"/>
            <a:ext cx="1949527" cy="307777"/>
          </a:xfrm>
          <a:prstGeom prst="rect">
            <a:avLst/>
          </a:prstGeom>
          <a:noFill/>
        </p:spPr>
        <p:txBody>
          <a:bodyPr wrap="square" rtlCol="0">
            <a:spAutoFit/>
          </a:bodyPr>
          <a:lstStyle/>
          <a:p>
            <a:r>
              <a:rPr kumimoji="1" lang="ja-JP" altLang="en-US" sz="1400" b="1" dirty="0">
                <a:latin typeface="Meiryo UI" panose="020B0604030504040204" pitchFamily="50" charset="-128"/>
                <a:ea typeface="Meiryo UI" panose="020B0604030504040204" pitchFamily="50" charset="-128"/>
              </a:rPr>
              <a:t>■計画構成案</a:t>
            </a:r>
          </a:p>
        </p:txBody>
      </p:sp>
      <p:sp>
        <p:nvSpPr>
          <p:cNvPr id="3" name="スライド番号プレースホルダー 2"/>
          <p:cNvSpPr>
            <a:spLocks noGrp="1"/>
          </p:cNvSpPr>
          <p:nvPr>
            <p:ph type="sldNum" sz="quarter" idx="12"/>
          </p:nvPr>
        </p:nvSpPr>
        <p:spPr>
          <a:xfrm>
            <a:off x="7086600" y="6492875"/>
            <a:ext cx="2057400" cy="365125"/>
          </a:xfrm>
        </p:spPr>
        <p:txBody>
          <a:bodyPr/>
          <a:lstStyle/>
          <a:p>
            <a:fld id="{4CE62AE4-F010-47EE-8F3E-40F74E339448}" type="slidenum">
              <a:rPr kumimoji="1" lang="ja-JP" altLang="en-US" b="1" smtClean="0">
                <a:solidFill>
                  <a:schemeClr val="tx1"/>
                </a:solidFill>
              </a:rPr>
              <a:t>3</a:t>
            </a:fld>
            <a:endParaRPr kumimoji="1" lang="ja-JP" altLang="en-US" b="1" dirty="0">
              <a:solidFill>
                <a:schemeClr val="tx1"/>
              </a:solidFill>
            </a:endParaRPr>
          </a:p>
        </p:txBody>
      </p:sp>
    </p:spTree>
    <p:extLst>
      <p:ext uri="{BB962C8B-B14F-4D97-AF65-F5344CB8AC3E}">
        <p14:creationId xmlns:p14="http://schemas.microsoft.com/office/powerpoint/2010/main" val="3502447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2093"/>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BIZ UDPゴシック" panose="020B0400000000000000" pitchFamily="50" charset="-128"/>
                <a:ea typeface="BIZ UDPゴシック" panose="020B0400000000000000" pitchFamily="50" charset="-128"/>
              </a:rPr>
              <a:t>大阪府高齢者計画</a:t>
            </a:r>
            <a:r>
              <a:rPr kumimoji="1" lang="en-US" altLang="ja-JP" b="1" dirty="0">
                <a:latin typeface="BIZ UDPゴシック" panose="020B0400000000000000" pitchFamily="50" charset="-128"/>
                <a:ea typeface="BIZ UDPゴシック" panose="020B0400000000000000" pitchFamily="50" charset="-128"/>
              </a:rPr>
              <a:t>2027 </a:t>
            </a:r>
            <a:r>
              <a:rPr kumimoji="1" lang="ja-JP" altLang="en-US" b="1" dirty="0">
                <a:latin typeface="BIZ UDPゴシック" panose="020B0400000000000000" pitchFamily="50" charset="-128"/>
                <a:ea typeface="BIZ UDPゴシック" panose="020B0400000000000000" pitchFamily="50" charset="-128"/>
              </a:rPr>
              <a:t>骨子案</a:t>
            </a:r>
          </a:p>
        </p:txBody>
      </p:sp>
      <p:sp>
        <p:nvSpPr>
          <p:cNvPr id="3" name="スライド番号プレースホルダー 2"/>
          <p:cNvSpPr>
            <a:spLocks noGrp="1"/>
          </p:cNvSpPr>
          <p:nvPr>
            <p:ph type="sldNum" sz="quarter" idx="12"/>
          </p:nvPr>
        </p:nvSpPr>
        <p:spPr>
          <a:xfrm>
            <a:off x="7086600" y="6492875"/>
            <a:ext cx="2057400" cy="365125"/>
          </a:xfrm>
        </p:spPr>
        <p:txBody>
          <a:bodyPr/>
          <a:lstStyle/>
          <a:p>
            <a:fld id="{4CE62AE4-F010-47EE-8F3E-40F74E339448}" type="slidenum">
              <a:rPr kumimoji="1" lang="ja-JP" altLang="en-US" b="1" smtClean="0">
                <a:solidFill>
                  <a:schemeClr val="tx1"/>
                </a:solidFill>
              </a:rPr>
              <a:t>4</a:t>
            </a:fld>
            <a:endParaRPr kumimoji="1" lang="ja-JP" altLang="en-US" b="1" dirty="0">
              <a:solidFill>
                <a:schemeClr val="tx1"/>
              </a:solidFill>
            </a:endParaRPr>
          </a:p>
        </p:txBody>
      </p:sp>
      <p:graphicFrame>
        <p:nvGraphicFramePr>
          <p:cNvPr id="7" name="表 6"/>
          <p:cNvGraphicFramePr>
            <a:graphicFrameLocks noGrp="1"/>
          </p:cNvGraphicFramePr>
          <p:nvPr>
            <p:extLst>
              <p:ext uri="{D42A27DB-BD31-4B8C-83A1-F6EECF244321}">
                <p14:modId xmlns:p14="http://schemas.microsoft.com/office/powerpoint/2010/main" val="1260392141"/>
              </p:ext>
            </p:extLst>
          </p:nvPr>
        </p:nvGraphicFramePr>
        <p:xfrm>
          <a:off x="90000" y="699809"/>
          <a:ext cx="8964000" cy="5889972"/>
        </p:xfrm>
        <a:graphic>
          <a:graphicData uri="http://schemas.openxmlformats.org/drawingml/2006/table">
            <a:tbl>
              <a:tblPr firstRow="1" bandRow="1">
                <a:tableStyleId>{BDBED569-4797-4DF1-A0F4-6AAB3CD982D8}</a:tableStyleId>
              </a:tblPr>
              <a:tblGrid>
                <a:gridCol w="253144">
                  <a:extLst>
                    <a:ext uri="{9D8B030D-6E8A-4147-A177-3AD203B41FA5}">
                      <a16:colId xmlns:a16="http://schemas.microsoft.com/office/drawing/2014/main" val="1026778669"/>
                    </a:ext>
                  </a:extLst>
                </a:gridCol>
                <a:gridCol w="1265718">
                  <a:extLst>
                    <a:ext uri="{9D8B030D-6E8A-4147-A177-3AD203B41FA5}">
                      <a16:colId xmlns:a16="http://schemas.microsoft.com/office/drawing/2014/main" val="331907054"/>
                    </a:ext>
                  </a:extLst>
                </a:gridCol>
                <a:gridCol w="2278294">
                  <a:extLst>
                    <a:ext uri="{9D8B030D-6E8A-4147-A177-3AD203B41FA5}">
                      <a16:colId xmlns:a16="http://schemas.microsoft.com/office/drawing/2014/main" val="3825801899"/>
                    </a:ext>
                  </a:extLst>
                </a:gridCol>
                <a:gridCol w="5166844">
                  <a:extLst>
                    <a:ext uri="{9D8B030D-6E8A-4147-A177-3AD203B41FA5}">
                      <a16:colId xmlns:a16="http://schemas.microsoft.com/office/drawing/2014/main" val="680172974"/>
                    </a:ext>
                  </a:extLst>
                </a:gridCol>
              </a:tblGrid>
              <a:tr h="361092">
                <a:tc gridSpan="2">
                  <a:txBody>
                    <a:bodyPr/>
                    <a:lstStyle/>
                    <a:p>
                      <a:pPr algn="ctr"/>
                      <a:r>
                        <a:rPr kumimoji="1" lang="ja-JP" altLang="en-US" sz="1200" dirty="0">
                          <a:latin typeface="Meiryo UI" panose="020B0604030504040204" pitchFamily="50" charset="-128"/>
                          <a:ea typeface="Meiryo UI" panose="020B0604030504040204" pitchFamily="50" charset="-128"/>
                        </a:rPr>
                        <a:t>章</a:t>
                      </a:r>
                    </a:p>
                  </a:txBody>
                  <a:tcPr anchor="ctr">
                    <a:solidFill>
                      <a:schemeClr val="accent1">
                        <a:lumMod val="60000"/>
                        <a:lumOff val="40000"/>
                      </a:schemeClr>
                    </a:solidFill>
                  </a:tcPr>
                </a:tc>
                <a:tc hMerge="1">
                  <a:txBody>
                    <a:bodyPr/>
                    <a:lstStyle/>
                    <a:p>
                      <a:pPr algn="ctr"/>
                      <a:endParaRPr kumimoji="1" lang="ja-JP" altLang="en-US" sz="1000" dirty="0">
                        <a:latin typeface="Meiryo UI" panose="020B0604030504040204" pitchFamily="50" charset="-128"/>
                        <a:ea typeface="Meiryo UI" panose="020B0604030504040204" pitchFamily="50" charset="-128"/>
                      </a:endParaRPr>
                    </a:p>
                  </a:txBody>
                  <a:tcPr anchor="ctr">
                    <a:solidFill>
                      <a:schemeClr val="accent5">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節</a:t>
                      </a:r>
                      <a:endParaRPr kumimoji="1" lang="en-US" altLang="ja-JP" sz="1200" dirty="0">
                        <a:latin typeface="Meiryo UI" panose="020B0604030504040204" pitchFamily="50" charset="-128"/>
                        <a:ea typeface="Meiryo UI" panose="020B0604030504040204" pitchFamily="50" charset="-128"/>
                      </a:endParaRPr>
                    </a:p>
                  </a:txBody>
                  <a:tcPr anchor="ctr">
                    <a:solidFill>
                      <a:schemeClr val="accent1">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主な内容（下線は前期計画からの主な追加・変更点）</a:t>
                      </a:r>
                    </a:p>
                  </a:txBody>
                  <a:tcPr anchor="ctr">
                    <a:solidFill>
                      <a:schemeClr val="accent1">
                        <a:lumMod val="60000"/>
                        <a:lumOff val="40000"/>
                      </a:schemeClr>
                    </a:solidFill>
                  </a:tcPr>
                </a:tc>
                <a:extLst>
                  <a:ext uri="{0D108BD9-81ED-4DB2-BD59-A6C34878D82A}">
                    <a16:rowId xmlns:a16="http://schemas.microsoft.com/office/drawing/2014/main" val="968084984"/>
                  </a:ext>
                </a:extLst>
              </a:tr>
              <a:tr h="504000">
                <a:tc rowSpan="9">
                  <a:txBody>
                    <a:bodyPr/>
                    <a:lstStyle/>
                    <a:p>
                      <a:pPr algn="ctr"/>
                      <a:r>
                        <a:rPr kumimoji="1" lang="ja-JP" altLang="en-US" sz="1200" dirty="0">
                          <a:latin typeface="Meiryo UI" panose="020B0604030504040204" pitchFamily="50" charset="-128"/>
                          <a:ea typeface="Meiryo UI" panose="020B0604030504040204" pitchFamily="50" charset="-128"/>
                        </a:rPr>
                        <a:t>３</a:t>
                      </a:r>
                    </a:p>
                  </a:txBody>
                  <a:tcPr anchor="ctr">
                    <a:noFill/>
                  </a:tcPr>
                </a:tc>
                <a:tc rowSpan="9">
                  <a:txBody>
                    <a:bodyPr/>
                    <a:lstStyle/>
                    <a:p>
                      <a:pPr algn="l"/>
                      <a:r>
                        <a:rPr kumimoji="1" lang="ja-JP" altLang="en-US" sz="1200" dirty="0">
                          <a:latin typeface="Meiryo UI" panose="020B0604030504040204" pitchFamily="50" charset="-128"/>
                          <a:ea typeface="Meiryo UI" panose="020B0604030504040204" pitchFamily="50" charset="-128"/>
                        </a:rPr>
                        <a:t>施策の推進方策</a:t>
                      </a: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１ 自立支援、</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介護予防・重度化防止</a:t>
                      </a: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市町村における自立支援・介護予防・重度化防止の取組み支援、健康づくりの</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推進</a:t>
                      </a:r>
                    </a:p>
                  </a:txBody>
                  <a:tcPr anchor="ctr">
                    <a:noFill/>
                  </a:tcPr>
                </a:tc>
                <a:extLst>
                  <a:ext uri="{0D108BD9-81ED-4DB2-BD59-A6C34878D82A}">
                    <a16:rowId xmlns:a16="http://schemas.microsoft.com/office/drawing/2014/main" val="179565510"/>
                  </a:ext>
                </a:extLst>
              </a:tr>
              <a:tr h="396000">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２ 社会参加の促進</a:t>
                      </a:r>
                      <a:endParaRPr kumimoji="1" lang="en-US" altLang="ja-JP" sz="120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豊かな経験・能力を活かせる社会の構築</a:t>
                      </a:r>
                    </a:p>
                  </a:txBody>
                  <a:tcPr anchor="ctr">
                    <a:noFill/>
                  </a:tcPr>
                </a:tc>
                <a:extLst>
                  <a:ext uri="{0D108BD9-81ED-4DB2-BD59-A6C34878D82A}">
                    <a16:rowId xmlns:a16="http://schemas.microsoft.com/office/drawing/2014/main" val="1011904941"/>
                  </a:ext>
                </a:extLst>
              </a:tr>
              <a:tr h="396000">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３ 包括的な支援体制の構築</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及び権利擁護の推進</a:t>
                      </a:r>
                      <a:endParaRPr kumimoji="1" lang="en-US" altLang="ja-JP" sz="120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地域共生社会の実現に向けた包括的支援体制の構築、権利擁護の推進</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solidFill>
                            <a:schemeClr val="tx1"/>
                          </a:solidFill>
                          <a:latin typeface="Meiryo UI" panose="020B0604030504040204" pitchFamily="50" charset="-128"/>
                          <a:ea typeface="Meiryo UI" panose="020B0604030504040204" pitchFamily="50" charset="-128"/>
                        </a:rPr>
                        <a:t>（身寄り問題、成年後見制度、家族介護者支援等にかかる記載）</a:t>
                      </a:r>
                    </a:p>
                    <a:p>
                      <a:pPr algn="l"/>
                      <a:r>
                        <a:rPr kumimoji="1" lang="ja-JP" altLang="en-US" sz="1200" dirty="0">
                          <a:latin typeface="Meiryo UI" panose="020B0604030504040204" pitchFamily="50" charset="-128"/>
                          <a:ea typeface="Meiryo UI" panose="020B0604030504040204" pitchFamily="50" charset="-128"/>
                        </a:rPr>
                        <a:t>➢</a:t>
                      </a:r>
                      <a:r>
                        <a:rPr kumimoji="1" lang="ja-JP" altLang="en-US" sz="1200" u="sng" dirty="0">
                          <a:highlight>
                            <a:srgbClr val="FFFF00"/>
                          </a:highlight>
                          <a:latin typeface="Meiryo UI" panose="020B0604030504040204" pitchFamily="50" charset="-128"/>
                          <a:ea typeface="Meiryo UI" panose="020B0604030504040204" pitchFamily="50" charset="-128"/>
                        </a:rPr>
                        <a:t>成年後見制度の改正や身寄りのない高齢者への支援の第二種社会福祉事業</a:t>
                      </a:r>
                      <a:endParaRPr kumimoji="1" lang="en-US" altLang="ja-JP" sz="1200" u="sng" dirty="0">
                        <a:highlight>
                          <a:srgbClr val="FFFF00"/>
                        </a:highlight>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　 </a:t>
                      </a:r>
                      <a:r>
                        <a:rPr kumimoji="1" lang="ja-JP" altLang="en-US" sz="1200" u="sng" dirty="0">
                          <a:highlight>
                            <a:srgbClr val="FFFF00"/>
                          </a:highlight>
                          <a:latin typeface="Meiryo UI" panose="020B0604030504040204" pitchFamily="50" charset="-128"/>
                          <a:ea typeface="Meiryo UI" panose="020B0604030504040204" pitchFamily="50" charset="-128"/>
                        </a:rPr>
                        <a:t>としての新たな法定化等を踏まえた記載</a:t>
                      </a:r>
                    </a:p>
                  </a:txBody>
                  <a:tcPr anchor="ctr">
                    <a:noFill/>
                  </a:tcPr>
                </a:tc>
                <a:extLst>
                  <a:ext uri="{0D108BD9-81ED-4DB2-BD59-A6C34878D82A}">
                    <a16:rowId xmlns:a16="http://schemas.microsoft.com/office/drawing/2014/main" val="3073161649"/>
                  </a:ext>
                </a:extLst>
              </a:tr>
              <a:tr h="756000">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tc>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４ 医療・介護連携の推進</a:t>
                      </a: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医療・介護の連携推進、在宅医療の充実</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a:t>
                      </a:r>
                      <a:r>
                        <a:rPr kumimoji="1" lang="ja-JP" altLang="en-US" sz="1200" u="sng" dirty="0">
                          <a:highlight>
                            <a:srgbClr val="FFFF00"/>
                          </a:highlight>
                          <a:latin typeface="Meiryo UI" panose="020B0604030504040204" pitchFamily="50" charset="-128"/>
                          <a:ea typeface="Meiryo UI" panose="020B0604030504040204" pitchFamily="50" charset="-128"/>
                        </a:rPr>
                        <a:t>医療と介護の協議の場等において検討した医療・介護連携に係る提供体制の</a:t>
                      </a:r>
                      <a:endParaRPr kumimoji="1" lang="en-US" altLang="ja-JP" sz="1200" u="sng" dirty="0">
                        <a:highlight>
                          <a:srgbClr val="FFFF00"/>
                        </a:highligh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latin typeface="Meiryo UI" panose="020B0604030504040204" pitchFamily="50" charset="-128"/>
                          <a:ea typeface="Meiryo UI" panose="020B0604030504040204" pitchFamily="50" charset="-128"/>
                        </a:rPr>
                        <a:t>   </a:t>
                      </a:r>
                      <a:r>
                        <a:rPr kumimoji="1" lang="ja-JP" altLang="en-US" sz="1200" u="sng" dirty="0">
                          <a:highlight>
                            <a:srgbClr val="FFFF00"/>
                          </a:highlight>
                          <a:latin typeface="Meiryo UI" panose="020B0604030504040204" pitchFamily="50" charset="-128"/>
                          <a:ea typeface="Meiryo UI" panose="020B0604030504040204" pitchFamily="50" charset="-128"/>
                        </a:rPr>
                        <a:t>構築に必要な取組み等を記載</a:t>
                      </a:r>
                      <a:endParaRPr kumimoji="1" lang="en-US" altLang="ja-JP" sz="1200" u="sng" dirty="0">
                        <a:highlight>
                          <a:srgbClr val="FFFF00"/>
                        </a:highlight>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1504508490"/>
                  </a:ext>
                </a:extLst>
              </a:tr>
              <a:tr h="936000">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５ 多様な住まい、</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サービス基盤の整備</a:t>
                      </a: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高齢者の居住安定確保と福祉のまちづくりの推進、高齢者のニーズに応じた</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サービス基盤の確保</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a:t>
                      </a:r>
                      <a:r>
                        <a:rPr kumimoji="1" lang="ja-JP" altLang="en-US" sz="1200" u="sng" dirty="0">
                          <a:highlight>
                            <a:srgbClr val="FFFF00"/>
                          </a:highlight>
                          <a:latin typeface="Meiryo UI" panose="020B0604030504040204" pitchFamily="50" charset="-128"/>
                          <a:ea typeface="Meiryo UI" panose="020B0604030504040204" pitchFamily="50" charset="-128"/>
                        </a:rPr>
                        <a:t>住宅セーフティネット法の改正を踏まえた高齢者の居住安定確保について記載</a:t>
                      </a:r>
                      <a:endParaRPr kumimoji="1" lang="en-US" altLang="ja-JP" sz="1200" u="sng" dirty="0">
                        <a:highlight>
                          <a:srgbClr val="FFFF00"/>
                        </a:highlight>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a:t>
                      </a:r>
                      <a:r>
                        <a:rPr kumimoji="1" lang="ja-JP" altLang="en-US" sz="1200" u="sng" dirty="0">
                          <a:highlight>
                            <a:srgbClr val="FFFF00"/>
                          </a:highlight>
                          <a:latin typeface="Meiryo UI" panose="020B0604030504040204" pitchFamily="50" charset="-128"/>
                          <a:ea typeface="Meiryo UI" panose="020B0604030504040204" pitchFamily="50" charset="-128"/>
                        </a:rPr>
                        <a:t>改正後の老人福祉法施行後における、未登録の有料老人ホームの登録促進</a:t>
                      </a:r>
                      <a:endParaRPr kumimoji="1" lang="en-US" altLang="ja-JP" sz="1200" u="sng"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dirty="0">
                          <a:latin typeface="Meiryo UI" panose="020B0604030504040204" pitchFamily="50" charset="-128"/>
                          <a:ea typeface="Meiryo UI" panose="020B0604030504040204" pitchFamily="50" charset="-128"/>
                        </a:rPr>
                        <a:t>　 </a:t>
                      </a:r>
                      <a:r>
                        <a:rPr kumimoji="1" lang="ja-JP" altLang="en-US" sz="1200" u="sng" dirty="0">
                          <a:highlight>
                            <a:srgbClr val="FFFF00"/>
                          </a:highlight>
                          <a:latin typeface="Meiryo UI" panose="020B0604030504040204" pitchFamily="50" charset="-128"/>
                          <a:ea typeface="Meiryo UI" panose="020B0604030504040204" pitchFamily="50" charset="-128"/>
                        </a:rPr>
                        <a:t>について記載</a:t>
                      </a:r>
                      <a:endParaRPr kumimoji="1" lang="en-US" altLang="ja-JP" sz="1200" u="sng" dirty="0">
                        <a:highlight>
                          <a:srgbClr val="FFFF00"/>
                        </a:highlight>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3706526336"/>
                  </a:ext>
                </a:extLst>
              </a:tr>
              <a:tr h="504000">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６ 介護人材の確保・資質の向上　</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及び介護現場の生産性の向上、</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a:t>
                      </a:r>
                      <a:r>
                        <a:rPr kumimoji="1" lang="ja-JP" altLang="en-US" sz="1200" u="sng" dirty="0">
                          <a:latin typeface="Meiryo UI" panose="020B0604030504040204" pitchFamily="50" charset="-128"/>
                          <a:ea typeface="Meiryo UI" panose="020B0604030504040204" pitchFamily="50" charset="-128"/>
                        </a:rPr>
                        <a:t>経営改善支援</a:t>
                      </a: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介護・福祉サービスを担う人材の確保・資質の向上、介護現場の生産性の向上</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a:t>
                      </a:r>
                      <a:r>
                        <a:rPr kumimoji="1" lang="ja-JP" altLang="en-US" sz="1200" u="sng" dirty="0">
                          <a:highlight>
                            <a:srgbClr val="FFFF00"/>
                          </a:highlight>
                          <a:latin typeface="Meiryo UI" panose="020B0604030504040204" pitchFamily="50" charset="-128"/>
                          <a:ea typeface="Meiryo UI" panose="020B0604030504040204" pitchFamily="50" charset="-128"/>
                        </a:rPr>
                        <a:t>経営改善支援にかかる取組みについて記載</a:t>
                      </a:r>
                      <a:endParaRPr kumimoji="1" lang="en-US" altLang="ja-JP" sz="1200" u="sng" dirty="0">
                        <a:highlight>
                          <a:srgbClr val="FFFF00"/>
                        </a:highlight>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3879321484"/>
                  </a:ext>
                </a:extLst>
              </a:tr>
              <a:tr h="504000">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７ 介護保険事業の適切な運営</a:t>
                      </a: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個々の高齢者等の状況に配慮したサービス提供、事業者への指導・助言、苦情・相談対応</a:t>
                      </a:r>
                    </a:p>
                  </a:txBody>
                  <a:tcPr anchor="ctr">
                    <a:noFill/>
                  </a:tcPr>
                </a:tc>
                <a:extLst>
                  <a:ext uri="{0D108BD9-81ED-4DB2-BD59-A6C34878D82A}">
                    <a16:rowId xmlns:a16="http://schemas.microsoft.com/office/drawing/2014/main" val="1776311377"/>
                  </a:ext>
                </a:extLst>
              </a:tr>
              <a:tr h="396000">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８ </a:t>
                      </a:r>
                      <a:r>
                        <a:rPr kumimoji="1" lang="zh-TW" altLang="en-US" sz="1200" dirty="0">
                          <a:latin typeface="Meiryo UI" panose="020B0604030504040204" pitchFamily="50" charset="-128"/>
                          <a:ea typeface="Meiryo UI" panose="020B0604030504040204" pitchFamily="50" charset="-128"/>
                        </a:rPr>
                        <a:t>介護給付等適正化</a:t>
                      </a:r>
                      <a:endParaRPr kumimoji="1" lang="ja-JP" altLang="en-US" sz="120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要介護認定の適正化、ケアプラン点検等の市町村支援</a:t>
                      </a:r>
                      <a:endParaRPr kumimoji="1" lang="en-US" altLang="ja-JP" sz="1200" dirty="0">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1199063874"/>
                  </a:ext>
                </a:extLst>
              </a:tr>
              <a:tr h="504000">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９ 災害、感染症に対する</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高齢者支援体制の確立</a:t>
                      </a: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災害に対する高齢者支援体制の確立、感染症に対する高齢者支援体制の確立、</a:t>
                      </a:r>
                    </a:p>
                    <a:p>
                      <a:pPr algn="l"/>
                      <a:r>
                        <a:rPr kumimoji="1" lang="ja-JP" altLang="en-US" sz="1200" dirty="0">
                          <a:latin typeface="Meiryo UI" panose="020B0604030504040204" pitchFamily="50" charset="-128"/>
                          <a:ea typeface="Meiryo UI" panose="020B0604030504040204" pitchFamily="50" charset="-128"/>
                        </a:rPr>
                        <a:t>事業所への業務継続計画（</a:t>
                      </a:r>
                      <a:r>
                        <a:rPr kumimoji="1" lang="en-US" altLang="ja-JP" sz="1200" dirty="0">
                          <a:latin typeface="Meiryo UI" panose="020B0604030504040204" pitchFamily="50" charset="-128"/>
                          <a:ea typeface="Meiryo UI" panose="020B0604030504040204" pitchFamily="50" charset="-128"/>
                        </a:rPr>
                        <a:t>BCP</a:t>
                      </a:r>
                      <a:r>
                        <a:rPr kumimoji="1" lang="ja-JP" altLang="en-US" sz="1200" dirty="0">
                          <a:latin typeface="Meiryo UI" panose="020B0604030504040204" pitchFamily="50" charset="-128"/>
                          <a:ea typeface="Meiryo UI" panose="020B0604030504040204" pitchFamily="50" charset="-128"/>
                        </a:rPr>
                        <a:t>）策定等支援</a:t>
                      </a:r>
                    </a:p>
                  </a:txBody>
                  <a:tcPr anchor="ctr">
                    <a:noFill/>
                  </a:tcPr>
                </a:tc>
                <a:extLst>
                  <a:ext uri="{0D108BD9-81ED-4DB2-BD59-A6C34878D82A}">
                    <a16:rowId xmlns:a16="http://schemas.microsoft.com/office/drawing/2014/main" val="4011547063"/>
                  </a:ext>
                </a:extLst>
              </a:tr>
            </a:tbl>
          </a:graphicData>
        </a:graphic>
      </p:graphicFrame>
    </p:spTree>
    <p:extLst>
      <p:ext uri="{BB962C8B-B14F-4D97-AF65-F5344CB8AC3E}">
        <p14:creationId xmlns:p14="http://schemas.microsoft.com/office/powerpoint/2010/main" val="3001233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BIZ UDPゴシック" panose="020B0400000000000000" pitchFamily="50" charset="-128"/>
                <a:ea typeface="BIZ UDPゴシック" panose="020B0400000000000000" pitchFamily="50" charset="-128"/>
              </a:rPr>
              <a:t>大阪府高齢者計画</a:t>
            </a:r>
            <a:r>
              <a:rPr kumimoji="1" lang="en-US" altLang="ja-JP" b="1" dirty="0">
                <a:latin typeface="BIZ UDPゴシック" panose="020B0400000000000000" pitchFamily="50" charset="-128"/>
                <a:ea typeface="BIZ UDPゴシック" panose="020B0400000000000000" pitchFamily="50" charset="-128"/>
              </a:rPr>
              <a:t>2027 </a:t>
            </a:r>
            <a:r>
              <a:rPr kumimoji="1" lang="ja-JP" altLang="en-US" b="1" dirty="0">
                <a:latin typeface="BIZ UDPゴシック" panose="020B0400000000000000" pitchFamily="50" charset="-128"/>
                <a:ea typeface="BIZ UDPゴシック" panose="020B0400000000000000" pitchFamily="50" charset="-128"/>
              </a:rPr>
              <a:t>骨子案</a:t>
            </a:r>
          </a:p>
        </p:txBody>
      </p:sp>
      <p:graphicFrame>
        <p:nvGraphicFramePr>
          <p:cNvPr id="6" name="表 5"/>
          <p:cNvGraphicFramePr>
            <a:graphicFrameLocks noGrp="1"/>
          </p:cNvGraphicFramePr>
          <p:nvPr>
            <p:extLst>
              <p:ext uri="{D42A27DB-BD31-4B8C-83A1-F6EECF244321}">
                <p14:modId xmlns:p14="http://schemas.microsoft.com/office/powerpoint/2010/main" val="3506786840"/>
              </p:ext>
            </p:extLst>
          </p:nvPr>
        </p:nvGraphicFramePr>
        <p:xfrm>
          <a:off x="74250" y="703656"/>
          <a:ext cx="8995500" cy="5865769"/>
        </p:xfrm>
        <a:graphic>
          <a:graphicData uri="http://schemas.openxmlformats.org/drawingml/2006/table">
            <a:tbl>
              <a:tblPr firstRow="1" bandRow="1">
                <a:tableStyleId>{BDBED569-4797-4DF1-A0F4-6AAB3CD982D8}</a:tableStyleId>
              </a:tblPr>
              <a:tblGrid>
                <a:gridCol w="252000">
                  <a:extLst>
                    <a:ext uri="{9D8B030D-6E8A-4147-A177-3AD203B41FA5}">
                      <a16:colId xmlns:a16="http://schemas.microsoft.com/office/drawing/2014/main" val="1026778669"/>
                    </a:ext>
                  </a:extLst>
                </a:gridCol>
                <a:gridCol w="1260000">
                  <a:extLst>
                    <a:ext uri="{9D8B030D-6E8A-4147-A177-3AD203B41FA5}">
                      <a16:colId xmlns:a16="http://schemas.microsoft.com/office/drawing/2014/main" val="331907054"/>
                    </a:ext>
                  </a:extLst>
                </a:gridCol>
                <a:gridCol w="2340000">
                  <a:extLst>
                    <a:ext uri="{9D8B030D-6E8A-4147-A177-3AD203B41FA5}">
                      <a16:colId xmlns:a16="http://schemas.microsoft.com/office/drawing/2014/main" val="3825801899"/>
                    </a:ext>
                  </a:extLst>
                </a:gridCol>
                <a:gridCol w="5143500">
                  <a:extLst>
                    <a:ext uri="{9D8B030D-6E8A-4147-A177-3AD203B41FA5}">
                      <a16:colId xmlns:a16="http://schemas.microsoft.com/office/drawing/2014/main" val="680172974"/>
                    </a:ext>
                  </a:extLst>
                </a:gridCol>
              </a:tblGrid>
              <a:tr h="333305">
                <a:tc gridSpan="2">
                  <a:txBody>
                    <a:bodyPr/>
                    <a:lstStyle/>
                    <a:p>
                      <a:pPr algn="ctr"/>
                      <a:r>
                        <a:rPr kumimoji="1" lang="ja-JP" altLang="en-US" sz="1200" dirty="0">
                          <a:latin typeface="Meiryo UI" panose="020B0604030504040204" pitchFamily="50" charset="-128"/>
                          <a:ea typeface="Meiryo UI" panose="020B0604030504040204" pitchFamily="50" charset="-128"/>
                        </a:rPr>
                        <a:t>章</a:t>
                      </a:r>
                    </a:p>
                  </a:txBody>
                  <a:tcPr anchor="ctr">
                    <a:solidFill>
                      <a:schemeClr val="accent1">
                        <a:lumMod val="60000"/>
                        <a:lumOff val="40000"/>
                      </a:schemeClr>
                    </a:solidFill>
                  </a:tcPr>
                </a:tc>
                <a:tc hMerge="1">
                  <a:txBody>
                    <a:bodyPr/>
                    <a:lstStyle/>
                    <a:p>
                      <a:pPr algn="ctr"/>
                      <a:endParaRPr kumimoji="1" lang="ja-JP" altLang="en-US" sz="1000" dirty="0">
                        <a:latin typeface="Meiryo UI" panose="020B0604030504040204" pitchFamily="50" charset="-128"/>
                        <a:ea typeface="Meiryo UI" panose="020B0604030504040204" pitchFamily="50" charset="-128"/>
                      </a:endParaRPr>
                    </a:p>
                  </a:txBody>
                  <a:tcPr anchor="ctr">
                    <a:solidFill>
                      <a:schemeClr val="accent5">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節</a:t>
                      </a:r>
                      <a:endParaRPr kumimoji="1" lang="en-US" altLang="ja-JP" sz="1200" dirty="0">
                        <a:latin typeface="Meiryo UI" panose="020B0604030504040204" pitchFamily="50" charset="-128"/>
                        <a:ea typeface="Meiryo UI" panose="020B0604030504040204" pitchFamily="50" charset="-128"/>
                      </a:endParaRPr>
                    </a:p>
                  </a:txBody>
                  <a:tcPr anchor="ctr">
                    <a:solidFill>
                      <a:schemeClr val="accent1">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主な内容（下線は前期計画からの主な追加・変更点）</a:t>
                      </a:r>
                    </a:p>
                  </a:txBody>
                  <a:tcPr anchor="ctr">
                    <a:solidFill>
                      <a:schemeClr val="accent1">
                        <a:lumMod val="60000"/>
                        <a:lumOff val="40000"/>
                      </a:schemeClr>
                    </a:solidFill>
                  </a:tcPr>
                </a:tc>
                <a:extLst>
                  <a:ext uri="{0D108BD9-81ED-4DB2-BD59-A6C34878D82A}">
                    <a16:rowId xmlns:a16="http://schemas.microsoft.com/office/drawing/2014/main" val="968084984"/>
                  </a:ext>
                </a:extLst>
              </a:tr>
              <a:tr h="252000">
                <a:tc rowSpan="6">
                  <a:txBody>
                    <a:bodyPr/>
                    <a:lstStyle/>
                    <a:p>
                      <a:pPr algn="ctr"/>
                      <a:r>
                        <a:rPr kumimoji="1" lang="ja-JP" altLang="en-US" sz="1200" dirty="0">
                          <a:latin typeface="Meiryo UI" panose="020B0604030504040204" pitchFamily="50" charset="-128"/>
                          <a:ea typeface="Meiryo UI" panose="020B0604030504040204" pitchFamily="50" charset="-128"/>
                        </a:rPr>
                        <a:t>４</a:t>
                      </a:r>
                    </a:p>
                  </a:txBody>
                  <a:tcPr anchor="ctr">
                    <a:noFill/>
                  </a:tcPr>
                </a:tc>
                <a:tc rowSpan="6">
                  <a:txBody>
                    <a:bodyPr/>
                    <a:lstStyle/>
                    <a:p>
                      <a:pPr algn="l"/>
                      <a:r>
                        <a:rPr kumimoji="1" lang="zh-TW" altLang="en-US" sz="1200" dirty="0">
                          <a:latin typeface="Meiryo UI" panose="020B0604030504040204" pitchFamily="50" charset="-128"/>
                          <a:ea typeface="Meiryo UI" panose="020B0604030504040204" pitchFamily="50" charset="-128"/>
                        </a:rPr>
                        <a:t>大阪府認知症</a:t>
                      </a:r>
                      <a:endParaRPr kumimoji="1" lang="en-US" altLang="zh-TW" sz="1200" dirty="0">
                        <a:latin typeface="Meiryo UI" panose="020B0604030504040204" pitchFamily="50" charset="-128"/>
                        <a:ea typeface="Meiryo UI" panose="020B0604030504040204" pitchFamily="50" charset="-128"/>
                      </a:endParaRPr>
                    </a:p>
                    <a:p>
                      <a:pPr algn="l"/>
                      <a:r>
                        <a:rPr kumimoji="1" lang="zh-TW" altLang="en-US" sz="1200" dirty="0">
                          <a:latin typeface="Meiryo UI" panose="020B0604030504040204" pitchFamily="50" charset="-128"/>
                          <a:ea typeface="Meiryo UI" panose="020B0604030504040204" pitchFamily="50" charset="-128"/>
                        </a:rPr>
                        <a:t>施策推進計画</a:t>
                      </a:r>
                      <a:endParaRPr kumimoji="1" lang="ja-JP" altLang="en-US" sz="1200" dirty="0">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１ 基本的事項</a:t>
                      </a:r>
                    </a:p>
                  </a:txBody>
                  <a:tcPr anchor="ctr">
                    <a:noFill/>
                  </a:tcPr>
                </a:tc>
                <a:tc>
                  <a:txBody>
                    <a:bodyPr/>
                    <a:lstStyle/>
                    <a:p>
                      <a:pPr algn="l"/>
                      <a:r>
                        <a:rPr kumimoji="1" lang="ja-JP" altLang="en-US" sz="1200" strike="noStrike" dirty="0">
                          <a:solidFill>
                            <a:schemeClr val="tx1"/>
                          </a:solidFill>
                          <a:latin typeface="Meiryo UI" panose="020B0604030504040204" pitchFamily="50" charset="-128"/>
                          <a:ea typeface="Meiryo UI" panose="020B0604030504040204" pitchFamily="50" charset="-128"/>
                        </a:rPr>
                        <a:t>計画の趣旨、位置づけ、計画期間、推進体制　等</a:t>
                      </a:r>
                      <a:endParaRPr kumimoji="1" lang="en-US" altLang="ja-JP" sz="1200" strike="noStrike" dirty="0">
                        <a:solidFill>
                          <a:schemeClr val="tx1"/>
                        </a:solidFill>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3558600248"/>
                  </a:ext>
                </a:extLst>
              </a:tr>
              <a:tr h="428400">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２ 認知症を取り巻く現状</a:t>
                      </a:r>
                    </a:p>
                  </a:txBody>
                  <a:tcPr anchor="ctr">
                    <a:noFill/>
                  </a:tcPr>
                </a:tc>
                <a:tc>
                  <a:txBody>
                    <a:bodyPr/>
                    <a:lstStyle/>
                    <a:p>
                      <a:pPr algn="l"/>
                      <a:r>
                        <a:rPr kumimoji="1" lang="ja-JP" altLang="en-US" sz="1200" u="sng" dirty="0">
                          <a:solidFill>
                            <a:schemeClr val="tx1"/>
                          </a:solidFill>
                          <a:latin typeface="Meiryo UI" panose="020B0604030504040204" pitchFamily="50" charset="-128"/>
                          <a:ea typeface="Meiryo UI" panose="020B0604030504040204" pitchFamily="50" charset="-128"/>
                        </a:rPr>
                        <a:t>認知症について</a:t>
                      </a:r>
                      <a:r>
                        <a:rPr kumimoji="1" lang="ja-JP" altLang="en-US" sz="1200" dirty="0">
                          <a:solidFill>
                            <a:schemeClr val="tx1"/>
                          </a:solidFill>
                          <a:latin typeface="Meiryo UI" panose="020B0604030504040204" pitchFamily="50" charset="-128"/>
                          <a:ea typeface="Meiryo UI" panose="020B0604030504040204" pitchFamily="50" charset="-128"/>
                        </a:rPr>
                        <a:t>、大阪府の高齢化率と高齢者数の推移、認知症高齢者の将来推計</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1721168293"/>
                  </a:ext>
                </a:extLst>
              </a:tr>
              <a:tr h="392400">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３ 認知症の人やご家族等からの</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ヒアリング結果</a:t>
                      </a:r>
                    </a:p>
                  </a:txBody>
                  <a:tcPr anchor="ctr">
                    <a:noFill/>
                  </a:tcPr>
                </a:tc>
                <a:tc>
                  <a:txBody>
                    <a:bodyPr/>
                    <a:lstStyle/>
                    <a:p>
                      <a:pPr algn="l"/>
                      <a:r>
                        <a:rPr kumimoji="1" lang="ja-JP" altLang="en-US" sz="1200" u="sng" strike="noStrike" dirty="0">
                          <a:solidFill>
                            <a:schemeClr val="tx1"/>
                          </a:solidFill>
                          <a:latin typeface="Meiryo UI" panose="020B0604030504040204" pitchFamily="50" charset="-128"/>
                          <a:ea typeface="Meiryo UI" panose="020B0604030504040204" pitchFamily="50" charset="-128"/>
                        </a:rPr>
                        <a:t>認知症の人やご家族等からのヒアリング結果</a:t>
                      </a:r>
                    </a:p>
                  </a:txBody>
                  <a:tcPr anchor="ctr">
                    <a:noFill/>
                  </a:tcPr>
                </a:tc>
                <a:extLst>
                  <a:ext uri="{0D108BD9-81ED-4DB2-BD59-A6C34878D82A}">
                    <a16:rowId xmlns:a16="http://schemas.microsoft.com/office/drawing/2014/main" val="2316790300"/>
                  </a:ext>
                </a:extLst>
              </a:tr>
              <a:tr h="252000">
                <a:tc v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noFill/>
                  </a:tcPr>
                </a:tc>
                <a:tc vMerge="1">
                  <a:txBody>
                    <a:bodyPr/>
                    <a:lstStyle/>
                    <a:p>
                      <a:pPr algn="l"/>
                      <a:endParaRPr kumimoji="1" lang="ja-JP" altLang="en-US" sz="1200" dirty="0">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４ 計画の基本理念及び</a:t>
                      </a:r>
                      <a:r>
                        <a:rPr kumimoji="1" lang="ja-JP" altLang="en-US" sz="1200" u="sng" dirty="0">
                          <a:latin typeface="Meiryo UI" panose="020B0604030504040204" pitchFamily="50" charset="-128"/>
                          <a:ea typeface="Meiryo UI" panose="020B0604030504040204" pitchFamily="50" charset="-128"/>
                        </a:rPr>
                        <a:t>重点方針</a:t>
                      </a:r>
                    </a:p>
                  </a:txBody>
                  <a:tcPr anchor="ctr">
                    <a:noFill/>
                  </a:tcPr>
                </a:tc>
                <a:tc>
                  <a:txBody>
                    <a:bodyPr/>
                    <a:lstStyle/>
                    <a:p>
                      <a:pPr algn="l"/>
                      <a:r>
                        <a:rPr kumimoji="1" lang="ja-JP" altLang="en-US" sz="1200" u="none" strike="noStrike" dirty="0">
                          <a:solidFill>
                            <a:schemeClr val="tx1"/>
                          </a:solidFill>
                          <a:latin typeface="Meiryo UI" panose="020B0604030504040204" pitchFamily="50" charset="-128"/>
                          <a:ea typeface="Meiryo UI" panose="020B0604030504040204" pitchFamily="50" charset="-128"/>
                        </a:rPr>
                        <a:t>計画の理念（めざすべき姿）、</a:t>
                      </a:r>
                      <a:r>
                        <a:rPr kumimoji="1" lang="ja-JP" altLang="en-US" sz="1200" u="sng" strike="noStrike" dirty="0">
                          <a:solidFill>
                            <a:schemeClr val="tx1"/>
                          </a:solidFill>
                          <a:latin typeface="Meiryo UI" panose="020B0604030504040204" pitchFamily="50" charset="-128"/>
                          <a:ea typeface="Meiryo UI" panose="020B0604030504040204" pitchFamily="50" charset="-128"/>
                        </a:rPr>
                        <a:t>重点方針</a:t>
                      </a:r>
                      <a:endParaRPr kumimoji="1" lang="en-US" altLang="ja-JP" sz="1200" u="sng" strike="noStrike" dirty="0">
                        <a:solidFill>
                          <a:schemeClr val="tx1"/>
                        </a:solidFill>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2061964929"/>
                  </a:ext>
                </a:extLst>
              </a:tr>
              <a:tr h="920473">
                <a:tc v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noFill/>
                  </a:tcPr>
                </a:tc>
                <a:tc vMerge="1">
                  <a:txBody>
                    <a:bodyPr/>
                    <a:lstStyle/>
                    <a:p>
                      <a:pPr algn="l"/>
                      <a:endParaRPr kumimoji="1" lang="ja-JP" altLang="en-US" sz="1200" dirty="0">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５ 認知症施策の推進方策</a:t>
                      </a: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strike="noStrike" dirty="0">
                          <a:solidFill>
                            <a:schemeClr val="tx1"/>
                          </a:solidFill>
                          <a:latin typeface="Meiryo UI" panose="020B0604030504040204" pitchFamily="50" charset="-128"/>
                          <a:ea typeface="Meiryo UI" panose="020B0604030504040204" pitchFamily="50" charset="-128"/>
                        </a:rPr>
                        <a:t>認知症の人に関する府民の理解の増進等、認知症の人の生活におけるバリアフリー化の推進、認知症の人の社会参加の機会の確保等、認知症の人の意思決定の支援及び権利利益の保護、保健医療サービス及び福祉サービス提供体制の整備等、相談体制の整備等、認知症の予防等</a:t>
                      </a:r>
                      <a:endParaRPr kumimoji="1" lang="en-US" altLang="ja-JP" sz="1200" u="none" strike="noStrike" dirty="0">
                        <a:solidFill>
                          <a:schemeClr val="tx1"/>
                        </a:solidFill>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3989445692"/>
                  </a:ext>
                </a:extLst>
              </a:tr>
              <a:tr h="252000">
                <a:tc v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noFill/>
                  </a:tcPr>
                </a:tc>
                <a:tc vMerge="1">
                  <a:txBody>
                    <a:bodyPr/>
                    <a:lstStyle/>
                    <a:p>
                      <a:pPr algn="l"/>
                      <a:endParaRPr kumimoji="1" lang="ja-JP" altLang="en-US" sz="1200" dirty="0">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６ 評価指標</a:t>
                      </a:r>
                    </a:p>
                  </a:txBody>
                  <a:tcPr anchor="ctr">
                    <a:noFill/>
                  </a:tcPr>
                </a:tc>
                <a:tc>
                  <a:txBody>
                    <a:bodyPr/>
                    <a:lstStyle/>
                    <a:p>
                      <a:pPr algn="l"/>
                      <a:r>
                        <a:rPr kumimoji="1" lang="ja-JP" altLang="en-US" sz="1200" u="sng" strike="noStrike" dirty="0">
                          <a:solidFill>
                            <a:schemeClr val="tx1"/>
                          </a:solidFill>
                          <a:latin typeface="Meiryo UI" panose="020B0604030504040204" pitchFamily="50" charset="-128"/>
                          <a:ea typeface="Meiryo UI" panose="020B0604030504040204" pitchFamily="50" charset="-128"/>
                        </a:rPr>
                        <a:t>評価指標</a:t>
                      </a:r>
                      <a:endParaRPr kumimoji="1" lang="en-US" altLang="ja-JP" sz="1200" u="sng" strike="noStrike" dirty="0">
                        <a:solidFill>
                          <a:schemeClr val="tx1"/>
                        </a:solidFill>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3613091623"/>
                  </a:ext>
                </a:extLst>
              </a:tr>
              <a:tr h="555509">
                <a:tc rowSpan="2">
                  <a:txBody>
                    <a:bodyPr/>
                    <a:lstStyle/>
                    <a:p>
                      <a:pPr algn="ctr"/>
                      <a:r>
                        <a:rPr kumimoji="1" lang="ja-JP" altLang="en-US" sz="1200" dirty="0">
                          <a:latin typeface="Meiryo UI" panose="020B0604030504040204" pitchFamily="50" charset="-128"/>
                          <a:ea typeface="Meiryo UI" panose="020B0604030504040204" pitchFamily="50" charset="-128"/>
                        </a:rPr>
                        <a:t>５</a:t>
                      </a:r>
                    </a:p>
                  </a:txBody>
                  <a:tcPr anchor="ctr">
                    <a:noFill/>
                  </a:tcPr>
                </a:tc>
                <a:tc rowSpan="2">
                  <a:txBody>
                    <a:bodyPr/>
                    <a:lstStyle/>
                    <a:p>
                      <a:pPr algn="l"/>
                      <a:r>
                        <a:rPr kumimoji="1" lang="ja-JP" altLang="en-US" sz="1200" dirty="0">
                          <a:latin typeface="Meiryo UI" panose="020B0604030504040204" pitchFamily="50" charset="-128"/>
                          <a:ea typeface="Meiryo UI" panose="020B0604030504040204" pitchFamily="50" charset="-128"/>
                        </a:rPr>
                        <a:t>介護サービス量の見込み及び必要入所（利用）</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定員総数</a:t>
                      </a: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１ 要支援・要介護認定者</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の将来推計</a:t>
                      </a:r>
                    </a:p>
                  </a:txBody>
                  <a:tcPr anchor="ctr">
                    <a:noFill/>
                  </a:tcPr>
                </a:tc>
                <a:tc>
                  <a:txBody>
                    <a:bodyPr/>
                    <a:lstStyle/>
                    <a:p>
                      <a:pPr algn="l"/>
                      <a:r>
                        <a:rPr kumimoji="1" lang="en-US" altLang="ja-JP" sz="1200" dirty="0">
                          <a:latin typeface="Meiryo UI" panose="020B0604030504040204" pitchFamily="50" charset="-128"/>
                          <a:ea typeface="Meiryo UI" panose="020B0604030504040204" pitchFamily="50" charset="-128"/>
                        </a:rPr>
                        <a:t>2027</a:t>
                      </a:r>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2029</a:t>
                      </a:r>
                      <a:r>
                        <a:rPr kumimoji="1" lang="ja-JP" altLang="en-US" sz="1200" dirty="0">
                          <a:latin typeface="Meiryo UI" panose="020B0604030504040204" pitchFamily="50" charset="-128"/>
                          <a:ea typeface="Meiryo UI" panose="020B0604030504040204" pitchFamily="50" charset="-128"/>
                        </a:rPr>
                        <a:t>年度及び</a:t>
                      </a:r>
                      <a:r>
                        <a:rPr kumimoji="1" lang="en-US" altLang="ja-JP" sz="1200" dirty="0">
                          <a:latin typeface="Meiryo UI" panose="020B0604030504040204" pitchFamily="50" charset="-128"/>
                          <a:ea typeface="Meiryo UI" panose="020B0604030504040204" pitchFamily="50" charset="-128"/>
                        </a:rPr>
                        <a:t>2040</a:t>
                      </a:r>
                      <a:r>
                        <a:rPr kumimoji="1" lang="ja-JP" altLang="en-US" sz="1200" dirty="0">
                          <a:latin typeface="Meiryo UI" panose="020B0604030504040204" pitchFamily="50" charset="-128"/>
                          <a:ea typeface="Meiryo UI" panose="020B0604030504040204" pitchFamily="50" charset="-128"/>
                        </a:rPr>
                        <a:t>年度の推計</a:t>
                      </a:r>
                      <a:endParaRPr kumimoji="1" lang="ja-JP" altLang="en-US" sz="1200" u="sng" dirty="0">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2196630638"/>
                  </a:ext>
                </a:extLst>
              </a:tr>
              <a:tr h="777712">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２ 介護サービス量の見込み</a:t>
                      </a: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居宅サービス、施設サービス、地域密着型サービス種別ごとの量の見込み</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圏域別</a:t>
                      </a:r>
                      <a:r>
                        <a:rPr kumimoji="1" lang="en-US" altLang="ja-JP" sz="1200" dirty="0">
                          <a:latin typeface="Meiryo UI" panose="020B0604030504040204" pitchFamily="50" charset="-128"/>
                          <a:ea typeface="Meiryo UI" panose="020B0604030504040204" pitchFamily="50" charset="-128"/>
                        </a:rPr>
                        <a:t>)</a:t>
                      </a:r>
                    </a:p>
                    <a:p>
                      <a:pPr algn="l"/>
                      <a:endParaRPr kumimoji="1" lang="en-US" altLang="ja-JP" sz="4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a:t>
                      </a:r>
                      <a:r>
                        <a:rPr kumimoji="1" lang="en-US" altLang="ja-JP" sz="1200" u="sng" dirty="0">
                          <a:highlight>
                            <a:srgbClr val="FFFF00"/>
                          </a:highlight>
                          <a:latin typeface="Meiryo UI" panose="020B0604030504040204" pitchFamily="50" charset="-128"/>
                          <a:ea typeface="Meiryo UI" panose="020B0604030504040204" pitchFamily="50" charset="-128"/>
                        </a:rPr>
                        <a:t>2040</a:t>
                      </a:r>
                      <a:r>
                        <a:rPr kumimoji="1" lang="ja-JP" altLang="en-US" sz="1200" u="sng" dirty="0">
                          <a:highlight>
                            <a:srgbClr val="FFFF00"/>
                          </a:highlight>
                          <a:latin typeface="Meiryo UI" panose="020B0604030504040204" pitchFamily="50" charset="-128"/>
                          <a:ea typeface="Meiryo UI" panose="020B0604030504040204" pitchFamily="50" charset="-128"/>
                        </a:rPr>
                        <a:t>年を含む中長期的な推計を記載</a:t>
                      </a:r>
                    </a:p>
                  </a:txBody>
                  <a:tcPr anchor="ctr">
                    <a:noFill/>
                  </a:tcPr>
                </a:tc>
                <a:extLst>
                  <a:ext uri="{0D108BD9-81ED-4DB2-BD59-A6C34878D82A}">
                    <a16:rowId xmlns:a16="http://schemas.microsoft.com/office/drawing/2014/main" val="3223930015"/>
                  </a:ext>
                </a:extLst>
              </a:tr>
              <a:tr h="334800">
                <a:tc rowSpan="3">
                  <a:txBody>
                    <a:bodyPr/>
                    <a:lstStyle/>
                    <a:p>
                      <a:pPr algn="ctr"/>
                      <a:r>
                        <a:rPr kumimoji="1" lang="ja-JP" altLang="en-US" sz="1200" dirty="0">
                          <a:latin typeface="Meiryo UI" panose="020B0604030504040204" pitchFamily="50" charset="-128"/>
                          <a:ea typeface="Meiryo UI" panose="020B0604030504040204" pitchFamily="50" charset="-128"/>
                        </a:rPr>
                        <a:t>６</a:t>
                      </a:r>
                    </a:p>
                  </a:txBody>
                  <a:tcPr anchor="ctr">
                    <a:noFill/>
                  </a:tcPr>
                </a:tc>
                <a:tc rowSpan="3">
                  <a:txBody>
                    <a:bodyPr/>
                    <a:lstStyle/>
                    <a:p>
                      <a:pPr algn="l"/>
                      <a:r>
                        <a:rPr kumimoji="1" lang="ja-JP" altLang="en-US" sz="1200" dirty="0">
                          <a:latin typeface="Meiryo UI" panose="020B0604030504040204" pitchFamily="50" charset="-128"/>
                          <a:ea typeface="Meiryo UI" panose="020B0604030504040204" pitchFamily="50" charset="-128"/>
                        </a:rPr>
                        <a:t>前期計画の検証</a:t>
                      </a: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１ 大阪府全体の状況</a:t>
                      </a:r>
                    </a:p>
                  </a:txBody>
                  <a:tcPr anchor="ctr">
                    <a:noFill/>
                  </a:tcPr>
                </a:tc>
                <a:tc>
                  <a:txBody>
                    <a:bodyPr/>
                    <a:lstStyle/>
                    <a:p>
                      <a:pPr algn="l"/>
                      <a:r>
                        <a:rPr kumimoji="1" lang="ja-JP" altLang="en-US" sz="1200" dirty="0">
                          <a:latin typeface="Meiryo UI" panose="020B0604030504040204" pitchFamily="50" charset="-128"/>
                          <a:ea typeface="Meiryo UI" panose="020B0604030504040204" pitchFamily="50" charset="-128"/>
                        </a:rPr>
                        <a:t>要介護・要支援認定者、各サービスの利用実績（</a:t>
                      </a:r>
                      <a:r>
                        <a:rPr kumimoji="1" lang="en-US" altLang="ja-JP" sz="1200" dirty="0">
                          <a:latin typeface="Meiryo UI" panose="020B0604030504040204" pitchFamily="50" charset="-128"/>
                          <a:ea typeface="Meiryo UI" panose="020B0604030504040204" pitchFamily="50" charset="-128"/>
                        </a:rPr>
                        <a:t>2024</a:t>
                      </a:r>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2025</a:t>
                      </a:r>
                      <a:r>
                        <a:rPr kumimoji="1" lang="ja-JP" altLang="en-US" sz="1200" dirty="0">
                          <a:latin typeface="Meiryo UI" panose="020B0604030504040204" pitchFamily="50" charset="-128"/>
                          <a:ea typeface="Meiryo UI" panose="020B0604030504040204" pitchFamily="50" charset="-128"/>
                        </a:rPr>
                        <a:t>年度）</a:t>
                      </a:r>
                    </a:p>
                  </a:txBody>
                  <a:tcPr anchor="ctr">
                    <a:noFill/>
                  </a:tcPr>
                </a:tc>
                <a:extLst>
                  <a:ext uri="{0D108BD9-81ED-4DB2-BD59-A6C34878D82A}">
                    <a16:rowId xmlns:a16="http://schemas.microsoft.com/office/drawing/2014/main" val="2631396616"/>
                  </a:ext>
                </a:extLst>
              </a:tr>
              <a:tr h="333305">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vMerge="1">
                  <a:txBody>
                    <a:bodyPr/>
                    <a:lstStyle/>
                    <a:p>
                      <a:pPr algn="l"/>
                      <a:endParaRPr kumimoji="1" lang="ja-JP" altLang="en-US" sz="1000" dirty="0">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２ 圏域別の状況</a:t>
                      </a: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要介護・要支援認定者、各サービスの利用実績（</a:t>
                      </a:r>
                      <a:r>
                        <a:rPr kumimoji="1" lang="en-US" altLang="ja-JP" sz="1200" dirty="0">
                          <a:latin typeface="Meiryo UI" panose="020B0604030504040204" pitchFamily="50" charset="-128"/>
                          <a:ea typeface="Meiryo UI" panose="020B0604030504040204" pitchFamily="50" charset="-128"/>
                        </a:rPr>
                        <a:t>2024</a:t>
                      </a:r>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2025</a:t>
                      </a:r>
                      <a:r>
                        <a:rPr kumimoji="1" lang="ja-JP" altLang="en-US" sz="1200" dirty="0">
                          <a:latin typeface="Meiryo UI" panose="020B0604030504040204" pitchFamily="50" charset="-128"/>
                          <a:ea typeface="Meiryo UI" panose="020B0604030504040204" pitchFamily="50" charset="-128"/>
                        </a:rPr>
                        <a:t>年度）</a:t>
                      </a:r>
                    </a:p>
                  </a:txBody>
                  <a:tcPr anchor="ctr">
                    <a:noFill/>
                  </a:tcPr>
                </a:tc>
                <a:extLst>
                  <a:ext uri="{0D108BD9-81ED-4DB2-BD59-A6C34878D82A}">
                    <a16:rowId xmlns:a16="http://schemas.microsoft.com/office/drawing/2014/main" val="3960535949"/>
                  </a:ext>
                </a:extLst>
              </a:tr>
              <a:tr h="333305">
                <a:tc v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noFill/>
                  </a:tcPr>
                </a:tc>
                <a:tc vMerge="1">
                  <a:txBody>
                    <a:bodyPr/>
                    <a:lstStyle/>
                    <a:p>
                      <a:pPr algn="l"/>
                      <a:endParaRPr kumimoji="1" lang="ja-JP" altLang="en-US" sz="1200" dirty="0">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sng" dirty="0">
                          <a:highlight>
                            <a:srgbClr val="FFFF00"/>
                          </a:highlight>
                          <a:latin typeface="Meiryo UI" panose="020B0604030504040204" pitchFamily="50" charset="-128"/>
                          <a:ea typeface="Meiryo UI" panose="020B0604030504040204" pitchFamily="50" charset="-128"/>
                        </a:rPr>
                        <a:t>3</a:t>
                      </a:r>
                      <a:r>
                        <a:rPr kumimoji="1" lang="ja-JP" altLang="en-US" sz="1200" u="sng" dirty="0">
                          <a:highlight>
                            <a:srgbClr val="FFFF00"/>
                          </a:highlight>
                          <a:latin typeface="Meiryo UI" panose="020B0604030504040204" pitchFamily="50" charset="-128"/>
                          <a:ea typeface="Meiryo UI" panose="020B0604030504040204" pitchFamily="50" charset="-128"/>
                        </a:rPr>
                        <a:t>　計画の成果指標</a:t>
                      </a:r>
                      <a:r>
                        <a:rPr kumimoji="1" lang="ja-JP" altLang="en-US" sz="1200" u="none" dirty="0">
                          <a:highlight>
                            <a:srgbClr val="FFFF00"/>
                          </a:highlight>
                          <a:latin typeface="Meiryo UI" panose="020B0604030504040204" pitchFamily="50" charset="-128"/>
                          <a:ea typeface="Meiryo UI" panose="020B0604030504040204" pitchFamily="50" charset="-128"/>
                        </a:rPr>
                        <a:t>　 </a:t>
                      </a:r>
                      <a:r>
                        <a:rPr kumimoji="1" lang="en-US" altLang="ja-JP" sz="1100" u="none" dirty="0">
                          <a:solidFill>
                            <a:srgbClr val="FF0000"/>
                          </a:solidFill>
                          <a:latin typeface="Meiryo UI" panose="020B0604030504040204" pitchFamily="50" charset="-128"/>
                          <a:ea typeface="Meiryo UI" panose="020B0604030504040204" pitchFamily="50" charset="-128"/>
                        </a:rPr>
                        <a:t>※</a:t>
                      </a:r>
                      <a:r>
                        <a:rPr kumimoji="1" lang="ja-JP" altLang="en-US" sz="1100" u="sng" dirty="0">
                          <a:solidFill>
                            <a:srgbClr val="FF0000"/>
                          </a:solidFill>
                          <a:latin typeface="Meiryo UI" panose="020B0604030504040204" pitchFamily="50" charset="-128"/>
                          <a:ea typeface="Meiryo UI" panose="020B0604030504040204" pitchFamily="50" charset="-128"/>
                        </a:rPr>
                        <a:t>新設</a:t>
                      </a:r>
                      <a:endParaRPr kumimoji="1" lang="en-US" altLang="ja-JP" sz="1200" b="1" u="sng" dirty="0">
                        <a:solidFill>
                          <a:srgbClr val="FF0000"/>
                        </a:solidFill>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a:t>
                      </a:r>
                      <a:r>
                        <a:rPr kumimoji="1" lang="ja-JP" altLang="en-US" sz="1200" dirty="0">
                          <a:highlight>
                            <a:srgbClr val="FFFF00"/>
                          </a:highlight>
                          <a:latin typeface="Meiryo UI" panose="020B0604030504040204" pitchFamily="50" charset="-128"/>
                          <a:ea typeface="Meiryo UI" panose="020B0604030504040204" pitchFamily="50" charset="-128"/>
                        </a:rPr>
                        <a:t>アウトカム指標にかかる目標の進捗状況を記載</a:t>
                      </a:r>
                    </a:p>
                  </a:txBody>
                  <a:tcPr anchor="ctr">
                    <a:noFill/>
                  </a:tcPr>
                </a:tc>
                <a:extLst>
                  <a:ext uri="{0D108BD9-81ED-4DB2-BD59-A6C34878D82A}">
                    <a16:rowId xmlns:a16="http://schemas.microsoft.com/office/drawing/2014/main" val="128540293"/>
                  </a:ext>
                </a:extLst>
              </a:tr>
              <a:tr h="540000">
                <a:tc>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noFill/>
                  </a:tcPr>
                </a:tc>
                <a:tc gridSpan="2">
                  <a:txBody>
                    <a:bodyPr/>
                    <a:lstStyle/>
                    <a:p>
                      <a:pPr algn="l"/>
                      <a:r>
                        <a:rPr kumimoji="1" lang="ja-JP" altLang="en-US" sz="1200" dirty="0">
                          <a:latin typeface="Meiryo UI" panose="020B0604030504040204" pitchFamily="50" charset="-128"/>
                          <a:ea typeface="Meiryo UI" panose="020B0604030504040204" pitchFamily="50" charset="-128"/>
                        </a:rPr>
                        <a:t>参考資料</a:t>
                      </a:r>
                    </a:p>
                  </a:txBody>
                  <a:tcPr anchor="c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dirty="0">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審議会、庁内推進会議、市町村計画策定に関する府の取組み、</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市町村高齢者計画策定指針、用語の解説</a:t>
                      </a:r>
                      <a:endParaRPr kumimoji="1" lang="en-US" altLang="ja-JP" sz="1200" dirty="0">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2512361455"/>
                  </a:ext>
                </a:extLst>
              </a:tr>
            </a:tbl>
          </a:graphicData>
        </a:graphic>
      </p:graphicFrame>
      <p:sp>
        <p:nvSpPr>
          <p:cNvPr id="2" name="スライド番号プレースホルダー 1"/>
          <p:cNvSpPr>
            <a:spLocks noGrp="1"/>
          </p:cNvSpPr>
          <p:nvPr>
            <p:ph type="sldNum" sz="quarter" idx="12"/>
          </p:nvPr>
        </p:nvSpPr>
        <p:spPr>
          <a:xfrm>
            <a:off x="7086600" y="6492875"/>
            <a:ext cx="2057400" cy="365125"/>
          </a:xfrm>
        </p:spPr>
        <p:txBody>
          <a:bodyPr/>
          <a:lstStyle/>
          <a:p>
            <a:fld id="{4CE62AE4-F010-47EE-8F3E-40F74E339448}" type="slidenum">
              <a:rPr kumimoji="1" lang="ja-JP" altLang="en-US" b="1" smtClean="0">
                <a:solidFill>
                  <a:schemeClr val="tx1"/>
                </a:solidFill>
              </a:rPr>
              <a:t>5</a:t>
            </a:fld>
            <a:endParaRPr kumimoji="1" lang="ja-JP" altLang="en-US" b="1" dirty="0">
              <a:solidFill>
                <a:schemeClr val="tx1"/>
              </a:solidFill>
            </a:endParaRPr>
          </a:p>
        </p:txBody>
      </p:sp>
    </p:spTree>
    <p:extLst>
      <p:ext uri="{BB962C8B-B14F-4D97-AF65-F5344CB8AC3E}">
        <p14:creationId xmlns:p14="http://schemas.microsoft.com/office/powerpoint/2010/main" val="4268890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2776"/>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BIZ UDPゴシック" panose="020B0400000000000000" pitchFamily="50" charset="-128"/>
                <a:ea typeface="BIZ UDPゴシック" panose="020B0400000000000000" pitchFamily="50" charset="-128"/>
              </a:rPr>
              <a:t>大阪府高齢者計画</a:t>
            </a:r>
            <a:r>
              <a:rPr kumimoji="1" lang="en-US" altLang="ja-JP" b="1" dirty="0">
                <a:latin typeface="BIZ UDPゴシック" panose="020B0400000000000000" pitchFamily="50" charset="-128"/>
                <a:ea typeface="BIZ UDPゴシック" panose="020B0400000000000000" pitchFamily="50" charset="-128"/>
              </a:rPr>
              <a:t>2027 </a:t>
            </a:r>
            <a:r>
              <a:rPr kumimoji="1" lang="ja-JP" altLang="en-US" b="1" dirty="0">
                <a:latin typeface="BIZ UDPゴシック" panose="020B0400000000000000" pitchFamily="50" charset="-128"/>
                <a:ea typeface="BIZ UDPゴシック" panose="020B0400000000000000" pitchFamily="50" charset="-128"/>
              </a:rPr>
              <a:t>骨子案</a:t>
            </a:r>
          </a:p>
        </p:txBody>
      </p:sp>
      <p:graphicFrame>
        <p:nvGraphicFramePr>
          <p:cNvPr id="8" name="表 7"/>
          <p:cNvGraphicFramePr>
            <a:graphicFrameLocks noGrp="1"/>
          </p:cNvGraphicFramePr>
          <p:nvPr>
            <p:extLst>
              <p:ext uri="{D42A27DB-BD31-4B8C-83A1-F6EECF244321}">
                <p14:modId xmlns:p14="http://schemas.microsoft.com/office/powerpoint/2010/main" val="3133727799"/>
              </p:ext>
            </p:extLst>
          </p:nvPr>
        </p:nvGraphicFramePr>
        <p:xfrm>
          <a:off x="108000" y="1170215"/>
          <a:ext cx="8928000" cy="5331315"/>
        </p:xfrm>
        <a:graphic>
          <a:graphicData uri="http://schemas.openxmlformats.org/drawingml/2006/table">
            <a:tbl>
              <a:tblPr firstRow="1" firstCol="1" bandRow="1">
                <a:tableStyleId>{5940675A-B579-460E-94D1-54222C63F5DA}</a:tableStyleId>
              </a:tblPr>
              <a:tblGrid>
                <a:gridCol w="4464000">
                  <a:extLst>
                    <a:ext uri="{9D8B030D-6E8A-4147-A177-3AD203B41FA5}">
                      <a16:colId xmlns:a16="http://schemas.microsoft.com/office/drawing/2014/main" val="3369937350"/>
                    </a:ext>
                  </a:extLst>
                </a:gridCol>
                <a:gridCol w="4464000">
                  <a:extLst>
                    <a:ext uri="{9D8B030D-6E8A-4147-A177-3AD203B41FA5}">
                      <a16:colId xmlns:a16="http://schemas.microsoft.com/office/drawing/2014/main" val="2848863762"/>
                    </a:ext>
                  </a:extLst>
                </a:gridCol>
              </a:tblGrid>
              <a:tr h="290141">
                <a:tc>
                  <a:txBody>
                    <a:bodyPr/>
                    <a:lstStyle/>
                    <a:p>
                      <a:pPr algn="ctr">
                        <a:spcAft>
                          <a:spcPts val="0"/>
                        </a:spcAft>
                      </a:pPr>
                      <a:r>
                        <a:rPr lang="ja-JP" altLang="en-US" sz="1100" b="1" kern="100" dirty="0">
                          <a:effectLst/>
                          <a:latin typeface="Meiryo UI" panose="020B0604030504040204" pitchFamily="50" charset="-128"/>
                          <a:ea typeface="Meiryo UI" panose="020B0604030504040204" pitchFamily="50" charset="-128"/>
                        </a:rPr>
                        <a:t>現</a:t>
                      </a:r>
                      <a:r>
                        <a:rPr lang="ja-JP" sz="1100" b="1" kern="100" dirty="0">
                          <a:effectLst/>
                          <a:latin typeface="Meiryo UI" panose="020B0604030504040204" pitchFamily="50" charset="-128"/>
                          <a:ea typeface="Meiryo UI" panose="020B0604030504040204" pitchFamily="50" charset="-128"/>
                        </a:rPr>
                        <a:t>計画</a:t>
                      </a:r>
                      <a:r>
                        <a:rPr lang="en-US" sz="1100" b="1" kern="100" dirty="0">
                          <a:effectLst/>
                          <a:latin typeface="Meiryo UI" panose="020B0604030504040204" pitchFamily="50" charset="-128"/>
                          <a:ea typeface="Meiryo UI" panose="020B0604030504040204" pitchFamily="50" charset="-128"/>
                        </a:rPr>
                        <a:t>(2024)</a:t>
                      </a:r>
                      <a:endParaRPr lang="ja-JP" sz="11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algn="ctr">
                        <a:spcAft>
                          <a:spcPts val="0"/>
                        </a:spcAft>
                      </a:pPr>
                      <a:r>
                        <a:rPr lang="ja-JP" sz="1100" b="1" kern="100" dirty="0">
                          <a:effectLst/>
                          <a:latin typeface="Meiryo UI" panose="020B0604030504040204" pitchFamily="50" charset="-128"/>
                          <a:ea typeface="Meiryo UI" panose="020B0604030504040204" pitchFamily="50" charset="-128"/>
                        </a:rPr>
                        <a:t>新計画</a:t>
                      </a:r>
                      <a:r>
                        <a:rPr lang="en-US" sz="1100" b="1" kern="100" dirty="0">
                          <a:effectLst/>
                          <a:latin typeface="Meiryo UI" panose="020B0604030504040204" pitchFamily="50" charset="-128"/>
                          <a:ea typeface="Meiryo UI" panose="020B0604030504040204" pitchFamily="50" charset="-128"/>
                        </a:rPr>
                        <a:t>(2027)</a:t>
                      </a:r>
                      <a:endParaRPr lang="ja-JP" sz="11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1498415055"/>
                  </a:ext>
                </a:extLst>
              </a:tr>
              <a:tr h="290141">
                <a:tc>
                  <a:txBody>
                    <a:bodyPr/>
                    <a:lstStyle/>
                    <a:p>
                      <a:pPr algn="just">
                        <a:spcAft>
                          <a:spcPts val="0"/>
                        </a:spcAft>
                      </a:pPr>
                      <a:r>
                        <a:rPr lang="ja-JP" sz="1100" kern="100" dirty="0">
                          <a:effectLst/>
                          <a:latin typeface="Meiryo UI" panose="020B0604030504040204" pitchFamily="50" charset="-128"/>
                          <a:ea typeface="Meiryo UI" panose="020B0604030504040204" pitchFamily="50" charset="-128"/>
                        </a:rPr>
                        <a:t>第３章　施策の推進方策</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algn="just">
                        <a:spcAft>
                          <a:spcPts val="0"/>
                        </a:spcAft>
                      </a:pPr>
                      <a:r>
                        <a:rPr lang="ja-JP" sz="1100" kern="100" dirty="0">
                          <a:effectLst/>
                          <a:latin typeface="Meiryo UI" panose="020B0604030504040204" pitchFamily="50" charset="-128"/>
                          <a:ea typeface="Meiryo UI" panose="020B0604030504040204" pitchFamily="50" charset="-128"/>
                        </a:rPr>
                        <a:t>第３章　施策の推進方策</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1498328333"/>
                  </a:ext>
                </a:extLst>
              </a:tr>
              <a:tr h="290141">
                <a:tc>
                  <a:txBody>
                    <a:bodyPr/>
                    <a:lstStyle/>
                    <a:p>
                      <a:pPr indent="146050" algn="just">
                        <a:spcAft>
                          <a:spcPts val="0"/>
                        </a:spcAft>
                      </a:pPr>
                      <a:r>
                        <a:rPr lang="ja-JP" sz="1100" kern="100" dirty="0">
                          <a:effectLst/>
                          <a:latin typeface="Meiryo UI" panose="020B0604030504040204" pitchFamily="50" charset="-128"/>
                          <a:ea typeface="Meiryo UI" panose="020B0604030504040204" pitchFamily="50" charset="-128"/>
                        </a:rPr>
                        <a:t>１節　自立支援、介護予防・重度化防止</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indent="146050" algn="just">
                        <a:spcAft>
                          <a:spcPts val="0"/>
                        </a:spcAft>
                      </a:pPr>
                      <a:r>
                        <a:rPr lang="ja-JP" sz="1100" kern="100" dirty="0">
                          <a:effectLst/>
                          <a:latin typeface="Meiryo UI" panose="020B0604030504040204" pitchFamily="50" charset="-128"/>
                          <a:ea typeface="Meiryo UI" panose="020B0604030504040204" pitchFamily="50" charset="-128"/>
                        </a:rPr>
                        <a:t>１節　自立支援、介護予防・重度化防止</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2641596300"/>
                  </a:ext>
                </a:extLst>
              </a:tr>
              <a:tr h="290141">
                <a:tc>
                  <a:txBody>
                    <a:bodyPr/>
                    <a:lstStyle/>
                    <a:p>
                      <a:pPr algn="just">
                        <a:spcAft>
                          <a:spcPts val="0"/>
                        </a:spcAft>
                      </a:pPr>
                      <a:r>
                        <a:rPr lang="ja-JP" sz="1100" kern="100" dirty="0">
                          <a:effectLst/>
                          <a:latin typeface="Meiryo UI" panose="020B0604030504040204" pitchFamily="50" charset="-128"/>
                          <a:ea typeface="Meiryo UI" panose="020B0604030504040204" pitchFamily="50" charset="-128"/>
                        </a:rPr>
                        <a:t>　</a:t>
                      </a:r>
                      <a:r>
                        <a:rPr lang="en-US" altLang="ja-JP" sz="1100" kern="100" dirty="0">
                          <a:effectLst/>
                          <a:latin typeface="Meiryo UI" panose="020B0604030504040204" pitchFamily="50" charset="-128"/>
                          <a:ea typeface="Meiryo UI" panose="020B0604030504040204" pitchFamily="50" charset="-128"/>
                        </a:rPr>
                        <a:t> </a:t>
                      </a:r>
                      <a:r>
                        <a:rPr lang="ja-JP" sz="1100" kern="100" dirty="0">
                          <a:effectLst/>
                          <a:latin typeface="Meiryo UI" panose="020B0604030504040204" pitchFamily="50" charset="-128"/>
                          <a:ea typeface="Meiryo UI" panose="020B0604030504040204" pitchFamily="50" charset="-128"/>
                        </a:rPr>
                        <a:t>２節　社会参加の促進</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algn="just">
                        <a:spcAft>
                          <a:spcPts val="0"/>
                        </a:spcAft>
                      </a:pPr>
                      <a:r>
                        <a:rPr lang="ja-JP" sz="1100" kern="100" dirty="0">
                          <a:effectLst/>
                          <a:latin typeface="Meiryo UI" panose="020B0604030504040204" pitchFamily="50" charset="-128"/>
                          <a:ea typeface="Meiryo UI" panose="020B0604030504040204" pitchFamily="50" charset="-128"/>
                        </a:rPr>
                        <a:t>　</a:t>
                      </a:r>
                      <a:r>
                        <a:rPr lang="en-US" altLang="ja-JP" sz="1100" kern="100" dirty="0">
                          <a:effectLst/>
                          <a:latin typeface="Meiryo UI" panose="020B0604030504040204" pitchFamily="50" charset="-128"/>
                          <a:ea typeface="Meiryo UI" panose="020B0604030504040204" pitchFamily="50" charset="-128"/>
                        </a:rPr>
                        <a:t> </a:t>
                      </a:r>
                      <a:r>
                        <a:rPr lang="ja-JP" sz="1100" kern="100" dirty="0">
                          <a:effectLst/>
                          <a:latin typeface="Meiryo UI" panose="020B0604030504040204" pitchFamily="50" charset="-128"/>
                          <a:ea typeface="Meiryo UI" panose="020B0604030504040204" pitchFamily="50" charset="-128"/>
                        </a:rPr>
                        <a:t>２節　社会参加の促進</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1247376247"/>
                  </a:ext>
                </a:extLst>
              </a:tr>
              <a:tr h="290141">
                <a:tc>
                  <a:txBody>
                    <a:bodyPr/>
                    <a:lstStyle/>
                    <a:p>
                      <a:pPr algn="just">
                        <a:spcAft>
                          <a:spcPts val="0"/>
                        </a:spcAft>
                      </a:pPr>
                      <a:r>
                        <a:rPr lang="ja-JP" sz="1100" kern="100" dirty="0">
                          <a:effectLst/>
                          <a:latin typeface="Meiryo UI" panose="020B0604030504040204" pitchFamily="50" charset="-128"/>
                          <a:ea typeface="Meiryo UI" panose="020B0604030504040204" pitchFamily="50" charset="-128"/>
                        </a:rPr>
                        <a:t>　</a:t>
                      </a:r>
                      <a:r>
                        <a:rPr lang="en-US" altLang="ja-JP" sz="1100" kern="100" dirty="0">
                          <a:effectLst/>
                          <a:latin typeface="Meiryo UI" panose="020B0604030504040204" pitchFamily="50" charset="-128"/>
                          <a:ea typeface="Meiryo UI" panose="020B0604030504040204" pitchFamily="50" charset="-128"/>
                        </a:rPr>
                        <a:t> </a:t>
                      </a:r>
                      <a:r>
                        <a:rPr lang="ja-JP" sz="1100" kern="100" dirty="0">
                          <a:effectLst/>
                          <a:latin typeface="Meiryo UI" panose="020B0604030504040204" pitchFamily="50" charset="-128"/>
                          <a:ea typeface="Meiryo UI" panose="020B0604030504040204" pitchFamily="50" charset="-128"/>
                        </a:rPr>
                        <a:t>３節　医療・介護連携の推進</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algn="just">
                        <a:spcAft>
                          <a:spcPts val="0"/>
                        </a:spcAft>
                      </a:pPr>
                      <a:r>
                        <a:rPr lang="ja-JP" sz="1100" kern="100" dirty="0">
                          <a:solidFill>
                            <a:srgbClr val="FF0000"/>
                          </a:solidFill>
                          <a:effectLst/>
                          <a:latin typeface="Meiryo UI" panose="020B0604030504040204" pitchFamily="50" charset="-128"/>
                          <a:ea typeface="Meiryo UI" panose="020B0604030504040204" pitchFamily="50" charset="-128"/>
                        </a:rPr>
                        <a:t>　</a:t>
                      </a:r>
                      <a:r>
                        <a:rPr lang="en-US" altLang="ja-JP" sz="1100" kern="100" dirty="0">
                          <a:solidFill>
                            <a:srgbClr val="FF0000"/>
                          </a:solidFill>
                          <a:effectLst/>
                          <a:latin typeface="Meiryo UI" panose="020B0604030504040204" pitchFamily="50" charset="-128"/>
                          <a:ea typeface="Meiryo UI" panose="020B0604030504040204" pitchFamily="50" charset="-128"/>
                        </a:rPr>
                        <a:t> </a:t>
                      </a:r>
                      <a:r>
                        <a:rPr lang="ja-JP" sz="1100" kern="100" dirty="0">
                          <a:solidFill>
                            <a:srgbClr val="FF0000"/>
                          </a:solidFill>
                          <a:effectLst/>
                          <a:latin typeface="Meiryo UI" panose="020B0604030504040204" pitchFamily="50" charset="-128"/>
                          <a:ea typeface="Meiryo UI" panose="020B0604030504040204" pitchFamily="50" charset="-128"/>
                        </a:rPr>
                        <a:t>３節　</a:t>
                      </a:r>
                      <a:r>
                        <a:rPr lang="ja-JP" altLang="en-US" sz="1100" kern="100" dirty="0">
                          <a:solidFill>
                            <a:srgbClr val="FF0000"/>
                          </a:solidFill>
                          <a:effectLst/>
                          <a:latin typeface="Meiryo UI" panose="020B0604030504040204" pitchFamily="50" charset="-128"/>
                          <a:ea typeface="Meiryo UI" panose="020B0604030504040204" pitchFamily="50" charset="-128"/>
                        </a:rPr>
                        <a:t>包括的な支援体制の構築及び権利擁護の推進</a:t>
                      </a:r>
                      <a:endPar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1682041306"/>
                  </a:ext>
                </a:extLst>
              </a:tr>
              <a:tr h="290141">
                <a:tc>
                  <a:txBody>
                    <a:bodyPr/>
                    <a:lstStyle/>
                    <a:p>
                      <a:pPr algn="just">
                        <a:spcAft>
                          <a:spcPts val="0"/>
                        </a:spcAft>
                      </a:pPr>
                      <a:r>
                        <a:rPr lang="ja-JP" sz="1100" kern="100" dirty="0">
                          <a:effectLst/>
                          <a:latin typeface="Meiryo UI" panose="020B0604030504040204" pitchFamily="50" charset="-128"/>
                          <a:ea typeface="Meiryo UI" panose="020B0604030504040204" pitchFamily="50" charset="-128"/>
                        </a:rPr>
                        <a:t>　</a:t>
                      </a:r>
                      <a:r>
                        <a:rPr lang="en-US" altLang="ja-JP" sz="1100" kern="100" dirty="0">
                          <a:effectLst/>
                          <a:latin typeface="Meiryo UI" panose="020B0604030504040204" pitchFamily="50" charset="-128"/>
                          <a:ea typeface="Meiryo UI" panose="020B0604030504040204" pitchFamily="50" charset="-128"/>
                        </a:rPr>
                        <a:t> </a:t>
                      </a:r>
                      <a:r>
                        <a:rPr lang="ja-JP" sz="1100" kern="100" dirty="0">
                          <a:effectLst/>
                          <a:latin typeface="Meiryo UI" panose="020B0604030504040204" pitchFamily="50" charset="-128"/>
                          <a:ea typeface="Meiryo UI" panose="020B0604030504040204" pitchFamily="50" charset="-128"/>
                        </a:rPr>
                        <a:t>４節　</a:t>
                      </a:r>
                      <a:r>
                        <a:rPr lang="ja-JP" altLang="en-US" sz="1100" kern="100" dirty="0">
                          <a:effectLst/>
                          <a:latin typeface="Meiryo UI" panose="020B0604030504040204" pitchFamily="50" charset="-128"/>
                          <a:ea typeface="Meiryo UI" panose="020B0604030504040204" pitchFamily="50" charset="-128"/>
                        </a:rPr>
                        <a:t>包括的な支援体制の構築及び権利擁護の推進</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algn="just">
                        <a:spcAft>
                          <a:spcPts val="0"/>
                        </a:spcAft>
                      </a:pPr>
                      <a:r>
                        <a:rPr lang="ja-JP" altLang="en-US"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effectLst/>
                          <a:latin typeface="Meiryo UI" panose="020B0604030504040204" pitchFamily="50" charset="-128"/>
                          <a:ea typeface="Meiryo UI" panose="020B0604030504040204" pitchFamily="50" charset="-128"/>
                        </a:rPr>
                        <a:t>1</a:t>
                      </a:r>
                      <a:r>
                        <a:rPr lang="ja-JP" altLang="ja-JP" sz="1100" kern="100" dirty="0">
                          <a:effectLst/>
                          <a:latin typeface="Meiryo UI" panose="020B0604030504040204" pitchFamily="50" charset="-128"/>
                          <a:ea typeface="Meiryo UI" panose="020B0604030504040204" pitchFamily="50" charset="-128"/>
                        </a:rPr>
                        <a:t>項　地域共生社会の実現に向けた包括的支援体制の構築</a:t>
                      </a:r>
                      <a:endPar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4118618625"/>
                  </a:ext>
                </a:extLst>
              </a:tr>
              <a:tr h="290141">
                <a:tc>
                  <a:txBody>
                    <a:bodyPr/>
                    <a:lstStyle/>
                    <a:p>
                      <a:pPr indent="133350" algn="just">
                        <a:spcAft>
                          <a:spcPts val="0"/>
                        </a:spcAft>
                      </a:pPr>
                      <a:r>
                        <a:rPr lang="en-US" altLang="ja-JP" sz="1100" kern="100" dirty="0">
                          <a:effectLst/>
                          <a:latin typeface="Meiryo UI" panose="020B0604030504040204" pitchFamily="50" charset="-128"/>
                          <a:ea typeface="Meiryo UI" panose="020B0604030504040204" pitchFamily="50" charset="-128"/>
                        </a:rPr>
                        <a:t>  </a:t>
                      </a:r>
                      <a:r>
                        <a:rPr lang="en-US" sz="1100" kern="100" dirty="0">
                          <a:effectLst/>
                          <a:latin typeface="Meiryo UI" panose="020B0604030504040204" pitchFamily="50" charset="-128"/>
                          <a:ea typeface="Meiryo UI" panose="020B0604030504040204" pitchFamily="50" charset="-128"/>
                        </a:rPr>
                        <a:t>1</a:t>
                      </a:r>
                      <a:r>
                        <a:rPr lang="ja-JP" sz="1100" kern="100" dirty="0">
                          <a:effectLst/>
                          <a:latin typeface="Meiryo UI" panose="020B0604030504040204" pitchFamily="50" charset="-128"/>
                          <a:ea typeface="Meiryo UI" panose="020B0604030504040204" pitchFamily="50" charset="-128"/>
                        </a:rPr>
                        <a:t>項　地域共生社会の実現に向けた包括的支援体制の構築</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indent="133350" algn="just">
                        <a:spcAft>
                          <a:spcPts val="0"/>
                        </a:spcAft>
                      </a:pPr>
                      <a:r>
                        <a:rPr lang="en-US" altLang="ja-JP" sz="1100" kern="100" dirty="0">
                          <a:effectLst/>
                          <a:latin typeface="Meiryo UI" panose="020B0604030504040204" pitchFamily="50" charset="-128"/>
                          <a:ea typeface="Meiryo UI" panose="020B0604030504040204" pitchFamily="50" charset="-128"/>
                        </a:rPr>
                        <a:t>  2</a:t>
                      </a:r>
                      <a:r>
                        <a:rPr lang="ja-JP" altLang="ja-JP" sz="1100" kern="100" dirty="0">
                          <a:effectLst/>
                          <a:latin typeface="Meiryo UI" panose="020B0604030504040204" pitchFamily="50" charset="-128"/>
                          <a:ea typeface="Meiryo UI" panose="020B0604030504040204" pitchFamily="50" charset="-128"/>
                        </a:rPr>
                        <a:t>項　権利擁護の推進</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2042403563"/>
                  </a:ext>
                </a:extLst>
              </a:tr>
              <a:tr h="290141">
                <a:tc>
                  <a:txBody>
                    <a:bodyPr/>
                    <a:lstStyle/>
                    <a:p>
                      <a:pPr indent="133350" algn="just">
                        <a:spcAft>
                          <a:spcPts val="0"/>
                        </a:spcAft>
                      </a:pPr>
                      <a:r>
                        <a:rPr lang="en-US" altLang="ja-JP" sz="1100" kern="100" dirty="0">
                          <a:effectLst/>
                          <a:latin typeface="Meiryo UI" panose="020B0604030504040204" pitchFamily="50" charset="-128"/>
                          <a:ea typeface="Meiryo UI" panose="020B0604030504040204" pitchFamily="50" charset="-128"/>
                        </a:rPr>
                        <a:t>  </a:t>
                      </a:r>
                      <a:r>
                        <a:rPr lang="en-US" sz="1100" kern="100" dirty="0">
                          <a:effectLst/>
                          <a:latin typeface="Meiryo UI" panose="020B0604030504040204" pitchFamily="50" charset="-128"/>
                          <a:ea typeface="Meiryo UI" panose="020B0604030504040204" pitchFamily="50" charset="-128"/>
                        </a:rPr>
                        <a:t>2</a:t>
                      </a:r>
                      <a:r>
                        <a:rPr lang="ja-JP" sz="1100" kern="100" dirty="0">
                          <a:effectLst/>
                          <a:latin typeface="Meiryo UI" panose="020B0604030504040204" pitchFamily="50" charset="-128"/>
                          <a:ea typeface="Meiryo UI" panose="020B0604030504040204" pitchFamily="50" charset="-128"/>
                        </a:rPr>
                        <a:t>項　権利擁護の推進</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indent="133350" algn="just">
                        <a:spcAft>
                          <a:spcPts val="0"/>
                        </a:spcAft>
                      </a:pPr>
                      <a:r>
                        <a:rPr lang="ja-JP" altLang="ja-JP" sz="1100" kern="100" dirty="0">
                          <a:solidFill>
                            <a:srgbClr val="FF0000"/>
                          </a:solidFill>
                          <a:effectLst/>
                          <a:latin typeface="Meiryo UI" panose="020B0604030504040204" pitchFamily="50" charset="-128"/>
                          <a:ea typeface="Meiryo UI" panose="020B0604030504040204" pitchFamily="50" charset="-128"/>
                        </a:rPr>
                        <a:t>４節　</a:t>
                      </a:r>
                      <a:r>
                        <a:rPr lang="ja-JP" altLang="en-US" sz="1100" kern="100" dirty="0">
                          <a:solidFill>
                            <a:srgbClr val="FF0000"/>
                          </a:solidFill>
                          <a:effectLst/>
                          <a:latin typeface="Meiryo UI" panose="020B0604030504040204" pitchFamily="50" charset="-128"/>
                          <a:ea typeface="Meiryo UI" panose="020B0604030504040204" pitchFamily="50" charset="-128"/>
                        </a:rPr>
                        <a:t>医療・介護連携の推進</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3295790076"/>
                  </a:ext>
                </a:extLst>
              </a:tr>
              <a:tr h="290141">
                <a:tc>
                  <a:txBody>
                    <a:bodyPr/>
                    <a:lstStyle/>
                    <a:p>
                      <a:pPr indent="146050" algn="just">
                        <a:spcAft>
                          <a:spcPts val="0"/>
                        </a:spcAft>
                      </a:pPr>
                      <a:r>
                        <a:rPr lang="ja-JP" sz="1100" kern="100" dirty="0">
                          <a:effectLst/>
                          <a:latin typeface="Meiryo UI" panose="020B0604030504040204" pitchFamily="50" charset="-128"/>
                          <a:ea typeface="Meiryo UI" panose="020B0604030504040204" pitchFamily="50" charset="-128"/>
                        </a:rPr>
                        <a:t>５節　多様な住まい、サービス基盤の整備</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indent="146050" algn="just">
                        <a:spcAft>
                          <a:spcPts val="0"/>
                        </a:spcAft>
                      </a:pPr>
                      <a:r>
                        <a:rPr lang="ja-JP" sz="1100" kern="100" dirty="0">
                          <a:effectLst/>
                          <a:latin typeface="Meiryo UI" panose="020B0604030504040204" pitchFamily="50" charset="-128"/>
                          <a:ea typeface="Meiryo UI" panose="020B0604030504040204" pitchFamily="50" charset="-128"/>
                        </a:rPr>
                        <a:t>５節　多様な住まい、サービス基盤の整備</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287705302"/>
                  </a:ext>
                </a:extLst>
              </a:tr>
              <a:tr h="396000">
                <a:tc>
                  <a:txBody>
                    <a:bodyPr/>
                    <a:lstStyle/>
                    <a:p>
                      <a:pPr indent="146050" algn="just">
                        <a:spcAft>
                          <a:spcPts val="0"/>
                        </a:spcAft>
                      </a:pPr>
                      <a:r>
                        <a:rPr lang="ja-JP" sz="1100" kern="100" dirty="0">
                          <a:effectLst/>
                          <a:latin typeface="Meiryo UI" panose="020B0604030504040204" pitchFamily="50" charset="-128"/>
                          <a:ea typeface="Meiryo UI" panose="020B0604030504040204" pitchFamily="50" charset="-128"/>
                        </a:rPr>
                        <a:t>６節　福祉・介護サービスを担う人材の確保</a:t>
                      </a:r>
                      <a:r>
                        <a:rPr lang="ja-JP" altLang="en-US" sz="1100" kern="100" dirty="0">
                          <a:effectLst/>
                          <a:latin typeface="Meiryo UI" panose="020B0604030504040204" pitchFamily="50" charset="-128"/>
                          <a:ea typeface="Meiryo UI" panose="020B0604030504040204" pitchFamily="50" charset="-128"/>
                        </a:rPr>
                        <a:t>・資質の向上</a:t>
                      </a:r>
                      <a:r>
                        <a:rPr lang="ja-JP" sz="1100" kern="100" dirty="0">
                          <a:effectLst/>
                          <a:latin typeface="Meiryo UI" panose="020B0604030504040204" pitchFamily="50" charset="-128"/>
                          <a:ea typeface="Meiryo UI" panose="020B0604030504040204" pitchFamily="50" charset="-128"/>
                        </a:rPr>
                        <a:t>及び</a:t>
                      </a:r>
                      <a:endParaRPr lang="en-US" altLang="ja-JP" sz="1100" kern="100" dirty="0">
                        <a:effectLst/>
                        <a:latin typeface="Meiryo UI" panose="020B0604030504040204" pitchFamily="50" charset="-128"/>
                        <a:ea typeface="Meiryo UI" panose="020B0604030504040204" pitchFamily="50" charset="-128"/>
                      </a:endParaRPr>
                    </a:p>
                    <a:p>
                      <a:pPr indent="146050" algn="just">
                        <a:spcAft>
                          <a:spcPts val="0"/>
                        </a:spcAft>
                      </a:pPr>
                      <a:r>
                        <a:rPr lang="ja-JP" altLang="en-US" sz="1100" kern="100" dirty="0">
                          <a:effectLst/>
                          <a:latin typeface="Meiryo UI" panose="020B0604030504040204" pitchFamily="50" charset="-128"/>
                          <a:ea typeface="Meiryo UI" panose="020B0604030504040204" pitchFamily="50" charset="-128"/>
                        </a:rPr>
                        <a:t>　　　　</a:t>
                      </a:r>
                      <a:r>
                        <a:rPr lang="ja-JP" sz="1100" kern="100" dirty="0">
                          <a:effectLst/>
                          <a:latin typeface="Meiryo UI" panose="020B0604030504040204" pitchFamily="50" charset="-128"/>
                          <a:ea typeface="Meiryo UI" panose="020B0604030504040204" pitchFamily="50" charset="-128"/>
                        </a:rPr>
                        <a:t>介護現場の生産性の向上</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indent="146050" algn="just">
                        <a:spcAft>
                          <a:spcPts val="0"/>
                        </a:spcAft>
                      </a:pPr>
                      <a:r>
                        <a:rPr lang="ja-JP" sz="1100" kern="100" dirty="0">
                          <a:effectLst/>
                          <a:latin typeface="Meiryo UI" panose="020B0604030504040204" pitchFamily="50" charset="-128"/>
                          <a:ea typeface="Meiryo UI" panose="020B0604030504040204" pitchFamily="50" charset="-128"/>
                        </a:rPr>
                        <a:t>６節　介護人材の確保</a:t>
                      </a:r>
                      <a:r>
                        <a:rPr lang="ja-JP" altLang="en-US" sz="1100" kern="100" dirty="0">
                          <a:effectLst/>
                          <a:latin typeface="Meiryo UI" panose="020B0604030504040204" pitchFamily="50" charset="-128"/>
                          <a:ea typeface="Meiryo UI" panose="020B0604030504040204" pitchFamily="50" charset="-128"/>
                        </a:rPr>
                        <a:t>・資質の向上</a:t>
                      </a:r>
                      <a:r>
                        <a:rPr lang="ja-JP" sz="1100" kern="100" dirty="0">
                          <a:effectLst/>
                          <a:latin typeface="Meiryo UI" panose="020B0604030504040204" pitchFamily="50" charset="-128"/>
                          <a:ea typeface="Meiryo UI" panose="020B0604030504040204" pitchFamily="50" charset="-128"/>
                        </a:rPr>
                        <a:t>及び介護現場の生産性の向上</a:t>
                      </a:r>
                      <a:r>
                        <a:rPr lang="ja-JP" altLang="en-US" sz="1100" kern="100" dirty="0">
                          <a:effectLst/>
                          <a:latin typeface="Meiryo UI" panose="020B0604030504040204" pitchFamily="50" charset="-128"/>
                          <a:ea typeface="Meiryo UI" panose="020B0604030504040204" pitchFamily="50" charset="-128"/>
                        </a:rPr>
                        <a:t>、</a:t>
                      </a:r>
                    </a:p>
                    <a:p>
                      <a:pPr indent="146050" algn="just">
                        <a:spcAft>
                          <a:spcPts val="0"/>
                        </a:spcAft>
                      </a:pPr>
                      <a:r>
                        <a:rPr lang="ja-JP" altLang="en-US" sz="1100" kern="100" dirty="0">
                          <a:effectLst/>
                          <a:latin typeface="Meiryo UI" panose="020B0604030504040204" pitchFamily="50" charset="-128"/>
                          <a:ea typeface="Meiryo UI" panose="020B0604030504040204" pitchFamily="50" charset="-128"/>
                        </a:rPr>
                        <a:t>　　　　経営改善支援</a:t>
                      </a:r>
                    </a:p>
                  </a:txBody>
                  <a:tcPr marL="60110" marR="60110" marT="0" marB="0" anchor="ctr">
                    <a:solidFill>
                      <a:schemeClr val="accent4">
                        <a:lumMod val="20000"/>
                        <a:lumOff val="80000"/>
                      </a:schemeClr>
                    </a:solidFill>
                  </a:tcPr>
                </a:tc>
                <a:extLst>
                  <a:ext uri="{0D108BD9-81ED-4DB2-BD59-A6C34878D82A}">
                    <a16:rowId xmlns:a16="http://schemas.microsoft.com/office/drawing/2014/main" val="1966792087"/>
                  </a:ext>
                </a:extLst>
              </a:tr>
              <a:tr h="291600">
                <a:tc>
                  <a:txBody>
                    <a:bodyPr/>
                    <a:lstStyle/>
                    <a:p>
                      <a:pPr indent="146050" algn="just">
                        <a:spcAft>
                          <a:spcPts val="0"/>
                        </a:spcAft>
                      </a:pP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indent="146050" algn="just">
                        <a:spcAft>
                          <a:spcPts val="0"/>
                        </a:spcAft>
                      </a:pPr>
                      <a:r>
                        <a:rPr kumimoji="1" lang="en-US" altLang="ja-JP" sz="1100" b="0" i="0" u="none" strike="noStrike" kern="1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  1</a:t>
                      </a:r>
                      <a:r>
                        <a:rPr kumimoji="1" lang="ja-JP" altLang="en-US" sz="1100" b="0" i="0" u="none" strike="noStrike" kern="1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項　介護・福祉サービスを担う人材の確保・資質の向上</a:t>
                      </a:r>
                      <a:endParaRPr lang="ja-JP" sz="110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4231460386"/>
                  </a:ext>
                </a:extLst>
              </a:tr>
              <a:tr h="291600">
                <a:tc>
                  <a:txBody>
                    <a:bodyPr/>
                    <a:lstStyle/>
                    <a:p>
                      <a:pPr indent="146050" algn="just">
                        <a:spcAft>
                          <a:spcPts val="0"/>
                        </a:spcAft>
                      </a:pP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indent="146050" algn="just">
                        <a:spcAft>
                          <a:spcPts val="0"/>
                        </a:spcAft>
                      </a:pPr>
                      <a:r>
                        <a:rPr kumimoji="1" lang="en-US" altLang="ja-JP" sz="1100" b="0" i="0" u="none" strike="noStrike" kern="1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  2</a:t>
                      </a:r>
                      <a:r>
                        <a:rPr kumimoji="1" lang="ja-JP" altLang="en-US" sz="1100" b="0" i="0" u="none" strike="noStrike" kern="1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項　介護現場の生産性の向上と経営改善支援</a:t>
                      </a:r>
                    </a:p>
                  </a:txBody>
                  <a:tcPr marL="60110" marR="60110" marT="0" marB="0" anchor="ctr">
                    <a:solidFill>
                      <a:schemeClr val="accent4">
                        <a:lumMod val="20000"/>
                        <a:lumOff val="80000"/>
                      </a:schemeClr>
                    </a:solidFill>
                  </a:tcPr>
                </a:tc>
                <a:extLst>
                  <a:ext uri="{0D108BD9-81ED-4DB2-BD59-A6C34878D82A}">
                    <a16:rowId xmlns:a16="http://schemas.microsoft.com/office/drawing/2014/main" val="3120567074"/>
                  </a:ext>
                </a:extLst>
              </a:tr>
              <a:tr h="290141">
                <a:tc>
                  <a:txBody>
                    <a:bodyPr/>
                    <a:lstStyle/>
                    <a:p>
                      <a:pPr indent="146050" algn="just">
                        <a:spcAft>
                          <a:spcPts val="0"/>
                        </a:spcAft>
                      </a:pPr>
                      <a:r>
                        <a:rPr lang="ja-JP" sz="1100" kern="100" dirty="0">
                          <a:effectLst/>
                          <a:latin typeface="Meiryo UI" panose="020B0604030504040204" pitchFamily="50" charset="-128"/>
                          <a:ea typeface="Meiryo UI" panose="020B0604030504040204" pitchFamily="50" charset="-128"/>
                        </a:rPr>
                        <a:t>７節　介護保険事業の適切な運営</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indent="146050" algn="just">
                        <a:spcAft>
                          <a:spcPts val="0"/>
                        </a:spcAft>
                      </a:pPr>
                      <a:r>
                        <a:rPr lang="ja-JP" sz="1100" kern="100" dirty="0">
                          <a:effectLst/>
                          <a:latin typeface="Meiryo UI" panose="020B0604030504040204" pitchFamily="50" charset="-128"/>
                          <a:ea typeface="Meiryo UI" panose="020B0604030504040204" pitchFamily="50" charset="-128"/>
                        </a:rPr>
                        <a:t>７節　介護保険事業の適切な運営</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1348448748"/>
                  </a:ext>
                </a:extLst>
              </a:tr>
              <a:tr h="290141">
                <a:tc>
                  <a:txBody>
                    <a:bodyPr/>
                    <a:lstStyle/>
                    <a:p>
                      <a:pPr marL="399415" indent="-399415" algn="just">
                        <a:spcAft>
                          <a:spcPts val="0"/>
                        </a:spcAft>
                      </a:pPr>
                      <a:r>
                        <a:rPr lang="ja-JP" sz="1100" kern="100" dirty="0">
                          <a:effectLst/>
                          <a:latin typeface="Meiryo UI" panose="020B0604030504040204" pitchFamily="50" charset="-128"/>
                          <a:ea typeface="Meiryo UI" panose="020B0604030504040204" pitchFamily="50" charset="-128"/>
                        </a:rPr>
                        <a:t>　　</a:t>
                      </a:r>
                      <a:r>
                        <a:rPr lang="en-US" altLang="ja-JP" sz="1100" kern="100" dirty="0">
                          <a:effectLst/>
                          <a:latin typeface="Meiryo UI" panose="020B0604030504040204" pitchFamily="50" charset="-128"/>
                          <a:ea typeface="Meiryo UI" panose="020B0604030504040204" pitchFamily="50" charset="-128"/>
                        </a:rPr>
                        <a:t> </a:t>
                      </a:r>
                      <a:r>
                        <a:rPr lang="en-US" sz="1100" kern="100" dirty="0">
                          <a:effectLst/>
                          <a:latin typeface="Meiryo UI" panose="020B0604030504040204" pitchFamily="50" charset="-128"/>
                          <a:ea typeface="Meiryo UI" panose="020B0604030504040204" pitchFamily="50" charset="-128"/>
                        </a:rPr>
                        <a:t>1</a:t>
                      </a:r>
                      <a:r>
                        <a:rPr lang="ja-JP" sz="1100" kern="100" dirty="0">
                          <a:effectLst/>
                          <a:latin typeface="Meiryo UI" panose="020B0604030504040204" pitchFamily="50" charset="-128"/>
                          <a:ea typeface="Meiryo UI" panose="020B0604030504040204" pitchFamily="50" charset="-128"/>
                        </a:rPr>
                        <a:t>項　個々の高齢者等の状況に配慮したサービスの提供、質の向上</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marL="399415" indent="-399415" algn="just">
                        <a:spcAft>
                          <a:spcPts val="0"/>
                        </a:spcAft>
                      </a:pPr>
                      <a:r>
                        <a:rPr lang="ja-JP" sz="1100" kern="100" dirty="0">
                          <a:effectLst/>
                          <a:latin typeface="Meiryo UI" panose="020B0604030504040204" pitchFamily="50" charset="-128"/>
                          <a:ea typeface="Meiryo UI" panose="020B0604030504040204" pitchFamily="50" charset="-128"/>
                        </a:rPr>
                        <a:t>　　</a:t>
                      </a:r>
                      <a:r>
                        <a:rPr lang="en-US" altLang="ja-JP" sz="1100" kern="100" dirty="0">
                          <a:effectLst/>
                          <a:latin typeface="Meiryo UI" panose="020B0604030504040204" pitchFamily="50" charset="-128"/>
                          <a:ea typeface="Meiryo UI" panose="020B0604030504040204" pitchFamily="50" charset="-128"/>
                        </a:rPr>
                        <a:t> </a:t>
                      </a:r>
                      <a:r>
                        <a:rPr lang="en-US" sz="1100" kern="100" dirty="0">
                          <a:effectLst/>
                          <a:latin typeface="Meiryo UI" panose="020B0604030504040204" pitchFamily="50" charset="-128"/>
                          <a:ea typeface="Meiryo UI" panose="020B0604030504040204" pitchFamily="50" charset="-128"/>
                        </a:rPr>
                        <a:t>1</a:t>
                      </a:r>
                      <a:r>
                        <a:rPr lang="ja-JP" sz="1100" kern="100" dirty="0">
                          <a:effectLst/>
                          <a:latin typeface="Meiryo UI" panose="020B0604030504040204" pitchFamily="50" charset="-128"/>
                          <a:ea typeface="Meiryo UI" panose="020B0604030504040204" pitchFamily="50" charset="-128"/>
                        </a:rPr>
                        <a:t>項　個々の高齢者等の状況に配慮したサービスの提供、質の向上</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859810312"/>
                  </a:ext>
                </a:extLst>
              </a:tr>
              <a:tr h="290141">
                <a:tc>
                  <a:txBody>
                    <a:bodyPr/>
                    <a:lstStyle/>
                    <a:p>
                      <a:pPr algn="just">
                        <a:spcAft>
                          <a:spcPts val="0"/>
                        </a:spcAft>
                      </a:pPr>
                      <a:r>
                        <a:rPr lang="ja-JP" sz="1100" kern="100" dirty="0">
                          <a:effectLst/>
                          <a:latin typeface="Meiryo UI" panose="020B0604030504040204" pitchFamily="50" charset="-128"/>
                          <a:ea typeface="Meiryo UI" panose="020B0604030504040204" pitchFamily="50" charset="-128"/>
                        </a:rPr>
                        <a:t>　　</a:t>
                      </a:r>
                      <a:r>
                        <a:rPr lang="en-US" altLang="ja-JP" sz="1100" kern="100" dirty="0">
                          <a:effectLst/>
                          <a:latin typeface="Meiryo UI" panose="020B0604030504040204" pitchFamily="50" charset="-128"/>
                          <a:ea typeface="Meiryo UI" panose="020B0604030504040204" pitchFamily="50" charset="-128"/>
                        </a:rPr>
                        <a:t> </a:t>
                      </a:r>
                      <a:r>
                        <a:rPr lang="en-US" sz="1100" kern="100" dirty="0">
                          <a:effectLst/>
                          <a:latin typeface="Meiryo UI" panose="020B0604030504040204" pitchFamily="50" charset="-128"/>
                          <a:ea typeface="Meiryo UI" panose="020B0604030504040204" pitchFamily="50" charset="-128"/>
                        </a:rPr>
                        <a:t>2</a:t>
                      </a:r>
                      <a:r>
                        <a:rPr lang="ja-JP" sz="1100" kern="100" dirty="0">
                          <a:effectLst/>
                          <a:latin typeface="Meiryo UI" panose="020B0604030504040204" pitchFamily="50" charset="-128"/>
                          <a:ea typeface="Meiryo UI" panose="020B0604030504040204" pitchFamily="50" charset="-128"/>
                        </a:rPr>
                        <a:t>項　事業者への指導・助言</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algn="just">
                        <a:spcAft>
                          <a:spcPts val="0"/>
                        </a:spcAft>
                      </a:pPr>
                      <a:r>
                        <a:rPr lang="ja-JP" sz="1100" kern="100" dirty="0">
                          <a:effectLst/>
                          <a:latin typeface="Meiryo UI" panose="020B0604030504040204" pitchFamily="50" charset="-128"/>
                          <a:ea typeface="Meiryo UI" panose="020B0604030504040204" pitchFamily="50" charset="-128"/>
                        </a:rPr>
                        <a:t>　　</a:t>
                      </a:r>
                      <a:r>
                        <a:rPr lang="en-US" altLang="ja-JP" sz="1100" kern="100" dirty="0">
                          <a:effectLst/>
                          <a:latin typeface="Meiryo UI" panose="020B0604030504040204" pitchFamily="50" charset="-128"/>
                          <a:ea typeface="Meiryo UI" panose="020B0604030504040204" pitchFamily="50" charset="-128"/>
                        </a:rPr>
                        <a:t> </a:t>
                      </a:r>
                      <a:r>
                        <a:rPr lang="en-US" sz="1100" kern="100" dirty="0">
                          <a:effectLst/>
                          <a:latin typeface="Meiryo UI" panose="020B0604030504040204" pitchFamily="50" charset="-128"/>
                          <a:ea typeface="Meiryo UI" panose="020B0604030504040204" pitchFamily="50" charset="-128"/>
                        </a:rPr>
                        <a:t>2</a:t>
                      </a:r>
                      <a:r>
                        <a:rPr lang="ja-JP" sz="1100" kern="100" dirty="0">
                          <a:effectLst/>
                          <a:latin typeface="Meiryo UI" panose="020B0604030504040204" pitchFamily="50" charset="-128"/>
                          <a:ea typeface="Meiryo UI" panose="020B0604030504040204" pitchFamily="50" charset="-128"/>
                        </a:rPr>
                        <a:t>項　事業者への指導・助言</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3691652391"/>
                  </a:ext>
                </a:extLst>
              </a:tr>
              <a:tr h="290141">
                <a:tc>
                  <a:txBody>
                    <a:bodyPr/>
                    <a:lstStyle/>
                    <a:p>
                      <a:pPr algn="just">
                        <a:spcAft>
                          <a:spcPts val="0"/>
                        </a:spcAft>
                      </a:pPr>
                      <a:r>
                        <a:rPr lang="ja-JP" sz="1100" kern="100" dirty="0">
                          <a:effectLst/>
                          <a:latin typeface="Meiryo UI" panose="020B0604030504040204" pitchFamily="50" charset="-128"/>
                          <a:ea typeface="Meiryo UI" panose="020B0604030504040204" pitchFamily="50" charset="-128"/>
                        </a:rPr>
                        <a:t>　　</a:t>
                      </a:r>
                      <a:r>
                        <a:rPr lang="en-US" altLang="ja-JP" sz="1100" kern="100" dirty="0">
                          <a:effectLst/>
                          <a:latin typeface="Meiryo UI" panose="020B0604030504040204" pitchFamily="50" charset="-128"/>
                          <a:ea typeface="Meiryo UI" panose="020B0604030504040204" pitchFamily="50" charset="-128"/>
                        </a:rPr>
                        <a:t> </a:t>
                      </a:r>
                      <a:r>
                        <a:rPr lang="en-US" sz="1100" kern="100" dirty="0">
                          <a:effectLst/>
                          <a:latin typeface="Meiryo UI" panose="020B0604030504040204" pitchFamily="50" charset="-128"/>
                          <a:ea typeface="Meiryo UI" panose="020B0604030504040204" pitchFamily="50" charset="-128"/>
                        </a:rPr>
                        <a:t>3</a:t>
                      </a:r>
                      <a:r>
                        <a:rPr lang="ja-JP" sz="1100" kern="100" dirty="0">
                          <a:effectLst/>
                          <a:latin typeface="Meiryo UI" panose="020B0604030504040204" pitchFamily="50" charset="-128"/>
                          <a:ea typeface="Meiryo UI" panose="020B0604030504040204" pitchFamily="50" charset="-128"/>
                        </a:rPr>
                        <a:t>項　苦情</a:t>
                      </a:r>
                      <a:r>
                        <a:rPr lang="ja-JP" altLang="en-US" sz="1100" kern="100" dirty="0">
                          <a:effectLst/>
                          <a:latin typeface="Meiryo UI" panose="020B0604030504040204" pitchFamily="50" charset="-128"/>
                          <a:ea typeface="Meiryo UI" panose="020B0604030504040204" pitchFamily="50" charset="-128"/>
                        </a:rPr>
                        <a:t>支援及び苦情対応の</a:t>
                      </a:r>
                      <a:r>
                        <a:rPr lang="ja-JP" sz="1100" kern="100" dirty="0">
                          <a:effectLst/>
                          <a:latin typeface="Meiryo UI" panose="020B0604030504040204" pitchFamily="50" charset="-128"/>
                          <a:ea typeface="Meiryo UI" panose="020B0604030504040204" pitchFamily="50" charset="-128"/>
                        </a:rPr>
                        <a:t>充実</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algn="just">
                        <a:spcAft>
                          <a:spcPts val="0"/>
                        </a:spcAft>
                      </a:pPr>
                      <a:r>
                        <a:rPr lang="ja-JP" sz="1100" kern="100" dirty="0">
                          <a:effectLst/>
                          <a:latin typeface="Meiryo UI" panose="020B0604030504040204" pitchFamily="50" charset="-128"/>
                          <a:ea typeface="Meiryo UI" panose="020B0604030504040204" pitchFamily="50" charset="-128"/>
                        </a:rPr>
                        <a:t>　　</a:t>
                      </a:r>
                      <a:r>
                        <a:rPr lang="en-US" altLang="ja-JP" sz="1100" kern="100" dirty="0">
                          <a:effectLst/>
                          <a:latin typeface="Meiryo UI" panose="020B0604030504040204" pitchFamily="50" charset="-128"/>
                          <a:ea typeface="Meiryo UI" panose="020B0604030504040204" pitchFamily="50" charset="-128"/>
                        </a:rPr>
                        <a:t> </a:t>
                      </a:r>
                      <a:r>
                        <a:rPr lang="en-US" sz="1100" kern="100" dirty="0">
                          <a:effectLst/>
                          <a:latin typeface="Meiryo UI" panose="020B0604030504040204" pitchFamily="50" charset="-128"/>
                          <a:ea typeface="Meiryo UI" panose="020B0604030504040204" pitchFamily="50" charset="-128"/>
                        </a:rPr>
                        <a:t>3</a:t>
                      </a:r>
                      <a:r>
                        <a:rPr lang="ja-JP" sz="1100" kern="100" dirty="0">
                          <a:effectLst/>
                          <a:latin typeface="Meiryo UI" panose="020B0604030504040204" pitchFamily="50" charset="-128"/>
                          <a:ea typeface="Meiryo UI" panose="020B0604030504040204" pitchFamily="50" charset="-128"/>
                        </a:rPr>
                        <a:t>項　苦情</a:t>
                      </a:r>
                      <a:r>
                        <a:rPr lang="ja-JP" altLang="en-US" sz="1100" kern="100" dirty="0">
                          <a:effectLst/>
                          <a:latin typeface="Meiryo UI" panose="020B0604030504040204" pitchFamily="50" charset="-128"/>
                          <a:ea typeface="Meiryo UI" panose="020B0604030504040204" pitchFamily="50" charset="-128"/>
                        </a:rPr>
                        <a:t>支援及び苦情対応の</a:t>
                      </a:r>
                      <a:r>
                        <a:rPr lang="ja-JP" sz="1100" kern="100" dirty="0">
                          <a:effectLst/>
                          <a:latin typeface="Meiryo UI" panose="020B0604030504040204" pitchFamily="50" charset="-128"/>
                          <a:ea typeface="Meiryo UI" panose="020B0604030504040204" pitchFamily="50" charset="-128"/>
                        </a:rPr>
                        <a:t>充実</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3520111250"/>
                  </a:ext>
                </a:extLst>
              </a:tr>
              <a:tr h="290141">
                <a:tc>
                  <a:txBody>
                    <a:bodyPr/>
                    <a:lstStyle/>
                    <a:p>
                      <a:pPr indent="146050" algn="just">
                        <a:spcAft>
                          <a:spcPts val="0"/>
                        </a:spcAft>
                      </a:pPr>
                      <a:r>
                        <a:rPr lang="ja-JP" sz="1100" kern="100" dirty="0">
                          <a:effectLst/>
                          <a:latin typeface="Meiryo UI" panose="020B0604030504040204" pitchFamily="50" charset="-128"/>
                          <a:ea typeface="Meiryo UI" panose="020B0604030504040204" pitchFamily="50" charset="-128"/>
                        </a:rPr>
                        <a:t>８節　介護給付等適正化（第</a:t>
                      </a:r>
                      <a:r>
                        <a:rPr lang="ja-JP" altLang="en-US" sz="1100" kern="100" dirty="0">
                          <a:effectLst/>
                          <a:latin typeface="Meiryo UI" panose="020B0604030504040204" pitchFamily="50" charset="-128"/>
                          <a:ea typeface="Meiryo UI" panose="020B0604030504040204" pitchFamily="50" charset="-128"/>
                        </a:rPr>
                        <a:t>６</a:t>
                      </a:r>
                      <a:r>
                        <a:rPr lang="ja-JP" sz="1100" kern="100" dirty="0">
                          <a:effectLst/>
                          <a:latin typeface="Meiryo UI" panose="020B0604030504040204" pitchFamily="50" charset="-128"/>
                          <a:ea typeface="Meiryo UI" panose="020B0604030504040204" pitchFamily="50" charset="-128"/>
                        </a:rPr>
                        <a:t>期</a:t>
                      </a:r>
                      <a:r>
                        <a:rPr lang="ja-JP" altLang="en-US" sz="1100" kern="100" dirty="0">
                          <a:effectLst/>
                          <a:latin typeface="Meiryo UI" panose="020B0604030504040204" pitchFamily="50" charset="-128"/>
                          <a:ea typeface="Meiryo UI" panose="020B0604030504040204" pitchFamily="50" charset="-128"/>
                        </a:rPr>
                        <a:t>大阪府介護給付</a:t>
                      </a:r>
                      <a:r>
                        <a:rPr lang="ja-JP" sz="1100" kern="100" dirty="0">
                          <a:effectLst/>
                          <a:latin typeface="Meiryo UI" panose="020B0604030504040204" pitchFamily="50" charset="-128"/>
                          <a:ea typeface="Meiryo UI" panose="020B0604030504040204" pitchFamily="50" charset="-128"/>
                        </a:rPr>
                        <a:t>適正化計画）</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indent="146050" algn="just">
                        <a:spcAft>
                          <a:spcPts val="0"/>
                        </a:spcAft>
                      </a:pPr>
                      <a:r>
                        <a:rPr lang="ja-JP" sz="1100" kern="100" dirty="0">
                          <a:solidFill>
                            <a:schemeClr val="tx1"/>
                          </a:solidFill>
                          <a:effectLst/>
                          <a:latin typeface="Meiryo UI" panose="020B0604030504040204" pitchFamily="50" charset="-128"/>
                          <a:ea typeface="Meiryo UI" panose="020B0604030504040204" pitchFamily="50" charset="-128"/>
                        </a:rPr>
                        <a:t>８節　</a:t>
                      </a:r>
                      <a:r>
                        <a:rPr lang="zh-TW" altLang="en-US" sz="1100" kern="100" dirty="0">
                          <a:solidFill>
                            <a:schemeClr val="tx1"/>
                          </a:solidFill>
                          <a:effectLst/>
                          <a:latin typeface="Meiryo UI" panose="020B0604030504040204" pitchFamily="50" charset="-128"/>
                          <a:ea typeface="Meiryo UI" panose="020B0604030504040204" pitchFamily="50" charset="-128"/>
                        </a:rPr>
                        <a:t>介護給付等適正化（第７期大阪府介護給付適正化計画）</a:t>
                      </a:r>
                      <a:endPar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935058352"/>
                  </a:ext>
                </a:extLst>
              </a:tr>
              <a:tr h="290141">
                <a:tc>
                  <a:txBody>
                    <a:bodyPr/>
                    <a:lstStyle/>
                    <a:p>
                      <a:pPr indent="146050" algn="just">
                        <a:spcAft>
                          <a:spcPts val="0"/>
                        </a:spcAft>
                      </a:pPr>
                      <a:r>
                        <a:rPr lang="ja-JP" altLang="en-US" sz="1100" kern="100" dirty="0">
                          <a:effectLst/>
                          <a:latin typeface="Meiryo UI" panose="020B0604030504040204" pitchFamily="50" charset="-128"/>
                          <a:ea typeface="Meiryo UI" panose="020B0604030504040204" pitchFamily="50" charset="-128"/>
                        </a:rPr>
                        <a:t>９</a:t>
                      </a:r>
                      <a:r>
                        <a:rPr lang="ja-JP" sz="1100" kern="100" dirty="0">
                          <a:effectLst/>
                          <a:latin typeface="Meiryo UI" panose="020B0604030504040204" pitchFamily="50" charset="-128"/>
                          <a:ea typeface="Meiryo UI" panose="020B0604030504040204" pitchFamily="50" charset="-128"/>
                        </a:rPr>
                        <a:t>節　災害</a:t>
                      </a:r>
                      <a:r>
                        <a:rPr lang="ja-JP" altLang="en-US" sz="1100" kern="100" dirty="0">
                          <a:effectLst/>
                          <a:latin typeface="Meiryo UI" panose="020B0604030504040204" pitchFamily="50" charset="-128"/>
                          <a:ea typeface="Meiryo UI" panose="020B0604030504040204" pitchFamily="50" charset="-128"/>
                        </a:rPr>
                        <a:t>、</a:t>
                      </a:r>
                      <a:r>
                        <a:rPr lang="ja-JP" sz="1100" kern="100" dirty="0">
                          <a:effectLst/>
                          <a:latin typeface="Meiryo UI" panose="020B0604030504040204" pitchFamily="50" charset="-128"/>
                          <a:ea typeface="Meiryo UI" panose="020B0604030504040204" pitchFamily="50" charset="-128"/>
                        </a:rPr>
                        <a:t>感染症に対する高齢者支援体制の確立</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tc>
                <a:tc>
                  <a:txBody>
                    <a:bodyPr/>
                    <a:lstStyle/>
                    <a:p>
                      <a:pPr indent="146050" algn="just">
                        <a:spcAft>
                          <a:spcPts val="0"/>
                        </a:spcAft>
                      </a:pPr>
                      <a:r>
                        <a:rPr lang="ja-JP" altLang="en-US" sz="1100" kern="100" dirty="0">
                          <a:solidFill>
                            <a:schemeClr val="tx1"/>
                          </a:solidFill>
                          <a:effectLst/>
                          <a:latin typeface="Meiryo UI" panose="020B0604030504040204" pitchFamily="50" charset="-128"/>
                          <a:ea typeface="Meiryo UI" panose="020B0604030504040204" pitchFamily="50" charset="-128"/>
                        </a:rPr>
                        <a:t>９</a:t>
                      </a:r>
                      <a:r>
                        <a:rPr lang="ja-JP" sz="1100" kern="100" dirty="0">
                          <a:solidFill>
                            <a:schemeClr val="tx1"/>
                          </a:solidFill>
                          <a:effectLst/>
                          <a:latin typeface="Meiryo UI" panose="020B0604030504040204" pitchFamily="50" charset="-128"/>
                          <a:ea typeface="Meiryo UI" panose="020B0604030504040204" pitchFamily="50" charset="-128"/>
                        </a:rPr>
                        <a:t>節　</a:t>
                      </a:r>
                      <a:r>
                        <a:rPr lang="ja-JP" altLang="en-US" sz="1100" kern="100" dirty="0">
                          <a:solidFill>
                            <a:schemeClr val="tx1"/>
                          </a:solidFill>
                          <a:effectLst/>
                          <a:latin typeface="Meiryo UI" panose="020B0604030504040204" pitchFamily="50" charset="-128"/>
                          <a:ea typeface="Meiryo UI" panose="020B0604030504040204" pitchFamily="50" charset="-128"/>
                        </a:rPr>
                        <a:t>災害、感染症に対する高齢者支援体制の確立</a:t>
                      </a:r>
                      <a:endParaRPr lang="ja-JP" sz="11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0110" marR="60110" marT="0" marB="0" anchor="ctr">
                    <a:solidFill>
                      <a:schemeClr val="accent4">
                        <a:lumMod val="20000"/>
                        <a:lumOff val="80000"/>
                      </a:schemeClr>
                    </a:solidFill>
                  </a:tcPr>
                </a:tc>
                <a:extLst>
                  <a:ext uri="{0D108BD9-81ED-4DB2-BD59-A6C34878D82A}">
                    <a16:rowId xmlns:a16="http://schemas.microsoft.com/office/drawing/2014/main" val="1146359750"/>
                  </a:ext>
                </a:extLst>
              </a:tr>
            </a:tbl>
          </a:graphicData>
        </a:graphic>
      </p:graphicFrame>
      <p:sp>
        <p:nvSpPr>
          <p:cNvPr id="19" name="Rectangle 12"/>
          <p:cNvSpPr>
            <a:spLocks noChangeArrowheads="1"/>
          </p:cNvSpPr>
          <p:nvPr/>
        </p:nvSpPr>
        <p:spPr bwMode="auto">
          <a:xfrm>
            <a:off x="306679" y="167632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0" name="Rectangle 16"/>
          <p:cNvSpPr>
            <a:spLocks noChangeArrowheads="1"/>
          </p:cNvSpPr>
          <p:nvPr/>
        </p:nvSpPr>
        <p:spPr bwMode="auto">
          <a:xfrm>
            <a:off x="306679" y="21335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正方形/長方形 20"/>
          <p:cNvSpPr/>
          <p:nvPr/>
        </p:nvSpPr>
        <p:spPr>
          <a:xfrm>
            <a:off x="46841" y="850881"/>
            <a:ext cx="3528000" cy="28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latin typeface="Meiryo UI" panose="020B0604030504040204" pitchFamily="50" charset="-128"/>
                <a:ea typeface="Meiryo UI" panose="020B0604030504040204" pitchFamily="50" charset="-128"/>
              </a:rPr>
              <a:t>第３章　「施策の推進方策」　</a:t>
            </a:r>
            <a:r>
              <a:rPr lang="ja-JP" altLang="ja-JP" sz="1400" dirty="0">
                <a:solidFill>
                  <a:schemeClr val="tx1"/>
                </a:solidFill>
                <a:latin typeface="Meiryo UI" panose="020B0604030504040204" pitchFamily="50" charset="-128"/>
                <a:ea typeface="Meiryo UI" panose="020B0604030504040204" pitchFamily="50" charset="-128"/>
              </a:rPr>
              <a:t>現計画との違い</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25" name="スライド番号プレースホルダー 1"/>
          <p:cNvSpPr>
            <a:spLocks noGrp="1"/>
          </p:cNvSpPr>
          <p:nvPr>
            <p:ph type="sldNum" sz="quarter" idx="12"/>
          </p:nvPr>
        </p:nvSpPr>
        <p:spPr>
          <a:xfrm>
            <a:off x="7086600" y="6492875"/>
            <a:ext cx="2057400" cy="365125"/>
          </a:xfrm>
        </p:spPr>
        <p:txBody>
          <a:bodyPr/>
          <a:lstStyle/>
          <a:p>
            <a:fld id="{4CE62AE4-F010-47EE-8F3E-40F74E339448}" type="slidenum">
              <a:rPr kumimoji="1" lang="ja-JP" altLang="en-US" b="1" smtClean="0">
                <a:solidFill>
                  <a:schemeClr val="tx1"/>
                </a:solidFill>
              </a:rPr>
              <a:t>6</a:t>
            </a:fld>
            <a:endParaRPr kumimoji="1" lang="ja-JP" altLang="en-US" b="1" dirty="0">
              <a:solidFill>
                <a:schemeClr val="tx1"/>
              </a:solidFill>
            </a:endParaRPr>
          </a:p>
        </p:txBody>
      </p:sp>
      <p:sp>
        <p:nvSpPr>
          <p:cNvPr id="18" name="テキスト ボックス 17"/>
          <p:cNvSpPr txBox="1"/>
          <p:nvPr/>
        </p:nvSpPr>
        <p:spPr>
          <a:xfrm>
            <a:off x="19456" y="565600"/>
            <a:ext cx="2819400" cy="288000"/>
          </a:xfrm>
          <a:prstGeom prst="rect">
            <a:avLst/>
          </a:prstGeom>
          <a:noFill/>
        </p:spPr>
        <p:txBody>
          <a:bodyPr wrap="square" rtlCol="0">
            <a:spAutoFit/>
          </a:bodyPr>
          <a:lstStyle/>
          <a:p>
            <a:r>
              <a:rPr kumimoji="1" lang="ja-JP" altLang="en-US" sz="1400" b="1" dirty="0">
                <a:latin typeface="Meiryo UI" panose="020B0604030504040204" pitchFamily="50" charset="-128"/>
                <a:ea typeface="Meiryo UI" panose="020B0604030504040204" pitchFamily="50" charset="-128"/>
              </a:rPr>
              <a:t>■計画の構成 変更案（第３章）</a:t>
            </a:r>
            <a:endParaRPr kumimoji="1" lang="en-US" altLang="ja-JP" sz="1400" b="1" dirty="0">
              <a:latin typeface="Meiryo UI" panose="020B0604030504040204" pitchFamily="50" charset="-128"/>
              <a:ea typeface="Meiryo UI" panose="020B0604030504040204" pitchFamily="50" charset="-128"/>
            </a:endParaRPr>
          </a:p>
        </p:txBody>
      </p:sp>
      <p:cxnSp>
        <p:nvCxnSpPr>
          <p:cNvPr id="3" name="直線矢印コネクタ 2">
            <a:extLst>
              <a:ext uri="{FF2B5EF4-FFF2-40B4-BE49-F238E27FC236}">
                <a16:creationId xmlns:a16="http://schemas.microsoft.com/office/drawing/2014/main" id="{5A43DA56-0A52-FA9C-D268-E042C54ADB55}"/>
              </a:ext>
            </a:extLst>
          </p:cNvPr>
          <p:cNvCxnSpPr>
            <a:cxnSpLocks/>
          </p:cNvCxnSpPr>
          <p:nvPr/>
        </p:nvCxnSpPr>
        <p:spPr>
          <a:xfrm flipV="1">
            <a:off x="3574841" y="2481350"/>
            <a:ext cx="1154475" cy="24706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線矢印コネクタ 5">
            <a:extLst>
              <a:ext uri="{FF2B5EF4-FFF2-40B4-BE49-F238E27FC236}">
                <a16:creationId xmlns:a16="http://schemas.microsoft.com/office/drawing/2014/main" id="{15CE5405-D7FC-4F53-A4D6-441BF0818CE8}"/>
              </a:ext>
            </a:extLst>
          </p:cNvPr>
          <p:cNvCxnSpPr>
            <a:cxnSpLocks/>
          </p:cNvCxnSpPr>
          <p:nvPr/>
        </p:nvCxnSpPr>
        <p:spPr>
          <a:xfrm>
            <a:off x="3574841" y="2438334"/>
            <a:ext cx="1154475" cy="87933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3876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3E08BBE-3E78-404B-B15D-28B75CDC0CFF}"/>
              </a:ext>
            </a:extLst>
          </p:cNvPr>
          <p:cNvSpPr>
            <a:spLocks noGrp="1"/>
          </p:cNvSpPr>
          <p:nvPr>
            <p:ph type="sldNum" sz="quarter" idx="12"/>
          </p:nvPr>
        </p:nvSpPr>
        <p:spPr>
          <a:xfrm>
            <a:off x="7086600" y="6490099"/>
            <a:ext cx="2057400" cy="365125"/>
          </a:xfrm>
        </p:spPr>
        <p:txBody>
          <a:bodyPr/>
          <a:lstStyle/>
          <a:p>
            <a:fld id="{4CE62AE4-F010-47EE-8F3E-40F74E339448}" type="slidenum">
              <a:rPr kumimoji="1" lang="ja-JP" altLang="en-US" b="1" smtClean="0">
                <a:solidFill>
                  <a:schemeClr val="tx1"/>
                </a:solidFill>
              </a:rPr>
              <a:t>7</a:t>
            </a:fld>
            <a:endParaRPr kumimoji="1" lang="ja-JP" altLang="en-US" b="1" dirty="0">
              <a:solidFill>
                <a:schemeClr val="tx1"/>
              </a:solidFill>
            </a:endParaRPr>
          </a:p>
        </p:txBody>
      </p:sp>
      <p:sp>
        <p:nvSpPr>
          <p:cNvPr id="3" name="正方形/長方形 2">
            <a:extLst>
              <a:ext uri="{FF2B5EF4-FFF2-40B4-BE49-F238E27FC236}">
                <a16:creationId xmlns:a16="http://schemas.microsoft.com/office/drawing/2014/main" id="{6447750B-F982-4407-B577-F1A81CF45A05}"/>
              </a:ext>
            </a:extLst>
          </p:cNvPr>
          <p:cNvSpPr/>
          <p:nvPr/>
        </p:nvSpPr>
        <p:spPr>
          <a:xfrm>
            <a:off x="0" y="2776"/>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BIZ UDPゴシック" panose="020B0400000000000000" pitchFamily="50" charset="-128"/>
                <a:ea typeface="BIZ UDPゴシック" panose="020B0400000000000000" pitchFamily="50" charset="-128"/>
              </a:rPr>
              <a:t>大阪府高齢者計画</a:t>
            </a:r>
            <a:r>
              <a:rPr kumimoji="1" lang="en-US" altLang="ja-JP" b="1" dirty="0">
                <a:latin typeface="BIZ UDPゴシック" panose="020B0400000000000000" pitchFamily="50" charset="-128"/>
                <a:ea typeface="BIZ UDPゴシック" panose="020B0400000000000000" pitchFamily="50" charset="-128"/>
              </a:rPr>
              <a:t>2027 </a:t>
            </a:r>
            <a:r>
              <a:rPr kumimoji="1" lang="ja-JP" altLang="en-US" b="1" dirty="0">
                <a:latin typeface="BIZ UDPゴシック" panose="020B0400000000000000" pitchFamily="50" charset="-128"/>
                <a:ea typeface="BIZ UDPゴシック" panose="020B0400000000000000" pitchFamily="50" charset="-128"/>
              </a:rPr>
              <a:t>骨子案</a:t>
            </a:r>
          </a:p>
        </p:txBody>
      </p:sp>
      <p:sp>
        <p:nvSpPr>
          <p:cNvPr id="4" name="テキスト ボックス 3">
            <a:extLst>
              <a:ext uri="{FF2B5EF4-FFF2-40B4-BE49-F238E27FC236}">
                <a16:creationId xmlns:a16="http://schemas.microsoft.com/office/drawing/2014/main" id="{695D5070-A877-4DA7-BE0E-1E5049A41170}"/>
              </a:ext>
            </a:extLst>
          </p:cNvPr>
          <p:cNvSpPr txBox="1"/>
          <p:nvPr/>
        </p:nvSpPr>
        <p:spPr>
          <a:xfrm>
            <a:off x="0" y="651570"/>
            <a:ext cx="4392000" cy="307777"/>
          </a:xfrm>
          <a:prstGeom prst="rect">
            <a:avLst/>
          </a:prstGeom>
          <a:noFill/>
        </p:spPr>
        <p:txBody>
          <a:bodyPr wrap="square" rtlCol="0">
            <a:spAutoFit/>
          </a:bodyPr>
          <a:lstStyle/>
          <a:p>
            <a:r>
              <a:rPr kumimoji="1" lang="ja-JP" altLang="en-US" sz="1400" b="1" dirty="0">
                <a:latin typeface="Meiryo UI" panose="020B0604030504040204" pitchFamily="50" charset="-128"/>
                <a:ea typeface="Meiryo UI" panose="020B0604030504040204" pitchFamily="50" charset="-128"/>
              </a:rPr>
              <a:t>■第３章　「施策の推進方策」　の主な取組み等について</a:t>
            </a:r>
            <a:endParaRPr kumimoji="1" lang="en-US" altLang="ja-JP" sz="1400" b="1"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31067030-C4E3-4DD3-A49A-C97729BF45B0}"/>
              </a:ext>
            </a:extLst>
          </p:cNvPr>
          <p:cNvGraphicFramePr>
            <a:graphicFrameLocks noGrp="1"/>
          </p:cNvGraphicFramePr>
          <p:nvPr>
            <p:extLst>
              <p:ext uri="{D42A27DB-BD31-4B8C-83A1-F6EECF244321}">
                <p14:modId xmlns:p14="http://schemas.microsoft.com/office/powerpoint/2010/main" val="1702893045"/>
              </p:ext>
            </p:extLst>
          </p:nvPr>
        </p:nvGraphicFramePr>
        <p:xfrm>
          <a:off x="72000" y="1118745"/>
          <a:ext cx="9000000" cy="5194800"/>
        </p:xfrm>
        <a:graphic>
          <a:graphicData uri="http://schemas.openxmlformats.org/drawingml/2006/table">
            <a:tbl>
              <a:tblPr firstRow="1" bandRow="1">
                <a:tableStyleId>{BDBED569-4797-4DF1-A0F4-6AAB3CD982D8}</a:tableStyleId>
              </a:tblPr>
              <a:tblGrid>
                <a:gridCol w="2340000">
                  <a:extLst>
                    <a:ext uri="{9D8B030D-6E8A-4147-A177-3AD203B41FA5}">
                      <a16:colId xmlns:a16="http://schemas.microsoft.com/office/drawing/2014/main" val="3825801899"/>
                    </a:ext>
                  </a:extLst>
                </a:gridCol>
                <a:gridCol w="1944000">
                  <a:extLst>
                    <a:ext uri="{9D8B030D-6E8A-4147-A177-3AD203B41FA5}">
                      <a16:colId xmlns:a16="http://schemas.microsoft.com/office/drawing/2014/main" val="3681366863"/>
                    </a:ext>
                  </a:extLst>
                </a:gridCol>
                <a:gridCol w="4716000">
                  <a:extLst>
                    <a:ext uri="{9D8B030D-6E8A-4147-A177-3AD203B41FA5}">
                      <a16:colId xmlns:a16="http://schemas.microsoft.com/office/drawing/2014/main" val="680172974"/>
                    </a:ext>
                  </a:extLst>
                </a:gridCol>
              </a:tblGrid>
              <a:tr h="334800">
                <a:tc>
                  <a:txBody>
                    <a:bodyPr/>
                    <a:lstStyle/>
                    <a:p>
                      <a:pPr algn="ctr"/>
                      <a:r>
                        <a:rPr kumimoji="1" lang="ja-JP" altLang="en-US" sz="1200" dirty="0">
                          <a:latin typeface="Meiryo UI" panose="020B0604030504040204" pitchFamily="50" charset="-128"/>
                          <a:ea typeface="Meiryo UI" panose="020B0604030504040204" pitchFamily="50" charset="-128"/>
                        </a:rPr>
                        <a:t>施　策</a:t>
                      </a:r>
                      <a:endParaRPr kumimoji="1" lang="en-US" altLang="ja-JP" sz="1200" dirty="0">
                        <a:latin typeface="Meiryo UI" panose="020B0604030504040204" pitchFamily="50" charset="-128"/>
                        <a:ea typeface="Meiryo UI" panose="020B0604030504040204" pitchFamily="50" charset="-128"/>
                      </a:endParaRPr>
                    </a:p>
                  </a:txBody>
                  <a:tcPr anchor="ctr">
                    <a:solidFill>
                      <a:schemeClr val="accent1">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めざすべき姿</a:t>
                      </a:r>
                    </a:p>
                  </a:txBody>
                  <a:tcPr anchor="ctr">
                    <a:solidFill>
                      <a:schemeClr val="accent1">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主な具体的な取組み（案）</a:t>
                      </a:r>
                    </a:p>
                  </a:txBody>
                  <a:tcPr anchor="ctr">
                    <a:solidFill>
                      <a:schemeClr val="accent1">
                        <a:lumMod val="60000"/>
                        <a:lumOff val="40000"/>
                      </a:schemeClr>
                    </a:solidFill>
                  </a:tcPr>
                </a:tc>
                <a:extLst>
                  <a:ext uri="{0D108BD9-81ED-4DB2-BD59-A6C34878D82A}">
                    <a16:rowId xmlns:a16="http://schemas.microsoft.com/office/drawing/2014/main" val="968084984"/>
                  </a:ext>
                </a:extLst>
              </a:tr>
              <a:tr h="14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１ 自立支援、</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介護予防・重度化防止</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➤市町村における自立支援、介護予防・</a:t>
                      </a:r>
                      <a:endParaRPr kumimoji="1" lang="en-US" altLang="ja-JP" sz="9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   重度化防止の取組み支援</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➤健康づくりの推進</a:t>
                      </a:r>
                      <a:endParaRPr kumimoji="1" lang="ja-JP" altLang="en-US" sz="120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200" u="none" dirty="0">
                          <a:solidFill>
                            <a:schemeClr val="tx1"/>
                          </a:solidFill>
                          <a:latin typeface="Meiryo UI" panose="020B0604030504040204" pitchFamily="50" charset="-128"/>
                          <a:ea typeface="Meiryo UI" panose="020B0604030504040204" pitchFamily="50" charset="-128"/>
                        </a:rPr>
                        <a:t>自立支援、社会参加を推進</a:t>
                      </a:r>
                      <a:endParaRPr kumimoji="1" lang="en-US" altLang="ja-JP" sz="1200" u="none" dirty="0">
                        <a:solidFill>
                          <a:schemeClr val="tx1"/>
                        </a:solidFill>
                        <a:latin typeface="Meiryo UI" panose="020B0604030504040204" pitchFamily="50" charset="-128"/>
                        <a:ea typeface="Meiryo UI" panose="020B0604030504040204" pitchFamily="50" charset="-128"/>
                      </a:endParaRPr>
                    </a:p>
                    <a:p>
                      <a:pPr algn="l"/>
                      <a:r>
                        <a:rPr kumimoji="1" lang="ja-JP" altLang="en-US" sz="1200" u="none" dirty="0">
                          <a:solidFill>
                            <a:schemeClr val="tx1"/>
                          </a:solidFill>
                          <a:latin typeface="Meiryo UI" panose="020B0604030504040204" pitchFamily="50" charset="-128"/>
                          <a:ea typeface="Meiryo UI" panose="020B0604030504040204" pitchFamily="50" charset="-128"/>
                        </a:rPr>
                        <a:t>する介護予防の実施</a:t>
                      </a:r>
                    </a:p>
                  </a:txBody>
                  <a:tcPr anchor="ctr">
                    <a:noFill/>
                  </a:tcPr>
                </a:tc>
                <a:tc>
                  <a:txBody>
                    <a:bodyPr/>
                    <a:lstStyle/>
                    <a:p>
                      <a:pPr algn="l">
                        <a:lnSpc>
                          <a:spcPts val="1700"/>
                        </a:lnSpc>
                      </a:pPr>
                      <a:r>
                        <a:rPr kumimoji="1" lang="ja-JP" altLang="en-US" sz="1200" dirty="0">
                          <a:latin typeface="Meiryo UI" panose="020B0604030504040204" pitchFamily="50" charset="-128"/>
                          <a:ea typeface="Meiryo UI" panose="020B0604030504040204" pitchFamily="50" charset="-128"/>
                        </a:rPr>
                        <a:t>・市町村が行う生活支援・介護予防サービス基盤整備への支援</a:t>
                      </a:r>
                    </a:p>
                    <a:p>
                      <a:pPr algn="l">
                        <a:lnSpc>
                          <a:spcPts val="1700"/>
                        </a:lnSpc>
                      </a:pPr>
                      <a:r>
                        <a:rPr kumimoji="1" lang="ja-JP" altLang="en-US" sz="1200" dirty="0">
                          <a:latin typeface="Meiryo UI" panose="020B0604030504040204" pitchFamily="50" charset="-128"/>
                          <a:ea typeface="Meiryo UI" panose="020B0604030504040204" pitchFamily="50" charset="-128"/>
                        </a:rPr>
                        <a:t>・生活支援体制整備推進支援事業による市町村支援</a:t>
                      </a:r>
                    </a:p>
                    <a:p>
                      <a:pPr algn="l">
                        <a:lnSpc>
                          <a:spcPts val="1700"/>
                        </a:lnSpc>
                      </a:pPr>
                      <a:r>
                        <a:rPr kumimoji="1" lang="ja-JP" altLang="en-US" sz="1200" dirty="0">
                          <a:latin typeface="Meiryo UI" panose="020B0604030504040204" pitchFamily="50" charset="-128"/>
                          <a:ea typeface="Meiryo UI" panose="020B0604030504040204" pitchFamily="50" charset="-128"/>
                        </a:rPr>
                        <a:t>・大阪ええまちプロジェクトの実施</a:t>
                      </a:r>
                    </a:p>
                    <a:p>
                      <a:pPr algn="l">
                        <a:lnSpc>
                          <a:spcPts val="1700"/>
                        </a:lnSpc>
                      </a:pPr>
                      <a:r>
                        <a:rPr kumimoji="1" lang="ja-JP" altLang="en-US" sz="1200" dirty="0">
                          <a:latin typeface="Meiryo UI" panose="020B0604030504040204" pitchFamily="50" charset="-128"/>
                          <a:ea typeface="Meiryo UI" panose="020B0604030504040204" pitchFamily="50" charset="-128"/>
                        </a:rPr>
                        <a:t>・介護予防の推進に関わる人材育成　</a:t>
                      </a:r>
                    </a:p>
                    <a:p>
                      <a:pPr algn="l">
                        <a:lnSpc>
                          <a:spcPts val="1700"/>
                        </a:lnSpc>
                      </a:pPr>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ICT</a:t>
                      </a:r>
                      <a:r>
                        <a:rPr kumimoji="1" lang="ja-JP" altLang="en-US" sz="1200" dirty="0">
                          <a:latin typeface="Meiryo UI" panose="020B0604030504040204" pitchFamily="50" charset="-128"/>
                          <a:ea typeface="Meiryo UI" panose="020B0604030504040204" pitchFamily="50" charset="-128"/>
                        </a:rPr>
                        <a:t>を活用した健康づくり　　等</a:t>
                      </a:r>
                    </a:p>
                  </a:txBody>
                  <a:tcPr anchor="ctr">
                    <a:noFill/>
                  </a:tcPr>
                </a:tc>
                <a:extLst>
                  <a:ext uri="{0D108BD9-81ED-4DB2-BD59-A6C34878D82A}">
                    <a16:rowId xmlns:a16="http://schemas.microsoft.com/office/drawing/2014/main" val="179565510"/>
                  </a:ext>
                </a:extLst>
              </a:tr>
              <a:tr h="144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２ 社会参加の促進</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➤社会参加の促進</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➤雇用・就業対策の推進</a:t>
                      </a:r>
                    </a:p>
                  </a:txBody>
                  <a:tcPr anchor="ctr">
                    <a:noFill/>
                  </a:tcPr>
                </a:tc>
                <a:tc>
                  <a:txBody>
                    <a:bodyPr/>
                    <a:lstStyle/>
                    <a:p>
                      <a:pPr algn="l"/>
                      <a:r>
                        <a:rPr kumimoji="1" lang="ja-JP" altLang="en-US" sz="1200" u="none" dirty="0">
                          <a:solidFill>
                            <a:schemeClr val="tx1"/>
                          </a:solidFill>
                          <a:latin typeface="Meiryo UI" panose="020B0604030504040204" pitchFamily="50" charset="-128"/>
                          <a:ea typeface="Meiryo UI" panose="020B0604030504040204" pitchFamily="50" charset="-128"/>
                        </a:rPr>
                        <a:t>誰もがいきいきと活躍できる</a:t>
                      </a:r>
                    </a:p>
                    <a:p>
                      <a:pPr algn="l"/>
                      <a:r>
                        <a:rPr kumimoji="1" lang="ja-JP" altLang="en-US" sz="1200" u="none" dirty="0">
                          <a:solidFill>
                            <a:schemeClr val="tx1"/>
                          </a:solidFill>
                          <a:latin typeface="Meiryo UI" panose="020B0604030504040204" pitchFamily="50" charset="-128"/>
                          <a:ea typeface="Meiryo UI" panose="020B0604030504040204" pitchFamily="50" charset="-128"/>
                        </a:rPr>
                        <a:t>社会の実現</a:t>
                      </a:r>
                    </a:p>
                  </a:txBody>
                  <a:tcPr anchor="ctr">
                    <a:noFill/>
                  </a:tcPr>
                </a:tc>
                <a:tc>
                  <a:txBody>
                    <a:bodyPr/>
                    <a:lstStyle/>
                    <a:p>
                      <a:pPr algn="l">
                        <a:lnSpc>
                          <a:spcPts val="1700"/>
                        </a:lnSpc>
                      </a:pPr>
                      <a:r>
                        <a:rPr kumimoji="1" lang="ja-JP" altLang="en-US" sz="1200" dirty="0">
                          <a:latin typeface="Meiryo UI" panose="020B0604030504040204" pitchFamily="50" charset="-128"/>
                          <a:ea typeface="Meiryo UI" panose="020B0604030504040204" pitchFamily="50" charset="-128"/>
                        </a:rPr>
                        <a:t>・生活支援体制整備推進支援事業による市町村支援（再掲）</a:t>
                      </a:r>
                    </a:p>
                    <a:p>
                      <a:pPr algn="l">
                        <a:lnSpc>
                          <a:spcPts val="1700"/>
                        </a:lnSpc>
                      </a:pPr>
                      <a:r>
                        <a:rPr kumimoji="1" lang="ja-JP" altLang="en-US" sz="1200" dirty="0">
                          <a:latin typeface="Meiryo UI" panose="020B0604030504040204" pitchFamily="50" charset="-128"/>
                          <a:ea typeface="Meiryo UI" panose="020B0604030504040204" pitchFamily="50" charset="-128"/>
                        </a:rPr>
                        <a:t>・大阪ええまちプロジェクトの実施（再掲）</a:t>
                      </a:r>
                      <a:endParaRPr kumimoji="1" lang="en-US" altLang="ja-JP" sz="1200" dirty="0">
                        <a:latin typeface="Meiryo UI" panose="020B0604030504040204" pitchFamily="50" charset="-128"/>
                        <a:ea typeface="Meiryo UI" panose="020B0604030504040204" pitchFamily="50" charset="-128"/>
                      </a:endParaRPr>
                    </a:p>
                    <a:p>
                      <a:pPr algn="l">
                        <a:lnSpc>
                          <a:spcPts val="1700"/>
                        </a:lnSpc>
                      </a:pPr>
                      <a:r>
                        <a:rPr kumimoji="1" lang="ja-JP" altLang="en-US" sz="1200" dirty="0">
                          <a:latin typeface="Meiryo UI" panose="020B0604030504040204" pitchFamily="50" charset="-128"/>
                          <a:ea typeface="Meiryo UI" panose="020B0604030504040204" pitchFamily="50" charset="-128"/>
                        </a:rPr>
                        <a:t>・老人クラブへの支援</a:t>
                      </a:r>
                    </a:p>
                    <a:p>
                      <a:pPr algn="l">
                        <a:lnSpc>
                          <a:spcPts val="1700"/>
                        </a:lnSpc>
                      </a:pPr>
                      <a:r>
                        <a:rPr kumimoji="1" lang="ja-JP" altLang="en-US" sz="1200" dirty="0">
                          <a:latin typeface="Meiryo UI" panose="020B0604030504040204" pitchFamily="50" charset="-128"/>
                          <a:ea typeface="Meiryo UI" panose="020B0604030504040204" pitchFamily="50" charset="-128"/>
                        </a:rPr>
                        <a:t>・高齢者の雇用・就業対策の推進</a:t>
                      </a:r>
                    </a:p>
                    <a:p>
                      <a:pPr algn="l">
                        <a:lnSpc>
                          <a:spcPts val="1700"/>
                        </a:lnSpc>
                      </a:pPr>
                      <a:r>
                        <a:rPr kumimoji="1" lang="ja-JP" altLang="en-US" sz="1200" dirty="0">
                          <a:latin typeface="Meiryo UI" panose="020B0604030504040204" pitchFamily="50" charset="-128"/>
                          <a:ea typeface="Meiryo UI" panose="020B0604030504040204" pitchFamily="50" charset="-128"/>
                        </a:rPr>
                        <a:t>・シルバー人材センター事業の促進　等</a:t>
                      </a:r>
                    </a:p>
                  </a:txBody>
                  <a:tcPr anchor="ctr">
                    <a:noFill/>
                  </a:tcPr>
                </a:tc>
                <a:extLst>
                  <a:ext uri="{0D108BD9-81ED-4DB2-BD59-A6C34878D82A}">
                    <a16:rowId xmlns:a16="http://schemas.microsoft.com/office/drawing/2014/main" val="1011904941"/>
                  </a:ext>
                </a:extLst>
              </a:tr>
              <a:tr h="198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３ 包括的な支援体制の構築</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及び権利擁護の推進</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➤地域共生社会の実現に向けた包括的な支</a:t>
                      </a:r>
                      <a:endParaRPr kumimoji="1" lang="en-US" altLang="ja-JP" sz="9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   援体制の構築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➤権利擁護の推進</a:t>
                      </a:r>
                    </a:p>
                  </a:txBody>
                  <a:tcPr anchor="ctr">
                    <a:noFill/>
                  </a:tcPr>
                </a:tc>
                <a:tc>
                  <a:txBody>
                    <a:bodyPr/>
                    <a:lstStyle/>
                    <a:p>
                      <a:pPr algn="l"/>
                      <a:r>
                        <a:rPr kumimoji="1" lang="ja-JP" altLang="en-US" sz="1200" u="none" dirty="0">
                          <a:solidFill>
                            <a:schemeClr val="tx1"/>
                          </a:solidFill>
                          <a:latin typeface="Meiryo UI" panose="020B0604030504040204" pitchFamily="50" charset="-128"/>
                          <a:ea typeface="Meiryo UI" panose="020B0604030504040204" pitchFamily="50" charset="-128"/>
                        </a:rPr>
                        <a:t>あらゆる人が活躍できる社会</a:t>
                      </a:r>
                      <a:endParaRPr kumimoji="1" lang="en-US" altLang="ja-JP" sz="1200" u="none" dirty="0">
                        <a:solidFill>
                          <a:schemeClr val="tx1"/>
                        </a:solidFill>
                        <a:latin typeface="Meiryo UI" panose="020B0604030504040204" pitchFamily="50" charset="-128"/>
                        <a:ea typeface="Meiryo UI" panose="020B0604030504040204" pitchFamily="50" charset="-128"/>
                      </a:endParaRPr>
                    </a:p>
                    <a:p>
                      <a:pPr algn="l"/>
                      <a:r>
                        <a:rPr kumimoji="1" lang="ja-JP" altLang="en-US" sz="1200" u="none" dirty="0">
                          <a:solidFill>
                            <a:schemeClr val="tx1"/>
                          </a:solidFill>
                          <a:latin typeface="Meiryo UI" panose="020B0604030504040204" pitchFamily="50" charset="-128"/>
                          <a:ea typeface="Meiryo UI" panose="020B0604030504040204" pitchFamily="50" charset="-128"/>
                        </a:rPr>
                        <a:t>の実現</a:t>
                      </a:r>
                      <a:endParaRPr kumimoji="1" lang="en-US" altLang="ja-JP" sz="1200" u="none" dirty="0">
                        <a:solidFill>
                          <a:schemeClr val="tx1"/>
                        </a:solidFill>
                        <a:highlight>
                          <a:srgbClr val="FFFF00"/>
                        </a:highlight>
                        <a:latin typeface="Meiryo UI" panose="020B0604030504040204" pitchFamily="50" charset="-128"/>
                        <a:ea typeface="Meiryo UI" panose="020B0604030504040204" pitchFamily="50" charset="-128"/>
                      </a:endParaRPr>
                    </a:p>
                  </a:txBody>
                  <a:tcPr anchor="ctr">
                    <a:noFill/>
                  </a:tcPr>
                </a:tc>
                <a:tc>
                  <a:txBody>
                    <a:bodyPr/>
                    <a:lstStyle/>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・包括的な支援体制整備の促進</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・地域包括支援センターと関係機関の連携強化</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・高齢者の孤立防止及び生活困窮高齢者への支援</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・家族介護者への支援体制の整備</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・高齢者虐待防止体制整備支援</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ja-JP" altLang="en-US" sz="1200" u="sng" dirty="0">
                          <a:solidFill>
                            <a:schemeClr val="tx1"/>
                          </a:solidFill>
                          <a:latin typeface="Meiryo UI" panose="020B0604030504040204" pitchFamily="50" charset="-128"/>
                          <a:ea typeface="Meiryo UI" panose="020B0604030504040204" pitchFamily="50" charset="-128"/>
                        </a:rPr>
                        <a:t>成年後見制度の適切な利用に係る支援</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ja-JP" altLang="en-US" sz="1200" u="sng" dirty="0">
                          <a:solidFill>
                            <a:schemeClr val="tx1"/>
                          </a:solidFill>
                          <a:latin typeface="Meiryo UI" panose="020B0604030504040204" pitchFamily="50" charset="-128"/>
                          <a:ea typeface="Meiryo UI" panose="020B0604030504040204" pitchFamily="50" charset="-128"/>
                        </a:rPr>
                        <a:t>日常生活自立支援事業の運営支援</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・消費者被害の拡大防止／未然防止　等</a:t>
                      </a:r>
                    </a:p>
                  </a:txBody>
                  <a:tcPr anchor="ctr">
                    <a:noFill/>
                  </a:tcPr>
                </a:tc>
                <a:extLst>
                  <a:ext uri="{0D108BD9-81ED-4DB2-BD59-A6C34878D82A}">
                    <a16:rowId xmlns:a16="http://schemas.microsoft.com/office/drawing/2014/main" val="1504508490"/>
                  </a:ext>
                </a:extLst>
              </a:tr>
            </a:tbl>
          </a:graphicData>
        </a:graphic>
      </p:graphicFrame>
    </p:spTree>
    <p:extLst>
      <p:ext uri="{BB962C8B-B14F-4D97-AF65-F5344CB8AC3E}">
        <p14:creationId xmlns:p14="http://schemas.microsoft.com/office/powerpoint/2010/main" val="4003290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4EFEE-4B67-4EAF-AFCD-2B9C45649F0C}"/>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DB458D8-6146-D0F5-6A99-E511CA0B3988}"/>
              </a:ext>
            </a:extLst>
          </p:cNvPr>
          <p:cNvSpPr>
            <a:spLocks noGrp="1"/>
          </p:cNvSpPr>
          <p:nvPr>
            <p:ph type="sldNum" sz="quarter" idx="12"/>
          </p:nvPr>
        </p:nvSpPr>
        <p:spPr>
          <a:xfrm>
            <a:off x="7086600" y="6490099"/>
            <a:ext cx="2057400" cy="365125"/>
          </a:xfrm>
        </p:spPr>
        <p:txBody>
          <a:bodyPr/>
          <a:lstStyle/>
          <a:p>
            <a:fld id="{4CE62AE4-F010-47EE-8F3E-40F74E339448}" type="slidenum">
              <a:rPr kumimoji="1" lang="ja-JP" altLang="en-US" b="1" smtClean="0">
                <a:solidFill>
                  <a:schemeClr val="tx1"/>
                </a:solidFill>
              </a:rPr>
              <a:t>8</a:t>
            </a:fld>
            <a:endParaRPr kumimoji="1" lang="ja-JP" altLang="en-US" b="1" dirty="0">
              <a:solidFill>
                <a:schemeClr val="tx1"/>
              </a:solidFill>
            </a:endParaRPr>
          </a:p>
        </p:txBody>
      </p:sp>
      <p:sp>
        <p:nvSpPr>
          <p:cNvPr id="3" name="正方形/長方形 2">
            <a:extLst>
              <a:ext uri="{FF2B5EF4-FFF2-40B4-BE49-F238E27FC236}">
                <a16:creationId xmlns:a16="http://schemas.microsoft.com/office/drawing/2014/main" id="{B089C1BC-9F3C-7D98-5C91-ADC8DD043F07}"/>
              </a:ext>
            </a:extLst>
          </p:cNvPr>
          <p:cNvSpPr/>
          <p:nvPr/>
        </p:nvSpPr>
        <p:spPr>
          <a:xfrm>
            <a:off x="0" y="2776"/>
            <a:ext cx="9144000" cy="48939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BIZ UDPゴシック" panose="020B0400000000000000" pitchFamily="50" charset="-128"/>
                <a:ea typeface="BIZ UDPゴシック" panose="020B0400000000000000" pitchFamily="50" charset="-128"/>
              </a:rPr>
              <a:t>大阪府高齢者計画</a:t>
            </a:r>
            <a:r>
              <a:rPr kumimoji="1" lang="en-US" altLang="ja-JP" b="1" dirty="0">
                <a:latin typeface="BIZ UDPゴシック" panose="020B0400000000000000" pitchFamily="50" charset="-128"/>
                <a:ea typeface="BIZ UDPゴシック" panose="020B0400000000000000" pitchFamily="50" charset="-128"/>
              </a:rPr>
              <a:t>2027 </a:t>
            </a:r>
            <a:r>
              <a:rPr kumimoji="1" lang="ja-JP" altLang="en-US" b="1" dirty="0">
                <a:latin typeface="BIZ UDPゴシック" panose="020B0400000000000000" pitchFamily="50" charset="-128"/>
                <a:ea typeface="BIZ UDPゴシック" panose="020B0400000000000000" pitchFamily="50" charset="-128"/>
              </a:rPr>
              <a:t>骨子案</a:t>
            </a:r>
          </a:p>
        </p:txBody>
      </p:sp>
      <p:sp>
        <p:nvSpPr>
          <p:cNvPr id="4" name="テキスト ボックス 3">
            <a:extLst>
              <a:ext uri="{FF2B5EF4-FFF2-40B4-BE49-F238E27FC236}">
                <a16:creationId xmlns:a16="http://schemas.microsoft.com/office/drawing/2014/main" id="{12865994-BB12-A192-375B-8F38C6AC6A25}"/>
              </a:ext>
            </a:extLst>
          </p:cNvPr>
          <p:cNvSpPr txBox="1"/>
          <p:nvPr/>
        </p:nvSpPr>
        <p:spPr>
          <a:xfrm>
            <a:off x="0" y="651570"/>
            <a:ext cx="4392000" cy="307777"/>
          </a:xfrm>
          <a:prstGeom prst="rect">
            <a:avLst/>
          </a:prstGeom>
          <a:noFill/>
        </p:spPr>
        <p:txBody>
          <a:bodyPr wrap="square" rtlCol="0">
            <a:spAutoFit/>
          </a:bodyPr>
          <a:lstStyle/>
          <a:p>
            <a:r>
              <a:rPr kumimoji="1" lang="ja-JP" altLang="en-US" sz="1400" b="1" dirty="0">
                <a:latin typeface="Meiryo UI" panose="020B0604030504040204" pitchFamily="50" charset="-128"/>
                <a:ea typeface="Meiryo UI" panose="020B0604030504040204" pitchFamily="50" charset="-128"/>
              </a:rPr>
              <a:t>■第３章　「施策の推進方策」　の主な取組み等について</a:t>
            </a:r>
            <a:endParaRPr kumimoji="1" lang="en-US" altLang="ja-JP" sz="1400" b="1"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188ADAE1-D9E7-27BA-43E0-D9A9D154566E}"/>
              </a:ext>
            </a:extLst>
          </p:cNvPr>
          <p:cNvGraphicFramePr>
            <a:graphicFrameLocks noGrp="1"/>
          </p:cNvGraphicFramePr>
          <p:nvPr>
            <p:extLst>
              <p:ext uri="{D42A27DB-BD31-4B8C-83A1-F6EECF244321}">
                <p14:modId xmlns:p14="http://schemas.microsoft.com/office/powerpoint/2010/main" val="442779949"/>
              </p:ext>
            </p:extLst>
          </p:nvPr>
        </p:nvGraphicFramePr>
        <p:xfrm>
          <a:off x="72000" y="1118745"/>
          <a:ext cx="9000000" cy="5374800"/>
        </p:xfrm>
        <a:graphic>
          <a:graphicData uri="http://schemas.openxmlformats.org/drawingml/2006/table">
            <a:tbl>
              <a:tblPr firstRow="1" bandRow="1">
                <a:tableStyleId>{BDBED569-4797-4DF1-A0F4-6AAB3CD982D8}</a:tableStyleId>
              </a:tblPr>
              <a:tblGrid>
                <a:gridCol w="2340000">
                  <a:extLst>
                    <a:ext uri="{9D8B030D-6E8A-4147-A177-3AD203B41FA5}">
                      <a16:colId xmlns:a16="http://schemas.microsoft.com/office/drawing/2014/main" val="3825801899"/>
                    </a:ext>
                  </a:extLst>
                </a:gridCol>
                <a:gridCol w="1944000">
                  <a:extLst>
                    <a:ext uri="{9D8B030D-6E8A-4147-A177-3AD203B41FA5}">
                      <a16:colId xmlns:a16="http://schemas.microsoft.com/office/drawing/2014/main" val="3681366863"/>
                    </a:ext>
                  </a:extLst>
                </a:gridCol>
                <a:gridCol w="4716000">
                  <a:extLst>
                    <a:ext uri="{9D8B030D-6E8A-4147-A177-3AD203B41FA5}">
                      <a16:colId xmlns:a16="http://schemas.microsoft.com/office/drawing/2014/main" val="680172974"/>
                    </a:ext>
                  </a:extLst>
                </a:gridCol>
              </a:tblGrid>
              <a:tr h="334800">
                <a:tc>
                  <a:txBody>
                    <a:bodyPr/>
                    <a:lstStyle/>
                    <a:p>
                      <a:pPr algn="ctr"/>
                      <a:r>
                        <a:rPr kumimoji="1" lang="ja-JP" altLang="en-US" sz="1200" dirty="0">
                          <a:latin typeface="Meiryo UI" panose="020B0604030504040204" pitchFamily="50" charset="-128"/>
                          <a:ea typeface="Meiryo UI" panose="020B0604030504040204" pitchFamily="50" charset="-128"/>
                        </a:rPr>
                        <a:t>施　策</a:t>
                      </a:r>
                      <a:endParaRPr kumimoji="1" lang="en-US" altLang="ja-JP" sz="1200" dirty="0">
                        <a:latin typeface="Meiryo UI" panose="020B0604030504040204" pitchFamily="50" charset="-128"/>
                        <a:ea typeface="Meiryo UI" panose="020B0604030504040204" pitchFamily="50" charset="-128"/>
                      </a:endParaRPr>
                    </a:p>
                  </a:txBody>
                  <a:tcPr anchor="ctr">
                    <a:solidFill>
                      <a:schemeClr val="accent1">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めざすべき姿</a:t>
                      </a:r>
                    </a:p>
                  </a:txBody>
                  <a:tcPr anchor="ctr">
                    <a:solidFill>
                      <a:schemeClr val="accent1">
                        <a:lumMod val="60000"/>
                        <a:lumOff val="40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主な具体的な取組み（案）</a:t>
                      </a:r>
                    </a:p>
                  </a:txBody>
                  <a:tcPr anchor="ctr">
                    <a:solidFill>
                      <a:schemeClr val="accent1">
                        <a:lumMod val="60000"/>
                        <a:lumOff val="40000"/>
                      </a:schemeClr>
                    </a:solidFill>
                  </a:tcPr>
                </a:tc>
                <a:extLst>
                  <a:ext uri="{0D108BD9-81ED-4DB2-BD59-A6C34878D82A}">
                    <a16:rowId xmlns:a16="http://schemas.microsoft.com/office/drawing/2014/main" val="968084984"/>
                  </a:ext>
                </a:extLst>
              </a:tr>
              <a:tr h="108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４ 医療・介護連携の推進</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➤医療と介護の連携強化</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➤在宅医療の充実</a:t>
                      </a:r>
                      <a:endParaRPr kumimoji="1" lang="ja-JP" altLang="en-US" sz="120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200" u="none" dirty="0">
                          <a:solidFill>
                            <a:schemeClr val="tx1"/>
                          </a:solidFill>
                          <a:latin typeface="Meiryo UI" panose="020B0604030504040204" pitchFamily="50" charset="-128"/>
                          <a:ea typeface="Meiryo UI" panose="020B0604030504040204" pitchFamily="50" charset="-128"/>
                        </a:rPr>
                        <a:t>医療や介護が必要になっても</a:t>
                      </a:r>
                      <a:endParaRPr kumimoji="1" lang="en-US" altLang="ja-JP" sz="1200" u="none" dirty="0">
                        <a:solidFill>
                          <a:schemeClr val="tx1"/>
                        </a:solidFill>
                        <a:latin typeface="Meiryo UI" panose="020B0604030504040204" pitchFamily="50" charset="-128"/>
                        <a:ea typeface="Meiryo UI" panose="020B0604030504040204" pitchFamily="50" charset="-128"/>
                      </a:endParaRPr>
                    </a:p>
                    <a:p>
                      <a:pPr algn="l"/>
                      <a:r>
                        <a:rPr kumimoji="1" lang="ja-JP" altLang="en-US" sz="1200" u="none" dirty="0">
                          <a:solidFill>
                            <a:schemeClr val="tx1"/>
                          </a:solidFill>
                          <a:latin typeface="Meiryo UI" panose="020B0604030504040204" pitchFamily="50" charset="-128"/>
                          <a:ea typeface="Meiryo UI" panose="020B0604030504040204" pitchFamily="50" charset="-128"/>
                        </a:rPr>
                        <a:t>最期まで住み慣れた地域で安心して暮らし続けられる</a:t>
                      </a:r>
                      <a:endParaRPr kumimoji="1" lang="en-US" altLang="ja-JP" sz="1200" u="none" dirty="0">
                        <a:solidFill>
                          <a:schemeClr val="tx1"/>
                        </a:solidFill>
                        <a:latin typeface="Meiryo UI" panose="020B0604030504040204" pitchFamily="50" charset="-128"/>
                        <a:ea typeface="Meiryo UI" panose="020B0604030504040204" pitchFamily="50" charset="-128"/>
                      </a:endParaRPr>
                    </a:p>
                    <a:p>
                      <a:pPr algn="l"/>
                      <a:r>
                        <a:rPr kumimoji="1" lang="ja-JP" altLang="en-US" sz="1200" u="none" dirty="0">
                          <a:solidFill>
                            <a:schemeClr val="tx1"/>
                          </a:solidFill>
                          <a:latin typeface="Meiryo UI" panose="020B0604030504040204" pitchFamily="50" charset="-128"/>
                          <a:ea typeface="Meiryo UI" panose="020B0604030504040204" pitchFamily="50" charset="-128"/>
                        </a:rPr>
                        <a:t>体制の構築</a:t>
                      </a:r>
                    </a:p>
                  </a:txBody>
                  <a:tcPr anchor="ctr">
                    <a:noFill/>
                  </a:tcPr>
                </a:tc>
                <a:tc>
                  <a:txBody>
                    <a:bodyPr/>
                    <a:lstStyle/>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・市町村在宅医療・介護連携推進事業のための技術的支援等</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・在宅医療サービス基盤の整備</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・在宅医療に関わる人材の育成</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en-US" altLang="ja-JP" sz="1200" u="none" dirty="0">
                          <a:solidFill>
                            <a:schemeClr val="tx1"/>
                          </a:solidFill>
                          <a:latin typeface="Meiryo UI" panose="020B0604030504040204" pitchFamily="50" charset="-128"/>
                          <a:ea typeface="Meiryo UI" panose="020B0604030504040204" pitchFamily="50" charset="-128"/>
                        </a:rPr>
                        <a:t>ACP</a:t>
                      </a:r>
                      <a:r>
                        <a:rPr kumimoji="1" lang="ja-JP" altLang="en-US" sz="1200" u="none" dirty="0">
                          <a:solidFill>
                            <a:schemeClr val="tx1"/>
                          </a:solidFill>
                          <a:latin typeface="Meiryo UI" panose="020B0604030504040204" pitchFamily="50" charset="-128"/>
                          <a:ea typeface="Meiryo UI" panose="020B0604030504040204" pitchFamily="50" charset="-128"/>
                        </a:rPr>
                        <a:t>（人生会議）の普及啓発　等</a:t>
                      </a:r>
                    </a:p>
                  </a:txBody>
                  <a:tcPr anchor="ctr">
                    <a:noFill/>
                  </a:tcPr>
                </a:tc>
                <a:extLst>
                  <a:ext uri="{0D108BD9-81ED-4DB2-BD59-A6C34878D82A}">
                    <a16:rowId xmlns:a16="http://schemas.microsoft.com/office/drawing/2014/main" val="1474249442"/>
                  </a:ext>
                </a:extLst>
              </a:tr>
              <a:tr h="198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５ 多様な住まい、</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サービス基盤の整備</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➤高齢者の居住安定確保と福祉のまちづくり</a:t>
                      </a:r>
                      <a:endParaRPr kumimoji="1" lang="en-US" altLang="ja-JP" sz="9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　　の推進</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➤高齢者のニーズに応じたサービス基盤の</a:t>
                      </a:r>
                      <a:endParaRPr kumimoji="1" lang="en-US" altLang="ja-JP" sz="9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　　確保</a:t>
                      </a:r>
                    </a:p>
                  </a:txBody>
                  <a:tcPr anchor="ctr">
                    <a:noFill/>
                  </a:tcPr>
                </a:tc>
                <a:tc>
                  <a:txBody>
                    <a:bodyPr/>
                    <a:lstStyle/>
                    <a:p>
                      <a:pPr algn="l"/>
                      <a:r>
                        <a:rPr kumimoji="1" lang="ja-JP" altLang="en-US" sz="1200" u="none" dirty="0">
                          <a:latin typeface="Meiryo UI" panose="020B0604030504040204" pitchFamily="50" charset="-128"/>
                          <a:ea typeface="Meiryo UI" panose="020B0604030504040204" pitchFamily="50" charset="-128"/>
                        </a:rPr>
                        <a:t>多様なニーズに応じた住まいの実現</a:t>
                      </a:r>
                      <a:endParaRPr kumimoji="1" lang="en-US" altLang="ja-JP" sz="1200" u="none" dirty="0">
                        <a:highlight>
                          <a:srgbClr val="00FF00"/>
                        </a:highlight>
                        <a:latin typeface="Meiryo UI" panose="020B0604030504040204" pitchFamily="50" charset="-128"/>
                        <a:ea typeface="Meiryo UI" panose="020B0604030504040204" pitchFamily="50" charset="-128"/>
                      </a:endParaRPr>
                    </a:p>
                  </a:txBody>
                  <a:tcPr anchor="ctr">
                    <a:noFill/>
                  </a:tcPr>
                </a:tc>
                <a:tc>
                  <a:txBody>
                    <a:bodyPr/>
                    <a:lstStyle/>
                    <a:p>
                      <a:pPr marL="0" marR="0" lvl="0" indent="0" algn="l" defTabSz="914400" rtl="0" eaLnBrk="1" fontAlgn="auto" latinLnBrk="0" hangingPunct="1">
                        <a:lnSpc>
                          <a:spcPts val="1700"/>
                        </a:lnSpc>
                        <a:spcBef>
                          <a:spcPts val="0"/>
                        </a:spcBef>
                        <a:spcAft>
                          <a:spcPts val="0"/>
                        </a:spcAft>
                        <a:buClrTx/>
                        <a:buSzTx/>
                        <a:buFontTx/>
                        <a:buNone/>
                        <a:tabLst/>
                        <a:defRPr/>
                      </a:pPr>
                      <a:r>
                        <a:rPr kumimoji="1" lang="ja-JP" altLang="en-US" sz="1200" u="none" dirty="0">
                          <a:solidFill>
                            <a:schemeClr val="tx1"/>
                          </a:solidFill>
                          <a:latin typeface="Meiryo UI" panose="020B0604030504040204" pitchFamily="50" charset="-128"/>
                          <a:ea typeface="Meiryo UI" panose="020B0604030504040204" pitchFamily="50" charset="-128"/>
                        </a:rPr>
                        <a:t>・セーフティーネット住宅の登録促進</a:t>
                      </a:r>
                      <a:endParaRPr kumimoji="1" lang="en-US" altLang="ja-JP" sz="1200" u="none" dirty="0">
                        <a:solidFill>
                          <a:schemeClr val="tx1"/>
                        </a:solidFill>
                        <a:latin typeface="Meiryo UI" panose="020B0604030504040204" pitchFamily="50" charset="-128"/>
                        <a:ea typeface="Meiryo UI" panose="020B0604030504040204" pitchFamily="50" charset="-128"/>
                      </a:endParaRP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ja-JP" altLang="en-US" sz="1200" u="sng" dirty="0">
                          <a:solidFill>
                            <a:schemeClr val="tx1"/>
                          </a:solidFill>
                          <a:latin typeface="Meiryo UI" panose="020B0604030504040204" pitchFamily="50" charset="-128"/>
                          <a:ea typeface="Meiryo UI" panose="020B0604030504040204" pitchFamily="50" charset="-128"/>
                        </a:rPr>
                        <a:t>居住サポート住宅の供給促進</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・居住支援協議会の設立促進</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・サービス付き高齢者向け住宅の適切な運営、管理の確保等</a:t>
                      </a:r>
                      <a:endParaRPr kumimoji="1" lang="en-US" altLang="ja-JP" sz="1200" u="none" dirty="0">
                        <a:solidFill>
                          <a:schemeClr val="tx1"/>
                        </a:solidFill>
                        <a:latin typeface="Meiryo UI" panose="020B0604030504040204" pitchFamily="50" charset="-128"/>
                        <a:ea typeface="Meiryo UI" panose="020B0604030504040204" pitchFamily="50" charset="-128"/>
                      </a:endParaRP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ja-JP" altLang="en-US" sz="1200" u="sng" dirty="0">
                          <a:solidFill>
                            <a:schemeClr val="tx1"/>
                          </a:solidFill>
                          <a:latin typeface="Meiryo UI" panose="020B0604030504040204" pitchFamily="50" charset="-128"/>
                          <a:ea typeface="Meiryo UI" panose="020B0604030504040204" pitchFamily="50" charset="-128"/>
                        </a:rPr>
                        <a:t>未登録の有料老人ホームの登録促進</a:t>
                      </a:r>
                      <a:r>
                        <a:rPr kumimoji="1" lang="ja-JP" altLang="en-US" sz="1100" u="sng" dirty="0">
                          <a:solidFill>
                            <a:schemeClr val="tx1"/>
                          </a:solidFill>
                          <a:latin typeface="Meiryo UI" panose="020B0604030504040204" pitchFamily="50" charset="-128"/>
                          <a:ea typeface="Meiryo UI" panose="020B0604030504040204" pitchFamily="50" charset="-128"/>
                        </a:rPr>
                        <a:t>（改正後の老人福祉法施行後）</a:t>
                      </a:r>
                      <a:endParaRPr kumimoji="1" lang="ja-JP" altLang="en-US" sz="1200" u="sng" dirty="0">
                        <a:solidFill>
                          <a:schemeClr val="tx1"/>
                        </a:solidFill>
                        <a:latin typeface="Meiryo UI" panose="020B0604030504040204" pitchFamily="50" charset="-128"/>
                        <a:ea typeface="Meiryo UI" panose="020B0604030504040204" pitchFamily="50" charset="-128"/>
                      </a:endParaRP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・住まいのバリアフリー化の促進</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・駅舎／建築物のバリアフリー化</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・介護保険施設等の計画的な整備　等</a:t>
                      </a:r>
                      <a:endParaRPr kumimoji="1" lang="en-US" altLang="ja-JP" sz="1200" u="none" dirty="0">
                        <a:solidFill>
                          <a:schemeClr val="tx1"/>
                        </a:solidFill>
                        <a:highlight>
                          <a:srgbClr val="00FF00"/>
                        </a:highlight>
                        <a:latin typeface="Meiryo UI" panose="020B0604030504040204" pitchFamily="50" charset="-128"/>
                        <a:ea typeface="Meiryo UI" panose="020B0604030504040204" pitchFamily="50" charset="-128"/>
                      </a:endParaRPr>
                    </a:p>
                  </a:txBody>
                  <a:tcPr anchor="ctr">
                    <a:noFill/>
                  </a:tcPr>
                </a:tc>
                <a:extLst>
                  <a:ext uri="{0D108BD9-81ED-4DB2-BD59-A6C34878D82A}">
                    <a16:rowId xmlns:a16="http://schemas.microsoft.com/office/drawing/2014/main" val="3982906758"/>
                  </a:ext>
                </a:extLst>
              </a:tr>
              <a:tr h="198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６ 介護人材の確保・資質の向上　</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及び介護現場の生産性の向上、</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経営改善支援</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➤介護・福祉サービスを担う人材の確保・資質</a:t>
                      </a:r>
                      <a:endParaRPr kumimoji="1" lang="en-US" altLang="ja-JP" sz="9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　 の向上</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➤介護現場の生産性の向上の推進と経営</a:t>
                      </a:r>
                      <a:endParaRPr kumimoji="1" lang="en-US" altLang="ja-JP" sz="9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   </a:t>
                      </a:r>
                      <a:r>
                        <a:rPr kumimoji="1" lang="ja-JP" altLang="en-US" sz="900" dirty="0">
                          <a:latin typeface="Meiryo UI" panose="020B0604030504040204" pitchFamily="50" charset="-128"/>
                          <a:ea typeface="Meiryo UI" panose="020B0604030504040204" pitchFamily="50" charset="-128"/>
                        </a:rPr>
                        <a:t>改善支援</a:t>
                      </a:r>
                      <a:endParaRPr kumimoji="1" lang="ja-JP" altLang="en-US" sz="1200" dirty="0">
                        <a:latin typeface="Meiryo UI" panose="020B0604030504040204" pitchFamily="50" charset="-128"/>
                        <a:ea typeface="Meiryo UI" panose="020B0604030504040204" pitchFamily="50" charset="-128"/>
                      </a:endParaRPr>
                    </a:p>
                  </a:txBody>
                  <a:tcPr anchor="ctr">
                    <a:noFill/>
                  </a:tcPr>
                </a:tc>
                <a:tc>
                  <a:txBody>
                    <a:bodyPr/>
                    <a:lstStyle/>
                    <a:p>
                      <a:pPr algn="l"/>
                      <a:r>
                        <a:rPr kumimoji="1" lang="ja-JP" altLang="en-US" sz="1200" u="none" dirty="0">
                          <a:latin typeface="Meiryo UI" panose="020B0604030504040204" pitchFamily="50" charset="-128"/>
                          <a:ea typeface="Meiryo UI" panose="020B0604030504040204" pitchFamily="50" charset="-128"/>
                        </a:rPr>
                        <a:t>高齢者を支える介護人材の確保および働きやすい職場づくりと安定した経営基盤の確保</a:t>
                      </a:r>
                      <a:endParaRPr kumimoji="1" lang="en-US" altLang="ja-JP" sz="1200" u="none" dirty="0">
                        <a:latin typeface="Meiryo UI" panose="020B0604030504040204" pitchFamily="50" charset="-128"/>
                        <a:ea typeface="Meiryo UI" panose="020B0604030504040204" pitchFamily="50" charset="-128"/>
                      </a:endParaRPr>
                    </a:p>
                  </a:txBody>
                  <a:tcPr anchor="ctr">
                    <a:noFill/>
                  </a:tcPr>
                </a:tc>
                <a:tc>
                  <a:txBody>
                    <a:bodyPr/>
                    <a:lstStyle/>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・魅力発信とニーズに合わせた参入支援</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・外国人介護人材の受入れ・定着支援</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・多様な働き方の導入支援</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・ハラスメント対策</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・資質の向上に向けた取組み</a:t>
                      </a:r>
                      <a:endParaRPr kumimoji="1" lang="en-US" altLang="ja-JP" sz="1200" u="none" dirty="0">
                        <a:solidFill>
                          <a:schemeClr val="tx1"/>
                        </a:solidFill>
                        <a:latin typeface="Meiryo UI" panose="020B0604030504040204" pitchFamily="50" charset="-128"/>
                        <a:ea typeface="Meiryo UI" panose="020B0604030504040204" pitchFamily="50" charset="-128"/>
                      </a:endParaRP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・介護テクノロジー導入支援</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ja-JP" altLang="en-US" sz="1200" u="sng" dirty="0">
                          <a:solidFill>
                            <a:schemeClr val="tx1"/>
                          </a:solidFill>
                          <a:latin typeface="Meiryo UI" panose="020B0604030504040204" pitchFamily="50" charset="-128"/>
                          <a:ea typeface="Meiryo UI" panose="020B0604030504040204" pitchFamily="50" charset="-128"/>
                        </a:rPr>
                        <a:t>大阪府介護生産性向上支援センターの運営（経営改善支援）</a:t>
                      </a:r>
                    </a:p>
                    <a:p>
                      <a:pPr algn="l">
                        <a:lnSpc>
                          <a:spcPts val="1700"/>
                        </a:lnSpc>
                      </a:pPr>
                      <a:r>
                        <a:rPr kumimoji="1" lang="ja-JP" altLang="en-US" sz="1200" u="none" dirty="0">
                          <a:solidFill>
                            <a:schemeClr val="tx1"/>
                          </a:solidFill>
                          <a:latin typeface="Meiryo UI" panose="020B0604030504040204" pitchFamily="50" charset="-128"/>
                          <a:ea typeface="Meiryo UI" panose="020B0604030504040204" pitchFamily="50" charset="-128"/>
                        </a:rPr>
                        <a:t>・介護現場革新会議の実施　等</a:t>
                      </a:r>
                    </a:p>
                  </a:txBody>
                  <a:tcPr anchor="ctr">
                    <a:noFill/>
                  </a:tcPr>
                </a:tc>
                <a:extLst>
                  <a:ext uri="{0D108BD9-81ED-4DB2-BD59-A6C34878D82A}">
                    <a16:rowId xmlns:a16="http://schemas.microsoft.com/office/drawing/2014/main" val="3665659844"/>
                  </a:ext>
                </a:extLst>
              </a:tr>
            </a:tbl>
          </a:graphicData>
        </a:graphic>
      </p:graphicFrame>
    </p:spTree>
    <p:extLst>
      <p:ext uri="{BB962C8B-B14F-4D97-AF65-F5344CB8AC3E}">
        <p14:creationId xmlns:p14="http://schemas.microsoft.com/office/powerpoint/2010/main" val="207292035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6254</Words>
  <Application>Microsoft Office PowerPoint</Application>
  <PresentationFormat>画面に合わせる (4:3)</PresentationFormat>
  <Paragraphs>630</Paragraphs>
  <Slides>19</Slides>
  <Notes>12</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19</vt:i4>
      </vt:variant>
    </vt:vector>
  </HeadingPairs>
  <TitlesOfParts>
    <vt:vector size="30" baseType="lpstr">
      <vt:lpstr>BIZ UDPゴシック</vt:lpstr>
      <vt:lpstr>Meiryo UI</vt:lpstr>
      <vt:lpstr>メイリオ</vt:lpstr>
      <vt:lpstr>游ゴシック</vt:lpstr>
      <vt:lpstr>Aptos</vt:lpstr>
      <vt:lpstr>Aptos Display</vt:lpstr>
      <vt:lpstr>Arial</vt:lpstr>
      <vt:lpstr>Calibri</vt:lpstr>
      <vt:lpstr>Calibri Light</vt:lpstr>
      <vt:lpstr>Office テーマ</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2023-08-29T11:18:40Z</dcterms:created>
  <dcterms:modified xsi:type="dcterms:W3CDTF">2026-08-19T07:01:15Z</dcterms:modified>
</cp:coreProperties>
</file>