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60" r:id="rId1"/>
  </p:sldMasterIdLst>
  <p:notesMasterIdLst>
    <p:notesMasterId r:id="rId24"/>
  </p:notesMasterIdLst>
  <p:sldIdLst>
    <p:sldId id="263" r:id="rId2"/>
    <p:sldId id="257" r:id="rId3"/>
    <p:sldId id="2147472253" r:id="rId4"/>
    <p:sldId id="2147472243" r:id="rId5"/>
    <p:sldId id="2147472252" r:id="rId6"/>
    <p:sldId id="2147472256" r:id="rId7"/>
    <p:sldId id="2147472246" r:id="rId8"/>
    <p:sldId id="258" r:id="rId9"/>
    <p:sldId id="2147472235" r:id="rId10"/>
    <p:sldId id="2147472241" r:id="rId11"/>
    <p:sldId id="2147472240" r:id="rId12"/>
    <p:sldId id="2147472244" r:id="rId13"/>
    <p:sldId id="2147472249" r:id="rId14"/>
    <p:sldId id="341" r:id="rId15"/>
    <p:sldId id="2147472251" r:id="rId16"/>
    <p:sldId id="311" r:id="rId17"/>
    <p:sldId id="339" r:id="rId18"/>
    <p:sldId id="319" r:id="rId19"/>
    <p:sldId id="2147472250" r:id="rId20"/>
    <p:sldId id="336" r:id="rId21"/>
    <p:sldId id="331" r:id="rId22"/>
    <p:sldId id="332" r:id="rId23"/>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123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45718B12-A6F4-4B84-BD7C-57EEEF2B9180}" type="datetimeFigureOut">
              <a:rPr kumimoji="1" lang="ja-JP" altLang="en-US" smtClean="0"/>
              <a:t>2026/8/27</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A45EE4A8-4A83-4FB4-8FBA-1A629C4B9E1C}" type="slidenum">
              <a:rPr kumimoji="1" lang="ja-JP" altLang="en-US" smtClean="0"/>
              <a:t>‹#›</a:t>
            </a:fld>
            <a:endParaRPr kumimoji="1" lang="ja-JP" altLang="en-US"/>
          </a:p>
        </p:txBody>
      </p:sp>
    </p:spTree>
    <p:extLst>
      <p:ext uri="{BB962C8B-B14F-4D97-AF65-F5344CB8AC3E}">
        <p14:creationId xmlns:p14="http://schemas.microsoft.com/office/powerpoint/2010/main" val="18298438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09010"/>
            <a:endParaRPr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03029" rtl="0" eaLnBrk="1" fontAlgn="auto" latinLnBrk="0" hangingPunct="1">
              <a:lnSpc>
                <a:spcPct val="100000"/>
              </a:lnSpc>
              <a:spcBef>
                <a:spcPts val="0"/>
              </a:spcBef>
              <a:spcAft>
                <a:spcPts val="0"/>
              </a:spcAft>
              <a:buClrTx/>
              <a:buSzTx/>
              <a:buFontTx/>
              <a:buNone/>
              <a:tabLst/>
              <a:defRPr/>
            </a:pPr>
            <a:fld id="{86A74F0A-D815-4F59-809C-349BC8864FF1}"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03029"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022662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A63067-6A2D-4ADF-9029-AAEF4526F552}"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346805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0688" y="881063"/>
            <a:ext cx="5867400" cy="4402137"/>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440486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0688" y="881063"/>
            <a:ext cx="5867400" cy="4402137"/>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582078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69CDC04-87C3-443B-B556-D13EE7184A5D}" type="datetime1">
              <a:rPr kumimoji="1" lang="ja-JP" altLang="en-US" smtClean="0"/>
              <a:t>2026/8/27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043883" y="6471765"/>
            <a:ext cx="2057400" cy="365125"/>
          </a:xfrm>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2460531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31B886C-CB92-4468-873C-82852D988BB4}" type="datetime1">
              <a:rPr kumimoji="1" lang="ja-JP" altLang="en-US" smtClean="0"/>
              <a:t>2026/8/27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3721958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2BA23EA-43B5-4F15-BA96-C7496408B076}" type="datetime1">
              <a:rPr kumimoji="1" lang="ja-JP" altLang="en-US" smtClean="0"/>
              <a:t>2026/8/27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2500405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47A0F9-DAAF-4AFF-81C7-B6C2344D041F}" type="datetime1">
              <a:rPr kumimoji="1" lang="ja-JP" altLang="en-US" smtClean="0"/>
              <a:t>2026/8/27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64352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3B04A3B-A733-4982-9A3F-0574663A5B23}" type="datetime1">
              <a:rPr kumimoji="1" lang="ja-JP" altLang="en-US" smtClean="0"/>
              <a:t>2026/8/27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2469245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ED3F53B-74C7-4D6F-B2B5-D1BE8BAA4E78}" type="datetime1">
              <a:rPr kumimoji="1" lang="ja-JP" altLang="en-US" smtClean="0"/>
              <a:t>2026/8/27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3282116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7279467-955B-4A3E-82D4-54848A5783ED}" type="datetime1">
              <a:rPr kumimoji="1" lang="ja-JP" altLang="en-US" smtClean="0"/>
              <a:t>2026/8/27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68266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0546EAF-09FE-4D02-A56E-068DAF7FEF74}" type="datetime1">
              <a:rPr kumimoji="1" lang="ja-JP" altLang="en-US" smtClean="0"/>
              <a:t>2026/8/27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875970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49F7DB-89B5-44FF-8C70-B8DCDB53A0D9}" type="datetime1">
              <a:rPr kumimoji="1" lang="ja-JP" altLang="en-US" smtClean="0"/>
              <a:t>2026/8/27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035001" y="6480643"/>
            <a:ext cx="2057400" cy="365125"/>
          </a:xfrm>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3357884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A2BE607-3F4D-4B7A-AC52-BB0A7F3CF94B}" type="datetime1">
              <a:rPr kumimoji="1" lang="ja-JP" altLang="en-US" smtClean="0"/>
              <a:t>2026/8/27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1733755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76B1E3E-1ED6-4B72-9797-A1C85508D9DD}" type="datetime1">
              <a:rPr kumimoji="1" lang="ja-JP" altLang="en-US" smtClean="0"/>
              <a:t>2026/8/27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3744467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15068-5B6F-46D9-B2F5-D1CD03227202}" type="datetime1">
              <a:rPr kumimoji="1" lang="ja-JP" altLang="en-US" smtClean="0"/>
              <a:t>2026/8/27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3C5105-9CA0-4082-B5CD-E63235338F36}" type="slidenum">
              <a:rPr kumimoji="1" lang="ja-JP" altLang="en-US" smtClean="0"/>
              <a:t>‹#›</a:t>
            </a:fld>
            <a:endParaRPr kumimoji="1" lang="ja-JP" altLang="en-US"/>
          </a:p>
        </p:txBody>
      </p:sp>
    </p:spTree>
    <p:extLst>
      <p:ext uri="{BB962C8B-B14F-4D97-AF65-F5344CB8AC3E}">
        <p14:creationId xmlns:p14="http://schemas.microsoft.com/office/powerpoint/2010/main" val="2389355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792000" y="2844980"/>
            <a:ext cx="7560000" cy="646331"/>
          </a:xfrm>
          <a:prstGeom prst="rect">
            <a:avLst/>
          </a:prstGeom>
          <a:noFill/>
        </p:spPr>
        <p:txBody>
          <a:bodyPr wrap="square" rtlCol="0">
            <a:spAutoFit/>
          </a:bodyPr>
          <a:lstStyle/>
          <a:p>
            <a:r>
              <a:rPr kumimoji="1" lang="ja-JP" altLang="en-US" sz="3600" dirty="0">
                <a:latin typeface="Meiryo UI" panose="020B0604030504040204" pitchFamily="50" charset="-128"/>
                <a:ea typeface="Meiryo UI" panose="020B0604030504040204" pitchFamily="50" charset="-128"/>
              </a:rPr>
              <a:t>大阪府における高齢者を取り巻く現状等</a:t>
            </a:r>
            <a:endParaRPr kumimoji="1" lang="en-US" altLang="ja-JP" sz="3600" dirty="0">
              <a:latin typeface="Meiryo UI" panose="020B0604030504040204" pitchFamily="50" charset="-128"/>
              <a:ea typeface="Meiryo UI" panose="020B0604030504040204" pitchFamily="50" charset="-128"/>
            </a:endParaRPr>
          </a:p>
        </p:txBody>
      </p:sp>
      <p:graphicFrame>
        <p:nvGraphicFramePr>
          <p:cNvPr id="3" name="表 2">
            <a:extLst>
              <a:ext uri="{FF2B5EF4-FFF2-40B4-BE49-F238E27FC236}">
                <a16:creationId xmlns:a16="http://schemas.microsoft.com/office/drawing/2014/main" id="{7E1AE22F-2908-3790-712A-2942722D95D5}"/>
              </a:ext>
            </a:extLst>
          </p:cNvPr>
          <p:cNvGraphicFramePr>
            <a:graphicFrameLocks noGrp="1"/>
          </p:cNvGraphicFramePr>
          <p:nvPr>
            <p:extLst>
              <p:ext uri="{D42A27DB-BD31-4B8C-83A1-F6EECF244321}">
                <p14:modId xmlns:p14="http://schemas.microsoft.com/office/powerpoint/2010/main" val="2802815196"/>
              </p:ext>
            </p:extLst>
          </p:nvPr>
        </p:nvGraphicFramePr>
        <p:xfrm>
          <a:off x="6291618" y="177588"/>
          <a:ext cx="2656765" cy="631808"/>
        </p:xfrm>
        <a:graphic>
          <a:graphicData uri="http://schemas.openxmlformats.org/drawingml/2006/table">
            <a:tbl>
              <a:tblPr firstRow="1" bandRow="1">
                <a:tableStyleId>{5C22544A-7EE6-4342-B048-85BDC9FD1C3A}</a:tableStyleId>
              </a:tblPr>
              <a:tblGrid>
                <a:gridCol w="2160708">
                  <a:extLst>
                    <a:ext uri="{9D8B030D-6E8A-4147-A177-3AD203B41FA5}">
                      <a16:colId xmlns:a16="http://schemas.microsoft.com/office/drawing/2014/main" val="2221212884"/>
                    </a:ext>
                  </a:extLst>
                </a:gridCol>
                <a:gridCol w="496057">
                  <a:extLst>
                    <a:ext uri="{9D8B030D-6E8A-4147-A177-3AD203B41FA5}">
                      <a16:colId xmlns:a16="http://schemas.microsoft.com/office/drawing/2014/main" val="3596998702"/>
                    </a:ext>
                  </a:extLst>
                </a:gridCol>
              </a:tblGrid>
              <a:tr h="266048">
                <a:tc>
                  <a:txBody>
                    <a:bodyPr/>
                    <a:lstStyle/>
                    <a:p>
                      <a:pPr algn="ctr"/>
                      <a:r>
                        <a:rPr kumimoji="1" lang="zh-TW" altLang="en-US" sz="900" b="0" dirty="0">
                          <a:solidFill>
                            <a:schemeClr val="tx1"/>
                          </a:solidFill>
                          <a:latin typeface="Meiryo UI" panose="020B0604030504040204" pitchFamily="50" charset="-128"/>
                          <a:ea typeface="Meiryo UI" panose="020B0604030504040204" pitchFamily="50" charset="-128"/>
                        </a:rPr>
                        <a:t>第</a:t>
                      </a:r>
                      <a:r>
                        <a:rPr kumimoji="1" lang="ja-JP" altLang="en-US" sz="900" b="0" dirty="0">
                          <a:solidFill>
                            <a:schemeClr val="tx1"/>
                          </a:solidFill>
                          <a:latin typeface="Meiryo UI" panose="020B0604030504040204" pitchFamily="50" charset="-128"/>
                          <a:ea typeface="Meiryo UI" panose="020B0604030504040204" pitchFamily="50" charset="-128"/>
                        </a:rPr>
                        <a:t>２９</a:t>
                      </a:r>
                      <a:r>
                        <a:rPr kumimoji="1" lang="zh-TW" altLang="en-US" sz="900" b="0" dirty="0">
                          <a:solidFill>
                            <a:schemeClr val="tx1"/>
                          </a:solidFill>
                          <a:latin typeface="Meiryo UI" panose="020B0604030504040204" pitchFamily="50" charset="-128"/>
                          <a:ea typeface="Meiryo UI" panose="020B0604030504040204" pitchFamily="50" charset="-128"/>
                        </a:rPr>
                        <a:t>回</a:t>
                      </a:r>
                      <a:endParaRPr kumimoji="1" lang="en-US" altLang="zh-TW" sz="900" b="0" dirty="0">
                        <a:solidFill>
                          <a:schemeClr val="tx1"/>
                        </a:solidFill>
                        <a:latin typeface="Meiryo UI" panose="020B0604030504040204" pitchFamily="50" charset="-128"/>
                        <a:ea typeface="Meiryo UI" panose="020B0604030504040204" pitchFamily="50" charset="-128"/>
                      </a:endParaRPr>
                    </a:p>
                    <a:p>
                      <a:pPr algn="ctr"/>
                      <a:r>
                        <a:rPr kumimoji="1" lang="zh-TW" altLang="en-US" sz="900" b="0" dirty="0">
                          <a:solidFill>
                            <a:schemeClr val="tx1"/>
                          </a:solidFill>
                          <a:latin typeface="Meiryo UI" panose="020B0604030504040204" pitchFamily="50" charset="-128"/>
                          <a:ea typeface="Meiryo UI" panose="020B0604030504040204" pitchFamily="50" charset="-128"/>
                        </a:rPr>
                        <a:t>大阪府高齢者保健福祉計画推進審議会</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rPr>
                        <a:t>資料</a:t>
                      </a:r>
                      <a:endParaRPr kumimoji="1" lang="en-US" altLang="ja-JP" sz="900" b="0" dirty="0">
                        <a:solidFill>
                          <a:schemeClr val="tx1"/>
                        </a:solidFill>
                        <a:latin typeface="Meiryo UI" panose="020B0604030504040204" pitchFamily="50" charset="-128"/>
                        <a:ea typeface="Meiryo UI" panose="020B0604030504040204" pitchFamily="50" charset="-128"/>
                      </a:endParaRPr>
                    </a:p>
                    <a:p>
                      <a:pPr algn="ctr"/>
                      <a:r>
                        <a:rPr kumimoji="1" lang="ja-JP" altLang="en-US" sz="900" b="0" dirty="0">
                          <a:solidFill>
                            <a:schemeClr val="tx1"/>
                          </a:solidFill>
                          <a:latin typeface="Meiryo UI" panose="020B0604030504040204" pitchFamily="50" charset="-128"/>
                          <a:ea typeface="Meiryo UI" panose="020B0604030504040204" pitchFamily="50" charset="-128"/>
                        </a:rPr>
                        <a:t>３</a:t>
                      </a:r>
                      <a:endParaRPr kumimoji="1" lang="en-US" altLang="ja-JP"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34670460"/>
                  </a:ext>
                </a:extLst>
              </a:tr>
              <a:tr h="266048">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rPr>
                        <a:t>令和８年８月１７日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90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616642"/>
                  </a:ext>
                </a:extLst>
              </a:tr>
            </a:tbl>
          </a:graphicData>
        </a:graphic>
      </p:graphicFrame>
      <p:sp>
        <p:nvSpPr>
          <p:cNvPr id="4" name="テキスト ボックス 3">
            <a:extLst>
              <a:ext uri="{FF2B5EF4-FFF2-40B4-BE49-F238E27FC236}">
                <a16:creationId xmlns:a16="http://schemas.microsoft.com/office/drawing/2014/main" id="{BA52F87B-F415-D323-D81D-EFF97F9751AD}"/>
              </a:ext>
            </a:extLst>
          </p:cNvPr>
          <p:cNvSpPr txBox="1"/>
          <p:nvPr/>
        </p:nvSpPr>
        <p:spPr>
          <a:xfrm>
            <a:off x="1371600" y="4653886"/>
            <a:ext cx="6400800" cy="461665"/>
          </a:xfrm>
          <a:prstGeom prst="rect">
            <a:avLst/>
          </a:prstGeom>
          <a:noFill/>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大阪府　福祉部　高齢介護室</a:t>
            </a:r>
            <a:endParaRPr kumimoji="1" lang="en-US" altLang="ja-JP"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2279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テキスト ボックス 33"/>
          <p:cNvSpPr txBox="1"/>
          <p:nvPr/>
        </p:nvSpPr>
        <p:spPr>
          <a:xfrm>
            <a:off x="160200" y="764081"/>
            <a:ext cx="8823600" cy="432000"/>
          </a:xfrm>
          <a:prstGeom prst="rect">
            <a:avLst/>
          </a:prstGeom>
          <a:solidFill>
            <a:schemeClr val="accent1">
              <a:lumMod val="20000"/>
              <a:lumOff val="80000"/>
            </a:schemeClr>
          </a:solidFill>
        </p:spPr>
        <p:txBody>
          <a:bodyPr wrap="square" lIns="76781" tIns="38390" rIns="76781" bIns="38390" rtlCol="0" anchor="ctr">
            <a:spAutoFit/>
          </a:bodyPr>
          <a:lstStyle/>
          <a:p>
            <a:pPr marL="0" marR="0" lvl="0" indent="0" algn="l" defTabSz="767779"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○大阪府の「年齢調整後」の認定率は</a:t>
            </a:r>
            <a:r>
              <a:rPr kumimoji="0" lang="ja-JP" altLang="en-US" sz="1600" b="1" i="0" u="sng"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全国で最も高く</a:t>
            </a:r>
            <a:r>
              <a:rPr kumimoji="0" lang="ja-JP" altLang="en-US" sz="1600" i="0"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rPr>
              <a:t>、</a:t>
            </a:r>
            <a:r>
              <a:rPr kumimoji="0"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全ての要介護度において全国より高い。</a:t>
            </a:r>
            <a:endParaRPr kumimoji="0"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9" name="角丸四角形 1">
            <a:extLst>
              <a:ext uri="{FF2B5EF4-FFF2-40B4-BE49-F238E27FC236}">
                <a16:creationId xmlns:a16="http://schemas.microsoft.com/office/drawing/2014/main" id="{731F665E-8396-4D62-B2BB-95A3153CAA67}"/>
              </a:ext>
            </a:extLst>
          </p:cNvPr>
          <p:cNvSpPr/>
          <p:nvPr/>
        </p:nvSpPr>
        <p:spPr>
          <a:xfrm>
            <a:off x="1107055" y="4786502"/>
            <a:ext cx="140501" cy="72877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cxnSp>
        <p:nvCxnSpPr>
          <p:cNvPr id="8" name="直線コネクタ 7">
            <a:extLst>
              <a:ext uri="{FF2B5EF4-FFF2-40B4-BE49-F238E27FC236}">
                <a16:creationId xmlns:a16="http://schemas.microsoft.com/office/drawing/2014/main" id="{91BFCB54-F3CA-48A5-A774-A15C5C60FCEA}"/>
              </a:ext>
            </a:extLst>
          </p:cNvPr>
          <p:cNvCxnSpPr>
            <a:cxnSpLocks/>
          </p:cNvCxnSpPr>
          <p:nvPr/>
        </p:nvCxnSpPr>
        <p:spPr>
          <a:xfrm>
            <a:off x="160986" y="579549"/>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10" name="テキスト ボックス 9">
            <a:extLst>
              <a:ext uri="{FF2B5EF4-FFF2-40B4-BE49-F238E27FC236}">
                <a16:creationId xmlns:a16="http://schemas.microsoft.com/office/drawing/2014/main" id="{338B83BE-330E-468E-A6C6-447D09ED3AC9}"/>
              </a:ext>
            </a:extLst>
          </p:cNvPr>
          <p:cNvSpPr txBox="1"/>
          <p:nvPr/>
        </p:nvSpPr>
        <p:spPr>
          <a:xfrm>
            <a:off x="137753" y="171580"/>
            <a:ext cx="6233911"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要支援・要介護認定率の状況</a:t>
            </a:r>
          </a:p>
        </p:txBody>
      </p:sp>
      <p:sp>
        <p:nvSpPr>
          <p:cNvPr id="13" name="スライド番号プレースホルダー 7">
            <a:extLst>
              <a:ext uri="{FF2B5EF4-FFF2-40B4-BE49-F238E27FC236}">
                <a16:creationId xmlns:a16="http://schemas.microsoft.com/office/drawing/2014/main" id="{A58BD84F-5158-45E5-8E97-3B8B6DE0F433}"/>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9</a:t>
            </a:fld>
            <a:endParaRPr kumimoji="1" lang="ja-JP" altLang="en-US" dirty="0">
              <a:solidFill>
                <a:schemeClr val="tx1"/>
              </a:solidFill>
            </a:endParaRPr>
          </a:p>
        </p:txBody>
      </p:sp>
      <p:graphicFrame>
        <p:nvGraphicFramePr>
          <p:cNvPr id="2" name="表 1">
            <a:extLst>
              <a:ext uri="{FF2B5EF4-FFF2-40B4-BE49-F238E27FC236}">
                <a16:creationId xmlns:a16="http://schemas.microsoft.com/office/drawing/2014/main" id="{AF3D5606-0A72-3E33-0D12-099D4469F1B0}"/>
              </a:ext>
            </a:extLst>
          </p:cNvPr>
          <p:cNvGraphicFramePr>
            <a:graphicFrameLocks noGrp="1"/>
          </p:cNvGraphicFramePr>
          <p:nvPr>
            <p:extLst>
              <p:ext uri="{D42A27DB-BD31-4B8C-83A1-F6EECF244321}">
                <p14:modId xmlns:p14="http://schemas.microsoft.com/office/powerpoint/2010/main" val="631803573"/>
              </p:ext>
            </p:extLst>
          </p:nvPr>
        </p:nvGraphicFramePr>
        <p:xfrm>
          <a:off x="720000" y="6052410"/>
          <a:ext cx="7704000" cy="720000"/>
        </p:xfrm>
        <a:graphic>
          <a:graphicData uri="http://schemas.openxmlformats.org/drawingml/2006/table">
            <a:tbl>
              <a:tblPr firstRow="1" firstCol="1">
                <a:tableStyleId>{22838BEF-8BB2-4498-84A7-C5851F593DF1}</a:tableStyleId>
              </a:tblPr>
              <a:tblGrid>
                <a:gridCol w="1368000">
                  <a:extLst>
                    <a:ext uri="{9D8B030D-6E8A-4147-A177-3AD203B41FA5}">
                      <a16:colId xmlns:a16="http://schemas.microsoft.com/office/drawing/2014/main" val="1942404807"/>
                    </a:ext>
                  </a:extLst>
                </a:gridCol>
                <a:gridCol w="792000">
                  <a:extLst>
                    <a:ext uri="{9D8B030D-6E8A-4147-A177-3AD203B41FA5}">
                      <a16:colId xmlns:a16="http://schemas.microsoft.com/office/drawing/2014/main" val="279840207"/>
                    </a:ext>
                  </a:extLst>
                </a:gridCol>
                <a:gridCol w="792000">
                  <a:extLst>
                    <a:ext uri="{9D8B030D-6E8A-4147-A177-3AD203B41FA5}">
                      <a16:colId xmlns:a16="http://schemas.microsoft.com/office/drawing/2014/main" val="2097700755"/>
                    </a:ext>
                  </a:extLst>
                </a:gridCol>
                <a:gridCol w="792000">
                  <a:extLst>
                    <a:ext uri="{9D8B030D-6E8A-4147-A177-3AD203B41FA5}">
                      <a16:colId xmlns:a16="http://schemas.microsoft.com/office/drawing/2014/main" val="1398296447"/>
                    </a:ext>
                  </a:extLst>
                </a:gridCol>
                <a:gridCol w="792000">
                  <a:extLst>
                    <a:ext uri="{9D8B030D-6E8A-4147-A177-3AD203B41FA5}">
                      <a16:colId xmlns:a16="http://schemas.microsoft.com/office/drawing/2014/main" val="3533402507"/>
                    </a:ext>
                  </a:extLst>
                </a:gridCol>
                <a:gridCol w="792000">
                  <a:extLst>
                    <a:ext uri="{9D8B030D-6E8A-4147-A177-3AD203B41FA5}">
                      <a16:colId xmlns:a16="http://schemas.microsoft.com/office/drawing/2014/main" val="2342277700"/>
                    </a:ext>
                  </a:extLst>
                </a:gridCol>
                <a:gridCol w="792000">
                  <a:extLst>
                    <a:ext uri="{9D8B030D-6E8A-4147-A177-3AD203B41FA5}">
                      <a16:colId xmlns:a16="http://schemas.microsoft.com/office/drawing/2014/main" val="2878090686"/>
                    </a:ext>
                  </a:extLst>
                </a:gridCol>
                <a:gridCol w="792000">
                  <a:extLst>
                    <a:ext uri="{9D8B030D-6E8A-4147-A177-3AD203B41FA5}">
                      <a16:colId xmlns:a16="http://schemas.microsoft.com/office/drawing/2014/main" val="4135074863"/>
                    </a:ext>
                  </a:extLst>
                </a:gridCol>
                <a:gridCol w="792000">
                  <a:extLst>
                    <a:ext uri="{9D8B030D-6E8A-4147-A177-3AD203B41FA5}">
                      <a16:colId xmlns:a16="http://schemas.microsoft.com/office/drawing/2014/main" val="112390479"/>
                    </a:ext>
                  </a:extLst>
                </a:gridCol>
              </a:tblGrid>
              <a:tr h="288000">
                <a:tc>
                  <a:txBody>
                    <a:bodyPr/>
                    <a:lstStyle/>
                    <a:p>
                      <a:pPr algn="ctr"/>
                      <a:r>
                        <a:rPr kumimoji="1" lang="ja-JP" altLang="en-US" sz="1100" dirty="0"/>
                        <a:t>調整済み認定率</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kumimoji="1" lang="ja-JP" altLang="en-US" sz="1100" dirty="0"/>
                        <a:t>合計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rtl="0" fontAlgn="ctr"/>
                      <a:r>
                        <a:rPr lang="ja-JP" altLang="en-US" sz="1100" b="1" u="none" strike="noStrike" dirty="0">
                          <a:effectLst/>
                        </a:rPr>
                        <a:t>要支援１</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rtl="0" fontAlgn="ctr"/>
                      <a:r>
                        <a:rPr lang="ja-JP" altLang="en-US" sz="1100" b="1" u="none" strike="noStrike" dirty="0">
                          <a:effectLst/>
                        </a:rPr>
                        <a:t>要支援２</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rtl="0" fontAlgn="ctr"/>
                      <a:r>
                        <a:rPr lang="ja-JP" altLang="en-US" sz="1100" b="1" u="none" strike="noStrike" dirty="0">
                          <a:effectLst/>
                        </a:rPr>
                        <a:t>要介護１</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rtl="0" fontAlgn="ctr"/>
                      <a:r>
                        <a:rPr lang="ja-JP" altLang="en-US" sz="1100" b="1" u="none" strike="noStrike" dirty="0">
                          <a:effectLst/>
                        </a:rPr>
                        <a:t>要介護２</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rtl="0" fontAlgn="ctr"/>
                      <a:r>
                        <a:rPr lang="ja-JP" altLang="en-US" sz="1100" b="1" u="none" strike="noStrike" dirty="0">
                          <a:effectLst/>
                        </a:rPr>
                        <a:t>要介護３</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rtl="0" fontAlgn="ctr"/>
                      <a:r>
                        <a:rPr lang="ja-JP" altLang="en-US" sz="1100" b="1" u="none" strike="noStrike" dirty="0">
                          <a:effectLst/>
                        </a:rPr>
                        <a:t>要介護４</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rtl="0" fontAlgn="ctr"/>
                      <a:r>
                        <a:rPr lang="ja-JP" altLang="en-US" sz="1100" b="1" u="none" strike="noStrike" dirty="0">
                          <a:effectLst/>
                        </a:rPr>
                        <a:t>要介護５</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46230408"/>
                  </a:ext>
                </a:extLst>
              </a:tr>
              <a:tr h="216000">
                <a:tc>
                  <a:txBody>
                    <a:bodyPr/>
                    <a:lstStyle/>
                    <a:p>
                      <a:pPr algn="ctr" rtl="0" fontAlgn="ctr"/>
                      <a:r>
                        <a:rPr lang="ja-JP" altLang="en-US" sz="1100" u="none" strike="noStrike" dirty="0">
                          <a:effectLst/>
                        </a:rPr>
                        <a:t>全国</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ja-JP" sz="1100" u="none" strike="noStrike" dirty="0">
                          <a:effectLst/>
                        </a:rPr>
                        <a:t>19.4</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effectLst/>
                        </a:rPr>
                        <a:t>2.8</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effectLst/>
                        </a:rPr>
                        <a:t>2.7</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effectLst/>
                        </a:rPr>
                        <a:t>4.0</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effectLst/>
                        </a:rPr>
                        <a:t>3.2</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effectLst/>
                        </a:rPr>
                        <a:t>2.5</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effectLst/>
                        </a:rPr>
                        <a:t>2.4</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effectLst/>
                        </a:rPr>
                        <a:t>1.6</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1164618"/>
                  </a:ext>
                </a:extLst>
              </a:tr>
              <a:tr h="216000">
                <a:tc>
                  <a:txBody>
                    <a:bodyPr/>
                    <a:lstStyle/>
                    <a:p>
                      <a:pPr algn="ctr" rtl="0" fontAlgn="ctr"/>
                      <a:r>
                        <a:rPr lang="ja-JP" altLang="en-US" sz="1100" u="none" strike="noStrike" dirty="0">
                          <a:effectLst/>
                        </a:rPr>
                        <a:t>大阪府</a:t>
                      </a: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b"/>
                      <a:r>
                        <a:rPr lang="en-US" altLang="ja-JP" sz="1100" u="none" strike="noStrike" dirty="0">
                          <a:effectLst/>
                        </a:rPr>
                        <a:t>23.7</a:t>
                      </a:r>
                      <a:endParaRPr lang="en-US" altLang="ja-JP" sz="11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solidFill>
                            <a:schemeClr val="tx1"/>
                          </a:solidFill>
                          <a:effectLst/>
                        </a:rPr>
                        <a:t>4.2</a:t>
                      </a:r>
                      <a:endParaRPr lang="en-US" altLang="ja-JP" sz="1100" b="0" i="0" u="none" strike="noStrike" dirty="0">
                        <a:solidFill>
                          <a:schemeClr val="tx1"/>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solidFill>
                            <a:schemeClr val="tx1"/>
                          </a:solidFill>
                          <a:effectLst/>
                        </a:rPr>
                        <a:t>3.1</a:t>
                      </a:r>
                      <a:endParaRPr lang="en-US" altLang="ja-JP" sz="1100" b="0" i="0" u="none" strike="noStrike" dirty="0">
                        <a:solidFill>
                          <a:schemeClr val="tx1"/>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solidFill>
                            <a:schemeClr val="tx1"/>
                          </a:solidFill>
                          <a:effectLst/>
                        </a:rPr>
                        <a:t>4.1</a:t>
                      </a:r>
                      <a:endParaRPr lang="en-US" altLang="ja-JP" sz="1100" b="0" i="0" u="none" strike="noStrike" dirty="0">
                        <a:solidFill>
                          <a:schemeClr val="tx1"/>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solidFill>
                            <a:schemeClr val="tx1"/>
                          </a:solidFill>
                          <a:effectLst/>
                        </a:rPr>
                        <a:t>3.9</a:t>
                      </a:r>
                      <a:endParaRPr lang="en-US" altLang="ja-JP" sz="1100" b="0" i="0" u="none" strike="noStrike" dirty="0">
                        <a:solidFill>
                          <a:schemeClr val="tx1"/>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solidFill>
                            <a:schemeClr val="tx1"/>
                          </a:solidFill>
                          <a:effectLst/>
                        </a:rPr>
                        <a:t>3.0</a:t>
                      </a: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solidFill>
                            <a:schemeClr val="tx1"/>
                          </a:solidFill>
                          <a:effectLst/>
                        </a:rPr>
                        <a:t>3.1</a:t>
                      </a:r>
                      <a:endParaRPr lang="en-US" altLang="ja-JP" sz="1100" b="0" i="0" u="none" strike="noStrike" dirty="0">
                        <a:solidFill>
                          <a:schemeClr val="tx1"/>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100" u="none" strike="noStrike" dirty="0">
                          <a:solidFill>
                            <a:schemeClr val="tx1"/>
                          </a:solidFill>
                          <a:effectLst/>
                        </a:rPr>
                        <a:t>2.2</a:t>
                      </a:r>
                      <a:endParaRPr lang="en-US" altLang="ja-JP" sz="1100" b="0" i="0" u="none" strike="noStrike" dirty="0">
                        <a:solidFill>
                          <a:schemeClr val="tx1"/>
                        </a:solidFill>
                        <a:effectLst/>
                        <a:latin typeface="メイリオ" panose="020B0604030504040204" pitchFamily="50" charset="-128"/>
                        <a:ea typeface="メイリオ" panose="020B0604030504040204" pitchFamily="50" charset="-128"/>
                      </a:endParaRPr>
                    </a:p>
                  </a:txBody>
                  <a:tcPr marL="9525" marR="114300" marT="9525" marB="0"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2657647"/>
                  </a:ext>
                </a:extLst>
              </a:tr>
            </a:tbl>
          </a:graphicData>
        </a:graphic>
      </p:graphicFrame>
      <p:pic>
        <p:nvPicPr>
          <p:cNvPr id="4" name="図 3">
            <a:extLst>
              <a:ext uri="{FF2B5EF4-FFF2-40B4-BE49-F238E27FC236}">
                <a16:creationId xmlns:a16="http://schemas.microsoft.com/office/drawing/2014/main" id="{2FCF7C40-33AC-6FD9-0C33-729C48C051D0}"/>
              </a:ext>
            </a:extLst>
          </p:cNvPr>
          <p:cNvPicPr>
            <a:picLocks noChangeAspect="1"/>
          </p:cNvPicPr>
          <p:nvPr/>
        </p:nvPicPr>
        <p:blipFill>
          <a:blip r:embed="rId3"/>
          <a:stretch>
            <a:fillRect/>
          </a:stretch>
        </p:blipFill>
        <p:spPr>
          <a:xfrm>
            <a:off x="225175" y="1195524"/>
            <a:ext cx="8693649" cy="4932091"/>
          </a:xfrm>
          <a:prstGeom prst="rect">
            <a:avLst/>
          </a:prstGeom>
        </p:spPr>
      </p:pic>
    </p:spTree>
    <p:extLst>
      <p:ext uri="{BB962C8B-B14F-4D97-AF65-F5344CB8AC3E}">
        <p14:creationId xmlns:p14="http://schemas.microsoft.com/office/powerpoint/2010/main" val="176422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テキスト ボックス 33"/>
          <p:cNvSpPr txBox="1"/>
          <p:nvPr/>
        </p:nvSpPr>
        <p:spPr>
          <a:xfrm>
            <a:off x="160200" y="736424"/>
            <a:ext cx="8823600" cy="432000"/>
          </a:xfrm>
          <a:prstGeom prst="rect">
            <a:avLst/>
          </a:prstGeom>
          <a:solidFill>
            <a:schemeClr val="accent1">
              <a:lumMod val="20000"/>
              <a:lumOff val="80000"/>
            </a:schemeClr>
          </a:solidFill>
        </p:spPr>
        <p:txBody>
          <a:bodyPr wrap="square" lIns="76781" tIns="38390" rIns="76781" bIns="38390" rtlCol="0" anchor="ctr">
            <a:spAutoFit/>
          </a:bodyPr>
          <a:lstStyle/>
          <a:p>
            <a:pPr marL="0" marR="0" lvl="0" indent="0" algn="l" defTabSz="767779"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○大阪府の第１号被保険者１人当たり介護給付費（月額）は</a:t>
            </a:r>
            <a:r>
              <a:rPr kumimoji="0" lang="ja-JP" altLang="en-US" sz="1600" b="1" i="0" u="sng" strike="noStrike" kern="1200" cap="none" spc="0" normalizeH="0" baseline="0" noProof="0" dirty="0">
                <a:ln>
                  <a:noFill/>
                </a:ln>
                <a:solidFill>
                  <a:srgbClr val="FF0000"/>
                </a:solidFill>
                <a:effectLst/>
                <a:uLnTx/>
                <a:uFillTx/>
                <a:latin typeface="UD デジタル 教科書体 NK-R" panose="02020400000000000000" pitchFamily="18" charset="-128"/>
                <a:ea typeface="UD デジタル 教科書体 NK-R" panose="02020400000000000000" pitchFamily="18" charset="-128"/>
              </a:rPr>
              <a:t>全国で最も高い</a:t>
            </a:r>
            <a:r>
              <a:rPr kumimoji="0"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rPr>
              <a:t>。</a:t>
            </a:r>
            <a:endParaRPr kumimoji="0"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endParaRPr>
          </a:p>
        </p:txBody>
      </p:sp>
      <p:sp>
        <p:nvSpPr>
          <p:cNvPr id="2" name="角丸四角形 1"/>
          <p:cNvSpPr/>
          <p:nvPr/>
        </p:nvSpPr>
        <p:spPr>
          <a:xfrm>
            <a:off x="1304924" y="5434964"/>
            <a:ext cx="140501" cy="72877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662"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92A811BF-06E5-401A-9C76-9A59A8AE471B}"/>
              </a:ext>
            </a:extLst>
          </p:cNvPr>
          <p:cNvSpPr txBox="1"/>
          <p:nvPr/>
        </p:nvSpPr>
        <p:spPr>
          <a:xfrm>
            <a:off x="1083360" y="2235315"/>
            <a:ext cx="677636" cy="276999"/>
          </a:xfrm>
          <a:prstGeom prst="rect">
            <a:avLst/>
          </a:prstGeom>
          <a:noFill/>
        </p:spPr>
        <p:txBody>
          <a:bodyPr wrap="square" rtlCol="0">
            <a:spAutoFit/>
          </a:bodyPr>
          <a:lstStyle/>
          <a:p>
            <a:r>
              <a:rPr kumimoji="1" lang="en-US" altLang="ja-JP" sz="1200" b="1" dirty="0">
                <a:latin typeface="+mn-ea"/>
              </a:rPr>
              <a:t>28,355</a:t>
            </a:r>
            <a:endParaRPr kumimoji="1" lang="ja-JP" altLang="en-US" sz="1200" b="1" dirty="0">
              <a:latin typeface="+mn-ea"/>
            </a:endParaRPr>
          </a:p>
        </p:txBody>
      </p:sp>
      <p:cxnSp>
        <p:nvCxnSpPr>
          <p:cNvPr id="8" name="直線コネクタ 7">
            <a:extLst>
              <a:ext uri="{FF2B5EF4-FFF2-40B4-BE49-F238E27FC236}">
                <a16:creationId xmlns:a16="http://schemas.microsoft.com/office/drawing/2014/main" id="{69285530-9D67-4DF3-BB89-BE5AAB16A16E}"/>
              </a:ext>
            </a:extLst>
          </p:cNvPr>
          <p:cNvCxnSpPr>
            <a:cxnSpLocks/>
          </p:cNvCxnSpPr>
          <p:nvPr/>
        </p:nvCxnSpPr>
        <p:spPr>
          <a:xfrm>
            <a:off x="160986" y="579549"/>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9" name="テキスト ボックス 8">
            <a:extLst>
              <a:ext uri="{FF2B5EF4-FFF2-40B4-BE49-F238E27FC236}">
                <a16:creationId xmlns:a16="http://schemas.microsoft.com/office/drawing/2014/main" id="{FA0203A9-2CA7-49AC-B6A8-946D40038517}"/>
              </a:ext>
            </a:extLst>
          </p:cNvPr>
          <p:cNvSpPr txBox="1"/>
          <p:nvPr/>
        </p:nvSpPr>
        <p:spPr>
          <a:xfrm>
            <a:off x="137753" y="171580"/>
            <a:ext cx="6233911"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介護給付費の状況</a:t>
            </a:r>
          </a:p>
        </p:txBody>
      </p:sp>
      <p:sp>
        <p:nvSpPr>
          <p:cNvPr id="11" name="スライド番号プレースホルダー 7">
            <a:extLst>
              <a:ext uri="{FF2B5EF4-FFF2-40B4-BE49-F238E27FC236}">
                <a16:creationId xmlns:a16="http://schemas.microsoft.com/office/drawing/2014/main" id="{A5508ECC-09A7-4FE1-87DE-18544F5E82A5}"/>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10</a:t>
            </a:fld>
            <a:endParaRPr kumimoji="1" lang="ja-JP" altLang="en-US" dirty="0">
              <a:solidFill>
                <a:schemeClr val="tx1"/>
              </a:solidFill>
            </a:endParaRPr>
          </a:p>
        </p:txBody>
      </p:sp>
      <p:pic>
        <p:nvPicPr>
          <p:cNvPr id="4" name="図 3">
            <a:extLst>
              <a:ext uri="{FF2B5EF4-FFF2-40B4-BE49-F238E27FC236}">
                <a16:creationId xmlns:a16="http://schemas.microsoft.com/office/drawing/2014/main" id="{68D025E6-0111-2A0A-70F1-53EA35A7A00C}"/>
              </a:ext>
            </a:extLst>
          </p:cNvPr>
          <p:cNvPicPr>
            <a:picLocks noChangeAspect="1"/>
          </p:cNvPicPr>
          <p:nvPr/>
        </p:nvPicPr>
        <p:blipFill>
          <a:blip r:embed="rId3"/>
          <a:stretch>
            <a:fillRect/>
          </a:stretch>
        </p:blipFill>
        <p:spPr>
          <a:xfrm>
            <a:off x="225176" y="1156738"/>
            <a:ext cx="8693649" cy="5633192"/>
          </a:xfrm>
          <a:prstGeom prst="rect">
            <a:avLst/>
          </a:prstGeom>
        </p:spPr>
      </p:pic>
    </p:spTree>
    <p:extLst>
      <p:ext uri="{BB962C8B-B14F-4D97-AF65-F5344CB8AC3E}">
        <p14:creationId xmlns:p14="http://schemas.microsoft.com/office/powerpoint/2010/main" val="1807957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DF917231-C26F-CE82-7453-DA20AEC71C04}"/>
              </a:ext>
            </a:extLst>
          </p:cNvPr>
          <p:cNvPicPr>
            <a:picLocks noChangeAspect="1"/>
          </p:cNvPicPr>
          <p:nvPr/>
        </p:nvPicPr>
        <p:blipFill>
          <a:blip r:embed="rId2"/>
          <a:stretch>
            <a:fillRect/>
          </a:stretch>
        </p:blipFill>
        <p:spPr>
          <a:xfrm>
            <a:off x="4423376" y="4653302"/>
            <a:ext cx="2322777" cy="2048434"/>
          </a:xfrm>
          <a:prstGeom prst="rect">
            <a:avLst/>
          </a:prstGeom>
        </p:spPr>
      </p:pic>
      <p:pic>
        <p:nvPicPr>
          <p:cNvPr id="15" name="図 14">
            <a:extLst>
              <a:ext uri="{FF2B5EF4-FFF2-40B4-BE49-F238E27FC236}">
                <a16:creationId xmlns:a16="http://schemas.microsoft.com/office/drawing/2014/main" id="{8402CDDA-227E-4BA6-F6FD-3A601645D14D}"/>
              </a:ext>
            </a:extLst>
          </p:cNvPr>
          <p:cNvPicPr>
            <a:picLocks noChangeAspect="1"/>
          </p:cNvPicPr>
          <p:nvPr/>
        </p:nvPicPr>
        <p:blipFill>
          <a:blip r:embed="rId3"/>
          <a:stretch>
            <a:fillRect/>
          </a:stretch>
        </p:blipFill>
        <p:spPr>
          <a:xfrm>
            <a:off x="6709380" y="4662240"/>
            <a:ext cx="2328874" cy="2048434"/>
          </a:xfrm>
          <a:prstGeom prst="rect">
            <a:avLst/>
          </a:prstGeom>
        </p:spPr>
      </p:pic>
      <p:cxnSp>
        <p:nvCxnSpPr>
          <p:cNvPr id="6" name="直線コネクタ 5"/>
          <p:cNvCxnSpPr>
            <a:cxnSpLocks/>
          </p:cNvCxnSpPr>
          <p:nvPr/>
        </p:nvCxnSpPr>
        <p:spPr>
          <a:xfrm>
            <a:off x="160986" y="486627"/>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7" name="テキスト ボックス 6"/>
          <p:cNvSpPr txBox="1"/>
          <p:nvPr/>
        </p:nvSpPr>
        <p:spPr>
          <a:xfrm>
            <a:off x="128788" y="78658"/>
            <a:ext cx="6233911"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介護サービスの利用状況</a:t>
            </a:r>
          </a:p>
        </p:txBody>
      </p:sp>
      <p:sp>
        <p:nvSpPr>
          <p:cNvPr id="11" name="正方形/長方形 10"/>
          <p:cNvSpPr/>
          <p:nvPr/>
        </p:nvSpPr>
        <p:spPr>
          <a:xfrm>
            <a:off x="160986" y="603429"/>
            <a:ext cx="8822028" cy="936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○大阪府は全国に比べて居宅サービスの利用者の割合が高く、全サービス利用者の概ね４人に３人が</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利用している。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○総費用についても、全国に比べて居宅サービスの割合が高く、６割を超えている。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9" name="テキスト ボックス 18">
            <a:extLst>
              <a:ext uri="{FF2B5EF4-FFF2-40B4-BE49-F238E27FC236}">
                <a16:creationId xmlns:a16="http://schemas.microsoft.com/office/drawing/2014/main" id="{6132C9A1-9E65-43DA-9657-08C804A867A3}"/>
              </a:ext>
            </a:extLst>
          </p:cNvPr>
          <p:cNvSpPr txBox="1"/>
          <p:nvPr/>
        </p:nvSpPr>
        <p:spPr>
          <a:xfrm>
            <a:off x="103030" y="1626822"/>
            <a:ext cx="3928056" cy="307777"/>
          </a:xfrm>
          <a:prstGeom prst="rect">
            <a:avLst/>
          </a:prstGeom>
          <a:noFill/>
        </p:spPr>
        <p:txBody>
          <a:bodyPr wrap="square" rtlCol="0">
            <a:spAutoFit/>
          </a:bodyPr>
          <a:lstStyle/>
          <a:p>
            <a:r>
              <a:rPr kumimoji="1" lang="ja-JP" altLang="en-US" sz="1400" b="1" dirty="0">
                <a:latin typeface="游ゴシック 本文"/>
              </a:rPr>
              <a:t>■介護サービス利用の状況（利用人数）</a:t>
            </a:r>
            <a:endParaRPr kumimoji="1" lang="en-US" altLang="ja-JP" sz="1400" b="1" dirty="0">
              <a:latin typeface="游ゴシック 本文"/>
            </a:endParaRPr>
          </a:p>
        </p:txBody>
      </p:sp>
      <p:graphicFrame>
        <p:nvGraphicFramePr>
          <p:cNvPr id="20" name="表 19">
            <a:extLst>
              <a:ext uri="{FF2B5EF4-FFF2-40B4-BE49-F238E27FC236}">
                <a16:creationId xmlns:a16="http://schemas.microsoft.com/office/drawing/2014/main" id="{FDA8A3EF-86BB-4D6A-89BA-17A88529170D}"/>
              </a:ext>
            </a:extLst>
          </p:cNvPr>
          <p:cNvGraphicFramePr>
            <a:graphicFrameLocks noGrp="1"/>
          </p:cNvGraphicFramePr>
          <p:nvPr>
            <p:extLst>
              <p:ext uri="{D42A27DB-BD31-4B8C-83A1-F6EECF244321}">
                <p14:modId xmlns:p14="http://schemas.microsoft.com/office/powerpoint/2010/main" val="537175676"/>
              </p:ext>
            </p:extLst>
          </p:nvPr>
        </p:nvGraphicFramePr>
        <p:xfrm>
          <a:off x="427348" y="1959839"/>
          <a:ext cx="7164000" cy="964535"/>
        </p:xfrm>
        <a:graphic>
          <a:graphicData uri="http://schemas.openxmlformats.org/drawingml/2006/table">
            <a:tbl>
              <a:tblPr firstRow="1" firstCol="1">
                <a:tableStyleId>{22838BEF-8BB2-4498-84A7-C5851F593DF1}</a:tableStyleId>
              </a:tblPr>
              <a:tblGrid>
                <a:gridCol w="792000">
                  <a:extLst>
                    <a:ext uri="{9D8B030D-6E8A-4147-A177-3AD203B41FA5}">
                      <a16:colId xmlns:a16="http://schemas.microsoft.com/office/drawing/2014/main" val="2072447182"/>
                    </a:ext>
                  </a:extLst>
                </a:gridCol>
                <a:gridCol w="1404000">
                  <a:extLst>
                    <a:ext uri="{9D8B030D-6E8A-4147-A177-3AD203B41FA5}">
                      <a16:colId xmlns:a16="http://schemas.microsoft.com/office/drawing/2014/main" val="3139682470"/>
                    </a:ext>
                  </a:extLst>
                </a:gridCol>
                <a:gridCol w="720000">
                  <a:extLst>
                    <a:ext uri="{9D8B030D-6E8A-4147-A177-3AD203B41FA5}">
                      <a16:colId xmlns:a16="http://schemas.microsoft.com/office/drawing/2014/main" val="3555966298"/>
                    </a:ext>
                  </a:extLst>
                </a:gridCol>
                <a:gridCol w="1404000">
                  <a:extLst>
                    <a:ext uri="{9D8B030D-6E8A-4147-A177-3AD203B41FA5}">
                      <a16:colId xmlns:a16="http://schemas.microsoft.com/office/drawing/2014/main" val="736642386"/>
                    </a:ext>
                  </a:extLst>
                </a:gridCol>
                <a:gridCol w="720000">
                  <a:extLst>
                    <a:ext uri="{9D8B030D-6E8A-4147-A177-3AD203B41FA5}">
                      <a16:colId xmlns:a16="http://schemas.microsoft.com/office/drawing/2014/main" val="861065863"/>
                    </a:ext>
                  </a:extLst>
                </a:gridCol>
                <a:gridCol w="1404000">
                  <a:extLst>
                    <a:ext uri="{9D8B030D-6E8A-4147-A177-3AD203B41FA5}">
                      <a16:colId xmlns:a16="http://schemas.microsoft.com/office/drawing/2014/main" val="508058448"/>
                    </a:ext>
                  </a:extLst>
                </a:gridCol>
                <a:gridCol w="720000">
                  <a:extLst>
                    <a:ext uri="{9D8B030D-6E8A-4147-A177-3AD203B41FA5}">
                      <a16:colId xmlns:a16="http://schemas.microsoft.com/office/drawing/2014/main" val="3703190096"/>
                    </a:ext>
                  </a:extLst>
                </a:gridCol>
              </a:tblGrid>
              <a:tr h="301417">
                <a:tc>
                  <a:txBody>
                    <a:bodyPr/>
                    <a:lstStyle/>
                    <a:p>
                      <a:pPr algn="ctr" fontAlgn="ctr"/>
                      <a:r>
                        <a:rPr lang="ja-JP" altLang="en-US" sz="1400" u="none" strike="noStrike" dirty="0">
                          <a:effectLst/>
                        </a:rPr>
                        <a:t>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400" u="none" strike="noStrike" dirty="0">
                          <a:effectLst/>
                        </a:rPr>
                        <a:t>居宅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l" fontAlgn="ctr"/>
                      <a:r>
                        <a:rPr lang="ja-JP" altLang="en-US" sz="1400" u="none" strike="noStrike" dirty="0">
                          <a:effectLst/>
                        </a:rPr>
                        <a:t>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gridSpan="2">
                  <a:txBody>
                    <a:bodyPr/>
                    <a:lstStyle/>
                    <a:p>
                      <a:pPr algn="ctr" fontAlgn="ctr"/>
                      <a:r>
                        <a:rPr lang="ja-JP" altLang="en-US" sz="1400" u="none" strike="noStrike" dirty="0">
                          <a:effectLst/>
                        </a:rPr>
                        <a:t>地域密着型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l" fontAlgn="ctr"/>
                      <a:r>
                        <a:rPr lang="ja-JP" altLang="en-US" sz="1400" u="none" strike="noStrike" dirty="0">
                          <a:effectLst/>
                        </a:rPr>
                        <a:t>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gridSpan="2">
                  <a:txBody>
                    <a:bodyPr/>
                    <a:lstStyle/>
                    <a:p>
                      <a:pPr algn="ctr" fontAlgn="ctr"/>
                      <a:r>
                        <a:rPr lang="ja-JP" altLang="en-US" sz="1400" u="none" strike="noStrike" dirty="0">
                          <a:effectLst/>
                        </a:rPr>
                        <a:t>施設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l" fontAlgn="ctr"/>
                      <a:r>
                        <a:rPr lang="ja-JP" altLang="en-US" sz="1400" u="none" strike="noStrike" dirty="0">
                          <a:effectLst/>
                        </a:rPr>
                        <a:t>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4091009204"/>
                  </a:ext>
                </a:extLst>
              </a:tr>
              <a:tr h="331559">
                <a:tc>
                  <a:txBody>
                    <a:bodyPr/>
                    <a:lstStyle/>
                    <a:p>
                      <a:pPr algn="l" fontAlgn="ctr"/>
                      <a:r>
                        <a:rPr lang="ja-JP" altLang="en-US" sz="1400" u="none" strike="noStrike" dirty="0">
                          <a:effectLst/>
                        </a:rPr>
                        <a:t> 全国</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400" u="none" strike="noStrike" dirty="0">
                          <a:effectLst/>
                        </a:rPr>
                        <a:t>50,589,380</a:t>
                      </a:r>
                      <a:r>
                        <a:rPr lang="ja-JP" altLang="en-US" sz="1400" u="none" strike="noStrike" dirty="0">
                          <a:effectLst/>
                        </a:rPr>
                        <a:t>人</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69.2%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10,970,607</a:t>
                      </a:r>
                      <a:r>
                        <a:rPr lang="ja-JP" altLang="en-US" sz="1400" u="none" strike="noStrike" dirty="0">
                          <a:effectLst/>
                        </a:rPr>
                        <a:t>人</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15.0%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11,515,870</a:t>
                      </a:r>
                      <a:r>
                        <a:rPr lang="ja-JP" altLang="en-US" sz="1400" u="none" strike="noStrike" dirty="0">
                          <a:effectLst/>
                        </a:rPr>
                        <a:t>人</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15.8%</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2542275"/>
                  </a:ext>
                </a:extLst>
              </a:tr>
              <a:tr h="331559">
                <a:tc>
                  <a:txBody>
                    <a:bodyPr/>
                    <a:lstStyle/>
                    <a:p>
                      <a:pPr algn="l" fontAlgn="ctr"/>
                      <a:r>
                        <a:rPr lang="ja-JP" altLang="en-US" sz="1400" u="none" strike="noStrike" dirty="0">
                          <a:effectLst/>
                        </a:rPr>
                        <a:t> 大阪府</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400" u="none" strike="noStrike" dirty="0">
                          <a:effectLst/>
                        </a:rPr>
                        <a:t>4,281,834</a:t>
                      </a:r>
                      <a:r>
                        <a:rPr lang="ja-JP" altLang="en-US" sz="1400" u="none" strike="noStrike" dirty="0">
                          <a:effectLst/>
                        </a:rPr>
                        <a:t>人</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75.5%</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757,036</a:t>
                      </a:r>
                      <a:r>
                        <a:rPr lang="ja-JP" altLang="en-US" sz="1400" u="none" strike="noStrike" dirty="0">
                          <a:effectLst/>
                        </a:rPr>
                        <a:t>人</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13.4%</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629,274</a:t>
                      </a:r>
                      <a:r>
                        <a:rPr lang="ja-JP" altLang="en-US" sz="1400" u="none" strike="noStrike" dirty="0">
                          <a:effectLst/>
                        </a:rPr>
                        <a:t>人</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11.1%</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4820504"/>
                  </a:ext>
                </a:extLst>
              </a:tr>
            </a:tbl>
          </a:graphicData>
        </a:graphic>
      </p:graphicFrame>
      <p:sp>
        <p:nvSpPr>
          <p:cNvPr id="21" name="テキスト ボックス 20">
            <a:extLst>
              <a:ext uri="{FF2B5EF4-FFF2-40B4-BE49-F238E27FC236}">
                <a16:creationId xmlns:a16="http://schemas.microsoft.com/office/drawing/2014/main" id="{6132C9A1-9E65-43DA-9657-08C804A867A3}"/>
              </a:ext>
            </a:extLst>
          </p:cNvPr>
          <p:cNvSpPr txBox="1"/>
          <p:nvPr/>
        </p:nvSpPr>
        <p:spPr>
          <a:xfrm>
            <a:off x="81292" y="3012826"/>
            <a:ext cx="3928056" cy="307777"/>
          </a:xfrm>
          <a:prstGeom prst="rect">
            <a:avLst/>
          </a:prstGeom>
          <a:noFill/>
        </p:spPr>
        <p:txBody>
          <a:bodyPr wrap="square" rtlCol="0">
            <a:spAutoFit/>
          </a:bodyPr>
          <a:lstStyle/>
          <a:p>
            <a:r>
              <a:rPr kumimoji="1" lang="ja-JP" altLang="en-US" sz="1400" b="1" dirty="0">
                <a:latin typeface="游ゴシック 本文"/>
              </a:rPr>
              <a:t>■介護サービス利用の状況（総費用）</a:t>
            </a:r>
            <a:endParaRPr kumimoji="1" lang="en-US" altLang="ja-JP" sz="1400" b="1" dirty="0">
              <a:latin typeface="游ゴシック 本文"/>
            </a:endParaRPr>
          </a:p>
        </p:txBody>
      </p:sp>
      <p:sp>
        <p:nvSpPr>
          <p:cNvPr id="27" name="テキスト ボックス 26">
            <a:extLst>
              <a:ext uri="{FF2B5EF4-FFF2-40B4-BE49-F238E27FC236}">
                <a16:creationId xmlns:a16="http://schemas.microsoft.com/office/drawing/2014/main" id="{6132C9A1-9E65-43DA-9657-08C804A867A3}"/>
              </a:ext>
            </a:extLst>
          </p:cNvPr>
          <p:cNvSpPr txBox="1"/>
          <p:nvPr/>
        </p:nvSpPr>
        <p:spPr>
          <a:xfrm>
            <a:off x="1550117" y="4448789"/>
            <a:ext cx="1512000" cy="307777"/>
          </a:xfrm>
          <a:prstGeom prst="rect">
            <a:avLst/>
          </a:prstGeom>
          <a:noFill/>
        </p:spPr>
        <p:txBody>
          <a:bodyPr wrap="square" rtlCol="0">
            <a:spAutoFit/>
          </a:bodyPr>
          <a:lstStyle/>
          <a:p>
            <a:r>
              <a:rPr kumimoji="1" lang="ja-JP" altLang="en-US" sz="1400" b="1" dirty="0">
                <a:latin typeface="游ゴシック 本文"/>
              </a:rPr>
              <a:t>利用人数グラフ</a:t>
            </a:r>
            <a:endParaRPr kumimoji="1" lang="en-US" altLang="ja-JP" sz="1400" b="1" dirty="0">
              <a:latin typeface="游ゴシック 本文"/>
            </a:endParaRPr>
          </a:p>
        </p:txBody>
      </p:sp>
      <p:sp>
        <p:nvSpPr>
          <p:cNvPr id="28" name="テキスト ボックス 27">
            <a:extLst>
              <a:ext uri="{FF2B5EF4-FFF2-40B4-BE49-F238E27FC236}">
                <a16:creationId xmlns:a16="http://schemas.microsoft.com/office/drawing/2014/main" id="{6132C9A1-9E65-43DA-9657-08C804A867A3}"/>
              </a:ext>
            </a:extLst>
          </p:cNvPr>
          <p:cNvSpPr txBox="1"/>
          <p:nvPr/>
        </p:nvSpPr>
        <p:spPr>
          <a:xfrm>
            <a:off x="5924283" y="4455041"/>
            <a:ext cx="1329912" cy="307777"/>
          </a:xfrm>
          <a:prstGeom prst="rect">
            <a:avLst/>
          </a:prstGeom>
          <a:noFill/>
        </p:spPr>
        <p:txBody>
          <a:bodyPr wrap="square" rtlCol="0">
            <a:spAutoFit/>
          </a:bodyPr>
          <a:lstStyle/>
          <a:p>
            <a:r>
              <a:rPr kumimoji="1" lang="ja-JP" altLang="en-US" sz="1400" b="1" dirty="0">
                <a:latin typeface="游ゴシック 本文"/>
              </a:rPr>
              <a:t>総費用グラフ</a:t>
            </a:r>
            <a:endParaRPr kumimoji="1" lang="en-US" altLang="ja-JP" sz="1400" b="1" dirty="0">
              <a:latin typeface="游ゴシック 本文"/>
            </a:endParaRPr>
          </a:p>
        </p:txBody>
      </p:sp>
      <p:graphicFrame>
        <p:nvGraphicFramePr>
          <p:cNvPr id="5" name="表 4">
            <a:extLst>
              <a:ext uri="{FF2B5EF4-FFF2-40B4-BE49-F238E27FC236}">
                <a16:creationId xmlns:a16="http://schemas.microsoft.com/office/drawing/2014/main" id="{9076BB0B-70F3-A930-6764-3AC971ACF6C1}"/>
              </a:ext>
            </a:extLst>
          </p:cNvPr>
          <p:cNvGraphicFramePr>
            <a:graphicFrameLocks noGrp="1"/>
          </p:cNvGraphicFramePr>
          <p:nvPr>
            <p:extLst>
              <p:ext uri="{D42A27DB-BD31-4B8C-83A1-F6EECF244321}">
                <p14:modId xmlns:p14="http://schemas.microsoft.com/office/powerpoint/2010/main" val="2340466499"/>
              </p:ext>
            </p:extLst>
          </p:nvPr>
        </p:nvGraphicFramePr>
        <p:xfrm>
          <a:off x="427348" y="3348681"/>
          <a:ext cx="7164000" cy="964535"/>
        </p:xfrm>
        <a:graphic>
          <a:graphicData uri="http://schemas.openxmlformats.org/drawingml/2006/table">
            <a:tbl>
              <a:tblPr firstRow="1" firstCol="1">
                <a:tableStyleId>{22838BEF-8BB2-4498-84A7-C5851F593DF1}</a:tableStyleId>
              </a:tblPr>
              <a:tblGrid>
                <a:gridCol w="792000">
                  <a:extLst>
                    <a:ext uri="{9D8B030D-6E8A-4147-A177-3AD203B41FA5}">
                      <a16:colId xmlns:a16="http://schemas.microsoft.com/office/drawing/2014/main" val="2072447182"/>
                    </a:ext>
                  </a:extLst>
                </a:gridCol>
                <a:gridCol w="1404000">
                  <a:extLst>
                    <a:ext uri="{9D8B030D-6E8A-4147-A177-3AD203B41FA5}">
                      <a16:colId xmlns:a16="http://schemas.microsoft.com/office/drawing/2014/main" val="3139682470"/>
                    </a:ext>
                  </a:extLst>
                </a:gridCol>
                <a:gridCol w="720000">
                  <a:extLst>
                    <a:ext uri="{9D8B030D-6E8A-4147-A177-3AD203B41FA5}">
                      <a16:colId xmlns:a16="http://schemas.microsoft.com/office/drawing/2014/main" val="3555966298"/>
                    </a:ext>
                  </a:extLst>
                </a:gridCol>
                <a:gridCol w="1404000">
                  <a:extLst>
                    <a:ext uri="{9D8B030D-6E8A-4147-A177-3AD203B41FA5}">
                      <a16:colId xmlns:a16="http://schemas.microsoft.com/office/drawing/2014/main" val="736642386"/>
                    </a:ext>
                  </a:extLst>
                </a:gridCol>
                <a:gridCol w="720000">
                  <a:extLst>
                    <a:ext uri="{9D8B030D-6E8A-4147-A177-3AD203B41FA5}">
                      <a16:colId xmlns:a16="http://schemas.microsoft.com/office/drawing/2014/main" val="861065863"/>
                    </a:ext>
                  </a:extLst>
                </a:gridCol>
                <a:gridCol w="1404000">
                  <a:extLst>
                    <a:ext uri="{9D8B030D-6E8A-4147-A177-3AD203B41FA5}">
                      <a16:colId xmlns:a16="http://schemas.microsoft.com/office/drawing/2014/main" val="508058448"/>
                    </a:ext>
                  </a:extLst>
                </a:gridCol>
                <a:gridCol w="720000">
                  <a:extLst>
                    <a:ext uri="{9D8B030D-6E8A-4147-A177-3AD203B41FA5}">
                      <a16:colId xmlns:a16="http://schemas.microsoft.com/office/drawing/2014/main" val="3703190096"/>
                    </a:ext>
                  </a:extLst>
                </a:gridCol>
              </a:tblGrid>
              <a:tr h="301417">
                <a:tc>
                  <a:txBody>
                    <a:bodyPr/>
                    <a:lstStyle/>
                    <a:p>
                      <a:pPr algn="ctr" fontAlgn="ctr"/>
                      <a:r>
                        <a:rPr lang="ja-JP" altLang="en-US" sz="1400" u="none" strike="noStrike" dirty="0">
                          <a:effectLst/>
                        </a:rPr>
                        <a:t>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400" u="none" strike="noStrike" dirty="0">
                          <a:effectLst/>
                        </a:rPr>
                        <a:t>居宅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l" fontAlgn="ctr"/>
                      <a:r>
                        <a:rPr lang="ja-JP" altLang="en-US" sz="1400" u="none" strike="noStrike" dirty="0">
                          <a:effectLst/>
                        </a:rPr>
                        <a:t>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gridSpan="2">
                  <a:txBody>
                    <a:bodyPr/>
                    <a:lstStyle/>
                    <a:p>
                      <a:pPr algn="ctr" fontAlgn="ctr"/>
                      <a:r>
                        <a:rPr lang="ja-JP" altLang="en-US" sz="1400" u="none" strike="noStrike" dirty="0">
                          <a:effectLst/>
                        </a:rPr>
                        <a:t>地域密着型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l" fontAlgn="ctr"/>
                      <a:r>
                        <a:rPr lang="ja-JP" altLang="en-US" sz="1400" u="none" strike="noStrike" dirty="0">
                          <a:effectLst/>
                        </a:rPr>
                        <a:t>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gridSpan="2">
                  <a:txBody>
                    <a:bodyPr/>
                    <a:lstStyle/>
                    <a:p>
                      <a:pPr algn="ctr" fontAlgn="ctr"/>
                      <a:r>
                        <a:rPr lang="ja-JP" altLang="en-US" sz="1400" u="none" strike="noStrike" dirty="0">
                          <a:effectLst/>
                        </a:rPr>
                        <a:t>施設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l" fontAlgn="ctr"/>
                      <a:r>
                        <a:rPr lang="ja-JP" altLang="en-US" sz="1400" u="none" strike="noStrike" dirty="0">
                          <a:effectLst/>
                        </a:rPr>
                        <a:t>　</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extLst>
                  <a:ext uri="{0D108BD9-81ED-4DB2-BD59-A6C34878D82A}">
                    <a16:rowId xmlns:a16="http://schemas.microsoft.com/office/drawing/2014/main" val="4091009204"/>
                  </a:ext>
                </a:extLst>
              </a:tr>
              <a:tr h="331559">
                <a:tc>
                  <a:txBody>
                    <a:bodyPr/>
                    <a:lstStyle/>
                    <a:p>
                      <a:pPr algn="l" fontAlgn="ctr"/>
                      <a:r>
                        <a:rPr lang="ja-JP" altLang="en-US" sz="1400" u="none" strike="noStrike" dirty="0">
                          <a:effectLst/>
                        </a:rPr>
                        <a:t> 全国</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400" u="none" strike="noStrike" dirty="0">
                          <a:effectLst/>
                        </a:rPr>
                        <a:t>58623.6</a:t>
                      </a:r>
                      <a:r>
                        <a:rPr lang="ja-JP" altLang="en-US" sz="1400" u="none" strike="noStrike" dirty="0">
                          <a:effectLst/>
                        </a:rPr>
                        <a:t>億円</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51.1%</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a:effectLst/>
                        </a:rPr>
                        <a:t>19750.8</a:t>
                      </a:r>
                      <a:r>
                        <a:rPr lang="ja-JP" altLang="en-US" sz="1400" u="none" strike="noStrike">
                          <a:effectLst/>
                        </a:rPr>
                        <a:t>億円</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17.2%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36424.4</a:t>
                      </a:r>
                      <a:r>
                        <a:rPr lang="ja-JP" altLang="en-US" sz="1400" u="none" strike="noStrike" dirty="0">
                          <a:effectLst/>
                        </a:rPr>
                        <a:t>億円</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31.7%</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2542275"/>
                  </a:ext>
                </a:extLst>
              </a:tr>
              <a:tr h="331559">
                <a:tc>
                  <a:txBody>
                    <a:bodyPr/>
                    <a:lstStyle/>
                    <a:p>
                      <a:pPr algn="l" fontAlgn="ctr"/>
                      <a:r>
                        <a:rPr lang="ja-JP" altLang="en-US" sz="1400" u="none" strike="noStrike" dirty="0">
                          <a:effectLst/>
                        </a:rPr>
                        <a:t> 大阪府</a:t>
                      </a:r>
                      <a:endParaRPr lang="ja-JP" altLang="en-US"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1400" u="none" strike="noStrike" dirty="0">
                          <a:effectLst/>
                        </a:rPr>
                        <a:t>5712.9</a:t>
                      </a:r>
                      <a:r>
                        <a:rPr lang="ja-JP" altLang="en-US" sz="1400" u="none" strike="noStrike" dirty="0">
                          <a:effectLst/>
                        </a:rPr>
                        <a:t>億円</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63.8%</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1182.8</a:t>
                      </a:r>
                      <a:r>
                        <a:rPr lang="ja-JP" altLang="en-US" sz="1400" u="none" strike="noStrike" dirty="0">
                          <a:effectLst/>
                        </a:rPr>
                        <a:t>億円</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13.2%</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2062.6</a:t>
                      </a:r>
                      <a:r>
                        <a:rPr lang="ja-JP" altLang="en-US" sz="1400" u="none" strike="noStrike" dirty="0">
                          <a:effectLst/>
                        </a:rPr>
                        <a:t>億円</a:t>
                      </a:r>
                      <a:r>
                        <a:rPr lang="en-US" altLang="ja-JP" sz="1400" u="none" strike="noStrike" dirty="0">
                          <a:effectLst/>
                        </a:rPr>
                        <a:t> </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400" u="none" strike="noStrike" dirty="0">
                          <a:effectLst/>
                        </a:rPr>
                        <a:t>23.0%</a:t>
                      </a:r>
                      <a:endParaRPr lang="en-US" altLang="ja-JP" sz="14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4820504"/>
                  </a:ext>
                </a:extLst>
              </a:tr>
            </a:tbl>
          </a:graphicData>
        </a:graphic>
      </p:graphicFrame>
      <p:sp>
        <p:nvSpPr>
          <p:cNvPr id="10" name="正方形/長方形 9">
            <a:extLst>
              <a:ext uri="{FF2B5EF4-FFF2-40B4-BE49-F238E27FC236}">
                <a16:creationId xmlns:a16="http://schemas.microsoft.com/office/drawing/2014/main" id="{7216F2B4-EFD9-0070-EBEB-28D3A4F2F60C}"/>
              </a:ext>
            </a:extLst>
          </p:cNvPr>
          <p:cNvSpPr/>
          <p:nvPr/>
        </p:nvSpPr>
        <p:spPr>
          <a:xfrm>
            <a:off x="4529283" y="6570995"/>
            <a:ext cx="4140000" cy="253916"/>
          </a:xfrm>
          <a:prstGeom prst="rect">
            <a:avLst/>
          </a:prstGeom>
        </p:spPr>
        <p:txBody>
          <a:bodyPr wrap="square">
            <a:spAutoFit/>
          </a:bodyPr>
          <a:lstStyle/>
          <a:p>
            <a:r>
              <a:rPr lang="ja-JP" altLang="en-US" sz="1050" dirty="0"/>
              <a:t>出典：厚生労働省「介護保険事業状況報告」</a:t>
            </a:r>
            <a:r>
              <a:rPr kumimoji="1" lang="ja-JP" altLang="en-US" sz="1050" dirty="0">
                <a:latin typeface="+mn-ea"/>
              </a:rPr>
              <a:t>（年報）（</a:t>
            </a:r>
            <a:r>
              <a:rPr kumimoji="1" lang="en-US" altLang="ja-JP" sz="1050" dirty="0">
                <a:latin typeface="+mn-ea"/>
              </a:rPr>
              <a:t>2023</a:t>
            </a:r>
            <a:r>
              <a:rPr kumimoji="1" lang="ja-JP" altLang="en-US" sz="1050" dirty="0">
                <a:latin typeface="+mn-ea"/>
              </a:rPr>
              <a:t>年）</a:t>
            </a:r>
            <a:endParaRPr kumimoji="1" lang="en-US" altLang="ja-JP" sz="1050" dirty="0">
              <a:latin typeface="+mn-ea"/>
            </a:endParaRPr>
          </a:p>
        </p:txBody>
      </p:sp>
      <p:sp>
        <p:nvSpPr>
          <p:cNvPr id="2" name="スライド番号プレースホルダー 7">
            <a:extLst>
              <a:ext uri="{FF2B5EF4-FFF2-40B4-BE49-F238E27FC236}">
                <a16:creationId xmlns:a16="http://schemas.microsoft.com/office/drawing/2014/main" id="{134AAF75-F6D4-BECF-B0EF-D4AF036E35A6}"/>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11</a:t>
            </a:fld>
            <a:endParaRPr kumimoji="1" lang="ja-JP" altLang="en-US" dirty="0">
              <a:solidFill>
                <a:schemeClr val="tx1"/>
              </a:solidFill>
            </a:endParaRPr>
          </a:p>
        </p:txBody>
      </p:sp>
      <p:sp>
        <p:nvSpPr>
          <p:cNvPr id="18" name="テキスト ボックス 17">
            <a:extLst>
              <a:ext uri="{FF2B5EF4-FFF2-40B4-BE49-F238E27FC236}">
                <a16:creationId xmlns:a16="http://schemas.microsoft.com/office/drawing/2014/main" id="{61295451-3737-4898-88D5-8E3A8735C1E7}"/>
              </a:ext>
            </a:extLst>
          </p:cNvPr>
          <p:cNvSpPr txBox="1"/>
          <p:nvPr/>
        </p:nvSpPr>
        <p:spPr>
          <a:xfrm>
            <a:off x="798767" y="4569152"/>
            <a:ext cx="540000" cy="261610"/>
          </a:xfrm>
          <a:prstGeom prst="rect">
            <a:avLst/>
          </a:prstGeom>
          <a:noFill/>
        </p:spPr>
        <p:txBody>
          <a:bodyPr wrap="square" rtlCol="0">
            <a:spAutoFit/>
          </a:bodyPr>
          <a:lstStyle/>
          <a:p>
            <a:r>
              <a:rPr kumimoji="1" lang="ja-JP" altLang="en-US" sz="1050" b="1" dirty="0">
                <a:latin typeface="游ゴシック 本文"/>
              </a:rPr>
              <a:t>全国</a:t>
            </a:r>
            <a:endParaRPr kumimoji="1" lang="en-US" altLang="ja-JP" sz="1050" b="1" dirty="0">
              <a:latin typeface="游ゴシック 本文"/>
            </a:endParaRPr>
          </a:p>
        </p:txBody>
      </p:sp>
      <p:sp>
        <p:nvSpPr>
          <p:cNvPr id="22" name="テキスト ボックス 21">
            <a:extLst>
              <a:ext uri="{FF2B5EF4-FFF2-40B4-BE49-F238E27FC236}">
                <a16:creationId xmlns:a16="http://schemas.microsoft.com/office/drawing/2014/main" id="{64F85A3F-80C0-486D-8D99-A4C700DB30F8}"/>
              </a:ext>
            </a:extLst>
          </p:cNvPr>
          <p:cNvSpPr txBox="1"/>
          <p:nvPr/>
        </p:nvSpPr>
        <p:spPr>
          <a:xfrm>
            <a:off x="3299307" y="4580091"/>
            <a:ext cx="621138" cy="253916"/>
          </a:xfrm>
          <a:prstGeom prst="rect">
            <a:avLst/>
          </a:prstGeom>
          <a:noFill/>
        </p:spPr>
        <p:txBody>
          <a:bodyPr wrap="square" rtlCol="0">
            <a:spAutoFit/>
          </a:bodyPr>
          <a:lstStyle/>
          <a:p>
            <a:r>
              <a:rPr kumimoji="1" lang="ja-JP" altLang="en-US" sz="1050" b="1" dirty="0">
                <a:latin typeface="游ゴシック 本文"/>
              </a:rPr>
              <a:t>大阪府</a:t>
            </a:r>
            <a:endParaRPr kumimoji="1" lang="en-US" altLang="ja-JP" sz="1050" b="1" dirty="0">
              <a:latin typeface="游ゴシック 本文"/>
            </a:endParaRPr>
          </a:p>
        </p:txBody>
      </p:sp>
      <p:sp>
        <p:nvSpPr>
          <p:cNvPr id="26" name="テキスト ボックス 25">
            <a:extLst>
              <a:ext uri="{FF2B5EF4-FFF2-40B4-BE49-F238E27FC236}">
                <a16:creationId xmlns:a16="http://schemas.microsoft.com/office/drawing/2014/main" id="{AF75551C-B9AA-4F7A-BA9B-9A8C52C4432D}"/>
              </a:ext>
            </a:extLst>
          </p:cNvPr>
          <p:cNvSpPr txBox="1"/>
          <p:nvPr/>
        </p:nvSpPr>
        <p:spPr>
          <a:xfrm>
            <a:off x="4932776" y="4628642"/>
            <a:ext cx="540000" cy="261610"/>
          </a:xfrm>
          <a:prstGeom prst="rect">
            <a:avLst/>
          </a:prstGeom>
          <a:noFill/>
        </p:spPr>
        <p:txBody>
          <a:bodyPr wrap="square" rtlCol="0">
            <a:spAutoFit/>
          </a:bodyPr>
          <a:lstStyle/>
          <a:p>
            <a:r>
              <a:rPr kumimoji="1" lang="ja-JP" altLang="en-US" sz="1050" b="1" dirty="0">
                <a:latin typeface="游ゴシック 本文"/>
              </a:rPr>
              <a:t>全国</a:t>
            </a:r>
            <a:endParaRPr kumimoji="1" lang="en-US" altLang="ja-JP" sz="1050" b="1" dirty="0">
              <a:latin typeface="游ゴシック 本文"/>
            </a:endParaRPr>
          </a:p>
        </p:txBody>
      </p:sp>
      <p:sp>
        <p:nvSpPr>
          <p:cNvPr id="30" name="テキスト ボックス 29">
            <a:extLst>
              <a:ext uri="{FF2B5EF4-FFF2-40B4-BE49-F238E27FC236}">
                <a16:creationId xmlns:a16="http://schemas.microsoft.com/office/drawing/2014/main" id="{E6184B51-47B6-4568-B3BA-A4B9ACEEE3D5}"/>
              </a:ext>
            </a:extLst>
          </p:cNvPr>
          <p:cNvSpPr txBox="1"/>
          <p:nvPr/>
        </p:nvSpPr>
        <p:spPr>
          <a:xfrm>
            <a:off x="8034664" y="4640473"/>
            <a:ext cx="621138" cy="253916"/>
          </a:xfrm>
          <a:prstGeom prst="rect">
            <a:avLst/>
          </a:prstGeom>
          <a:noFill/>
        </p:spPr>
        <p:txBody>
          <a:bodyPr wrap="square" rtlCol="0">
            <a:spAutoFit/>
          </a:bodyPr>
          <a:lstStyle/>
          <a:p>
            <a:r>
              <a:rPr kumimoji="1" lang="ja-JP" altLang="en-US" sz="1050" b="1" dirty="0">
                <a:latin typeface="游ゴシック 本文"/>
              </a:rPr>
              <a:t>大阪府</a:t>
            </a:r>
            <a:endParaRPr kumimoji="1" lang="en-US" altLang="ja-JP" sz="1050" b="1" dirty="0">
              <a:latin typeface="游ゴシック 本文"/>
            </a:endParaRPr>
          </a:p>
        </p:txBody>
      </p:sp>
      <p:pic>
        <p:nvPicPr>
          <p:cNvPr id="4" name="図 3">
            <a:extLst>
              <a:ext uri="{FF2B5EF4-FFF2-40B4-BE49-F238E27FC236}">
                <a16:creationId xmlns:a16="http://schemas.microsoft.com/office/drawing/2014/main" id="{7A754776-9195-0E34-FBA6-4966D84149C6}"/>
              </a:ext>
            </a:extLst>
          </p:cNvPr>
          <p:cNvPicPr>
            <a:picLocks noChangeAspect="1"/>
          </p:cNvPicPr>
          <p:nvPr/>
        </p:nvPicPr>
        <p:blipFill>
          <a:blip r:embed="rId4"/>
          <a:stretch>
            <a:fillRect/>
          </a:stretch>
        </p:blipFill>
        <p:spPr>
          <a:xfrm>
            <a:off x="160986" y="4769861"/>
            <a:ext cx="2158171" cy="1926503"/>
          </a:xfrm>
          <a:prstGeom prst="rect">
            <a:avLst/>
          </a:prstGeom>
        </p:spPr>
      </p:pic>
      <p:pic>
        <p:nvPicPr>
          <p:cNvPr id="9" name="図 8">
            <a:extLst>
              <a:ext uri="{FF2B5EF4-FFF2-40B4-BE49-F238E27FC236}">
                <a16:creationId xmlns:a16="http://schemas.microsoft.com/office/drawing/2014/main" id="{603C69B4-98D8-7544-6F52-B6F37824D18E}"/>
              </a:ext>
            </a:extLst>
          </p:cNvPr>
          <p:cNvPicPr>
            <a:picLocks noChangeAspect="1"/>
          </p:cNvPicPr>
          <p:nvPr/>
        </p:nvPicPr>
        <p:blipFill>
          <a:blip r:embed="rId5"/>
          <a:stretch>
            <a:fillRect/>
          </a:stretch>
        </p:blipFill>
        <p:spPr>
          <a:xfrm>
            <a:off x="2166657" y="4783156"/>
            <a:ext cx="2158171" cy="1926503"/>
          </a:xfrm>
          <a:prstGeom prst="rect">
            <a:avLst/>
          </a:prstGeom>
        </p:spPr>
      </p:pic>
    </p:spTree>
    <p:extLst>
      <p:ext uri="{BB962C8B-B14F-4D97-AF65-F5344CB8AC3E}">
        <p14:creationId xmlns:p14="http://schemas.microsoft.com/office/powerpoint/2010/main" val="3445082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C403F-B3F4-0774-6AC3-5BDDAFB58C19}"/>
            </a:ext>
          </a:extLst>
        </p:cNvPr>
        <p:cNvGrpSpPr/>
        <p:nvPr/>
      </p:nvGrpSpPr>
      <p:grpSpPr>
        <a:xfrm>
          <a:off x="0" y="0"/>
          <a:ext cx="0" cy="0"/>
          <a:chOff x="0" y="0"/>
          <a:chExt cx="0" cy="0"/>
        </a:xfrm>
      </p:grpSpPr>
      <p:cxnSp>
        <p:nvCxnSpPr>
          <p:cNvPr id="6" name="直線コネクタ 5">
            <a:extLst>
              <a:ext uri="{FF2B5EF4-FFF2-40B4-BE49-F238E27FC236}">
                <a16:creationId xmlns:a16="http://schemas.microsoft.com/office/drawing/2014/main" id="{639C8870-AE3C-45BA-B26F-31F664B56CF0}"/>
              </a:ext>
            </a:extLst>
          </p:cNvPr>
          <p:cNvCxnSpPr>
            <a:cxnSpLocks/>
          </p:cNvCxnSpPr>
          <p:nvPr/>
        </p:nvCxnSpPr>
        <p:spPr>
          <a:xfrm>
            <a:off x="160986" y="486627"/>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7" name="テキスト ボックス 6">
            <a:extLst>
              <a:ext uri="{FF2B5EF4-FFF2-40B4-BE49-F238E27FC236}">
                <a16:creationId xmlns:a16="http://schemas.microsoft.com/office/drawing/2014/main" id="{90CFD819-0758-D961-CE83-196EAB3F973D}"/>
              </a:ext>
            </a:extLst>
          </p:cNvPr>
          <p:cNvSpPr txBox="1"/>
          <p:nvPr/>
        </p:nvSpPr>
        <p:spPr>
          <a:xfrm>
            <a:off x="128788" y="78658"/>
            <a:ext cx="6233911"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介護保険施設等の整備状況</a:t>
            </a:r>
          </a:p>
        </p:txBody>
      </p:sp>
      <p:sp>
        <p:nvSpPr>
          <p:cNvPr id="11" name="正方形/長方形 10">
            <a:extLst>
              <a:ext uri="{FF2B5EF4-FFF2-40B4-BE49-F238E27FC236}">
                <a16:creationId xmlns:a16="http://schemas.microsoft.com/office/drawing/2014/main" id="{84E5DA5E-194F-2B9F-784C-C07EF3ABF3DE}"/>
              </a:ext>
            </a:extLst>
          </p:cNvPr>
          <p:cNvSpPr/>
          <p:nvPr/>
        </p:nvSpPr>
        <p:spPr>
          <a:xfrm>
            <a:off x="160986" y="603428"/>
            <a:ext cx="8822028" cy="1332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○大阪府における要支援・要介護者</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1</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０万人あたりの施設定員数は、全国と比較して少ない。</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○特に、介護医療院の定員数は全国に比して少ない状況であるが、今後、</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85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歳以上の高齢者の増加</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が続くことが見込まれる中、医療と介護の複合ニーズを有する高齢者の貴重な受け皿と考えられる。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65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歳以上１０万人に対する高齢者住まいの戸数は、介護保険施設の定員数を大きく上回っている。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2" name="スライド番号プレースホルダー 7">
            <a:extLst>
              <a:ext uri="{FF2B5EF4-FFF2-40B4-BE49-F238E27FC236}">
                <a16:creationId xmlns:a16="http://schemas.microsoft.com/office/drawing/2014/main" id="{D71C8492-027C-F50A-03A7-77EDD96CC5E7}"/>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12</a:t>
            </a:fld>
            <a:endParaRPr kumimoji="1" lang="ja-JP" altLang="en-US" dirty="0">
              <a:solidFill>
                <a:schemeClr val="tx1"/>
              </a:solidFill>
            </a:endParaRPr>
          </a:p>
        </p:txBody>
      </p:sp>
      <p:sp>
        <p:nvSpPr>
          <p:cNvPr id="8" name="テキスト ボックス 7">
            <a:extLst>
              <a:ext uri="{FF2B5EF4-FFF2-40B4-BE49-F238E27FC236}">
                <a16:creationId xmlns:a16="http://schemas.microsoft.com/office/drawing/2014/main" id="{2295C58D-AEF5-4774-D382-79C684478410}"/>
              </a:ext>
            </a:extLst>
          </p:cNvPr>
          <p:cNvSpPr txBox="1"/>
          <p:nvPr/>
        </p:nvSpPr>
        <p:spPr>
          <a:xfrm>
            <a:off x="1296000" y="2300460"/>
            <a:ext cx="3276000" cy="252000"/>
          </a:xfrm>
          <a:prstGeom prst="rect">
            <a:avLst/>
          </a:prstGeom>
          <a:noFill/>
        </p:spPr>
        <p:txBody>
          <a:bodyPr wrap="square">
            <a:spAutoFit/>
          </a:bodyPr>
          <a:lstStyle/>
          <a:p>
            <a:r>
              <a:rPr lang="ja-JP" altLang="en-US" sz="1200" dirty="0">
                <a:latin typeface="メイリオ" panose="020B0604030504040204" pitchFamily="50" charset="-128"/>
                <a:ea typeface="メイリオ" panose="020B0604030504040204" pitchFamily="50" charset="-128"/>
              </a:rPr>
              <a:t>＜要支援・要介護者</a:t>
            </a:r>
            <a:r>
              <a:rPr lang="en-US" altLang="ja-JP" sz="1200" dirty="0">
                <a:latin typeface="メイリオ" panose="020B0604030504040204" pitchFamily="50" charset="-128"/>
                <a:ea typeface="メイリオ" panose="020B0604030504040204" pitchFamily="50" charset="-128"/>
              </a:rPr>
              <a:t>1</a:t>
            </a:r>
            <a:r>
              <a:rPr lang="ja-JP" altLang="en-US" sz="1200" dirty="0">
                <a:latin typeface="メイリオ" panose="020B0604030504040204" pitchFamily="50" charset="-128"/>
                <a:ea typeface="メイリオ" panose="020B0604030504040204" pitchFamily="50" charset="-128"/>
              </a:rPr>
              <a:t>０万人あたり定員数＞</a:t>
            </a:r>
            <a:endParaRPr lang="en-US" altLang="ja-JP" sz="12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9852FB63-14E5-36D1-4DBE-9702D78D8F44}"/>
              </a:ext>
            </a:extLst>
          </p:cNvPr>
          <p:cNvSpPr txBox="1"/>
          <p:nvPr/>
        </p:nvSpPr>
        <p:spPr>
          <a:xfrm>
            <a:off x="160986" y="6144369"/>
            <a:ext cx="5472000" cy="461665"/>
          </a:xfrm>
          <a:prstGeom prst="rect">
            <a:avLst/>
          </a:prstGeom>
          <a:noFill/>
        </p:spPr>
        <p:txBody>
          <a:bodyPr wrap="square">
            <a:spAutoFit/>
          </a:bodyPr>
          <a:lstStyle/>
          <a:p>
            <a:r>
              <a:rPr lang="ja-JP" altLang="en-US" sz="800" dirty="0"/>
              <a:t>（時点）令和</a:t>
            </a:r>
            <a:r>
              <a:rPr lang="en-US" altLang="ja-JP" sz="800" dirty="0"/>
              <a:t>7</a:t>
            </a:r>
            <a:r>
              <a:rPr lang="ja-JP" altLang="en-US" sz="800" dirty="0"/>
              <a:t>年</a:t>
            </a:r>
            <a:r>
              <a:rPr lang="en-US" altLang="ja-JP" sz="800" dirty="0"/>
              <a:t>(2025</a:t>
            </a:r>
            <a:r>
              <a:rPr lang="ja-JP" altLang="en-US" sz="800" dirty="0"/>
              <a:t>年</a:t>
            </a:r>
            <a:r>
              <a:rPr lang="en-US" altLang="ja-JP" sz="800" dirty="0"/>
              <a:t>)</a:t>
            </a:r>
          </a:p>
          <a:p>
            <a:r>
              <a:rPr lang="ja-JP" altLang="en-US" sz="800" dirty="0"/>
              <a:t>（出典）介護サービス情報公表システムおよび厚生労働省「介護保険事業状況報告」年報（年報未公表時のみ月報）</a:t>
            </a:r>
          </a:p>
        </p:txBody>
      </p:sp>
      <p:pic>
        <p:nvPicPr>
          <p:cNvPr id="12" name="図 11">
            <a:extLst>
              <a:ext uri="{FF2B5EF4-FFF2-40B4-BE49-F238E27FC236}">
                <a16:creationId xmlns:a16="http://schemas.microsoft.com/office/drawing/2014/main" id="{FDB6B128-ABAE-8743-97CD-9A218F5C8D2E}"/>
              </a:ext>
            </a:extLst>
          </p:cNvPr>
          <p:cNvPicPr>
            <a:picLocks noChangeAspect="1"/>
          </p:cNvPicPr>
          <p:nvPr/>
        </p:nvPicPr>
        <p:blipFill>
          <a:blip r:embed="rId2"/>
          <a:stretch>
            <a:fillRect/>
          </a:stretch>
        </p:blipFill>
        <p:spPr>
          <a:xfrm>
            <a:off x="233238" y="2568601"/>
            <a:ext cx="5401524" cy="3596952"/>
          </a:xfrm>
          <a:prstGeom prst="rect">
            <a:avLst/>
          </a:prstGeom>
        </p:spPr>
      </p:pic>
      <p:pic>
        <p:nvPicPr>
          <p:cNvPr id="4" name="図 3">
            <a:extLst>
              <a:ext uri="{FF2B5EF4-FFF2-40B4-BE49-F238E27FC236}">
                <a16:creationId xmlns:a16="http://schemas.microsoft.com/office/drawing/2014/main" id="{9C0382B9-3209-1C1C-CDEB-9F4A1F8FB67F}"/>
              </a:ext>
            </a:extLst>
          </p:cNvPr>
          <p:cNvPicPr>
            <a:picLocks noChangeAspect="1"/>
          </p:cNvPicPr>
          <p:nvPr/>
        </p:nvPicPr>
        <p:blipFill>
          <a:blip r:embed="rId3"/>
          <a:stretch>
            <a:fillRect/>
          </a:stretch>
        </p:blipFill>
        <p:spPr>
          <a:xfrm>
            <a:off x="5626303" y="2225734"/>
            <a:ext cx="3517697" cy="4145639"/>
          </a:xfrm>
          <a:prstGeom prst="rect">
            <a:avLst/>
          </a:prstGeom>
        </p:spPr>
      </p:pic>
      <p:sp>
        <p:nvSpPr>
          <p:cNvPr id="13" name="テキスト ボックス 12">
            <a:extLst>
              <a:ext uri="{FF2B5EF4-FFF2-40B4-BE49-F238E27FC236}">
                <a16:creationId xmlns:a16="http://schemas.microsoft.com/office/drawing/2014/main" id="{33DC878B-3504-4532-A444-8E2250FF2C71}"/>
              </a:ext>
            </a:extLst>
          </p:cNvPr>
          <p:cNvSpPr txBox="1"/>
          <p:nvPr/>
        </p:nvSpPr>
        <p:spPr>
          <a:xfrm>
            <a:off x="5922756" y="6280603"/>
            <a:ext cx="2943015" cy="461665"/>
          </a:xfrm>
          <a:prstGeom prst="rect">
            <a:avLst/>
          </a:prstGeom>
          <a:noFill/>
        </p:spPr>
        <p:txBody>
          <a:bodyPr wrap="square">
            <a:spAutoFit/>
          </a:bodyPr>
          <a:lstStyle/>
          <a:p>
            <a:r>
              <a:rPr lang="ja-JP" altLang="en-US" sz="800" dirty="0"/>
              <a:t>データ出典：重要事項説明書（「令和７年度保険者機能強化</a:t>
            </a:r>
            <a:endParaRPr lang="en-US" altLang="ja-JP" sz="800" dirty="0"/>
          </a:p>
          <a:p>
            <a:r>
              <a:rPr lang="ja-JP" altLang="en-US" sz="800" dirty="0"/>
              <a:t>　　　　　　推進業務」委託事業において、集計時点でホー</a:t>
            </a:r>
            <a:endParaRPr lang="en-US" altLang="ja-JP" sz="800" dirty="0"/>
          </a:p>
          <a:p>
            <a:r>
              <a:rPr lang="ja-JP" altLang="en-US" sz="800" dirty="0"/>
              <a:t>　　　　　　ムページに公表されている内容を集計）</a:t>
            </a:r>
            <a:endParaRPr lang="en-US" altLang="ja-JP" sz="800" dirty="0"/>
          </a:p>
        </p:txBody>
      </p:sp>
      <p:sp>
        <p:nvSpPr>
          <p:cNvPr id="3" name="テキスト ボックス 2">
            <a:extLst>
              <a:ext uri="{FF2B5EF4-FFF2-40B4-BE49-F238E27FC236}">
                <a16:creationId xmlns:a16="http://schemas.microsoft.com/office/drawing/2014/main" id="{072AF7ED-3E80-D3CA-67CB-D27EA8387E25}"/>
              </a:ext>
            </a:extLst>
          </p:cNvPr>
          <p:cNvSpPr txBox="1"/>
          <p:nvPr/>
        </p:nvSpPr>
        <p:spPr>
          <a:xfrm>
            <a:off x="7034586" y="4142301"/>
            <a:ext cx="216000" cy="215444"/>
          </a:xfrm>
          <a:prstGeom prst="rect">
            <a:avLst/>
          </a:prstGeom>
          <a:noFill/>
        </p:spPr>
        <p:txBody>
          <a:bodyPr wrap="square" rtlCol="0">
            <a:spAutoFit/>
          </a:bodyPr>
          <a:lstStyle/>
          <a:p>
            <a:pPr algn="ctr"/>
            <a:r>
              <a:rPr kumimoji="1" lang="ja-JP" altLang="en-US" sz="800" b="1" dirty="0"/>
              <a:t>①</a:t>
            </a:r>
          </a:p>
        </p:txBody>
      </p:sp>
      <p:sp>
        <p:nvSpPr>
          <p:cNvPr id="9" name="テキスト ボックス 8">
            <a:extLst>
              <a:ext uri="{FF2B5EF4-FFF2-40B4-BE49-F238E27FC236}">
                <a16:creationId xmlns:a16="http://schemas.microsoft.com/office/drawing/2014/main" id="{ED40CA62-4AA4-76C7-C7C0-59BC7B2308CD}"/>
              </a:ext>
            </a:extLst>
          </p:cNvPr>
          <p:cNvSpPr txBox="1"/>
          <p:nvPr/>
        </p:nvSpPr>
        <p:spPr>
          <a:xfrm>
            <a:off x="7034586" y="4248367"/>
            <a:ext cx="216000" cy="215444"/>
          </a:xfrm>
          <a:prstGeom prst="rect">
            <a:avLst/>
          </a:prstGeom>
          <a:noFill/>
        </p:spPr>
        <p:txBody>
          <a:bodyPr wrap="square" rtlCol="0">
            <a:spAutoFit/>
          </a:bodyPr>
          <a:lstStyle/>
          <a:p>
            <a:pPr algn="ctr"/>
            <a:r>
              <a:rPr kumimoji="1" lang="ja-JP" altLang="en-US" sz="800" b="1" dirty="0"/>
              <a:t>②</a:t>
            </a:r>
          </a:p>
        </p:txBody>
      </p:sp>
      <p:sp>
        <p:nvSpPr>
          <p:cNvPr id="15" name="テキスト ボックス 14">
            <a:extLst>
              <a:ext uri="{FF2B5EF4-FFF2-40B4-BE49-F238E27FC236}">
                <a16:creationId xmlns:a16="http://schemas.microsoft.com/office/drawing/2014/main" id="{4E93CE8D-7D85-93A0-A3DC-ECD35D8C1C59}"/>
              </a:ext>
            </a:extLst>
          </p:cNvPr>
          <p:cNvSpPr txBox="1"/>
          <p:nvPr/>
        </p:nvSpPr>
        <p:spPr>
          <a:xfrm>
            <a:off x="7034586" y="4348639"/>
            <a:ext cx="216000" cy="215444"/>
          </a:xfrm>
          <a:prstGeom prst="rect">
            <a:avLst/>
          </a:prstGeom>
          <a:noFill/>
        </p:spPr>
        <p:txBody>
          <a:bodyPr wrap="square" rtlCol="0">
            <a:spAutoFit/>
          </a:bodyPr>
          <a:lstStyle/>
          <a:p>
            <a:pPr algn="ctr"/>
            <a:r>
              <a:rPr kumimoji="1" lang="ja-JP" altLang="en-US" sz="800" b="1" dirty="0"/>
              <a:t>③</a:t>
            </a:r>
          </a:p>
        </p:txBody>
      </p:sp>
      <p:sp>
        <p:nvSpPr>
          <p:cNvPr id="17" name="テキスト ボックス 16">
            <a:extLst>
              <a:ext uri="{FF2B5EF4-FFF2-40B4-BE49-F238E27FC236}">
                <a16:creationId xmlns:a16="http://schemas.microsoft.com/office/drawing/2014/main" id="{3A29427E-3C82-7E53-47C3-FEACA7C4F73E}"/>
              </a:ext>
            </a:extLst>
          </p:cNvPr>
          <p:cNvSpPr txBox="1"/>
          <p:nvPr/>
        </p:nvSpPr>
        <p:spPr>
          <a:xfrm>
            <a:off x="6213536" y="2954351"/>
            <a:ext cx="216000" cy="215444"/>
          </a:xfrm>
          <a:prstGeom prst="rect">
            <a:avLst/>
          </a:prstGeom>
          <a:noFill/>
        </p:spPr>
        <p:txBody>
          <a:bodyPr wrap="square" rtlCol="0">
            <a:spAutoFit/>
          </a:bodyPr>
          <a:lstStyle/>
          <a:p>
            <a:pPr algn="ctr"/>
            <a:r>
              <a:rPr kumimoji="1" lang="ja-JP" altLang="en-US" sz="800" b="1" dirty="0"/>
              <a:t>⑤</a:t>
            </a:r>
          </a:p>
        </p:txBody>
      </p:sp>
      <p:sp>
        <p:nvSpPr>
          <p:cNvPr id="19" name="テキスト ボックス 18">
            <a:extLst>
              <a:ext uri="{FF2B5EF4-FFF2-40B4-BE49-F238E27FC236}">
                <a16:creationId xmlns:a16="http://schemas.microsoft.com/office/drawing/2014/main" id="{9CFF75DB-CAE3-132E-27D1-BB174EEFDCF8}"/>
              </a:ext>
            </a:extLst>
          </p:cNvPr>
          <p:cNvSpPr txBox="1"/>
          <p:nvPr/>
        </p:nvSpPr>
        <p:spPr>
          <a:xfrm>
            <a:off x="7034586" y="4935245"/>
            <a:ext cx="216000" cy="215444"/>
          </a:xfrm>
          <a:prstGeom prst="rect">
            <a:avLst/>
          </a:prstGeom>
          <a:noFill/>
        </p:spPr>
        <p:txBody>
          <a:bodyPr wrap="square" rtlCol="0">
            <a:spAutoFit/>
          </a:bodyPr>
          <a:lstStyle/>
          <a:p>
            <a:pPr algn="ctr"/>
            <a:r>
              <a:rPr kumimoji="1" lang="ja-JP" altLang="en-US" sz="800" b="1" dirty="0"/>
              <a:t>④</a:t>
            </a:r>
          </a:p>
        </p:txBody>
      </p:sp>
      <p:sp>
        <p:nvSpPr>
          <p:cNvPr id="21" name="テキスト ボックス 20">
            <a:extLst>
              <a:ext uri="{FF2B5EF4-FFF2-40B4-BE49-F238E27FC236}">
                <a16:creationId xmlns:a16="http://schemas.microsoft.com/office/drawing/2014/main" id="{6B47F5C5-F608-68FC-D113-C20360F8D8E0}"/>
              </a:ext>
            </a:extLst>
          </p:cNvPr>
          <p:cNvSpPr txBox="1"/>
          <p:nvPr/>
        </p:nvSpPr>
        <p:spPr>
          <a:xfrm>
            <a:off x="6208917" y="3688206"/>
            <a:ext cx="216000" cy="215444"/>
          </a:xfrm>
          <a:prstGeom prst="rect">
            <a:avLst/>
          </a:prstGeom>
          <a:noFill/>
        </p:spPr>
        <p:txBody>
          <a:bodyPr wrap="square" rtlCol="0">
            <a:spAutoFit/>
          </a:bodyPr>
          <a:lstStyle/>
          <a:p>
            <a:pPr algn="ctr"/>
            <a:r>
              <a:rPr kumimoji="1" lang="ja-JP" altLang="en-US" sz="800" b="1" dirty="0"/>
              <a:t>⑥</a:t>
            </a:r>
          </a:p>
        </p:txBody>
      </p:sp>
      <p:sp>
        <p:nvSpPr>
          <p:cNvPr id="23" name="テキスト ボックス 22">
            <a:extLst>
              <a:ext uri="{FF2B5EF4-FFF2-40B4-BE49-F238E27FC236}">
                <a16:creationId xmlns:a16="http://schemas.microsoft.com/office/drawing/2014/main" id="{90EA2C35-71FC-C45F-6124-24B283961A5E}"/>
              </a:ext>
            </a:extLst>
          </p:cNvPr>
          <p:cNvSpPr txBox="1"/>
          <p:nvPr/>
        </p:nvSpPr>
        <p:spPr>
          <a:xfrm>
            <a:off x="6208917" y="3836980"/>
            <a:ext cx="216000" cy="215444"/>
          </a:xfrm>
          <a:prstGeom prst="rect">
            <a:avLst/>
          </a:prstGeom>
          <a:noFill/>
        </p:spPr>
        <p:txBody>
          <a:bodyPr wrap="square" rtlCol="0">
            <a:spAutoFit/>
          </a:bodyPr>
          <a:lstStyle/>
          <a:p>
            <a:pPr algn="ctr"/>
            <a:r>
              <a:rPr kumimoji="1" lang="ja-JP" altLang="en-US" sz="800" b="1" dirty="0"/>
              <a:t>⑦</a:t>
            </a:r>
          </a:p>
        </p:txBody>
      </p:sp>
      <p:sp>
        <p:nvSpPr>
          <p:cNvPr id="25" name="テキスト ボックス 24">
            <a:extLst>
              <a:ext uri="{FF2B5EF4-FFF2-40B4-BE49-F238E27FC236}">
                <a16:creationId xmlns:a16="http://schemas.microsoft.com/office/drawing/2014/main" id="{64475DB9-639C-BB7C-9D83-EEB88E7B2E63}"/>
              </a:ext>
            </a:extLst>
          </p:cNvPr>
          <p:cNvSpPr txBox="1"/>
          <p:nvPr/>
        </p:nvSpPr>
        <p:spPr>
          <a:xfrm>
            <a:off x="6208917" y="5366122"/>
            <a:ext cx="216000" cy="215444"/>
          </a:xfrm>
          <a:prstGeom prst="rect">
            <a:avLst/>
          </a:prstGeom>
          <a:noFill/>
        </p:spPr>
        <p:txBody>
          <a:bodyPr wrap="square" rtlCol="0">
            <a:spAutoFit/>
          </a:bodyPr>
          <a:lstStyle/>
          <a:p>
            <a:pPr algn="ctr"/>
            <a:r>
              <a:rPr kumimoji="1" lang="ja-JP" altLang="en-US" sz="800" b="1" dirty="0"/>
              <a:t>⑧</a:t>
            </a:r>
          </a:p>
        </p:txBody>
      </p:sp>
      <p:sp>
        <p:nvSpPr>
          <p:cNvPr id="27" name="テキスト ボックス 26">
            <a:extLst>
              <a:ext uri="{FF2B5EF4-FFF2-40B4-BE49-F238E27FC236}">
                <a16:creationId xmlns:a16="http://schemas.microsoft.com/office/drawing/2014/main" id="{4A4AE554-981E-47C2-67B0-B963BCC9EF88}"/>
              </a:ext>
            </a:extLst>
          </p:cNvPr>
          <p:cNvSpPr txBox="1"/>
          <p:nvPr/>
        </p:nvSpPr>
        <p:spPr>
          <a:xfrm>
            <a:off x="7772727" y="3142304"/>
            <a:ext cx="216000" cy="2616101"/>
          </a:xfrm>
          <a:prstGeom prst="rect">
            <a:avLst/>
          </a:prstGeom>
          <a:noFill/>
        </p:spPr>
        <p:txBody>
          <a:bodyPr wrap="square" rtlCol="0">
            <a:spAutoFit/>
          </a:bodyPr>
          <a:lstStyle/>
          <a:p>
            <a:pPr algn="ctr"/>
            <a:r>
              <a:rPr kumimoji="1" lang="ja-JP" altLang="en-US" sz="800" b="1" dirty="0"/>
              <a:t>①</a:t>
            </a:r>
            <a:endParaRPr kumimoji="1" lang="en-US" altLang="ja-JP" sz="800" b="1" dirty="0"/>
          </a:p>
          <a:p>
            <a:pPr algn="ctr"/>
            <a:endParaRPr kumimoji="1" lang="en-US" altLang="ja-JP" sz="600" b="1" dirty="0"/>
          </a:p>
          <a:p>
            <a:pPr algn="ctr"/>
            <a:endParaRPr kumimoji="1" lang="en-US" altLang="ja-JP" sz="800" b="1" dirty="0"/>
          </a:p>
          <a:p>
            <a:pPr algn="ctr"/>
            <a:r>
              <a:rPr kumimoji="1" lang="ja-JP" altLang="en-US" sz="800" b="1" dirty="0"/>
              <a:t>②</a:t>
            </a:r>
            <a:endParaRPr kumimoji="1" lang="en-US" altLang="ja-JP" sz="800" b="1" dirty="0"/>
          </a:p>
          <a:p>
            <a:pPr algn="ctr"/>
            <a:endParaRPr kumimoji="1" lang="en-US" altLang="ja-JP" sz="600" b="1" dirty="0"/>
          </a:p>
          <a:p>
            <a:pPr algn="ctr"/>
            <a:endParaRPr kumimoji="1" lang="en-US" altLang="ja-JP" sz="800" b="1" dirty="0"/>
          </a:p>
          <a:p>
            <a:pPr algn="ctr"/>
            <a:r>
              <a:rPr kumimoji="1" lang="ja-JP" altLang="en-US" sz="800" b="1" dirty="0"/>
              <a:t>③</a:t>
            </a:r>
            <a:endParaRPr kumimoji="1" lang="en-US" altLang="ja-JP" sz="800" b="1" dirty="0"/>
          </a:p>
          <a:p>
            <a:pPr algn="ctr"/>
            <a:endParaRPr kumimoji="1" lang="en-US" altLang="ja-JP" sz="700" b="1" dirty="0"/>
          </a:p>
          <a:p>
            <a:pPr algn="ctr"/>
            <a:endParaRPr kumimoji="1" lang="en-US" altLang="ja-JP" sz="800" b="1" dirty="0"/>
          </a:p>
          <a:p>
            <a:pPr algn="ctr"/>
            <a:r>
              <a:rPr kumimoji="1" lang="ja-JP" altLang="en-US" sz="800" b="1" dirty="0"/>
              <a:t>④</a:t>
            </a:r>
            <a:endParaRPr kumimoji="1" lang="en-US" altLang="ja-JP" sz="800" b="1" dirty="0"/>
          </a:p>
          <a:p>
            <a:pPr algn="ctr"/>
            <a:endParaRPr kumimoji="1" lang="en-US" altLang="ja-JP" sz="650" b="1" dirty="0"/>
          </a:p>
          <a:p>
            <a:pPr algn="ctr"/>
            <a:endParaRPr kumimoji="1" lang="en-US" altLang="ja-JP" sz="800" b="1" dirty="0"/>
          </a:p>
          <a:p>
            <a:pPr algn="ctr"/>
            <a:r>
              <a:rPr kumimoji="1" lang="ja-JP" altLang="en-US" sz="800" b="1" dirty="0"/>
              <a:t>⑤</a:t>
            </a:r>
            <a:endParaRPr kumimoji="1" lang="en-US" altLang="ja-JP" sz="800" b="1" dirty="0"/>
          </a:p>
          <a:p>
            <a:pPr algn="ctr"/>
            <a:endParaRPr kumimoji="1" lang="en-US" altLang="ja-JP" sz="600" b="1" dirty="0"/>
          </a:p>
          <a:p>
            <a:pPr algn="ctr"/>
            <a:endParaRPr kumimoji="1" lang="en-US" altLang="ja-JP" sz="800" b="1" dirty="0"/>
          </a:p>
          <a:p>
            <a:pPr algn="ctr"/>
            <a:r>
              <a:rPr kumimoji="1" lang="ja-JP" altLang="en-US" sz="800" b="1" dirty="0"/>
              <a:t>⑥</a:t>
            </a:r>
            <a:endParaRPr kumimoji="1" lang="en-US" altLang="ja-JP" sz="800" b="1" dirty="0"/>
          </a:p>
          <a:p>
            <a:pPr algn="ctr"/>
            <a:endParaRPr kumimoji="1" lang="en-US" altLang="ja-JP" sz="800" b="1" dirty="0"/>
          </a:p>
          <a:p>
            <a:pPr algn="ctr"/>
            <a:endParaRPr kumimoji="1" lang="en-US" altLang="ja-JP" sz="600" b="1" dirty="0"/>
          </a:p>
          <a:p>
            <a:pPr algn="ctr"/>
            <a:r>
              <a:rPr kumimoji="1" lang="ja-JP" altLang="en-US" sz="800" b="1" dirty="0"/>
              <a:t>⑦</a:t>
            </a:r>
            <a:endParaRPr kumimoji="1" lang="en-US" altLang="ja-JP" sz="800" b="1" dirty="0"/>
          </a:p>
          <a:p>
            <a:pPr algn="ctr"/>
            <a:endParaRPr kumimoji="1" lang="en-US" altLang="ja-JP" sz="600" b="1" dirty="0"/>
          </a:p>
          <a:p>
            <a:pPr algn="ctr"/>
            <a:endParaRPr kumimoji="1" lang="en-US" altLang="ja-JP" sz="800" b="1" dirty="0"/>
          </a:p>
          <a:p>
            <a:pPr algn="ctr"/>
            <a:r>
              <a:rPr kumimoji="1" lang="ja-JP" altLang="en-US" sz="800" b="1" dirty="0"/>
              <a:t>⑧</a:t>
            </a:r>
            <a:endParaRPr kumimoji="1" lang="en-US" altLang="ja-JP" sz="800" b="1" dirty="0"/>
          </a:p>
        </p:txBody>
      </p:sp>
    </p:spTree>
    <p:extLst>
      <p:ext uri="{BB962C8B-B14F-4D97-AF65-F5344CB8AC3E}">
        <p14:creationId xmlns:p14="http://schemas.microsoft.com/office/powerpoint/2010/main" val="522171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A487459-F342-6C75-EC29-54DDC5DD0B8D}"/>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13</a:t>
            </a:fld>
            <a:endParaRPr kumimoji="1" lang="ja-JP" altLang="en-US" dirty="0">
              <a:solidFill>
                <a:schemeClr val="tx1"/>
              </a:solidFill>
            </a:endParaRPr>
          </a:p>
        </p:txBody>
      </p:sp>
      <p:cxnSp>
        <p:nvCxnSpPr>
          <p:cNvPr id="3" name="直線コネクタ 2">
            <a:extLst>
              <a:ext uri="{FF2B5EF4-FFF2-40B4-BE49-F238E27FC236}">
                <a16:creationId xmlns:a16="http://schemas.microsoft.com/office/drawing/2014/main" id="{CD4DBCAD-26D2-17A5-BA22-CAFA106C1274}"/>
              </a:ext>
            </a:extLst>
          </p:cNvPr>
          <p:cNvCxnSpPr>
            <a:cxnSpLocks/>
          </p:cNvCxnSpPr>
          <p:nvPr/>
        </p:nvCxnSpPr>
        <p:spPr>
          <a:xfrm>
            <a:off x="160986" y="579549"/>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4" name="テキスト ボックス 3">
            <a:extLst>
              <a:ext uri="{FF2B5EF4-FFF2-40B4-BE49-F238E27FC236}">
                <a16:creationId xmlns:a16="http://schemas.microsoft.com/office/drawing/2014/main" id="{236D0D67-EDD0-C1C6-6110-A15ED840B5CA}"/>
              </a:ext>
            </a:extLst>
          </p:cNvPr>
          <p:cNvSpPr txBox="1"/>
          <p:nvPr/>
        </p:nvSpPr>
        <p:spPr>
          <a:xfrm>
            <a:off x="137753" y="171580"/>
            <a:ext cx="6233911"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高齢者住まいの状況</a:t>
            </a:r>
          </a:p>
        </p:txBody>
      </p:sp>
      <p:sp>
        <p:nvSpPr>
          <p:cNvPr id="6" name="正方形/長方形 5">
            <a:extLst>
              <a:ext uri="{FF2B5EF4-FFF2-40B4-BE49-F238E27FC236}">
                <a16:creationId xmlns:a16="http://schemas.microsoft.com/office/drawing/2014/main" id="{9A39AA8A-E401-4F01-90FE-15569D550392}"/>
              </a:ext>
            </a:extLst>
          </p:cNvPr>
          <p:cNvSpPr/>
          <p:nvPr/>
        </p:nvSpPr>
        <p:spPr>
          <a:xfrm>
            <a:off x="160200" y="694868"/>
            <a:ext cx="8823600" cy="1080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○入居者の要介護度、年齢別の割合をみると、特定施設入居者生活介護の指定を受けていない高齢</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者住まいは、指定を受けている高齢者住まいと比較して、要介護３以上の重度者の割合が高い。</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8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○退去先別の割合をみると、死亡による割合が高い。</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graphicFrame>
        <p:nvGraphicFramePr>
          <p:cNvPr id="11" name="表 10">
            <a:extLst>
              <a:ext uri="{FF2B5EF4-FFF2-40B4-BE49-F238E27FC236}">
                <a16:creationId xmlns:a16="http://schemas.microsoft.com/office/drawing/2014/main" id="{32C55B30-3470-4337-A29A-A7A52AA81549}"/>
              </a:ext>
            </a:extLst>
          </p:cNvPr>
          <p:cNvGraphicFramePr>
            <a:graphicFrameLocks noGrp="1"/>
          </p:cNvGraphicFramePr>
          <p:nvPr>
            <p:extLst>
              <p:ext uri="{D42A27DB-BD31-4B8C-83A1-F6EECF244321}">
                <p14:modId xmlns:p14="http://schemas.microsoft.com/office/powerpoint/2010/main" val="1577871664"/>
              </p:ext>
            </p:extLst>
          </p:nvPr>
        </p:nvGraphicFramePr>
        <p:xfrm>
          <a:off x="3471211" y="2162673"/>
          <a:ext cx="5544000" cy="1512000"/>
        </p:xfrm>
        <a:graphic>
          <a:graphicData uri="http://schemas.openxmlformats.org/drawingml/2006/table">
            <a:tbl>
              <a:tblPr/>
              <a:tblGrid>
                <a:gridCol w="1224000">
                  <a:extLst>
                    <a:ext uri="{9D8B030D-6E8A-4147-A177-3AD203B41FA5}">
                      <a16:colId xmlns:a16="http://schemas.microsoft.com/office/drawing/2014/main" val="1254477877"/>
                    </a:ext>
                  </a:extLst>
                </a:gridCol>
                <a:gridCol w="540000">
                  <a:extLst>
                    <a:ext uri="{9D8B030D-6E8A-4147-A177-3AD203B41FA5}">
                      <a16:colId xmlns:a16="http://schemas.microsoft.com/office/drawing/2014/main" val="2406969018"/>
                    </a:ext>
                  </a:extLst>
                </a:gridCol>
                <a:gridCol w="540000">
                  <a:extLst>
                    <a:ext uri="{9D8B030D-6E8A-4147-A177-3AD203B41FA5}">
                      <a16:colId xmlns:a16="http://schemas.microsoft.com/office/drawing/2014/main" val="3981651583"/>
                    </a:ext>
                  </a:extLst>
                </a:gridCol>
                <a:gridCol w="540000">
                  <a:extLst>
                    <a:ext uri="{9D8B030D-6E8A-4147-A177-3AD203B41FA5}">
                      <a16:colId xmlns:a16="http://schemas.microsoft.com/office/drawing/2014/main" val="4019674835"/>
                    </a:ext>
                  </a:extLst>
                </a:gridCol>
                <a:gridCol w="540000">
                  <a:extLst>
                    <a:ext uri="{9D8B030D-6E8A-4147-A177-3AD203B41FA5}">
                      <a16:colId xmlns:a16="http://schemas.microsoft.com/office/drawing/2014/main" val="3143206581"/>
                    </a:ext>
                  </a:extLst>
                </a:gridCol>
                <a:gridCol w="540000">
                  <a:extLst>
                    <a:ext uri="{9D8B030D-6E8A-4147-A177-3AD203B41FA5}">
                      <a16:colId xmlns:a16="http://schemas.microsoft.com/office/drawing/2014/main" val="731316925"/>
                    </a:ext>
                  </a:extLst>
                </a:gridCol>
                <a:gridCol w="540000">
                  <a:extLst>
                    <a:ext uri="{9D8B030D-6E8A-4147-A177-3AD203B41FA5}">
                      <a16:colId xmlns:a16="http://schemas.microsoft.com/office/drawing/2014/main" val="1829491634"/>
                    </a:ext>
                  </a:extLst>
                </a:gridCol>
                <a:gridCol w="540000">
                  <a:extLst>
                    <a:ext uri="{9D8B030D-6E8A-4147-A177-3AD203B41FA5}">
                      <a16:colId xmlns:a16="http://schemas.microsoft.com/office/drawing/2014/main" val="1399040198"/>
                    </a:ext>
                  </a:extLst>
                </a:gridCol>
                <a:gridCol w="540000">
                  <a:extLst>
                    <a:ext uri="{9D8B030D-6E8A-4147-A177-3AD203B41FA5}">
                      <a16:colId xmlns:a16="http://schemas.microsoft.com/office/drawing/2014/main" val="2498581177"/>
                    </a:ext>
                  </a:extLst>
                </a:gridCol>
              </a:tblGrid>
              <a:tr h="432000">
                <a:tc>
                  <a:txBody>
                    <a:bodyPr/>
                    <a:lstStyle/>
                    <a:p>
                      <a:pPr algn="l" fontAlgn="b"/>
                      <a:r>
                        <a:rPr lang="ja-JP" altLang="en-US" sz="1050" b="0" i="0" u="none" strike="noStrike" dirty="0">
                          <a:solidFill>
                            <a:srgbClr val="000000"/>
                          </a:solidFill>
                          <a:effectLst/>
                          <a:latin typeface="+mn-ea"/>
                          <a:ea typeface="+mn-ea"/>
                        </a:rPr>
                        <a:t>　</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050" b="0" i="0" u="none" strike="noStrike" dirty="0">
                          <a:solidFill>
                            <a:srgbClr val="000000"/>
                          </a:solidFill>
                          <a:effectLst/>
                          <a:latin typeface="+mn-ea"/>
                          <a:ea typeface="+mn-ea"/>
                        </a:rPr>
                        <a:t>自立</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050" b="0" i="0" u="none" strike="noStrike" dirty="0">
                          <a:solidFill>
                            <a:srgbClr val="000000"/>
                          </a:solidFill>
                          <a:effectLst/>
                          <a:latin typeface="+mn-ea"/>
                          <a:ea typeface="+mn-ea"/>
                        </a:rPr>
                        <a:t>要支援</a:t>
                      </a:r>
                      <a:r>
                        <a:rPr lang="en-US" altLang="ja-JP" sz="1050" b="0" i="0" u="none" strike="noStrike" dirty="0">
                          <a:solidFill>
                            <a:srgbClr val="000000"/>
                          </a:solidFill>
                          <a:effectLst/>
                          <a:latin typeface="+mn-ea"/>
                          <a:ea typeface="+mn-ea"/>
                        </a:rPr>
                        <a:t>1</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050" b="0" i="0" u="none" strike="noStrike" dirty="0">
                          <a:solidFill>
                            <a:srgbClr val="000000"/>
                          </a:solidFill>
                          <a:effectLst/>
                          <a:latin typeface="+mn-ea"/>
                          <a:ea typeface="+mn-ea"/>
                        </a:rPr>
                        <a:t>要支援</a:t>
                      </a:r>
                      <a:r>
                        <a:rPr lang="en-US" altLang="ja-JP" sz="1050" b="0" i="0" u="none" strike="noStrike" dirty="0">
                          <a:solidFill>
                            <a:srgbClr val="000000"/>
                          </a:solidFill>
                          <a:effectLst/>
                          <a:latin typeface="+mn-ea"/>
                          <a:ea typeface="+mn-ea"/>
                        </a:rPr>
                        <a:t>2</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050" b="0" i="0" u="none" strike="noStrike" dirty="0">
                          <a:solidFill>
                            <a:srgbClr val="000000"/>
                          </a:solidFill>
                          <a:effectLst/>
                          <a:latin typeface="+mn-ea"/>
                          <a:ea typeface="+mn-ea"/>
                        </a:rPr>
                        <a:t>要介護</a:t>
                      </a:r>
                      <a:r>
                        <a:rPr lang="en-US" altLang="ja-JP" sz="1050" b="0" i="0" u="none" strike="noStrike" dirty="0">
                          <a:solidFill>
                            <a:srgbClr val="000000"/>
                          </a:solidFill>
                          <a:effectLst/>
                          <a:latin typeface="+mn-ea"/>
                          <a:ea typeface="+mn-ea"/>
                        </a:rPr>
                        <a:t>1</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050" b="0" i="0" u="none" strike="noStrike" dirty="0">
                          <a:solidFill>
                            <a:srgbClr val="000000"/>
                          </a:solidFill>
                          <a:effectLst/>
                          <a:latin typeface="+mn-ea"/>
                          <a:ea typeface="+mn-ea"/>
                        </a:rPr>
                        <a:t>要介護</a:t>
                      </a:r>
                      <a:r>
                        <a:rPr lang="en-US" altLang="ja-JP" sz="1050" b="0" i="0" u="none" strike="noStrike" dirty="0">
                          <a:solidFill>
                            <a:srgbClr val="000000"/>
                          </a:solidFill>
                          <a:effectLst/>
                          <a:latin typeface="+mn-ea"/>
                          <a:ea typeface="+mn-ea"/>
                        </a:rPr>
                        <a:t>2</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050" b="0" i="0" u="none" strike="noStrike" dirty="0">
                          <a:solidFill>
                            <a:srgbClr val="000000"/>
                          </a:solidFill>
                          <a:effectLst/>
                          <a:latin typeface="+mn-ea"/>
                          <a:ea typeface="+mn-ea"/>
                        </a:rPr>
                        <a:t>要介護</a:t>
                      </a:r>
                      <a:r>
                        <a:rPr lang="en-US" altLang="ja-JP" sz="1050" b="0" i="0" u="none" strike="noStrike" dirty="0">
                          <a:solidFill>
                            <a:srgbClr val="000000"/>
                          </a:solidFill>
                          <a:effectLst/>
                          <a:latin typeface="+mn-ea"/>
                          <a:ea typeface="+mn-ea"/>
                        </a:rPr>
                        <a:t>3</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050" b="0" i="0" u="none" strike="noStrike" dirty="0">
                          <a:solidFill>
                            <a:srgbClr val="000000"/>
                          </a:solidFill>
                          <a:effectLst/>
                          <a:latin typeface="+mn-ea"/>
                          <a:ea typeface="+mn-ea"/>
                        </a:rPr>
                        <a:t>要介護</a:t>
                      </a:r>
                      <a:r>
                        <a:rPr lang="en-US" altLang="ja-JP" sz="1050" b="0" i="0" u="none" strike="noStrike" dirty="0">
                          <a:solidFill>
                            <a:srgbClr val="000000"/>
                          </a:solidFill>
                          <a:effectLst/>
                          <a:latin typeface="+mn-ea"/>
                          <a:ea typeface="+mn-ea"/>
                        </a:rPr>
                        <a:t>4</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ja-JP" altLang="en-US" sz="1050" b="0" i="0" u="none" strike="noStrike" dirty="0">
                          <a:solidFill>
                            <a:srgbClr val="000000"/>
                          </a:solidFill>
                          <a:effectLst/>
                          <a:latin typeface="+mn-ea"/>
                          <a:ea typeface="+mn-ea"/>
                        </a:rPr>
                        <a:t>要介護</a:t>
                      </a:r>
                      <a:r>
                        <a:rPr lang="en-US" altLang="ja-JP" sz="1050" b="0" i="0" u="none" strike="noStrike" dirty="0">
                          <a:solidFill>
                            <a:srgbClr val="000000"/>
                          </a:solidFill>
                          <a:effectLst/>
                          <a:latin typeface="+mn-ea"/>
                          <a:ea typeface="+mn-ea"/>
                        </a:rPr>
                        <a:t>5</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18206066"/>
                  </a:ext>
                </a:extLst>
              </a:tr>
              <a:tr h="216000">
                <a:tc>
                  <a:txBody>
                    <a:bodyPr/>
                    <a:lstStyle/>
                    <a:p>
                      <a:pPr algn="l" fontAlgn="b"/>
                      <a:r>
                        <a:rPr lang="ja-JP" altLang="en-US" sz="1050" b="0" i="0" u="none" strike="noStrike" dirty="0">
                          <a:solidFill>
                            <a:srgbClr val="000000"/>
                          </a:solidFill>
                          <a:effectLst/>
                          <a:latin typeface="+mn-ea"/>
                          <a:ea typeface="+mn-ea"/>
                        </a:rPr>
                        <a:t>全体</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en-US" altLang="ja-JP" sz="1050" b="0" i="0" u="none" strike="noStrike" dirty="0">
                          <a:solidFill>
                            <a:srgbClr val="000000"/>
                          </a:solidFill>
                          <a:effectLst/>
                          <a:latin typeface="+mn-ea"/>
                          <a:ea typeface="+mn-ea"/>
                        </a:rPr>
                        <a:t>3.6%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en-US" altLang="ja-JP" sz="1050" b="0" i="0" u="none" strike="noStrike" dirty="0">
                          <a:solidFill>
                            <a:srgbClr val="000000"/>
                          </a:solidFill>
                          <a:effectLst/>
                          <a:latin typeface="+mn-ea"/>
                          <a:ea typeface="+mn-ea"/>
                        </a:rPr>
                        <a:t>2.9%</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en-US" altLang="ja-JP" sz="1050" b="0" i="0" u="none" strike="noStrike" dirty="0">
                          <a:solidFill>
                            <a:srgbClr val="000000"/>
                          </a:solidFill>
                          <a:effectLst/>
                          <a:latin typeface="+mn-ea"/>
                          <a:ea typeface="+mn-ea"/>
                        </a:rPr>
                        <a:t>2.6%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en-US" altLang="ja-JP" sz="1050" b="0" i="0" u="none" strike="noStrike" dirty="0">
                          <a:solidFill>
                            <a:srgbClr val="000000"/>
                          </a:solidFill>
                          <a:effectLst/>
                          <a:latin typeface="+mn-ea"/>
                          <a:ea typeface="+mn-ea"/>
                        </a:rPr>
                        <a:t>14.2%</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en-US" altLang="ja-JP" sz="1050" b="0" i="0" u="none" strike="noStrike" dirty="0">
                          <a:solidFill>
                            <a:srgbClr val="000000"/>
                          </a:solidFill>
                          <a:effectLst/>
                          <a:latin typeface="+mn-ea"/>
                          <a:ea typeface="+mn-ea"/>
                        </a:rPr>
                        <a:t>18.7%</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en-US" altLang="ja-JP" sz="1050" b="0" i="0" u="none" strike="noStrike" dirty="0">
                          <a:solidFill>
                            <a:srgbClr val="000000"/>
                          </a:solidFill>
                          <a:effectLst/>
                          <a:latin typeface="+mn-ea"/>
                          <a:ea typeface="+mn-ea"/>
                        </a:rPr>
                        <a:t>19.4%</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en-US" altLang="ja-JP" sz="1050" b="0" i="0" u="none" strike="noStrike" dirty="0">
                          <a:solidFill>
                            <a:srgbClr val="000000"/>
                          </a:solidFill>
                          <a:effectLst/>
                          <a:latin typeface="+mn-ea"/>
                          <a:ea typeface="+mn-ea"/>
                        </a:rPr>
                        <a:t>21.3%</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en-US" altLang="ja-JP" sz="1050" b="0" i="0" u="none" strike="noStrike" dirty="0">
                          <a:solidFill>
                            <a:srgbClr val="000000"/>
                          </a:solidFill>
                          <a:effectLst/>
                          <a:latin typeface="+mn-ea"/>
                          <a:ea typeface="+mn-ea"/>
                        </a:rPr>
                        <a:t>16.8%</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836323986"/>
                  </a:ext>
                </a:extLst>
              </a:tr>
              <a:tr h="216000">
                <a:tc>
                  <a:txBody>
                    <a:bodyPr/>
                    <a:lstStyle/>
                    <a:p>
                      <a:pPr algn="r" fontAlgn="b"/>
                      <a:r>
                        <a:rPr lang="ja-JP" altLang="en-US" sz="1050" b="0" i="0" u="none" strike="noStrike" dirty="0">
                          <a:solidFill>
                            <a:srgbClr val="000000"/>
                          </a:solidFill>
                          <a:effectLst/>
                          <a:latin typeface="+mn-ea"/>
                          <a:ea typeface="+mn-ea"/>
                        </a:rPr>
                        <a:t>　有料（特定）</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6.6%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6.8%</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4.9%</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18.8%</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17.2%</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15.8%</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17.5%</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12.0%</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7026287"/>
                  </a:ext>
                </a:extLst>
              </a:tr>
              <a:tr h="216000">
                <a:tc>
                  <a:txBody>
                    <a:bodyPr/>
                    <a:lstStyle/>
                    <a:p>
                      <a:pPr algn="r" fontAlgn="b"/>
                      <a:r>
                        <a:rPr lang="ja-JP" altLang="en-US" sz="1050" b="0" i="0" u="none" strike="noStrike" dirty="0">
                          <a:solidFill>
                            <a:srgbClr val="000000"/>
                          </a:solidFill>
                          <a:effectLst/>
                          <a:latin typeface="+mn-ea"/>
                          <a:ea typeface="+mn-ea"/>
                        </a:rPr>
                        <a:t>　有料（非特定）</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3.1%</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1.2%</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1.2%</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11.5%</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18.6%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21.0%</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23.7%</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19.0%</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0240799"/>
                  </a:ext>
                </a:extLst>
              </a:tr>
              <a:tr h="216000">
                <a:tc>
                  <a:txBody>
                    <a:bodyPr/>
                    <a:lstStyle/>
                    <a:p>
                      <a:pPr algn="r" fontAlgn="b"/>
                      <a:r>
                        <a:rPr lang="ja-JP" altLang="en-US" sz="1050" b="0" i="0" u="none" strike="noStrike" dirty="0">
                          <a:solidFill>
                            <a:srgbClr val="000000"/>
                          </a:solidFill>
                          <a:effectLst/>
                          <a:latin typeface="+mn-ea"/>
                          <a:ea typeface="+mn-ea"/>
                        </a:rPr>
                        <a:t>　サ高住（特定）</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1.6%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6.2%</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5.6%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20.0%</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21.9%</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16.6%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18.1%</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9.9%</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59006626"/>
                  </a:ext>
                </a:extLst>
              </a:tr>
              <a:tr h="216000">
                <a:tc>
                  <a:txBody>
                    <a:bodyPr/>
                    <a:lstStyle/>
                    <a:p>
                      <a:pPr algn="r" fontAlgn="b"/>
                      <a:r>
                        <a:rPr lang="ja-JP" altLang="en-US" sz="1050" b="0" i="0" u="none" strike="noStrike" dirty="0">
                          <a:solidFill>
                            <a:srgbClr val="000000"/>
                          </a:solidFill>
                          <a:effectLst/>
                          <a:latin typeface="+mn-ea"/>
                          <a:ea typeface="+mn-ea"/>
                        </a:rPr>
                        <a:t>　サ高住（非特定）</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fontAlgn="b"/>
                      <a:r>
                        <a:rPr lang="en-US" altLang="ja-JP" sz="1050" b="0" i="0" u="none" strike="noStrike" dirty="0">
                          <a:solidFill>
                            <a:srgbClr val="000000"/>
                          </a:solidFill>
                          <a:effectLst/>
                          <a:latin typeface="+mn-ea"/>
                          <a:ea typeface="+mn-ea"/>
                        </a:rPr>
                        <a:t>2.6%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2.6%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a:solidFill>
                            <a:srgbClr val="000000"/>
                          </a:solidFill>
                          <a:effectLst/>
                          <a:latin typeface="+mn-ea"/>
                          <a:ea typeface="+mn-ea"/>
                        </a:rPr>
                        <a:t>2.8%</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a:solidFill>
                            <a:srgbClr val="000000"/>
                          </a:solidFill>
                          <a:effectLst/>
                          <a:latin typeface="+mn-ea"/>
                          <a:ea typeface="+mn-ea"/>
                        </a:rPr>
                        <a:t>14.5%</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19.8%</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19.6%</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20.7%</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altLang="ja-JP" sz="1050" b="0" i="0" u="none" strike="noStrike" dirty="0">
                          <a:solidFill>
                            <a:srgbClr val="000000"/>
                          </a:solidFill>
                          <a:effectLst/>
                          <a:latin typeface="+mn-ea"/>
                          <a:ea typeface="+mn-ea"/>
                        </a:rPr>
                        <a:t>17.5%</a:t>
                      </a:r>
                    </a:p>
                  </a:txBody>
                  <a:tcPr marL="6145" marR="6145" marT="61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3403171"/>
                  </a:ext>
                </a:extLst>
              </a:tr>
            </a:tbl>
          </a:graphicData>
        </a:graphic>
      </p:graphicFrame>
      <p:sp>
        <p:nvSpPr>
          <p:cNvPr id="15" name="テキスト ボックス 14">
            <a:extLst>
              <a:ext uri="{FF2B5EF4-FFF2-40B4-BE49-F238E27FC236}">
                <a16:creationId xmlns:a16="http://schemas.microsoft.com/office/drawing/2014/main" id="{1DA3243C-3591-4009-B0E9-C3C6D4B93CDE}"/>
              </a:ext>
            </a:extLst>
          </p:cNvPr>
          <p:cNvSpPr txBox="1"/>
          <p:nvPr/>
        </p:nvSpPr>
        <p:spPr>
          <a:xfrm>
            <a:off x="1927767" y="6606254"/>
            <a:ext cx="6912000" cy="214548"/>
          </a:xfrm>
          <a:prstGeom prst="rect">
            <a:avLst/>
          </a:prstGeom>
          <a:noFill/>
        </p:spPr>
        <p:txBody>
          <a:bodyPr wrap="square">
            <a:spAutoFit/>
          </a:bodyPr>
          <a:lstStyle/>
          <a:p>
            <a:r>
              <a:rPr lang="ja-JP" altLang="en-US" sz="800" dirty="0"/>
              <a:t>データ出典：重要事項説明書（「令和７年度保険者機能強化推進業務」委託事業において、集計時点でホームページに公表されている内容を集計）</a:t>
            </a:r>
            <a:endParaRPr lang="en-US" altLang="ja-JP" sz="800" dirty="0"/>
          </a:p>
        </p:txBody>
      </p:sp>
      <p:sp>
        <p:nvSpPr>
          <p:cNvPr id="8" name="テキスト ボックス 7">
            <a:extLst>
              <a:ext uri="{FF2B5EF4-FFF2-40B4-BE49-F238E27FC236}">
                <a16:creationId xmlns:a16="http://schemas.microsoft.com/office/drawing/2014/main" id="{6A57DEAF-63F7-4476-EF8A-79862E9D093C}"/>
              </a:ext>
            </a:extLst>
          </p:cNvPr>
          <p:cNvSpPr txBox="1"/>
          <p:nvPr/>
        </p:nvSpPr>
        <p:spPr>
          <a:xfrm>
            <a:off x="108000" y="1888268"/>
            <a:ext cx="756000" cy="261610"/>
          </a:xfrm>
          <a:prstGeom prst="rect">
            <a:avLst/>
          </a:prstGeom>
          <a:noFill/>
        </p:spPr>
        <p:txBody>
          <a:bodyPr wrap="square" rtlCol="0">
            <a:spAutoFit/>
          </a:bodyPr>
          <a:lstStyle/>
          <a:p>
            <a:r>
              <a:rPr kumimoji="1" lang="ja-JP" altLang="en-US" sz="1100" b="1" dirty="0">
                <a:latin typeface="游ゴシック 本文"/>
              </a:rPr>
              <a:t>■総戸数</a:t>
            </a:r>
            <a:endParaRPr kumimoji="1" lang="en-US" altLang="ja-JP" sz="1100" b="1" dirty="0">
              <a:latin typeface="游ゴシック 本文"/>
            </a:endParaRPr>
          </a:p>
        </p:txBody>
      </p:sp>
      <p:sp>
        <p:nvSpPr>
          <p:cNvPr id="10" name="テキスト ボックス 9">
            <a:extLst>
              <a:ext uri="{FF2B5EF4-FFF2-40B4-BE49-F238E27FC236}">
                <a16:creationId xmlns:a16="http://schemas.microsoft.com/office/drawing/2014/main" id="{EF1D9B7E-6AE8-535C-04CA-C46D42B5A08B}"/>
              </a:ext>
            </a:extLst>
          </p:cNvPr>
          <p:cNvSpPr txBox="1"/>
          <p:nvPr/>
        </p:nvSpPr>
        <p:spPr>
          <a:xfrm>
            <a:off x="3374536" y="1888268"/>
            <a:ext cx="1584000" cy="261610"/>
          </a:xfrm>
          <a:prstGeom prst="rect">
            <a:avLst/>
          </a:prstGeom>
          <a:noFill/>
        </p:spPr>
        <p:txBody>
          <a:bodyPr wrap="square" rtlCol="0">
            <a:spAutoFit/>
          </a:bodyPr>
          <a:lstStyle/>
          <a:p>
            <a:r>
              <a:rPr kumimoji="1" lang="ja-JP" altLang="en-US" sz="1100" b="1" dirty="0">
                <a:latin typeface="游ゴシック 本文"/>
              </a:rPr>
              <a:t>■要介護度別 構成比</a:t>
            </a:r>
            <a:endParaRPr kumimoji="1" lang="en-US" altLang="ja-JP" sz="1100" b="1" dirty="0">
              <a:latin typeface="游ゴシック 本文"/>
            </a:endParaRPr>
          </a:p>
        </p:txBody>
      </p:sp>
      <p:sp>
        <p:nvSpPr>
          <p:cNvPr id="12" name="テキスト ボックス 11">
            <a:extLst>
              <a:ext uri="{FF2B5EF4-FFF2-40B4-BE49-F238E27FC236}">
                <a16:creationId xmlns:a16="http://schemas.microsoft.com/office/drawing/2014/main" id="{585C240E-EC39-1EDD-373D-4285160E8E92}"/>
              </a:ext>
            </a:extLst>
          </p:cNvPr>
          <p:cNvSpPr txBox="1"/>
          <p:nvPr/>
        </p:nvSpPr>
        <p:spPr>
          <a:xfrm>
            <a:off x="108000" y="3794698"/>
            <a:ext cx="1440000" cy="261610"/>
          </a:xfrm>
          <a:prstGeom prst="rect">
            <a:avLst/>
          </a:prstGeom>
          <a:noFill/>
        </p:spPr>
        <p:txBody>
          <a:bodyPr wrap="square" rtlCol="0">
            <a:spAutoFit/>
          </a:bodyPr>
          <a:lstStyle/>
          <a:p>
            <a:r>
              <a:rPr kumimoji="1" lang="ja-JP" altLang="en-US" sz="1100" b="1" dirty="0">
                <a:latin typeface="游ゴシック 本文"/>
              </a:rPr>
              <a:t>■年齢別 構成比</a:t>
            </a:r>
            <a:endParaRPr kumimoji="1" lang="en-US" altLang="ja-JP" sz="1100" b="1" dirty="0">
              <a:latin typeface="游ゴシック 本文"/>
            </a:endParaRPr>
          </a:p>
        </p:txBody>
      </p:sp>
      <p:sp>
        <p:nvSpPr>
          <p:cNvPr id="13" name="テキスト ボックス 12">
            <a:extLst>
              <a:ext uri="{FF2B5EF4-FFF2-40B4-BE49-F238E27FC236}">
                <a16:creationId xmlns:a16="http://schemas.microsoft.com/office/drawing/2014/main" id="{FA966E06-41AE-AF64-30BD-782EF26CA748}"/>
              </a:ext>
            </a:extLst>
          </p:cNvPr>
          <p:cNvSpPr txBox="1"/>
          <p:nvPr/>
        </p:nvSpPr>
        <p:spPr>
          <a:xfrm>
            <a:off x="4323534" y="3817798"/>
            <a:ext cx="1440000" cy="261610"/>
          </a:xfrm>
          <a:prstGeom prst="rect">
            <a:avLst/>
          </a:prstGeom>
          <a:noFill/>
        </p:spPr>
        <p:txBody>
          <a:bodyPr wrap="square" rtlCol="0">
            <a:spAutoFit/>
          </a:bodyPr>
          <a:lstStyle/>
          <a:p>
            <a:r>
              <a:rPr kumimoji="1" lang="ja-JP" altLang="en-US" sz="1100" b="1" dirty="0">
                <a:latin typeface="游ゴシック 本文"/>
              </a:rPr>
              <a:t>■退去先別 構成比</a:t>
            </a:r>
            <a:endParaRPr kumimoji="1" lang="en-US" altLang="ja-JP" sz="1100" b="1" dirty="0">
              <a:latin typeface="游ゴシック 本文"/>
            </a:endParaRPr>
          </a:p>
        </p:txBody>
      </p:sp>
      <p:pic>
        <p:nvPicPr>
          <p:cNvPr id="16" name="図 15">
            <a:extLst>
              <a:ext uri="{FF2B5EF4-FFF2-40B4-BE49-F238E27FC236}">
                <a16:creationId xmlns:a16="http://schemas.microsoft.com/office/drawing/2014/main" id="{7B18CA05-CB8E-7B85-25EB-F458FA50C114}"/>
              </a:ext>
            </a:extLst>
          </p:cNvPr>
          <p:cNvPicPr>
            <a:picLocks noChangeAspect="1"/>
          </p:cNvPicPr>
          <p:nvPr/>
        </p:nvPicPr>
        <p:blipFill>
          <a:blip r:embed="rId2"/>
          <a:stretch>
            <a:fillRect/>
          </a:stretch>
        </p:blipFill>
        <p:spPr>
          <a:xfrm>
            <a:off x="160200" y="2048215"/>
            <a:ext cx="3121423" cy="1774090"/>
          </a:xfrm>
          <a:prstGeom prst="rect">
            <a:avLst/>
          </a:prstGeom>
        </p:spPr>
      </p:pic>
      <p:pic>
        <p:nvPicPr>
          <p:cNvPr id="18" name="図 17">
            <a:extLst>
              <a:ext uri="{FF2B5EF4-FFF2-40B4-BE49-F238E27FC236}">
                <a16:creationId xmlns:a16="http://schemas.microsoft.com/office/drawing/2014/main" id="{B448FF94-FBDF-9785-9C3A-E7B7E689FFA4}"/>
              </a:ext>
            </a:extLst>
          </p:cNvPr>
          <p:cNvPicPr>
            <a:picLocks noChangeAspect="1"/>
          </p:cNvPicPr>
          <p:nvPr/>
        </p:nvPicPr>
        <p:blipFill>
          <a:blip r:embed="rId3"/>
          <a:stretch>
            <a:fillRect/>
          </a:stretch>
        </p:blipFill>
        <p:spPr>
          <a:xfrm>
            <a:off x="0" y="4038130"/>
            <a:ext cx="5005250" cy="2664183"/>
          </a:xfrm>
          <a:prstGeom prst="rect">
            <a:avLst/>
          </a:prstGeom>
        </p:spPr>
      </p:pic>
      <p:pic>
        <p:nvPicPr>
          <p:cNvPr id="20" name="図 19">
            <a:extLst>
              <a:ext uri="{FF2B5EF4-FFF2-40B4-BE49-F238E27FC236}">
                <a16:creationId xmlns:a16="http://schemas.microsoft.com/office/drawing/2014/main" id="{4B71929B-B720-945E-78E9-51FE564C021C}"/>
              </a:ext>
            </a:extLst>
          </p:cNvPr>
          <p:cNvPicPr>
            <a:picLocks noChangeAspect="1"/>
          </p:cNvPicPr>
          <p:nvPr/>
        </p:nvPicPr>
        <p:blipFill>
          <a:blip r:embed="rId4"/>
          <a:stretch>
            <a:fillRect/>
          </a:stretch>
        </p:blipFill>
        <p:spPr>
          <a:xfrm>
            <a:off x="4358225" y="4079408"/>
            <a:ext cx="4785775" cy="2664183"/>
          </a:xfrm>
          <a:prstGeom prst="rect">
            <a:avLst/>
          </a:prstGeom>
        </p:spPr>
      </p:pic>
    </p:spTree>
    <p:extLst>
      <p:ext uri="{BB962C8B-B14F-4D97-AF65-F5344CB8AC3E}">
        <p14:creationId xmlns:p14="http://schemas.microsoft.com/office/powerpoint/2010/main" val="2661282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コンテンツ プレースホルダー 4">
            <a:extLst>
              <a:ext uri="{FF2B5EF4-FFF2-40B4-BE49-F238E27FC236}">
                <a16:creationId xmlns:a16="http://schemas.microsoft.com/office/drawing/2014/main" id="{31685A8E-BC01-59EC-B305-1BAEF519BD35}"/>
              </a:ext>
            </a:extLst>
          </p:cNvPr>
          <p:cNvGraphicFramePr>
            <a:graphicFrameLocks/>
          </p:cNvGraphicFramePr>
          <p:nvPr>
            <p:extLst>
              <p:ext uri="{D42A27DB-BD31-4B8C-83A1-F6EECF244321}">
                <p14:modId xmlns:p14="http://schemas.microsoft.com/office/powerpoint/2010/main" val="870640298"/>
              </p:ext>
            </p:extLst>
          </p:nvPr>
        </p:nvGraphicFramePr>
        <p:xfrm>
          <a:off x="286713" y="1950862"/>
          <a:ext cx="8570574" cy="4846320"/>
        </p:xfrm>
        <a:graphic>
          <a:graphicData uri="http://schemas.openxmlformats.org/drawingml/2006/table">
            <a:tbl>
              <a:tblPr firstRow="1" bandRow="1">
                <a:tableStyleId>{5940675A-B579-460E-94D1-54222C63F5DA}</a:tableStyleId>
              </a:tblPr>
              <a:tblGrid>
                <a:gridCol w="326574">
                  <a:extLst>
                    <a:ext uri="{9D8B030D-6E8A-4147-A177-3AD203B41FA5}">
                      <a16:colId xmlns:a16="http://schemas.microsoft.com/office/drawing/2014/main" val="940116810"/>
                    </a:ext>
                  </a:extLst>
                </a:gridCol>
                <a:gridCol w="2700000">
                  <a:extLst>
                    <a:ext uri="{9D8B030D-6E8A-4147-A177-3AD203B41FA5}">
                      <a16:colId xmlns:a16="http://schemas.microsoft.com/office/drawing/2014/main" val="1563794907"/>
                    </a:ext>
                  </a:extLst>
                </a:gridCol>
                <a:gridCol w="5544000">
                  <a:extLst>
                    <a:ext uri="{9D8B030D-6E8A-4147-A177-3AD203B41FA5}">
                      <a16:colId xmlns:a16="http://schemas.microsoft.com/office/drawing/2014/main" val="4040420391"/>
                    </a:ext>
                  </a:extLst>
                </a:gridCol>
              </a:tblGrid>
              <a:tr h="0">
                <a:tc gridSpan="3">
                  <a:txBody>
                    <a:bodyPr/>
                    <a:lstStyle/>
                    <a:p>
                      <a:pPr algn="l"/>
                      <a:r>
                        <a:rPr kumimoji="1" lang="ja-JP" altLang="en-US" sz="1200" b="1" dirty="0">
                          <a:latin typeface="Meiryo UI" panose="020B0604030504040204" pitchFamily="50" charset="-128"/>
                          <a:ea typeface="Meiryo UI" panose="020B0604030504040204" pitchFamily="50" charset="-128"/>
                        </a:rPr>
                        <a:t>１　基本情報　（問１～問９）</a:t>
                      </a:r>
                      <a:endParaRPr kumimoji="1" lang="en-US" altLang="ja-JP" sz="1200" b="1" dirty="0">
                        <a:latin typeface="Meiryo UI" panose="020B0604030504040204" pitchFamily="50" charset="-128"/>
                        <a:ea typeface="Meiryo UI" panose="020B0604030504040204" pitchFamily="50" charset="-128"/>
                      </a:endParaRPr>
                    </a:p>
                  </a:txBody>
                  <a:tcPr anchor="ctr">
                    <a:lnB w="12700" cmpd="sng">
                      <a:noFill/>
                    </a:lnB>
                    <a:solidFill>
                      <a:schemeClr val="accent1">
                        <a:lumMod val="20000"/>
                        <a:lumOff val="80000"/>
                      </a:schemeClr>
                    </a:solidFill>
                  </a:tcPr>
                </a:tc>
                <a:tc hMerge="1">
                  <a:txBody>
                    <a:bodyPr/>
                    <a:lstStyle/>
                    <a:p>
                      <a:pPr algn="l"/>
                      <a:endParaRPr kumimoji="1" lang="ja-JP" altLang="en-US" dirty="0">
                        <a:latin typeface="Meiryo UI" panose="020B0604030504040204" pitchFamily="50" charset="-128"/>
                        <a:ea typeface="Meiryo UI" panose="020B0604030504040204" pitchFamily="50" charset="-128"/>
                      </a:endParaRPr>
                    </a:p>
                  </a:txBody>
                  <a:tcPr anchor="ctr">
                    <a:solidFill>
                      <a:schemeClr val="bg1"/>
                    </a:solidFill>
                  </a:tcPr>
                </a:tc>
                <a:tc h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extLst>
                  <a:ext uri="{0D108BD9-81ED-4DB2-BD59-A6C34878D82A}">
                    <a16:rowId xmlns:a16="http://schemas.microsoft.com/office/drawing/2014/main" val="2250130259"/>
                  </a:ext>
                </a:extLst>
              </a:tr>
              <a:tr h="0">
                <a:tc>
                  <a:txBody>
                    <a:bodyPr/>
                    <a:lstStyle/>
                    <a:p>
                      <a:pPr algn="l"/>
                      <a:endParaRPr kumimoji="1" lang="en-US" altLang="ja-JP" sz="1200" dirty="0">
                        <a:latin typeface="Meiryo UI" panose="020B0604030504040204" pitchFamily="50" charset="-128"/>
                        <a:ea typeface="Meiryo UI" panose="020B0604030504040204" pitchFamily="50" charset="-128"/>
                      </a:endParaRPr>
                    </a:p>
                  </a:txBody>
                  <a:tcPr anchor="ctr">
                    <a:lnR w="12700" cap="flat" cmpd="sng" algn="ctr">
                      <a:solidFill>
                        <a:schemeClr val="tx1"/>
                      </a:solidFill>
                      <a:prstDash val="solid"/>
                      <a:round/>
                      <a:headEnd type="none" w="med" len="med"/>
                      <a:tailEnd type="none" w="med" len="med"/>
                    </a:lnR>
                    <a:lnT w="12700" cmpd="sng">
                      <a:noFill/>
                    </a:lnT>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（１）回答者の属性</a:t>
                      </a:r>
                      <a:endParaRPr kumimoji="1" lang="en-US" altLang="ja-JP" sz="12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noFill/>
                  </a:tcPr>
                </a:tc>
                <a:tc>
                  <a:txBody>
                    <a:bodyPr/>
                    <a:lstStyle/>
                    <a:p>
                      <a:pPr algn="l"/>
                      <a:r>
                        <a:rPr kumimoji="1" lang="ja-JP" altLang="en-US" sz="1200" dirty="0">
                          <a:latin typeface="Meiryo UI" panose="020B0604030504040204" pitchFamily="50" charset="-128"/>
                          <a:ea typeface="Meiryo UI" panose="020B0604030504040204" pitchFamily="50" charset="-128"/>
                        </a:rPr>
                        <a:t>性別、年齢、世帯構成、主な介護者、要介護（要支援）度の変化など</a:t>
                      </a:r>
                      <a:endParaRPr kumimoji="1" lang="en-US" altLang="ja-JP"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079281694"/>
                  </a:ext>
                </a:extLst>
              </a:tr>
              <a:tr h="0">
                <a:tc gridSpan="3">
                  <a:txBody>
                    <a:bodyPr/>
                    <a:lstStyle/>
                    <a:p>
                      <a:pPr algn="l"/>
                      <a:r>
                        <a:rPr kumimoji="1" lang="ja-JP" altLang="en-US" sz="1200" b="1" dirty="0">
                          <a:latin typeface="Meiryo UI" panose="020B0604030504040204" pitchFamily="50" charset="-128"/>
                          <a:ea typeface="Meiryo UI" panose="020B0604030504040204" pitchFamily="50" charset="-128"/>
                        </a:rPr>
                        <a:t>２　介護サービス　（問</a:t>
                      </a:r>
                      <a:r>
                        <a:rPr kumimoji="1" lang="en-US" altLang="ja-JP" sz="1200" b="1" dirty="0">
                          <a:latin typeface="Meiryo UI" panose="020B0604030504040204" pitchFamily="50" charset="-128"/>
                          <a:ea typeface="Meiryo UI" panose="020B0604030504040204" pitchFamily="50" charset="-128"/>
                        </a:rPr>
                        <a:t>10</a:t>
                      </a:r>
                      <a:r>
                        <a:rPr kumimoji="1" lang="ja-JP" altLang="en-US" sz="1200" b="1" dirty="0">
                          <a:latin typeface="Meiryo UI" panose="020B0604030504040204" pitchFamily="50" charset="-128"/>
                          <a:ea typeface="Meiryo UI" panose="020B0604030504040204" pitchFamily="50" charset="-128"/>
                        </a:rPr>
                        <a:t>～問</a:t>
                      </a:r>
                      <a:r>
                        <a:rPr kumimoji="1" lang="en-US" altLang="ja-JP" sz="1200" b="1" dirty="0">
                          <a:latin typeface="Meiryo UI" panose="020B0604030504040204" pitchFamily="50" charset="-128"/>
                          <a:ea typeface="Meiryo UI" panose="020B0604030504040204" pitchFamily="50" charset="-128"/>
                        </a:rPr>
                        <a:t>14</a:t>
                      </a:r>
                      <a:r>
                        <a:rPr kumimoji="1" lang="ja-JP" altLang="en-US" sz="1200" b="1" dirty="0">
                          <a:latin typeface="Meiryo UI" panose="020B0604030504040204" pitchFamily="50" charset="-128"/>
                          <a:ea typeface="Meiryo UI" panose="020B0604030504040204" pitchFamily="50" charset="-128"/>
                        </a:rPr>
                        <a:t>）</a:t>
                      </a:r>
                      <a:endParaRPr kumimoji="1" lang="en-US" altLang="ja-JP" sz="1200" b="1" dirty="0">
                        <a:latin typeface="Meiryo UI" panose="020B0604030504040204" pitchFamily="50" charset="-128"/>
                        <a:ea typeface="Meiryo UI" panose="020B0604030504040204" pitchFamily="50" charset="-128"/>
                      </a:endParaRPr>
                    </a:p>
                  </a:txBody>
                  <a:tcPr anchor="ctr">
                    <a:lnB w="12700" cmpd="sng">
                      <a:noFill/>
                    </a:lnB>
                    <a:solidFill>
                      <a:schemeClr val="accent1">
                        <a:lumMod val="20000"/>
                        <a:lumOff val="80000"/>
                      </a:schemeClr>
                    </a:solidFill>
                  </a:tcPr>
                </a:tc>
                <a:tc hMerge="1">
                  <a:txBody>
                    <a:bodyPr/>
                    <a:lstStyle/>
                    <a:p>
                      <a:pPr algn="l"/>
                      <a:endParaRPr kumimoji="1" lang="ja-JP" altLang="en-US" dirty="0">
                        <a:latin typeface="Meiryo UI" panose="020B0604030504040204" pitchFamily="50" charset="-128"/>
                        <a:ea typeface="Meiryo UI" panose="020B0604030504040204" pitchFamily="50" charset="-128"/>
                      </a:endParaRPr>
                    </a:p>
                  </a:txBody>
                  <a:tcPr anchor="ctr">
                    <a:solidFill>
                      <a:schemeClr val="bg1"/>
                    </a:solidFill>
                  </a:tcPr>
                </a:tc>
                <a:tc h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extLst>
                  <a:ext uri="{0D108BD9-81ED-4DB2-BD59-A6C34878D82A}">
                    <a16:rowId xmlns:a16="http://schemas.microsoft.com/office/drawing/2014/main" val="2022538878"/>
                  </a:ext>
                </a:extLst>
              </a:tr>
              <a:tr h="0">
                <a:tc rowSpan="3">
                  <a:txBody>
                    <a:bodyPr/>
                    <a:lstStyle/>
                    <a:p>
                      <a:pPr algn="l"/>
                      <a:endParaRPr kumimoji="1" lang="en-US" altLang="ja-JP" sz="1200" dirty="0">
                        <a:latin typeface="Meiryo UI" panose="020B0604030504040204" pitchFamily="50" charset="-128"/>
                        <a:ea typeface="Meiryo UI" panose="020B0604030504040204" pitchFamily="50" charset="-128"/>
                      </a:endParaRPr>
                    </a:p>
                  </a:txBody>
                  <a:tcPr anchor="ctr">
                    <a:lnT w="12700" cmpd="sng">
                      <a:noFill/>
                    </a:lnT>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（１）介護サービスの利用状況</a:t>
                      </a:r>
                      <a:endParaRPr kumimoji="1" lang="en-US" altLang="ja-JP" sz="1200" b="1" dirty="0">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l"/>
                      <a:r>
                        <a:rPr kumimoji="1" lang="zh-TW" altLang="en-US" sz="1200" dirty="0">
                          <a:latin typeface="Meiryo UI" panose="020B0604030504040204" pitchFamily="50" charset="-128"/>
                          <a:ea typeface="Meiryo UI" panose="020B0604030504040204" pitchFamily="50" charset="-128"/>
                        </a:rPr>
                        <a:t>要介護（要支援）</a:t>
                      </a:r>
                      <a:r>
                        <a:rPr kumimoji="1" lang="ja-JP" altLang="en-US" sz="1200" dirty="0">
                          <a:latin typeface="Meiryo UI" panose="020B0604030504040204" pitchFamily="50" charset="-128"/>
                          <a:ea typeface="Meiryo UI" panose="020B0604030504040204" pitchFamily="50" charset="-128"/>
                        </a:rPr>
                        <a:t>認定を受けた理由、サービス利用の有無など</a:t>
                      </a:r>
                      <a:endParaRPr kumimoji="1" lang="en-US" altLang="ja-JP" sz="1200" dirty="0">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val="1370239525"/>
                  </a:ext>
                </a:extLst>
              </a:tr>
              <a:tr h="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（２）利用者の満足度</a:t>
                      </a: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介護サービス利用者の満足度</a:t>
                      </a:r>
                    </a:p>
                  </a:txBody>
                  <a:tcPr anchor="ctr">
                    <a:noFill/>
                  </a:tcPr>
                </a:tc>
                <a:extLst>
                  <a:ext uri="{0D108BD9-81ED-4DB2-BD59-A6C34878D82A}">
                    <a16:rowId xmlns:a16="http://schemas.microsoft.com/office/drawing/2014/main" val="3350668763"/>
                  </a:ext>
                </a:extLst>
              </a:tr>
              <a:tr h="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（３）介護サービス利用について</a:t>
                      </a:r>
                      <a:endParaRPr kumimoji="1" lang="en-US" altLang="ja-JP" sz="1200" b="1" dirty="0">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介護サービス利用に対しての考え方</a:t>
                      </a:r>
                      <a:endParaRPr kumimoji="1" lang="en-US" altLang="ja-JP" sz="1200" dirty="0">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val="4027373650"/>
                  </a:ext>
                </a:extLst>
              </a:tr>
              <a:tr h="0">
                <a:tc gridSpan="3">
                  <a:txBody>
                    <a:bodyPr/>
                    <a:lstStyle/>
                    <a:p>
                      <a:pPr algn="l"/>
                      <a:r>
                        <a:rPr kumimoji="1" lang="ja-JP" altLang="en-US" sz="1200" b="1" dirty="0">
                          <a:latin typeface="Meiryo UI" panose="020B0604030504040204" pitchFamily="50" charset="-128"/>
                          <a:ea typeface="Meiryo UI" panose="020B0604030504040204" pitchFamily="50" charset="-128"/>
                        </a:rPr>
                        <a:t>３　地域支援　（問</a:t>
                      </a:r>
                      <a:r>
                        <a:rPr kumimoji="1" lang="en-US" altLang="ja-JP" sz="1200" b="1" dirty="0">
                          <a:latin typeface="Meiryo UI" panose="020B0604030504040204" pitchFamily="50" charset="-128"/>
                          <a:ea typeface="Meiryo UI" panose="020B0604030504040204" pitchFamily="50" charset="-128"/>
                        </a:rPr>
                        <a:t>15</a:t>
                      </a:r>
                      <a:r>
                        <a:rPr kumimoji="1" lang="ja-JP" altLang="en-US" sz="1200" b="1" dirty="0">
                          <a:latin typeface="Meiryo UI" panose="020B0604030504040204" pitchFamily="50" charset="-128"/>
                          <a:ea typeface="Meiryo UI" panose="020B0604030504040204" pitchFamily="50" charset="-128"/>
                        </a:rPr>
                        <a:t>～問</a:t>
                      </a:r>
                      <a:r>
                        <a:rPr kumimoji="1" lang="en-US" altLang="ja-JP" sz="1200" b="1" dirty="0">
                          <a:latin typeface="Meiryo UI" panose="020B0604030504040204" pitchFamily="50" charset="-128"/>
                          <a:ea typeface="Meiryo UI" panose="020B0604030504040204" pitchFamily="50" charset="-128"/>
                        </a:rPr>
                        <a:t>22</a:t>
                      </a:r>
                      <a:r>
                        <a:rPr kumimoji="1" lang="ja-JP" altLang="en-US" sz="1200" b="1" dirty="0">
                          <a:latin typeface="Meiryo UI" panose="020B0604030504040204" pitchFamily="50" charset="-128"/>
                          <a:ea typeface="Meiryo UI" panose="020B0604030504040204" pitchFamily="50" charset="-128"/>
                        </a:rPr>
                        <a:t>）</a:t>
                      </a:r>
                      <a:endParaRPr kumimoji="1" lang="en-US" altLang="ja-JP" sz="1200" b="1" dirty="0">
                        <a:latin typeface="Meiryo UI" panose="020B0604030504040204" pitchFamily="50" charset="-128"/>
                        <a:ea typeface="Meiryo UI" panose="020B0604030504040204" pitchFamily="50" charset="-128"/>
                      </a:endParaRPr>
                    </a:p>
                  </a:txBody>
                  <a:tcPr anchor="ctr">
                    <a:lnB w="12700" cmpd="sng">
                      <a:noFill/>
                    </a:lnB>
                    <a:solidFill>
                      <a:schemeClr val="accent1">
                        <a:lumMod val="20000"/>
                        <a:lumOff val="80000"/>
                      </a:schemeClr>
                    </a:solidFill>
                  </a:tcPr>
                </a:tc>
                <a:tc hMerge="1">
                  <a:txBody>
                    <a:bodyPr/>
                    <a:lstStyle/>
                    <a:p>
                      <a:pPr algn="l"/>
                      <a:endParaRPr kumimoji="1" lang="ja-JP" altLang="en-US" dirty="0">
                        <a:latin typeface="Meiryo UI" panose="020B0604030504040204" pitchFamily="50" charset="-128"/>
                        <a:ea typeface="Meiryo UI" panose="020B0604030504040204" pitchFamily="50" charset="-128"/>
                      </a:endParaRPr>
                    </a:p>
                  </a:txBody>
                  <a:tcPr anchor="ctr">
                    <a:solidFill>
                      <a:schemeClr val="bg1"/>
                    </a:solidFill>
                  </a:tcPr>
                </a:tc>
                <a:tc h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extLst>
                  <a:ext uri="{0D108BD9-81ED-4DB2-BD59-A6C34878D82A}">
                    <a16:rowId xmlns:a16="http://schemas.microsoft.com/office/drawing/2014/main" val="1832750731"/>
                  </a:ext>
                </a:extLst>
              </a:tr>
              <a:tr h="0">
                <a:tc rowSpan="4">
                  <a:txBody>
                    <a:bodyPr/>
                    <a:lstStyle/>
                    <a:p>
                      <a:pPr algn="l"/>
                      <a:endParaRPr kumimoji="1" lang="en-US" altLang="ja-JP" sz="1200" dirty="0">
                        <a:latin typeface="Meiryo UI" panose="020B0604030504040204" pitchFamily="50" charset="-128"/>
                        <a:ea typeface="Meiryo UI" panose="020B0604030504040204" pitchFamily="50" charset="-128"/>
                      </a:endParaRPr>
                    </a:p>
                  </a:txBody>
                  <a:tcPr anchor="ctr">
                    <a:lnT w="12700" cmpd="sng">
                      <a:noFill/>
                    </a:lnT>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（１）介護予防・健康づくりについて</a:t>
                      </a: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健康体操や趣味の集い等の参加状況など</a:t>
                      </a:r>
                    </a:p>
                  </a:txBody>
                  <a:tcPr anchor="ctr">
                    <a:solidFill>
                      <a:schemeClr val="bg1"/>
                    </a:solidFill>
                  </a:tcPr>
                </a:tc>
                <a:extLst>
                  <a:ext uri="{0D108BD9-81ED-4DB2-BD59-A6C34878D82A}">
                    <a16:rowId xmlns:a16="http://schemas.microsoft.com/office/drawing/2014/main" val="934648380"/>
                  </a:ext>
                </a:extLst>
              </a:tr>
              <a:tr h="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（２）地域包括支援センターについて</a:t>
                      </a: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地域包括支援センターで相談・利用したことがあるものなど</a:t>
                      </a:r>
                    </a:p>
                  </a:txBody>
                  <a:tcPr anchor="ctr">
                    <a:solidFill>
                      <a:schemeClr val="bg1"/>
                    </a:solidFill>
                  </a:tcPr>
                </a:tc>
                <a:extLst>
                  <a:ext uri="{0D108BD9-81ED-4DB2-BD59-A6C34878D82A}">
                    <a16:rowId xmlns:a16="http://schemas.microsoft.com/office/drawing/2014/main" val="906604871"/>
                  </a:ext>
                </a:extLst>
              </a:tr>
              <a:tr h="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（３）高齢者虐待の防止について</a:t>
                      </a: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高齢者虐待に当てはまると思うもの</a:t>
                      </a:r>
                    </a:p>
                  </a:txBody>
                  <a:tcPr anchor="ctr">
                    <a:solidFill>
                      <a:schemeClr val="bg1"/>
                    </a:solidFill>
                  </a:tcPr>
                </a:tc>
                <a:extLst>
                  <a:ext uri="{0D108BD9-81ED-4DB2-BD59-A6C34878D82A}">
                    <a16:rowId xmlns:a16="http://schemas.microsoft.com/office/drawing/2014/main" val="644102245"/>
                  </a:ext>
                </a:extLst>
              </a:tr>
              <a:tr h="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dirty="0">
                          <a:latin typeface="Meiryo UI" panose="020B0604030504040204" pitchFamily="50" charset="-128"/>
                          <a:ea typeface="Meiryo UI" panose="020B0604030504040204" pitchFamily="50" charset="-128"/>
                        </a:rPr>
                        <a:t>（４）認知症について</a:t>
                      </a:r>
                    </a:p>
                  </a:txBody>
                  <a:tcPr anchor="c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認知症に対する考え方、認知症サポーターの活動についてなど</a:t>
                      </a:r>
                    </a:p>
                  </a:txBody>
                  <a:tcPr anchor="ctr">
                    <a:solidFill>
                      <a:schemeClr val="bg1"/>
                    </a:solidFill>
                  </a:tcPr>
                </a:tc>
                <a:extLst>
                  <a:ext uri="{0D108BD9-81ED-4DB2-BD59-A6C34878D82A}">
                    <a16:rowId xmlns:a16="http://schemas.microsoft.com/office/drawing/2014/main" val="3765409682"/>
                  </a:ext>
                </a:extLst>
              </a:tr>
              <a:tr h="0">
                <a:tc gridSpan="3">
                  <a:txBody>
                    <a:bodyPr/>
                    <a:lstStyle/>
                    <a:p>
                      <a:pPr algn="l"/>
                      <a:r>
                        <a:rPr kumimoji="1" lang="ja-JP" altLang="en-US" sz="1200" b="1" dirty="0">
                          <a:latin typeface="Meiryo UI" panose="020B0604030504040204" pitchFamily="50" charset="-128"/>
                          <a:ea typeface="Meiryo UI" panose="020B0604030504040204" pitchFamily="50" charset="-128"/>
                        </a:rPr>
                        <a:t>４　日常生活　（問</a:t>
                      </a:r>
                      <a:r>
                        <a:rPr kumimoji="1" lang="en-US" altLang="ja-JP" sz="1200" b="1" dirty="0">
                          <a:latin typeface="Meiryo UI" panose="020B0604030504040204" pitchFamily="50" charset="-128"/>
                          <a:ea typeface="Meiryo UI" panose="020B0604030504040204" pitchFamily="50" charset="-128"/>
                        </a:rPr>
                        <a:t>23</a:t>
                      </a:r>
                      <a:r>
                        <a:rPr kumimoji="1" lang="ja-JP" altLang="en-US" sz="1200" b="1" dirty="0">
                          <a:latin typeface="Meiryo UI" panose="020B0604030504040204" pitchFamily="50" charset="-128"/>
                          <a:ea typeface="Meiryo UI" panose="020B0604030504040204" pitchFamily="50" charset="-128"/>
                        </a:rPr>
                        <a:t>～問</a:t>
                      </a:r>
                      <a:r>
                        <a:rPr kumimoji="1" lang="en-US" altLang="ja-JP" sz="1200" b="1" dirty="0">
                          <a:latin typeface="Meiryo UI" panose="020B0604030504040204" pitchFamily="50" charset="-128"/>
                          <a:ea typeface="Meiryo UI" panose="020B0604030504040204" pitchFamily="50" charset="-128"/>
                        </a:rPr>
                        <a:t>38</a:t>
                      </a:r>
                      <a:r>
                        <a:rPr kumimoji="1" lang="ja-JP" altLang="en-US" sz="1200" b="1" dirty="0">
                          <a:latin typeface="Meiryo UI" panose="020B0604030504040204" pitchFamily="50" charset="-128"/>
                          <a:ea typeface="Meiryo UI" panose="020B0604030504040204" pitchFamily="50" charset="-128"/>
                        </a:rPr>
                        <a:t>）</a:t>
                      </a:r>
                      <a:endParaRPr kumimoji="1" lang="en-US" altLang="ja-JP" sz="1200" b="1" dirty="0">
                        <a:latin typeface="Meiryo UI" panose="020B0604030504040204" pitchFamily="50" charset="-128"/>
                        <a:ea typeface="Meiryo UI" panose="020B0604030504040204" pitchFamily="50" charset="-128"/>
                      </a:endParaRPr>
                    </a:p>
                  </a:txBody>
                  <a:tcPr anchor="ctr">
                    <a:lnB w="12700" cmpd="sng">
                      <a:noFill/>
                    </a:lnB>
                    <a:solidFill>
                      <a:schemeClr val="accent1">
                        <a:lumMod val="20000"/>
                        <a:lumOff val="80000"/>
                      </a:schemeClr>
                    </a:solidFill>
                  </a:tcPr>
                </a:tc>
                <a:tc hMerge="1">
                  <a:txBody>
                    <a:bodyPr/>
                    <a:lstStyle/>
                    <a:p>
                      <a:pPr algn="l"/>
                      <a:endParaRPr kumimoji="1" lang="ja-JP" altLang="en-US" dirty="0">
                        <a:latin typeface="Meiryo UI" panose="020B0604030504040204" pitchFamily="50" charset="-128"/>
                        <a:ea typeface="Meiryo UI" panose="020B0604030504040204" pitchFamily="50" charset="-128"/>
                      </a:endParaRPr>
                    </a:p>
                  </a:txBody>
                  <a:tcPr anchor="ctr">
                    <a:solidFill>
                      <a:schemeClr val="bg1"/>
                    </a:solidFill>
                  </a:tcPr>
                </a:tc>
                <a:tc h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extLst>
                  <a:ext uri="{0D108BD9-81ED-4DB2-BD59-A6C34878D82A}">
                    <a16:rowId xmlns:a16="http://schemas.microsoft.com/office/drawing/2014/main" val="2115832602"/>
                  </a:ext>
                </a:extLst>
              </a:tr>
              <a:tr h="0">
                <a:tc rowSpan="3">
                  <a:txBody>
                    <a:bodyPr/>
                    <a:lstStyle/>
                    <a:p>
                      <a:pPr algn="l"/>
                      <a:endParaRPr kumimoji="1" lang="en-US" altLang="ja-JP" sz="1200" dirty="0">
                        <a:latin typeface="Meiryo UI" panose="020B0604030504040204" pitchFamily="50" charset="-128"/>
                        <a:ea typeface="Meiryo UI" panose="020B0604030504040204" pitchFamily="50" charset="-128"/>
                      </a:endParaRPr>
                    </a:p>
                  </a:txBody>
                  <a:tcPr anchor="ctr">
                    <a:lnT w="12700" cmpd="sng">
                      <a:noFill/>
                    </a:lnT>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（１）日常生活の状況について</a:t>
                      </a:r>
                      <a:endParaRPr kumimoji="1" lang="en-US" altLang="ja-JP" sz="1200" b="1" dirty="0">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日々の充実感、生きがいを感じていること、日々の暮らし向き、日常生活の不安や悩み、</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医療機関にかかる頻度、ボランティア活動への参加意向、自分で外出する目的と頻度など</a:t>
                      </a:r>
                      <a:endParaRPr kumimoji="1" lang="en-US" altLang="ja-JP" sz="1200" dirty="0">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val="3875938765"/>
                  </a:ext>
                </a:extLst>
              </a:tr>
              <a:tr h="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（２）地域の安全・安心</a:t>
                      </a:r>
                      <a:endParaRPr kumimoji="1" lang="en-US" altLang="ja-JP" sz="1200" b="1" dirty="0">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困ったことや不安なことを相談できる相手、自然災害時の避難など</a:t>
                      </a:r>
                      <a:endParaRPr kumimoji="1" lang="en-US" altLang="ja-JP" sz="1200" dirty="0">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val="3921680205"/>
                  </a:ext>
                </a:extLst>
              </a:tr>
              <a:tr h="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（３）情報収集について</a:t>
                      </a:r>
                      <a:endParaRPr kumimoji="1" lang="en-US" altLang="ja-JP" sz="1200" b="1" dirty="0">
                        <a:latin typeface="Meiryo UI" panose="020B0604030504040204" pitchFamily="50" charset="-128"/>
                        <a:ea typeface="Meiryo UI" panose="020B0604030504040204" pitchFamily="50" charset="-128"/>
                      </a:endParaRP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趣味、介護や生活支援などの行政サービスの情報収集、情報通信機器の所有状況など</a:t>
                      </a:r>
                      <a:endParaRPr kumimoji="1" lang="en-US" altLang="ja-JP" sz="1200" dirty="0">
                        <a:latin typeface="Meiryo UI" panose="020B0604030504040204" pitchFamily="50" charset="-128"/>
                        <a:ea typeface="Meiryo UI" panose="020B0604030504040204" pitchFamily="50" charset="-128"/>
                      </a:endParaRPr>
                    </a:p>
                  </a:txBody>
                  <a:tcPr anchor="ctr">
                    <a:solidFill>
                      <a:schemeClr val="bg1"/>
                    </a:solidFill>
                  </a:tcPr>
                </a:tc>
                <a:extLst>
                  <a:ext uri="{0D108BD9-81ED-4DB2-BD59-A6C34878D82A}">
                    <a16:rowId xmlns:a16="http://schemas.microsoft.com/office/drawing/2014/main" val="3126828172"/>
                  </a:ext>
                </a:extLst>
              </a:tr>
              <a:tr h="0">
                <a:tc gridSpan="3">
                  <a:txBody>
                    <a:bodyPr/>
                    <a:lstStyle/>
                    <a:p>
                      <a:pPr algn="l"/>
                      <a:r>
                        <a:rPr kumimoji="1" lang="ja-JP" altLang="en-US" sz="1200" b="1" dirty="0">
                          <a:latin typeface="Meiryo UI" panose="020B0604030504040204" pitchFamily="50" charset="-128"/>
                          <a:ea typeface="Meiryo UI" panose="020B0604030504040204" pitchFamily="50" charset="-128"/>
                        </a:rPr>
                        <a:t>５　今後の施策　（問</a:t>
                      </a:r>
                      <a:r>
                        <a:rPr kumimoji="1" lang="en-US" altLang="ja-JP" sz="1200" b="1" dirty="0">
                          <a:latin typeface="Meiryo UI" panose="020B0604030504040204" pitchFamily="50" charset="-128"/>
                          <a:ea typeface="Meiryo UI" panose="020B0604030504040204" pitchFamily="50" charset="-128"/>
                        </a:rPr>
                        <a:t>39</a:t>
                      </a:r>
                      <a:r>
                        <a:rPr kumimoji="1" lang="ja-JP" altLang="en-US" sz="1200" b="1" dirty="0">
                          <a:latin typeface="Meiryo UI" panose="020B0604030504040204" pitchFamily="50" charset="-128"/>
                          <a:ea typeface="Meiryo UI" panose="020B0604030504040204" pitchFamily="50" charset="-128"/>
                        </a:rPr>
                        <a:t>）</a:t>
                      </a:r>
                      <a:endParaRPr kumimoji="1" lang="en-US" altLang="ja-JP" sz="1200" b="1" dirty="0">
                        <a:latin typeface="Meiryo UI" panose="020B0604030504040204" pitchFamily="50" charset="-128"/>
                        <a:ea typeface="Meiryo UI" panose="020B0604030504040204" pitchFamily="50" charset="-128"/>
                      </a:endParaRPr>
                    </a:p>
                  </a:txBody>
                  <a:tcPr anchor="ctr">
                    <a:lnB w="12700" cmpd="sng">
                      <a:noFill/>
                    </a:lnB>
                    <a:solidFill>
                      <a:schemeClr val="accent1">
                        <a:lumMod val="20000"/>
                        <a:lumOff val="80000"/>
                      </a:schemeClr>
                    </a:solidFill>
                  </a:tcPr>
                </a:tc>
                <a:tc hMerge="1">
                  <a:txBody>
                    <a:bodyPr/>
                    <a:lstStyle/>
                    <a:p>
                      <a:pPr algn="l"/>
                      <a:endParaRPr kumimoji="1" lang="ja-JP" altLang="en-US" dirty="0">
                        <a:latin typeface="Meiryo UI" panose="020B0604030504040204" pitchFamily="50" charset="-128"/>
                        <a:ea typeface="Meiryo UI" panose="020B0604030504040204" pitchFamily="50" charset="-128"/>
                      </a:endParaRPr>
                    </a:p>
                  </a:txBody>
                  <a:tcPr anchor="ctr">
                    <a:solidFill>
                      <a:schemeClr val="bg1"/>
                    </a:solidFill>
                  </a:tcPr>
                </a:tc>
                <a:tc h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solidFill>
                      <a:schemeClr val="accent1">
                        <a:lumMod val="20000"/>
                        <a:lumOff val="80000"/>
                      </a:schemeClr>
                    </a:solidFill>
                  </a:tcPr>
                </a:tc>
                <a:extLst>
                  <a:ext uri="{0D108BD9-81ED-4DB2-BD59-A6C34878D82A}">
                    <a16:rowId xmlns:a16="http://schemas.microsoft.com/office/drawing/2014/main" val="3771273933"/>
                  </a:ext>
                </a:extLst>
              </a:tr>
              <a:tr h="0">
                <a:tc>
                  <a:txBody>
                    <a:bodyPr/>
                    <a:lstStyle/>
                    <a:p>
                      <a:pPr algn="l"/>
                      <a:endParaRPr kumimoji="1" lang="en-US" altLang="ja-JP" sz="1200" dirty="0">
                        <a:latin typeface="Meiryo UI" panose="020B0604030504040204" pitchFamily="50" charset="-128"/>
                        <a:ea typeface="Meiryo UI" panose="020B0604030504040204" pitchFamily="50" charset="-128"/>
                      </a:endParaRPr>
                    </a:p>
                  </a:txBody>
                  <a:tcPr anchor="ctr">
                    <a:lnT w="12700" cmpd="sng">
                      <a:noFill/>
                    </a:lnT>
                    <a:solidFill>
                      <a:schemeClr val="accent1">
                        <a:lumMod val="20000"/>
                        <a:lumOff val="80000"/>
                      </a:schemeClr>
                    </a:solidFill>
                  </a:tcPr>
                </a:tc>
                <a:tc>
                  <a:txBody>
                    <a:bodyPr/>
                    <a:lstStyle/>
                    <a:p>
                      <a:pPr algn="l"/>
                      <a:r>
                        <a:rPr kumimoji="1" lang="ja-JP" altLang="en-US" sz="1200" b="1" dirty="0">
                          <a:latin typeface="Meiryo UI" panose="020B0604030504040204" pitchFamily="50" charset="-128"/>
                          <a:ea typeface="Meiryo UI" panose="020B0604030504040204" pitchFamily="50" charset="-128"/>
                        </a:rPr>
                        <a:t>（１）重要になると思う施策</a:t>
                      </a:r>
                    </a:p>
                  </a:txBody>
                  <a:tcPr anchor="ctr">
                    <a:solidFill>
                      <a:schemeClr val="bg1"/>
                    </a:solidFill>
                  </a:tcPr>
                </a:tc>
                <a:tc>
                  <a:txBody>
                    <a:bodyPr/>
                    <a:lstStyle/>
                    <a:p>
                      <a:pPr algn="l"/>
                      <a:r>
                        <a:rPr kumimoji="1" lang="ja-JP" altLang="en-US" sz="1200" dirty="0">
                          <a:latin typeface="Meiryo UI" panose="020B0604030504040204" pitchFamily="50" charset="-128"/>
                          <a:ea typeface="Meiryo UI" panose="020B0604030504040204" pitchFamily="50" charset="-128"/>
                        </a:rPr>
                        <a:t>今後、重要になると思う施策</a:t>
                      </a:r>
                    </a:p>
                  </a:txBody>
                  <a:tcPr anchor="ctr">
                    <a:solidFill>
                      <a:schemeClr val="bg1"/>
                    </a:solidFill>
                  </a:tcPr>
                </a:tc>
                <a:extLst>
                  <a:ext uri="{0D108BD9-81ED-4DB2-BD59-A6C34878D82A}">
                    <a16:rowId xmlns:a16="http://schemas.microsoft.com/office/drawing/2014/main" val="1870258989"/>
                  </a:ext>
                </a:extLst>
              </a:tr>
            </a:tbl>
          </a:graphicData>
        </a:graphic>
      </p:graphicFrame>
      <p:cxnSp>
        <p:nvCxnSpPr>
          <p:cNvPr id="3" name="直線コネクタ 2">
            <a:extLst>
              <a:ext uri="{FF2B5EF4-FFF2-40B4-BE49-F238E27FC236}">
                <a16:creationId xmlns:a16="http://schemas.microsoft.com/office/drawing/2014/main" id="{1E35072F-3160-4742-BC33-27730B405C7F}"/>
              </a:ext>
            </a:extLst>
          </p:cNvPr>
          <p:cNvCxnSpPr>
            <a:cxnSpLocks/>
          </p:cNvCxnSpPr>
          <p:nvPr/>
        </p:nvCxnSpPr>
        <p:spPr>
          <a:xfrm>
            <a:off x="160986" y="625269"/>
            <a:ext cx="8822028" cy="0"/>
          </a:xfrm>
          <a:prstGeom prst="line">
            <a:avLst/>
          </a:prstGeom>
          <a:noFill/>
          <a:ln w="22225" cap="flat" cmpd="thickThin" algn="ctr">
            <a:solidFill>
              <a:srgbClr val="4472C4"/>
            </a:solidFill>
            <a:prstDash val="solid"/>
            <a:miter lim="800000"/>
          </a:ln>
          <a:effectLst/>
        </p:spPr>
      </p:cxnSp>
      <p:sp>
        <p:nvSpPr>
          <p:cNvPr id="4" name="テキスト ボックス 3">
            <a:extLst>
              <a:ext uri="{FF2B5EF4-FFF2-40B4-BE49-F238E27FC236}">
                <a16:creationId xmlns:a16="http://schemas.microsoft.com/office/drawing/2014/main" id="{FDFCA5FC-D809-02BC-0378-D0F39061D660}"/>
              </a:ext>
            </a:extLst>
          </p:cNvPr>
          <p:cNvSpPr txBox="1"/>
          <p:nvPr/>
        </p:nvSpPr>
        <p:spPr>
          <a:xfrm>
            <a:off x="128788" y="235975"/>
            <a:ext cx="7607036"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高齢者の生活実態と介護サービス等に関する意識調査</a:t>
            </a:r>
            <a:r>
              <a:rPr kumimoji="1" lang="ja-JP" altLang="en-US" sz="1400" dirty="0">
                <a:latin typeface="BIZ UDPゴシック" panose="020B0400000000000000" pitchFamily="50" charset="-128"/>
                <a:ea typeface="BIZ UDPゴシック" panose="020B0400000000000000" pitchFamily="50" charset="-128"/>
              </a:rPr>
              <a:t>（令和７年度実施）</a:t>
            </a:r>
            <a:endParaRPr kumimoji="1" lang="ja-JP" altLang="en-US" dirty="0">
              <a:latin typeface="BIZ UDPゴシック" panose="020B0400000000000000" pitchFamily="50" charset="-128"/>
              <a:ea typeface="BIZ UDPゴシック" panose="020B0400000000000000" pitchFamily="50" charset="-128"/>
            </a:endParaRPr>
          </a:p>
        </p:txBody>
      </p:sp>
      <p:sp>
        <p:nvSpPr>
          <p:cNvPr id="6" name="テキスト ボックス 9">
            <a:extLst>
              <a:ext uri="{FF2B5EF4-FFF2-40B4-BE49-F238E27FC236}">
                <a16:creationId xmlns:a16="http://schemas.microsoft.com/office/drawing/2014/main" id="{8BF0F403-61FC-F6C5-A6DD-1C7E2DA51B4B}"/>
              </a:ext>
            </a:extLst>
          </p:cNvPr>
          <p:cNvSpPr txBox="1"/>
          <p:nvPr/>
        </p:nvSpPr>
        <p:spPr>
          <a:xfrm>
            <a:off x="232910" y="794533"/>
            <a:ext cx="1620000" cy="338554"/>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600" b="1" dirty="0">
                <a:latin typeface="メイリオ" panose="020B0604030504040204" pitchFamily="50" charset="-128"/>
                <a:ea typeface="メイリオ" panose="020B0604030504040204" pitchFamily="50" charset="-128"/>
              </a:rPr>
              <a:t>■調査対象</a:t>
            </a:r>
            <a:endParaRPr kumimoji="1" lang="ja-JP" altLang="en-US" sz="1600" b="1" dirty="0">
              <a:highlight>
                <a:srgbClr val="FFFF00"/>
              </a:highlight>
              <a:latin typeface="メイリオ" panose="020B0604030504040204" pitchFamily="50" charset="-128"/>
              <a:ea typeface="メイリオ" panose="020B0604030504040204" pitchFamily="50" charset="-128"/>
            </a:endParaRPr>
          </a:p>
        </p:txBody>
      </p:sp>
      <p:sp>
        <p:nvSpPr>
          <p:cNvPr id="8" name="テキスト ボックス 16">
            <a:extLst>
              <a:ext uri="{FF2B5EF4-FFF2-40B4-BE49-F238E27FC236}">
                <a16:creationId xmlns:a16="http://schemas.microsoft.com/office/drawing/2014/main" id="{EF5B9F09-2E6D-4CDE-5E30-997B5AC2D1DE}"/>
              </a:ext>
            </a:extLst>
          </p:cNvPr>
          <p:cNvSpPr txBox="1"/>
          <p:nvPr/>
        </p:nvSpPr>
        <p:spPr>
          <a:xfrm>
            <a:off x="454589" y="1078711"/>
            <a:ext cx="1944000" cy="461665"/>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200" dirty="0">
                <a:latin typeface="メイリオ" panose="020B0604030504040204" pitchFamily="50" charset="-128"/>
                <a:ea typeface="メイリオ" panose="020B0604030504040204" pitchFamily="50" charset="-128"/>
              </a:rPr>
              <a:t>府内に居住する</a:t>
            </a:r>
            <a:r>
              <a:rPr lang="en-US" altLang="ja-JP" sz="1200" dirty="0">
                <a:latin typeface="メイリオ" panose="020B0604030504040204" pitchFamily="50" charset="-128"/>
                <a:ea typeface="メイリオ" panose="020B0604030504040204" pitchFamily="50" charset="-128"/>
              </a:rPr>
              <a:t>65</a:t>
            </a:r>
            <a:r>
              <a:rPr lang="ja-JP" altLang="en-US" sz="1200" dirty="0">
                <a:latin typeface="メイリオ" panose="020B0604030504040204" pitchFamily="50" charset="-128"/>
                <a:ea typeface="メイリオ" panose="020B0604030504040204" pitchFamily="50" charset="-128"/>
              </a:rPr>
              <a:t>歳以上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の高齢者</a:t>
            </a:r>
            <a:r>
              <a:rPr lang="en-US" altLang="ja-JP" sz="1200" dirty="0">
                <a:latin typeface="メイリオ" panose="020B0604030504040204" pitchFamily="50" charset="-128"/>
                <a:ea typeface="メイリオ" panose="020B0604030504040204" pitchFamily="50" charset="-128"/>
              </a:rPr>
              <a:t>6,100</a:t>
            </a:r>
            <a:r>
              <a:rPr lang="ja-JP" altLang="en-US" sz="1200" dirty="0">
                <a:latin typeface="メイリオ" panose="020B0604030504040204" pitchFamily="50" charset="-128"/>
                <a:ea typeface="メイリオ" panose="020B0604030504040204" pitchFamily="50" charset="-128"/>
              </a:rPr>
              <a:t>人</a:t>
            </a:r>
          </a:p>
        </p:txBody>
      </p:sp>
      <p:sp>
        <p:nvSpPr>
          <p:cNvPr id="9" name="テキスト ボックス 17">
            <a:extLst>
              <a:ext uri="{FF2B5EF4-FFF2-40B4-BE49-F238E27FC236}">
                <a16:creationId xmlns:a16="http://schemas.microsoft.com/office/drawing/2014/main" id="{39700D42-10B0-4CA9-F918-B4418CD25C78}"/>
              </a:ext>
            </a:extLst>
          </p:cNvPr>
          <p:cNvSpPr txBox="1"/>
          <p:nvPr/>
        </p:nvSpPr>
        <p:spPr>
          <a:xfrm>
            <a:off x="2388518" y="794533"/>
            <a:ext cx="1620000" cy="338554"/>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600" b="1" dirty="0">
                <a:latin typeface="メイリオ" panose="020B0604030504040204" pitchFamily="50" charset="-128"/>
                <a:ea typeface="メイリオ" panose="020B0604030504040204" pitchFamily="50" charset="-128"/>
              </a:rPr>
              <a:t>■調査実施時期</a:t>
            </a:r>
            <a:endParaRPr kumimoji="1" lang="ja-JP" altLang="en-US" sz="1600" b="1" dirty="0">
              <a:highlight>
                <a:srgbClr val="FFFF00"/>
              </a:highlight>
              <a:latin typeface="メイリオ" panose="020B0604030504040204" pitchFamily="50" charset="-128"/>
              <a:ea typeface="メイリオ" panose="020B0604030504040204" pitchFamily="50" charset="-128"/>
            </a:endParaRPr>
          </a:p>
        </p:txBody>
      </p:sp>
      <p:sp>
        <p:nvSpPr>
          <p:cNvPr id="10" name="テキスト ボックス 18">
            <a:extLst>
              <a:ext uri="{FF2B5EF4-FFF2-40B4-BE49-F238E27FC236}">
                <a16:creationId xmlns:a16="http://schemas.microsoft.com/office/drawing/2014/main" id="{15BC8424-7577-E269-C25F-8526BC06E600}"/>
              </a:ext>
            </a:extLst>
          </p:cNvPr>
          <p:cNvSpPr txBox="1"/>
          <p:nvPr/>
        </p:nvSpPr>
        <p:spPr>
          <a:xfrm>
            <a:off x="2622976" y="1081855"/>
            <a:ext cx="2016000" cy="461665"/>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200" dirty="0">
                <a:latin typeface="メイリオ" panose="020B0604030504040204" pitchFamily="50" charset="-128"/>
                <a:ea typeface="メイリオ" panose="020B0604030504040204" pitchFamily="50" charset="-128"/>
              </a:rPr>
              <a:t>令和７年１０月１日</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～令和７年１０月３１日</a:t>
            </a:r>
          </a:p>
        </p:txBody>
      </p:sp>
      <p:sp>
        <p:nvSpPr>
          <p:cNvPr id="11" name="テキスト ボックス 19">
            <a:extLst>
              <a:ext uri="{FF2B5EF4-FFF2-40B4-BE49-F238E27FC236}">
                <a16:creationId xmlns:a16="http://schemas.microsoft.com/office/drawing/2014/main" id="{39C54572-A819-6BBF-E1B8-B008B228031F}"/>
              </a:ext>
            </a:extLst>
          </p:cNvPr>
          <p:cNvSpPr txBox="1"/>
          <p:nvPr/>
        </p:nvSpPr>
        <p:spPr>
          <a:xfrm>
            <a:off x="4635617" y="791419"/>
            <a:ext cx="1620000" cy="338554"/>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600" b="1" dirty="0">
                <a:latin typeface="メイリオ" panose="020B0604030504040204" pitchFamily="50" charset="-128"/>
                <a:ea typeface="メイリオ" panose="020B0604030504040204" pitchFamily="50" charset="-128"/>
              </a:rPr>
              <a:t>■調査方法</a:t>
            </a:r>
            <a:endParaRPr kumimoji="1" lang="ja-JP" altLang="en-US" sz="1600" b="1" dirty="0">
              <a:highlight>
                <a:srgbClr val="FFFF00"/>
              </a:highlight>
              <a:latin typeface="メイリオ" panose="020B0604030504040204" pitchFamily="50" charset="-128"/>
              <a:ea typeface="メイリオ" panose="020B0604030504040204" pitchFamily="50" charset="-128"/>
            </a:endParaRPr>
          </a:p>
        </p:txBody>
      </p:sp>
      <p:sp>
        <p:nvSpPr>
          <p:cNvPr id="12" name="テキスト ボックス 20">
            <a:extLst>
              <a:ext uri="{FF2B5EF4-FFF2-40B4-BE49-F238E27FC236}">
                <a16:creationId xmlns:a16="http://schemas.microsoft.com/office/drawing/2014/main" id="{C9C49349-DFCD-32A6-E816-6C4112678F3D}"/>
              </a:ext>
            </a:extLst>
          </p:cNvPr>
          <p:cNvSpPr txBox="1"/>
          <p:nvPr/>
        </p:nvSpPr>
        <p:spPr>
          <a:xfrm>
            <a:off x="4862711" y="1078711"/>
            <a:ext cx="1556377" cy="276999"/>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200" dirty="0">
                <a:latin typeface="メイリオ" panose="020B0604030504040204" pitchFamily="50" charset="-128"/>
                <a:ea typeface="メイリオ" panose="020B0604030504040204" pitchFamily="50" charset="-128"/>
              </a:rPr>
              <a:t>郵送配付・郵送回収</a:t>
            </a:r>
          </a:p>
        </p:txBody>
      </p:sp>
      <p:sp>
        <p:nvSpPr>
          <p:cNvPr id="13" name="テキスト ボックス 5">
            <a:extLst>
              <a:ext uri="{FF2B5EF4-FFF2-40B4-BE49-F238E27FC236}">
                <a16:creationId xmlns:a16="http://schemas.microsoft.com/office/drawing/2014/main" id="{969074F5-1D35-7261-BE4C-2749861BCA54}"/>
              </a:ext>
            </a:extLst>
          </p:cNvPr>
          <p:cNvSpPr txBox="1"/>
          <p:nvPr/>
        </p:nvSpPr>
        <p:spPr>
          <a:xfrm>
            <a:off x="197796" y="1615436"/>
            <a:ext cx="3356496" cy="338554"/>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600" b="1" dirty="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調査</a:t>
            </a:r>
            <a:r>
              <a:rPr lang="ja-JP" altLang="en-US" sz="1600" b="1" dirty="0">
                <a:latin typeface="メイリオ" panose="020B0604030504040204" pitchFamily="50" charset="-128"/>
                <a:ea typeface="メイリオ" panose="020B0604030504040204" pitchFamily="50" charset="-128"/>
              </a:rPr>
              <a:t>項目</a:t>
            </a:r>
            <a:endParaRPr kumimoji="1" lang="en-US" altLang="ja-JP" sz="1600" b="1" dirty="0">
              <a:latin typeface="メイリオ" panose="020B0604030504040204" pitchFamily="50" charset="-128"/>
              <a:ea typeface="メイリオ" panose="020B0604030504040204" pitchFamily="50" charset="-128"/>
            </a:endParaRPr>
          </a:p>
        </p:txBody>
      </p:sp>
      <p:sp>
        <p:nvSpPr>
          <p:cNvPr id="18" name="スライド番号プレースホルダー 7">
            <a:extLst>
              <a:ext uri="{FF2B5EF4-FFF2-40B4-BE49-F238E27FC236}">
                <a16:creationId xmlns:a16="http://schemas.microsoft.com/office/drawing/2014/main" id="{C8B630D1-C71B-E77E-69DF-5FC45B787C6D}"/>
              </a:ext>
            </a:extLst>
          </p:cNvPr>
          <p:cNvSpPr txBox="1">
            <a:spLocks/>
          </p:cNvSpPr>
          <p:nvPr/>
        </p:nvSpPr>
        <p:spPr>
          <a:xfrm>
            <a:off x="7086600" y="649287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3C5105-9CA0-4082-B5CD-E63235338F36}" type="slidenum">
              <a:rPr kumimoji="1" lang="ja-JP" altLang="en-US" smtClean="0">
                <a:solidFill>
                  <a:schemeClr val="tx1"/>
                </a:solidFill>
                <a:ea typeface="游ゴシック" panose="020B0400000000000000" pitchFamily="50" charset="-128"/>
              </a:rPr>
              <a:pPr/>
              <a:t>14</a:t>
            </a:fld>
            <a:endParaRPr kumimoji="1" lang="ja-JP" altLang="en-US" dirty="0">
              <a:solidFill>
                <a:schemeClr val="tx1"/>
              </a:solidFill>
              <a:ea typeface="游ゴシック" panose="020B0400000000000000" pitchFamily="50" charset="-128"/>
            </a:endParaRPr>
          </a:p>
        </p:txBody>
      </p:sp>
      <p:sp>
        <p:nvSpPr>
          <p:cNvPr id="14" name="テキスト ボックス 19">
            <a:extLst>
              <a:ext uri="{FF2B5EF4-FFF2-40B4-BE49-F238E27FC236}">
                <a16:creationId xmlns:a16="http://schemas.microsoft.com/office/drawing/2014/main" id="{E0257C35-5AD9-4479-B547-EAA6E0F583EA}"/>
              </a:ext>
            </a:extLst>
          </p:cNvPr>
          <p:cNvSpPr txBox="1"/>
          <p:nvPr/>
        </p:nvSpPr>
        <p:spPr>
          <a:xfrm>
            <a:off x="6553729" y="791419"/>
            <a:ext cx="1620000" cy="338554"/>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600" b="1" dirty="0">
                <a:latin typeface="メイリオ" panose="020B0604030504040204" pitchFamily="50" charset="-128"/>
                <a:ea typeface="メイリオ" panose="020B0604030504040204" pitchFamily="50" charset="-128"/>
              </a:rPr>
              <a:t>■回答率</a:t>
            </a:r>
            <a:endParaRPr kumimoji="1" lang="ja-JP" altLang="en-US" sz="1600" b="1" dirty="0">
              <a:highlight>
                <a:srgbClr val="FFFF00"/>
              </a:highlight>
              <a:latin typeface="メイリオ" panose="020B0604030504040204" pitchFamily="50" charset="-128"/>
              <a:ea typeface="メイリオ" panose="020B0604030504040204" pitchFamily="50" charset="-128"/>
            </a:endParaRPr>
          </a:p>
        </p:txBody>
      </p:sp>
      <p:sp>
        <p:nvSpPr>
          <p:cNvPr id="15" name="テキスト ボックス 20">
            <a:extLst>
              <a:ext uri="{FF2B5EF4-FFF2-40B4-BE49-F238E27FC236}">
                <a16:creationId xmlns:a16="http://schemas.microsoft.com/office/drawing/2014/main" id="{1F8A4BF6-EDF5-404D-A33E-F54EE8B9E1C5}"/>
              </a:ext>
            </a:extLst>
          </p:cNvPr>
          <p:cNvSpPr txBox="1"/>
          <p:nvPr/>
        </p:nvSpPr>
        <p:spPr>
          <a:xfrm>
            <a:off x="6780822" y="1078711"/>
            <a:ext cx="1692000" cy="415498"/>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1200" dirty="0">
                <a:latin typeface="メイリオ" panose="020B0604030504040204" pitchFamily="50" charset="-128"/>
                <a:ea typeface="メイリオ" panose="020B0604030504040204" pitchFamily="50" charset="-128"/>
              </a:rPr>
              <a:t>71.6%</a:t>
            </a:r>
          </a:p>
          <a:p>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発送数に対する有効回答率</a:t>
            </a:r>
            <a:endParaRPr lang="en-US" altLang="ja-JP"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306051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1D2006B3-A3ED-334C-E324-C8B49BB6AA3E}"/>
              </a:ext>
            </a:extLst>
          </p:cNvPr>
          <p:cNvGraphicFramePr>
            <a:graphicFrameLocks noGrp="1"/>
          </p:cNvGraphicFramePr>
          <p:nvPr>
            <p:extLst>
              <p:ext uri="{D42A27DB-BD31-4B8C-83A1-F6EECF244321}">
                <p14:modId xmlns:p14="http://schemas.microsoft.com/office/powerpoint/2010/main" val="3210742537"/>
              </p:ext>
            </p:extLst>
          </p:nvPr>
        </p:nvGraphicFramePr>
        <p:xfrm>
          <a:off x="92420" y="370920"/>
          <a:ext cx="8776280" cy="6439200"/>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223066928"/>
                    </a:ext>
                  </a:extLst>
                </a:gridCol>
                <a:gridCol w="8568000">
                  <a:extLst>
                    <a:ext uri="{9D8B030D-6E8A-4147-A177-3AD203B41FA5}">
                      <a16:colId xmlns:a16="http://schemas.microsoft.com/office/drawing/2014/main" val="1720770627"/>
                    </a:ext>
                  </a:extLst>
                </a:gridCol>
              </a:tblGrid>
              <a:tr h="288000">
                <a:tc gridSpan="2">
                  <a:txBody>
                    <a:bodyPr/>
                    <a:lstStyle/>
                    <a:p>
                      <a:pPr algn="l"/>
                      <a:r>
                        <a:rPr kumimoji="1" lang="ja-JP" altLang="en-US" sz="1400" b="1" dirty="0">
                          <a:latin typeface="Meiryo UI" panose="020B0604030504040204" pitchFamily="50" charset="-128"/>
                          <a:ea typeface="Meiryo UI" panose="020B0604030504040204" pitchFamily="50" charset="-128"/>
                        </a:rPr>
                        <a:t>◆介護サービス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schemeClr>
                    </a:solidFill>
                  </a:tcPr>
                </a:tc>
                <a:tc hMerge="1">
                  <a:txBody>
                    <a:bodyPr/>
                    <a:lstStyle/>
                    <a:p>
                      <a:pPr algn="l"/>
                      <a:r>
                        <a:rPr kumimoji="1" lang="ja-JP" altLang="en-US" sz="1600" b="1" dirty="0">
                          <a:latin typeface="Meiryo UI" panose="020B0604030504040204" pitchFamily="50" charset="-128"/>
                          <a:ea typeface="Meiryo UI" panose="020B0604030504040204" pitchFamily="50" charset="-128"/>
                        </a:rPr>
                        <a:t>介護サービス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16513640"/>
                  </a:ext>
                </a:extLst>
              </a:tr>
              <a:tr h="288000">
                <a:tc rowSpan="6">
                  <a:txBody>
                    <a:bodyPr/>
                    <a:lstStyle/>
                    <a:p>
                      <a:pPr algn="l"/>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b="1" dirty="0">
                          <a:latin typeface="Meiryo UI" panose="020B0604030504040204" pitchFamily="50" charset="-128"/>
                          <a:ea typeface="Meiryo UI" panose="020B0604030504040204" pitchFamily="50" charset="-128"/>
                        </a:rPr>
                        <a:t>介護サービスの利用状況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10883651"/>
                  </a:ext>
                </a:extLst>
              </a:tr>
              <a:tr h="720000">
                <a:tc vMerge="1">
                  <a:txBody>
                    <a:bodyPr/>
                    <a:lstStyle/>
                    <a:p>
                      <a:pPr algn="l"/>
                      <a:endParaRPr kumimoji="1" lang="ja-JP" altLang="en-US" sz="16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latin typeface="Meiryo UI" panose="020B0604030504040204" pitchFamily="50" charset="-128"/>
                          <a:ea typeface="Meiryo UI" panose="020B0604030504040204" pitchFamily="50" charset="-128"/>
                        </a:rPr>
                        <a:t>●要介護（要支援）認定を受けた理由は、「訪問介護などの居宅での介護サービスを利用するため」が最も多く、</a:t>
                      </a:r>
                      <a:endParaRPr kumimoji="1" lang="en-US" altLang="ja-JP" sz="1400" dirty="0">
                        <a:latin typeface="Meiryo UI" panose="020B0604030504040204" pitchFamily="50" charset="-128"/>
                        <a:ea typeface="Meiryo UI" panose="020B0604030504040204" pitchFamily="50" charset="-128"/>
                      </a:endParaRPr>
                    </a:p>
                    <a:p>
                      <a:pPr algn="l"/>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次いで「知人や医療福祉関係者から申請を勧められたため」が多かった。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10</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●利用するサービスは、「通所介護」が最も多く、次いで「施設サービス</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施設入所</a:t>
                      </a:r>
                      <a:r>
                        <a:rPr kumimoji="1" lang="en-US" altLang="ja-JP" sz="105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」、「訪問介護」の順であった。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12</a:t>
                      </a:r>
                      <a:r>
                        <a:rPr kumimoji="1" lang="ja-JP" altLang="en-US" sz="1100" dirty="0">
                          <a:latin typeface="Meiryo UI" panose="020B0604030504040204" pitchFamily="50" charset="-128"/>
                          <a:ea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469110"/>
                  </a:ext>
                </a:extLst>
              </a:tr>
              <a:tr h="288000">
                <a:tc vMerge="1">
                  <a:txBody>
                    <a:bodyPr/>
                    <a:lstStyle/>
                    <a:p>
                      <a:pPr algn="l"/>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b="1" dirty="0">
                          <a:latin typeface="Meiryo UI" panose="020B0604030504040204" pitchFamily="50" charset="-128"/>
                          <a:ea typeface="Meiryo UI" panose="020B0604030504040204" pitchFamily="50" charset="-128"/>
                        </a:rPr>
                        <a:t>利用者の満足度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94833561"/>
                  </a:ext>
                </a:extLst>
              </a:tr>
              <a:tr h="324000">
                <a:tc vMerge="1">
                  <a:txBody>
                    <a:bodyPr/>
                    <a:lstStyle/>
                    <a:p>
                      <a:pPr algn="l"/>
                      <a:endParaRPr kumimoji="1" lang="ja-JP" altLang="en-US" sz="16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latin typeface="Meiryo UI" panose="020B0604030504040204" pitchFamily="50" charset="-128"/>
                          <a:ea typeface="Meiryo UI" panose="020B0604030504040204" pitchFamily="50" charset="-128"/>
                        </a:rPr>
                        <a:t>●介護サービスの利用満足度は、「満足」「どちらかというと満足」と答えた方は</a:t>
                      </a:r>
                      <a:r>
                        <a:rPr kumimoji="1" lang="en-US" altLang="ja-JP" sz="1400" dirty="0">
                          <a:latin typeface="Meiryo UI" panose="020B0604030504040204" pitchFamily="50" charset="-128"/>
                          <a:ea typeface="Meiryo UI" panose="020B0604030504040204" pitchFamily="50" charset="-128"/>
                        </a:rPr>
                        <a:t>74.5</a:t>
                      </a:r>
                      <a:r>
                        <a:rPr kumimoji="1" lang="ja-JP" altLang="en-US" sz="1400" dirty="0">
                          <a:latin typeface="Meiryo UI" panose="020B0604030504040204" pitchFamily="50" charset="-128"/>
                          <a:ea typeface="Meiryo UI" panose="020B0604030504040204" pitchFamily="50" charset="-128"/>
                        </a:rPr>
                        <a:t>％であった。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13-1</a:t>
                      </a:r>
                      <a:r>
                        <a:rPr kumimoji="1" lang="ja-JP" altLang="en-US" sz="11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6519230"/>
                  </a:ext>
                </a:extLst>
              </a:tr>
              <a:tr h="288000">
                <a:tc vMerge="1">
                  <a:txBody>
                    <a:bodyPr/>
                    <a:lstStyle/>
                    <a:p>
                      <a:pPr algn="l"/>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b="1" dirty="0">
                          <a:latin typeface="Meiryo UI" panose="020B0604030504040204" pitchFamily="50" charset="-128"/>
                          <a:ea typeface="Meiryo UI" panose="020B0604030504040204" pitchFamily="50" charset="-128"/>
                        </a:rPr>
                        <a:t>介護サービス利用について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09051164"/>
                  </a:ext>
                </a:extLst>
              </a:tr>
              <a:tr h="504000">
                <a:tc vMerge="1">
                  <a:txBody>
                    <a:bodyPr/>
                    <a:lstStyle/>
                    <a:p>
                      <a:pPr algn="l"/>
                      <a:endParaRPr kumimoji="1" lang="en-US" altLang="ja-JP" sz="16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latin typeface="Meiryo UI" panose="020B0604030504040204" pitchFamily="50" charset="-128"/>
                          <a:ea typeface="Meiryo UI" panose="020B0604030504040204" pitchFamily="50" charset="-128"/>
                        </a:rPr>
                        <a:t>●要介護２以上になると、「できることは自分や家族で行い、行き届かない部分のみ必要な介護サービスを利用したい」</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　 の割合が低下し、「認定された範囲内で、できるだけ多く介護サービスを利用したい」の割合が高い傾向だった。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14</a:t>
                      </a:r>
                      <a:r>
                        <a:rPr kumimoji="1" lang="ja-JP" altLang="en-US" sz="1100" dirty="0">
                          <a:latin typeface="Meiryo UI" panose="020B0604030504040204" pitchFamily="50" charset="-128"/>
                          <a:ea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8003077"/>
                  </a:ext>
                </a:extLst>
              </a:tr>
              <a:tr h="288000">
                <a:tc gridSpan="2">
                  <a:txBody>
                    <a:bodyPr/>
                    <a:lstStyle/>
                    <a:p>
                      <a:pPr algn="l"/>
                      <a:r>
                        <a:rPr kumimoji="1" lang="ja-JP" altLang="en-US" sz="1400" b="1" dirty="0">
                          <a:latin typeface="Meiryo UI" panose="020B0604030504040204" pitchFamily="50" charset="-128"/>
                          <a:ea typeface="Meiryo UI" panose="020B0604030504040204" pitchFamily="50" charset="-128"/>
                        </a:rPr>
                        <a:t>◆地域支援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schemeClr>
                    </a:solidFill>
                  </a:tcPr>
                </a:tc>
                <a:tc hMerge="1">
                  <a:txBody>
                    <a:bodyPr/>
                    <a:lstStyle/>
                    <a:p>
                      <a:pPr algn="l"/>
                      <a:r>
                        <a:rPr kumimoji="1" lang="ja-JP" altLang="en-US" sz="1600" b="1" dirty="0">
                          <a:latin typeface="Meiryo UI" panose="020B0604030504040204" pitchFamily="50" charset="-128"/>
                          <a:ea typeface="Meiryo UI" panose="020B0604030504040204" pitchFamily="50" charset="-128"/>
                        </a:rPr>
                        <a:t>地域支援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193973860"/>
                  </a:ext>
                </a:extLst>
              </a:tr>
              <a:tr h="288000">
                <a:tc rowSpan="6">
                  <a:txBody>
                    <a:bodyPr/>
                    <a:lstStyle/>
                    <a:p>
                      <a:pPr algn="l"/>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b="1" dirty="0">
                          <a:latin typeface="Meiryo UI" panose="020B0604030504040204" pitchFamily="50" charset="-128"/>
                          <a:ea typeface="Meiryo UI" panose="020B0604030504040204" pitchFamily="50" charset="-128"/>
                        </a:rPr>
                        <a:t>介護予防・健康づくりについて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09654555"/>
                  </a:ext>
                </a:extLst>
              </a:tr>
              <a:tr h="936000">
                <a:tc vMerge="1">
                  <a:txBody>
                    <a:bodyPr/>
                    <a:lstStyle/>
                    <a:p>
                      <a:pPr algn="l"/>
                      <a:endParaRPr kumimoji="1" lang="ja-JP" altLang="en-US" sz="16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latin typeface="Meiryo UI" panose="020B0604030504040204" pitchFamily="50" charset="-128"/>
                          <a:ea typeface="Meiryo UI" panose="020B0604030504040204" pitchFamily="50" charset="-128"/>
                        </a:rPr>
                        <a:t>●健康体操や趣味の集いへの参加については、「参加したいと思わない」が最も多かった。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16-1</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●参加していない理由は、「人間関係がわずらわしく感じるから」が最も多く、次いで「自分自身で健康づくり、介護予防に</a:t>
                      </a:r>
                      <a:endParaRPr kumimoji="1" lang="en-US" altLang="ja-JP" sz="1400" dirty="0">
                        <a:latin typeface="Meiryo UI" panose="020B0604030504040204" pitchFamily="50" charset="-128"/>
                        <a:ea typeface="Meiryo UI" panose="020B0604030504040204" pitchFamily="50" charset="-128"/>
                      </a:endParaRPr>
                    </a:p>
                    <a:p>
                      <a:pPr algn="l"/>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取り組んでいるから」、「興味が持てないから」の順であった。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16-3</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●参加している（参加したい）活動は、「体操・運動等の活動」が最も多かった。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16-2</a:t>
                      </a:r>
                      <a:r>
                        <a:rPr kumimoji="1" lang="ja-JP" altLang="en-US" sz="11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0897608"/>
                  </a:ext>
                </a:extLst>
              </a:tr>
              <a:tr h="288000">
                <a:tc vMerge="1">
                  <a:txBody>
                    <a:bodyPr/>
                    <a:lstStyle/>
                    <a:p>
                      <a:pPr algn="l"/>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b="1" dirty="0">
                          <a:latin typeface="Meiryo UI" panose="020B0604030504040204" pitchFamily="50" charset="-128"/>
                          <a:ea typeface="Meiryo UI" panose="020B0604030504040204" pitchFamily="50" charset="-128"/>
                        </a:rPr>
                        <a:t>地域包括支援センターについて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23961201"/>
                  </a:ext>
                </a:extLst>
              </a:tr>
              <a:tr h="324000">
                <a:tc vMerge="1">
                  <a:txBody>
                    <a:bodyPr/>
                    <a:lstStyle/>
                    <a:p>
                      <a:pPr algn="l"/>
                      <a:endParaRPr kumimoji="1" lang="ja-JP" altLang="en-US" sz="16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dirty="0">
                          <a:latin typeface="Meiryo UI" panose="020B0604030504040204" pitchFamily="50" charset="-128"/>
                          <a:ea typeface="Meiryo UI" panose="020B0604030504040204" pitchFamily="50" charset="-128"/>
                        </a:rPr>
                        <a:t>●相談・利用したことがあるものは、「高齢者の健康・福祉・医療に関する様々な相談」が最も多かった。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17-2</a:t>
                      </a:r>
                      <a:r>
                        <a:rPr kumimoji="1" lang="ja-JP" altLang="en-US" sz="11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634106"/>
                  </a:ext>
                </a:extLst>
              </a:tr>
              <a:tr h="2880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b="1" dirty="0">
                          <a:latin typeface="Meiryo UI" panose="020B0604030504040204" pitchFamily="50" charset="-128"/>
                          <a:ea typeface="Meiryo UI" panose="020B0604030504040204" pitchFamily="50" charset="-128"/>
                        </a:rPr>
                        <a:t>認知症について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79728441"/>
                  </a:ext>
                </a:extLst>
              </a:tr>
              <a:tr h="1116000">
                <a:tc v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6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●「自分が認知症になっても、住み慣れた地域や環境で生活を続けたい」という回答が多かった。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19</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●認知症になった場合の住み慣れた地域での生活は、「自分の思いを伝えることができる家族や友人がいる、 または、</a:t>
                      </a:r>
                      <a:endParaRPr kumimoji="1" lang="en-US" altLang="ja-JP" sz="1400" dirty="0">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地域のコミュニティがある」という回答が多かった。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20</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●認知症サポーターの認知度については、「認知症サポーターのことは知らない」が最も多かった。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21-1</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●認知症サポーターの活動については、「認知症サポーターの役割は重要だと思う」という回答が多かった。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21-2</a:t>
                      </a:r>
                      <a:r>
                        <a:rPr kumimoji="1" lang="ja-JP" altLang="en-US" sz="11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7251025"/>
                  </a:ext>
                </a:extLst>
              </a:tr>
            </a:tbl>
          </a:graphicData>
        </a:graphic>
      </p:graphicFrame>
      <p:sp>
        <p:nvSpPr>
          <p:cNvPr id="4" name="テキスト ボックス 3">
            <a:extLst>
              <a:ext uri="{FF2B5EF4-FFF2-40B4-BE49-F238E27FC236}">
                <a16:creationId xmlns:a16="http://schemas.microsoft.com/office/drawing/2014/main" id="{F6FF58D6-A0F6-4C0E-B09B-7C3526A77A68}"/>
              </a:ext>
            </a:extLst>
          </p:cNvPr>
          <p:cNvSpPr txBox="1"/>
          <p:nvPr/>
        </p:nvSpPr>
        <p:spPr>
          <a:xfrm>
            <a:off x="18288" y="29020"/>
            <a:ext cx="8384147" cy="369332"/>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■調査結果の概要</a:t>
            </a:r>
          </a:p>
        </p:txBody>
      </p:sp>
      <p:sp>
        <p:nvSpPr>
          <p:cNvPr id="5" name="スライド番号プレースホルダー 7">
            <a:extLst>
              <a:ext uri="{FF2B5EF4-FFF2-40B4-BE49-F238E27FC236}">
                <a16:creationId xmlns:a16="http://schemas.microsoft.com/office/drawing/2014/main" id="{2933494C-C469-D537-1025-EA0E418EEA17}"/>
              </a:ext>
            </a:extLst>
          </p:cNvPr>
          <p:cNvSpPr txBox="1">
            <a:spLocks/>
          </p:cNvSpPr>
          <p:nvPr/>
        </p:nvSpPr>
        <p:spPr>
          <a:xfrm>
            <a:off x="7086600" y="649287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3C5105-9CA0-4082-B5CD-E63235338F36}" type="slidenum">
              <a:rPr kumimoji="1" lang="ja-JP" altLang="en-US" smtClean="0">
                <a:solidFill>
                  <a:schemeClr val="tx1"/>
                </a:solidFill>
                <a:ea typeface="游ゴシック" panose="020B0400000000000000" pitchFamily="50" charset="-128"/>
              </a:rPr>
              <a:pPr/>
              <a:t>15</a:t>
            </a:fld>
            <a:endParaRPr kumimoji="1" lang="ja-JP" altLang="en-US" dirty="0">
              <a:solidFill>
                <a:schemeClr val="tx1"/>
              </a:solidFill>
              <a:ea typeface="游ゴシック" panose="020B0400000000000000" pitchFamily="50" charset="-128"/>
            </a:endParaRPr>
          </a:p>
        </p:txBody>
      </p:sp>
    </p:spTree>
    <p:extLst>
      <p:ext uri="{BB962C8B-B14F-4D97-AF65-F5344CB8AC3E}">
        <p14:creationId xmlns:p14="http://schemas.microsoft.com/office/powerpoint/2010/main" val="2788724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1D2006B3-A3ED-334C-E324-C8B49BB6AA3E}"/>
              </a:ext>
            </a:extLst>
          </p:cNvPr>
          <p:cNvGraphicFramePr>
            <a:graphicFrameLocks noGrp="1"/>
          </p:cNvGraphicFramePr>
          <p:nvPr/>
        </p:nvGraphicFramePr>
        <p:xfrm>
          <a:off x="92420" y="270360"/>
          <a:ext cx="8776280" cy="6461760"/>
        </p:xfrm>
        <a:graphic>
          <a:graphicData uri="http://schemas.openxmlformats.org/drawingml/2006/table">
            <a:tbl>
              <a:tblPr firstRow="1" bandRow="1">
                <a:tableStyleId>{5940675A-B579-460E-94D1-54222C63F5DA}</a:tableStyleId>
              </a:tblPr>
              <a:tblGrid>
                <a:gridCol w="208280">
                  <a:extLst>
                    <a:ext uri="{9D8B030D-6E8A-4147-A177-3AD203B41FA5}">
                      <a16:colId xmlns:a16="http://schemas.microsoft.com/office/drawing/2014/main" val="3913066337"/>
                    </a:ext>
                  </a:extLst>
                </a:gridCol>
                <a:gridCol w="8568000">
                  <a:extLst>
                    <a:ext uri="{9D8B030D-6E8A-4147-A177-3AD203B41FA5}">
                      <a16:colId xmlns:a16="http://schemas.microsoft.com/office/drawing/2014/main" val="1720770627"/>
                    </a:ext>
                  </a:extLst>
                </a:gridCol>
              </a:tblGrid>
              <a:tr h="288000">
                <a:tc gridSpan="2">
                  <a:txBody>
                    <a:bodyPr/>
                    <a:lstStyle/>
                    <a:p>
                      <a:pPr algn="l"/>
                      <a:r>
                        <a:rPr kumimoji="1" lang="ja-JP" altLang="en-US" sz="1400" b="1" dirty="0">
                          <a:latin typeface="Meiryo UI" panose="020B0604030504040204" pitchFamily="50" charset="-128"/>
                          <a:ea typeface="Meiryo UI" panose="020B0604030504040204" pitchFamily="50" charset="-128"/>
                        </a:rPr>
                        <a:t>◆日常生活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schemeClr>
                    </a:solidFill>
                  </a:tcPr>
                </a:tc>
                <a:tc hMerge="1">
                  <a:txBody>
                    <a:bodyPr/>
                    <a:lstStyle/>
                    <a:p>
                      <a:pPr algn="l"/>
                      <a:r>
                        <a:rPr kumimoji="1" lang="ja-JP" altLang="en-US" sz="1600" b="1" dirty="0">
                          <a:latin typeface="Meiryo UI" panose="020B0604030504040204" pitchFamily="50" charset="-128"/>
                          <a:ea typeface="Meiryo UI" panose="020B0604030504040204" pitchFamily="50" charset="-128"/>
                        </a:rPr>
                        <a:t>日常生活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06369994"/>
                  </a:ext>
                </a:extLst>
              </a:tr>
              <a:tr h="288000">
                <a:tc rowSpan="6">
                  <a:txBody>
                    <a:bodyPr/>
                    <a:lstStyle/>
                    <a:p>
                      <a:pPr algn="ctr"/>
                      <a:endParaRPr kumimoji="1" lang="en-US" altLang="ja-JP" sz="1400" b="1" dirty="0">
                        <a:latin typeface="Meiryo UI" panose="020B0604030504040204" pitchFamily="50" charset="-128"/>
                        <a:ea typeface="Meiryo UI" panose="020B0604030504040204"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b="1" dirty="0">
                          <a:latin typeface="Meiryo UI" panose="020B0604030504040204" pitchFamily="50" charset="-128"/>
                          <a:ea typeface="Meiryo UI" panose="020B0604030504040204" pitchFamily="50" charset="-128"/>
                        </a:rPr>
                        <a:t>日常生活の状況について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60199548"/>
                  </a:ext>
                </a:extLst>
              </a:tr>
              <a:tr h="1764000">
                <a:tc vMerge="1">
                  <a:txBody>
                    <a:bodyPr/>
                    <a:lstStyle/>
                    <a:p>
                      <a:pPr algn="ctr"/>
                      <a:endParaRPr kumimoji="1" lang="en-US" altLang="ja-JP" sz="1600" b="1" dirty="0">
                        <a:latin typeface="Meiryo UI" panose="020B0604030504040204" pitchFamily="50" charset="-128"/>
                        <a:ea typeface="Meiryo UI" panose="020B0604030504040204"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dirty="0">
                          <a:latin typeface="Meiryo UI" panose="020B0604030504040204" pitchFamily="50" charset="-128"/>
                          <a:ea typeface="Meiryo UI" panose="020B0604030504040204" pitchFamily="50" charset="-128"/>
                        </a:rPr>
                        <a:t>●日々の充実感の有無は、「たいへん充実感がある」「どちらかというと充実感がある」方が計</a:t>
                      </a:r>
                      <a:r>
                        <a:rPr kumimoji="1" lang="en-US" altLang="ja-JP" sz="1400" dirty="0">
                          <a:latin typeface="Meiryo UI" panose="020B0604030504040204" pitchFamily="50" charset="-128"/>
                          <a:ea typeface="Meiryo UI" panose="020B0604030504040204" pitchFamily="50" charset="-128"/>
                        </a:rPr>
                        <a:t>74.0</a:t>
                      </a:r>
                      <a:r>
                        <a:rPr kumimoji="1" lang="ja-JP" altLang="en-US" sz="1400" dirty="0">
                          <a:latin typeface="Meiryo UI" panose="020B0604030504040204" pitchFamily="50" charset="-128"/>
                          <a:ea typeface="Meiryo UI" panose="020B0604030504040204" pitchFamily="50" charset="-128"/>
                        </a:rPr>
                        <a:t>％であった。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23</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●生きがいを感じていることは、「友人・知人との交流」が最も多く、次いで「孫や子ども、若者などとの交流」、</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　 「趣味の活動」の順であった。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24</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●日々の暮らし向きの実感は、「普通である」が最も多く、次いで「やや苦しい」、「ややゆとりがある」の順であった。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25</a:t>
                      </a:r>
                      <a:r>
                        <a:rPr kumimoji="1" lang="ja-JP" altLang="en-US" sz="1100" dirty="0">
                          <a:latin typeface="Meiryo UI" panose="020B0604030504040204" pitchFamily="50" charset="-128"/>
                          <a:ea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●日常生活での不安や悩みは、「自分の健康状態や生活習慣病などの病気のこと」が最も多かった。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26</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●人生の最期を迎えるときにどのような暮らしをおくりたいかについては、「自宅で、介護サービスを受けて暮らしたい」</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　 が最も多かった。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29</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●自宅で療養しながら最期まで過ごすことができると思うかについては、「難しいと思う」が最も多かった。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30-1</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●自宅で療養しながら、最期まで過ごすことが難しいと考える理由は、「介護してくれる家族に負担がかかる」が最も多く、</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　　次いで「症状が急に悪くなったときに不安がある」、「介護・看護をしてくれる人がいない」の順であった。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30-2</a:t>
                      </a:r>
                      <a:r>
                        <a:rPr kumimoji="1" lang="ja-JP" altLang="en-US" sz="1100" dirty="0">
                          <a:latin typeface="Meiryo UI" panose="020B0604030504040204" pitchFamily="50" charset="-128"/>
                          <a:ea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9772687"/>
                  </a:ext>
                </a:extLst>
              </a:tr>
              <a:tr h="288000">
                <a:tc vMerge="1">
                  <a:txBody>
                    <a:bodyPr/>
                    <a:lstStyle/>
                    <a:p>
                      <a:endParaRPr kumimoji="1" lang="ja-JP" altLang="en-US"/>
                    </a:p>
                  </a:txBody>
                  <a:tcPr/>
                </a:tc>
                <a:tc>
                  <a:txBody>
                    <a:bodyPr/>
                    <a:lstStyle/>
                    <a:p>
                      <a:pPr algn="l"/>
                      <a:r>
                        <a:rPr kumimoji="1" lang="ja-JP" altLang="en-US" sz="1400" b="1" dirty="0">
                          <a:latin typeface="Meiryo UI" panose="020B0604030504040204" pitchFamily="50" charset="-128"/>
                          <a:ea typeface="Meiryo UI" panose="020B0604030504040204" pitchFamily="50" charset="-128"/>
                        </a:rPr>
                        <a:t>地域の安全・安心について</a:t>
                      </a:r>
                      <a:endParaRPr kumimoji="1" lang="en-US" altLang="ja-JP"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8755020"/>
                  </a:ext>
                </a:extLst>
              </a:tr>
              <a:tr h="36000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dirty="0">
                          <a:latin typeface="Meiryo UI" panose="020B0604030504040204" pitchFamily="50" charset="-128"/>
                          <a:ea typeface="Meiryo UI" panose="020B0604030504040204" pitchFamily="50" charset="-128"/>
                        </a:rPr>
                        <a:t>●住んでいる地域で安心して暮らすことができると感じるかどうかは、「安心して暮らすことができる」、「どちらかというと</a:t>
                      </a:r>
                      <a:endParaRPr kumimoji="1" lang="en-US" altLang="ja-JP" sz="1400" dirty="0">
                        <a:latin typeface="Meiryo UI" panose="020B0604030504040204" pitchFamily="50" charset="-128"/>
                        <a:ea typeface="Meiryo UI" panose="020B0604030504040204" pitchFamily="50" charset="-128"/>
                      </a:endParaRPr>
                    </a:p>
                    <a:p>
                      <a:pPr algn="l"/>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安心して暮らすことができる」と答えた方は計</a:t>
                      </a:r>
                      <a:r>
                        <a:rPr kumimoji="1" lang="en-US" altLang="ja-JP" sz="1400" dirty="0">
                          <a:latin typeface="Meiryo UI" panose="020B0604030504040204" pitchFamily="50" charset="-128"/>
                          <a:ea typeface="Meiryo UI" panose="020B0604030504040204" pitchFamily="50" charset="-128"/>
                        </a:rPr>
                        <a:t>69.2</a:t>
                      </a:r>
                      <a:r>
                        <a:rPr kumimoji="1" lang="ja-JP" altLang="en-US" sz="1400" dirty="0">
                          <a:latin typeface="Meiryo UI" panose="020B0604030504040204" pitchFamily="50" charset="-128"/>
                          <a:ea typeface="Meiryo UI" panose="020B0604030504040204" pitchFamily="50" charset="-128"/>
                        </a:rPr>
                        <a:t>％であった。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33</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●困ったことや不安なことを相談できる相手は、「家族・親類」が最も多く、次いで「知人・友人」、「かかりつけの医師</a:t>
                      </a:r>
                      <a:endParaRPr kumimoji="1" lang="en-US" altLang="ja-JP" sz="1400" dirty="0">
                        <a:latin typeface="Meiryo UI" panose="020B0604030504040204" pitchFamily="50" charset="-128"/>
                        <a:ea typeface="Meiryo UI" panose="020B0604030504040204" pitchFamily="50" charset="-128"/>
                      </a:endParaRPr>
                    </a:p>
                    <a:p>
                      <a:pPr algn="l"/>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（歯科を含む）」の順であった。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34</a:t>
                      </a:r>
                      <a:r>
                        <a:rPr kumimoji="1" lang="ja-JP" altLang="en-US" sz="1100" dirty="0">
                          <a:latin typeface="Meiryo UI" panose="020B0604030504040204" pitchFamily="50" charset="-128"/>
                          <a:ea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5810413"/>
                  </a:ext>
                </a:extLst>
              </a:tr>
              <a:tr h="288000">
                <a:tc vMerge="1">
                  <a:txBody>
                    <a:bodyPr/>
                    <a:lstStyle/>
                    <a:p>
                      <a:endParaRPr kumimoji="1" lang="ja-JP" altLang="en-US"/>
                    </a:p>
                  </a:txBody>
                  <a:tcPr/>
                </a:tc>
                <a:tc>
                  <a:txBody>
                    <a:bodyPr/>
                    <a:lstStyle/>
                    <a:p>
                      <a:pPr algn="l"/>
                      <a:r>
                        <a:rPr kumimoji="1" lang="ja-JP" altLang="en-US" sz="1400" b="1" dirty="0">
                          <a:latin typeface="Meiryo UI" panose="020B0604030504040204" pitchFamily="50" charset="-128"/>
                          <a:ea typeface="Meiryo UI" panose="020B0604030504040204" pitchFamily="50" charset="-128"/>
                        </a:rPr>
                        <a:t>情報収集について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16835206"/>
                  </a:ext>
                </a:extLst>
              </a:tr>
              <a:tr h="360000">
                <a:tc vMerge="1">
                  <a:txBody>
                    <a:bodyPr/>
                    <a:lstStyle/>
                    <a:p>
                      <a:pPr algn="l"/>
                      <a:endParaRPr kumimoji="1" lang="en-US" altLang="ja-JP" dirty="0">
                        <a:latin typeface="Meiryo UI" panose="020B0604030504040204" pitchFamily="50" charset="-128"/>
                        <a:ea typeface="Meiryo UI" panose="020B0604030504040204" pitchFamily="50" charset="-128"/>
                      </a:endParaRPr>
                    </a:p>
                  </a:txBody>
                  <a:tcPr anchor="ctr">
                    <a:lnT w="12700" cap="flat" cmpd="sng" algn="ctr">
                      <a:solidFill>
                        <a:schemeClr val="bg1"/>
                      </a:solidFill>
                      <a:prstDash val="solid"/>
                      <a:round/>
                      <a:headEnd type="none" w="med" len="med"/>
                      <a:tailEnd type="none" w="med" len="med"/>
                    </a:lnT>
                    <a:solidFill>
                      <a:schemeClr val="accent1">
                        <a:lumMod val="20000"/>
                        <a:lumOff val="8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●趣味などの情報収集手段は、「テレビ、新聞、ラジオ」が最も多かった。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37-1</a:t>
                      </a:r>
                      <a:r>
                        <a:rPr kumimoji="1" lang="ja-JP" altLang="en-US" sz="1100" dirty="0">
                          <a:latin typeface="Meiryo UI" panose="020B0604030504040204" pitchFamily="50" charset="-128"/>
                          <a:ea typeface="Meiryo UI" panose="020B0604030504040204" pitchFamily="50" charset="-128"/>
                        </a:rPr>
                        <a:t>）</a:t>
                      </a:r>
                      <a:endParaRPr kumimoji="1" lang="en-US" altLang="ja-JP" sz="11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●介護や生活支援などの情報収集手段は、「家族、友人、隣近所の人、自治会、民生委員、町内会の人との会話」、</a:t>
                      </a:r>
                      <a:endParaRPr kumimoji="1" lang="en-US" altLang="ja-JP" sz="14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　「府政だよりや市町村の広報誌」が最も多かった。</a:t>
                      </a:r>
                      <a:r>
                        <a:rPr kumimoji="1" lang="ja-JP" altLang="en-US" sz="1200" dirty="0">
                          <a:latin typeface="Meiryo UI" panose="020B0604030504040204" pitchFamily="50" charset="-128"/>
                          <a:ea typeface="Meiryo UI" panose="020B0604030504040204" pitchFamily="50" charset="-128"/>
                        </a:rPr>
                        <a:t>（問</a:t>
                      </a:r>
                      <a:r>
                        <a:rPr kumimoji="1" lang="en-US" altLang="ja-JP" sz="1200" dirty="0">
                          <a:latin typeface="Meiryo UI" panose="020B0604030504040204" pitchFamily="50" charset="-128"/>
                          <a:ea typeface="Meiryo UI" panose="020B0604030504040204" pitchFamily="50" charset="-128"/>
                        </a:rPr>
                        <a:t>37-2</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400" dirty="0">
                          <a:latin typeface="Meiryo UI" panose="020B0604030504040204" pitchFamily="50" charset="-128"/>
                          <a:ea typeface="Meiryo UI" panose="020B0604030504040204" pitchFamily="50" charset="-128"/>
                        </a:rPr>
                        <a:t>●情報通信機器で最も所有割合が高いのは、「テレビ」、次いで「固定電話」、「スマートフォン」の順であった。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38</a:t>
                      </a:r>
                      <a:r>
                        <a:rPr kumimoji="1" lang="ja-JP" altLang="en-US" sz="1100" dirty="0">
                          <a:latin typeface="Meiryo UI" panose="020B0604030504040204" pitchFamily="50" charset="-128"/>
                          <a:ea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3886860"/>
                  </a:ext>
                </a:extLst>
              </a:tr>
              <a:tr h="288000">
                <a:tc gridSpan="2">
                  <a:txBody>
                    <a:bodyPr/>
                    <a:lstStyle/>
                    <a:p>
                      <a:pPr algn="l"/>
                      <a:r>
                        <a:rPr kumimoji="1" lang="ja-JP" altLang="en-US" sz="1400" b="1" dirty="0">
                          <a:latin typeface="Meiryo UI" panose="020B0604030504040204" pitchFamily="50" charset="-128"/>
                          <a:ea typeface="Meiryo UI" panose="020B0604030504040204" pitchFamily="50" charset="-128"/>
                        </a:rPr>
                        <a:t>◆今後の施策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1">
                        <a:lumMod val="20000"/>
                        <a:lumOff val="80000"/>
                      </a:schemeClr>
                    </a:solidFill>
                  </a:tcPr>
                </a:tc>
                <a:tc hMerge="1">
                  <a:txBody>
                    <a:bodyPr/>
                    <a:lstStyle/>
                    <a:p>
                      <a:pPr algn="l"/>
                      <a:r>
                        <a:rPr kumimoji="1" lang="ja-JP" altLang="en-US" sz="1600" b="1" dirty="0">
                          <a:latin typeface="Meiryo UI" panose="020B0604030504040204" pitchFamily="50" charset="-128"/>
                          <a:ea typeface="Meiryo UI" panose="020B0604030504040204" pitchFamily="50" charset="-128"/>
                        </a:rPr>
                        <a:t>今後の施策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19890768"/>
                  </a:ext>
                </a:extLst>
              </a:tr>
              <a:tr h="288000">
                <a:tc rowSpan="2">
                  <a:txBody>
                    <a:bodyPr/>
                    <a:lstStyle/>
                    <a:p>
                      <a:pPr algn="l"/>
                      <a:endParaRPr kumimoji="1" lang="en-US" altLang="ja-JP" sz="1400" b="1" dirty="0">
                        <a:latin typeface="Meiryo UI" panose="020B0604030504040204" pitchFamily="50" charset="-128"/>
                        <a:ea typeface="Meiryo UI" panose="020B0604030504040204"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b="1" dirty="0">
                          <a:latin typeface="Meiryo UI" panose="020B0604030504040204" pitchFamily="50" charset="-128"/>
                          <a:ea typeface="Meiryo UI" panose="020B0604030504040204" pitchFamily="50" charset="-128"/>
                        </a:rPr>
                        <a:t>重要になると思う施策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27050695"/>
                  </a:ext>
                </a:extLst>
              </a:tr>
              <a:tr h="360000">
                <a:tc vMerge="1">
                  <a:txBody>
                    <a:bodyPr/>
                    <a:lstStyle/>
                    <a:p>
                      <a:pPr algn="l"/>
                      <a:endParaRPr kumimoji="1" lang="en-US" altLang="ja-JP" sz="1600" b="1" dirty="0">
                        <a:latin typeface="Meiryo UI" panose="020B0604030504040204" pitchFamily="50" charset="-128"/>
                        <a:ea typeface="Meiryo UI" panose="020B0604030504040204" pitchFamily="50"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r>
                        <a:rPr kumimoji="1" lang="ja-JP" altLang="en-US" sz="1400" dirty="0">
                          <a:latin typeface="Meiryo UI" panose="020B0604030504040204" pitchFamily="50" charset="-128"/>
                          <a:ea typeface="Meiryo UI" panose="020B0604030504040204" pitchFamily="50" charset="-128"/>
                        </a:rPr>
                        <a:t>●今後、重要になると思う施策は、「居宅サービスの充実」が最も多く、次いで「特別養護老人ホームなどの介護保険</a:t>
                      </a:r>
                      <a:endParaRPr kumimoji="1" lang="en-US" altLang="ja-JP" sz="1400" dirty="0">
                        <a:latin typeface="Meiryo UI" panose="020B0604030504040204" pitchFamily="50" charset="-128"/>
                        <a:ea typeface="Meiryo UI" panose="020B0604030504040204" pitchFamily="50" charset="-128"/>
                      </a:endParaRPr>
                    </a:p>
                    <a:p>
                      <a:pPr algn="l"/>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施設の充実」、「病院や診療所の充実」の順であった。</a:t>
                      </a:r>
                      <a:r>
                        <a:rPr kumimoji="1" lang="ja-JP" altLang="en-US" sz="1100" dirty="0">
                          <a:latin typeface="Meiryo UI" panose="020B0604030504040204" pitchFamily="50" charset="-128"/>
                          <a:ea typeface="Meiryo UI" panose="020B0604030504040204" pitchFamily="50" charset="-128"/>
                        </a:rPr>
                        <a:t>（問</a:t>
                      </a:r>
                      <a:r>
                        <a:rPr kumimoji="1" lang="en-US" altLang="ja-JP" sz="1100" dirty="0">
                          <a:latin typeface="Meiryo UI" panose="020B0604030504040204" pitchFamily="50" charset="-128"/>
                          <a:ea typeface="Meiryo UI" panose="020B0604030504040204" pitchFamily="50" charset="-128"/>
                        </a:rPr>
                        <a:t>39</a:t>
                      </a:r>
                      <a:r>
                        <a:rPr kumimoji="1" lang="ja-JP" altLang="en-US" sz="1100" dirty="0">
                          <a:latin typeface="Meiryo UI" panose="020B0604030504040204" pitchFamily="50" charset="-128"/>
                          <a:ea typeface="Meiryo UI" panose="020B0604030504040204" pitchFamily="50" charset="-128"/>
                        </a:rPr>
                        <a:t>）</a:t>
                      </a:r>
                      <a:endParaRPr kumimoji="1" lang="en-US" altLang="ja-JP"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0566178"/>
                  </a:ext>
                </a:extLst>
              </a:tr>
            </a:tbl>
          </a:graphicData>
        </a:graphic>
      </p:graphicFrame>
      <p:sp>
        <p:nvSpPr>
          <p:cNvPr id="6" name="スライド番号プレースホルダー 7">
            <a:extLst>
              <a:ext uri="{FF2B5EF4-FFF2-40B4-BE49-F238E27FC236}">
                <a16:creationId xmlns:a16="http://schemas.microsoft.com/office/drawing/2014/main" id="{0218FD07-4E38-135E-7F6E-54F16D51CBA2}"/>
              </a:ext>
            </a:extLst>
          </p:cNvPr>
          <p:cNvSpPr txBox="1">
            <a:spLocks/>
          </p:cNvSpPr>
          <p:nvPr/>
        </p:nvSpPr>
        <p:spPr>
          <a:xfrm>
            <a:off x="7086600" y="649287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3C5105-9CA0-4082-B5CD-E63235338F36}" type="slidenum">
              <a:rPr kumimoji="1" lang="ja-JP" altLang="en-US" smtClean="0">
                <a:solidFill>
                  <a:schemeClr val="tx1"/>
                </a:solidFill>
                <a:ea typeface="游ゴシック" panose="020B0400000000000000" pitchFamily="50" charset="-128"/>
              </a:rPr>
              <a:pPr/>
              <a:t>16</a:t>
            </a:fld>
            <a:endParaRPr kumimoji="1" lang="ja-JP" altLang="en-US" dirty="0">
              <a:solidFill>
                <a:schemeClr val="tx1"/>
              </a:solidFill>
              <a:ea typeface="游ゴシック" panose="020B0400000000000000" pitchFamily="50" charset="-128"/>
            </a:endParaRPr>
          </a:p>
        </p:txBody>
      </p:sp>
    </p:spTree>
    <p:extLst>
      <p:ext uri="{BB962C8B-B14F-4D97-AF65-F5344CB8AC3E}">
        <p14:creationId xmlns:p14="http://schemas.microsoft.com/office/powerpoint/2010/main" val="2222725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AEE0F-2A4F-39D4-E444-9669A2DFEE1B}"/>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9C993E71-BF39-EE84-D674-05B5C54F62A6}"/>
              </a:ext>
            </a:extLst>
          </p:cNvPr>
          <p:cNvSpPr txBox="1"/>
          <p:nvPr/>
        </p:nvSpPr>
        <p:spPr>
          <a:xfrm>
            <a:off x="162000" y="1724830"/>
            <a:ext cx="8820000" cy="4924425"/>
          </a:xfrm>
          <a:prstGeom prst="rect">
            <a:avLst/>
          </a:prstGeom>
          <a:noFill/>
          <a:ln>
            <a:noFill/>
          </a:ln>
        </p:spPr>
        <p:txBody>
          <a:bodyPr wrap="square">
            <a:spAutoFit/>
          </a:bodyPr>
          <a:lstStyle/>
          <a:p>
            <a:pPr lvl="0"/>
            <a:endParaRPr lang="en-US" altLang="ja-JP" sz="400" b="1" dirty="0">
              <a:solidFill>
                <a:prstClr val="black"/>
              </a:solidFill>
              <a:latin typeface="メイリオ" panose="020B0604030504040204" pitchFamily="50" charset="-128"/>
              <a:ea typeface="メイリオ" panose="020B0604030504040204" pitchFamily="50" charset="-128"/>
            </a:endParaRPr>
          </a:p>
          <a:p>
            <a:pPr lvl="0"/>
            <a:r>
              <a:rPr lang="ja-JP" altLang="en-US" sz="1600" b="1" dirty="0">
                <a:solidFill>
                  <a:prstClr val="black"/>
                </a:solidFill>
                <a:latin typeface="メイリオ" panose="020B0604030504040204" pitchFamily="50" charset="-128"/>
                <a:ea typeface="メイリオ" panose="020B0604030504040204" pitchFamily="50" charset="-128"/>
              </a:rPr>
              <a:t>＜クロス集計結果からみられる傾向＞</a:t>
            </a:r>
            <a:endParaRPr lang="en-US" altLang="ja-JP" sz="1600" b="1" dirty="0">
              <a:solidFill>
                <a:prstClr val="black"/>
              </a:solidFill>
              <a:latin typeface="メイリオ" panose="020B0604030504040204" pitchFamily="50" charset="-128"/>
              <a:ea typeface="メイリオ" panose="020B0604030504040204" pitchFamily="50" charset="-128"/>
            </a:endParaRPr>
          </a:p>
          <a:p>
            <a:pPr lvl="0"/>
            <a:endParaRPr lang="en-US" altLang="ja-JP" sz="500" dirty="0">
              <a:solidFill>
                <a:prstClr val="black"/>
              </a:solidFill>
              <a:latin typeface="メイリオ" panose="020B0604030504040204" pitchFamily="50" charset="-128"/>
              <a:ea typeface="メイリオ" panose="020B0604030504040204" pitchFamily="50" charset="-128"/>
            </a:endParaRPr>
          </a:p>
          <a:p>
            <a:pPr lvl="0"/>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23×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16-1</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P111</a:t>
            </a:r>
            <a:r>
              <a:rPr lang="ja-JP" altLang="en-US" sz="1200" dirty="0">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33×16-1</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P118</a:t>
            </a:r>
            <a:r>
              <a:rPr lang="ja-JP" altLang="en-US" sz="1200" dirty="0">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　</a:t>
            </a:r>
            <a:endParaRPr lang="en-US" altLang="ja-JP" sz="1200" dirty="0">
              <a:solidFill>
                <a:prstClr val="black"/>
              </a:solidFill>
              <a:latin typeface="メイリオ" panose="020B0604030504040204" pitchFamily="50" charset="-128"/>
              <a:ea typeface="メイリオ" panose="020B0604030504040204" pitchFamily="50" charset="-128"/>
            </a:endParaRPr>
          </a:p>
          <a:p>
            <a:pPr lvl="0"/>
            <a:r>
              <a:rPr lang="ja-JP" altLang="en-US" sz="1400" dirty="0">
                <a:solidFill>
                  <a:prstClr val="black"/>
                </a:solidFill>
                <a:latin typeface="メイリオ" panose="020B0604030504040204" pitchFamily="50" charset="-128"/>
                <a:ea typeface="メイリオ" panose="020B0604030504040204" pitchFamily="50" charset="-128"/>
              </a:rPr>
              <a:t>　 ➤</a:t>
            </a:r>
            <a:r>
              <a:rPr lang="ja-JP" altLang="en-US" sz="1600" b="1" u="sng" dirty="0">
                <a:latin typeface="メイリオ" panose="020B0604030504040204" pitchFamily="50" charset="-128"/>
                <a:ea typeface="メイリオ" panose="020B0604030504040204" pitchFamily="50" charset="-128"/>
              </a:rPr>
              <a:t>健康体操や趣味の集いに参加している人ほど</a:t>
            </a:r>
            <a:r>
              <a:rPr lang="ja-JP" altLang="en-US" sz="1600" u="sng" dirty="0">
                <a:latin typeface="メイリオ" panose="020B0604030504040204" pitchFamily="50" charset="-128"/>
                <a:ea typeface="メイリオ" panose="020B0604030504040204" pitchFamily="50" charset="-128"/>
              </a:rPr>
              <a:t>、日々の充実感・暮らしの安心感がある</a:t>
            </a:r>
            <a:endParaRPr lang="en-US" altLang="ja-JP" sz="1400" u="sng" dirty="0">
              <a:solidFill>
                <a:prstClr val="black"/>
              </a:solidFill>
              <a:latin typeface="メイリオ" panose="020B0604030504040204" pitchFamily="50" charset="-128"/>
              <a:ea typeface="メイリオ" panose="020B0604030504040204" pitchFamily="50" charset="-128"/>
            </a:endParaRPr>
          </a:p>
          <a:p>
            <a:pPr lvl="0"/>
            <a:endParaRPr lang="en-US" altLang="ja-JP" sz="700" dirty="0">
              <a:solidFill>
                <a:prstClr val="black"/>
              </a:solidFill>
              <a:latin typeface="メイリオ" panose="020B0604030504040204" pitchFamily="50" charset="-128"/>
              <a:ea typeface="メイリオ" panose="020B0604030504040204" pitchFamily="50" charset="-128"/>
            </a:endParaRPr>
          </a:p>
          <a:p>
            <a:pPr lvl="0"/>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23×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24</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P112</a:t>
            </a:r>
            <a:r>
              <a:rPr lang="ja-JP" altLang="en-US" sz="1200" dirty="0">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33×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24</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P119</a:t>
            </a:r>
            <a:r>
              <a:rPr lang="ja-JP" altLang="en-US" sz="1200" dirty="0">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　</a:t>
            </a:r>
            <a:endParaRPr lang="en-US" altLang="ja-JP" sz="1200" dirty="0">
              <a:solidFill>
                <a:prstClr val="black"/>
              </a:solidFill>
              <a:latin typeface="メイリオ" panose="020B0604030504040204" pitchFamily="50" charset="-128"/>
              <a:ea typeface="メイリオ" panose="020B0604030504040204" pitchFamily="50" charset="-128"/>
            </a:endParaRPr>
          </a:p>
          <a:p>
            <a:pPr lvl="0"/>
            <a:r>
              <a:rPr lang="en-US" altLang="ja-JP" sz="1400" dirty="0">
                <a:solidFill>
                  <a:prstClr val="black"/>
                </a:solidFill>
                <a:latin typeface="メイリオ" panose="020B0604030504040204" pitchFamily="50" charset="-128"/>
                <a:ea typeface="メイリオ" panose="020B0604030504040204" pitchFamily="50" charset="-128"/>
              </a:rPr>
              <a:t> </a:t>
            </a:r>
            <a:r>
              <a:rPr lang="ja-JP" altLang="en-US" sz="1400" dirty="0">
                <a:solidFill>
                  <a:prstClr val="black"/>
                </a:solidFill>
                <a:latin typeface="メイリオ" panose="020B0604030504040204" pitchFamily="50" charset="-128"/>
                <a:ea typeface="メイリオ" panose="020B0604030504040204" pitchFamily="50" charset="-128"/>
              </a:rPr>
              <a:t>　➤</a:t>
            </a:r>
            <a:r>
              <a:rPr lang="ja-JP" altLang="en-US" sz="1600" u="sng" dirty="0">
                <a:solidFill>
                  <a:prstClr val="black"/>
                </a:solidFill>
                <a:latin typeface="メイリオ" panose="020B0604030504040204" pitchFamily="50" charset="-128"/>
                <a:ea typeface="メイリオ" panose="020B0604030504040204" pitchFamily="50" charset="-128"/>
              </a:rPr>
              <a:t>生きがいを感じることがある人ほど、日々の充実感</a:t>
            </a:r>
            <a:r>
              <a:rPr lang="ja-JP" altLang="en-US" sz="1600" u="sng" dirty="0">
                <a:latin typeface="メイリオ" panose="020B0604030504040204" pitchFamily="50" charset="-128"/>
                <a:ea typeface="メイリオ" panose="020B0604030504040204" pitchFamily="50" charset="-128"/>
              </a:rPr>
              <a:t>・暮らしの安心感</a:t>
            </a:r>
            <a:r>
              <a:rPr lang="ja-JP" altLang="en-US" sz="1600" u="sng" dirty="0">
                <a:solidFill>
                  <a:prstClr val="black"/>
                </a:solidFill>
                <a:latin typeface="メイリオ" panose="020B0604030504040204" pitchFamily="50" charset="-128"/>
                <a:ea typeface="メイリオ" panose="020B0604030504040204" pitchFamily="50" charset="-128"/>
              </a:rPr>
              <a:t>がある</a:t>
            </a:r>
            <a:endParaRPr lang="en-US" altLang="ja-JP" sz="1400" u="sng" dirty="0">
              <a:solidFill>
                <a:prstClr val="black"/>
              </a:solidFill>
              <a:latin typeface="メイリオ" panose="020B0604030504040204" pitchFamily="50" charset="-128"/>
              <a:ea typeface="メイリオ" panose="020B0604030504040204" pitchFamily="50" charset="-128"/>
            </a:endParaRPr>
          </a:p>
          <a:p>
            <a:pPr lvl="0"/>
            <a:endParaRPr lang="en-US" altLang="ja-JP" sz="700" dirty="0">
              <a:solidFill>
                <a:prstClr val="black"/>
              </a:solidFill>
              <a:latin typeface="メイリオ" panose="020B0604030504040204" pitchFamily="50" charset="-128"/>
              <a:ea typeface="メイリオ" panose="020B0604030504040204" pitchFamily="50" charset="-128"/>
            </a:endParaRPr>
          </a:p>
          <a:p>
            <a:pPr lvl="0"/>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23×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32-1</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P114</a:t>
            </a:r>
            <a:r>
              <a:rPr lang="ja-JP" altLang="en-US" sz="1200" dirty="0">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33×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32-1</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P122</a:t>
            </a:r>
            <a:r>
              <a:rPr lang="ja-JP" altLang="en-US" sz="1200" dirty="0">
                <a:latin typeface="メイリオ" panose="020B0604030504040204" pitchFamily="50" charset="-128"/>
                <a:ea typeface="メイリオ" panose="020B0604030504040204" pitchFamily="50" charset="-128"/>
              </a:rPr>
              <a:t> ）</a:t>
            </a:r>
            <a:r>
              <a:rPr lang="ja-JP" altLang="en-US" sz="1200" dirty="0">
                <a:solidFill>
                  <a:prstClr val="black"/>
                </a:solidFill>
                <a:latin typeface="メイリオ" panose="020B0604030504040204" pitchFamily="50" charset="-128"/>
                <a:ea typeface="メイリオ" panose="020B0604030504040204" pitchFamily="50" charset="-128"/>
              </a:rPr>
              <a:t>　</a:t>
            </a:r>
            <a:endParaRPr lang="en-US" altLang="ja-JP" sz="1200" dirty="0">
              <a:solidFill>
                <a:prstClr val="black"/>
              </a:solidFill>
              <a:latin typeface="メイリオ" panose="020B0604030504040204" pitchFamily="50" charset="-128"/>
              <a:ea typeface="メイリオ" panose="020B0604030504040204" pitchFamily="50" charset="-128"/>
            </a:endParaRPr>
          </a:p>
          <a:p>
            <a:pPr lvl="0"/>
            <a:r>
              <a:rPr lang="ja-JP" altLang="en-US" sz="1400" dirty="0">
                <a:solidFill>
                  <a:prstClr val="black"/>
                </a:solidFill>
                <a:latin typeface="メイリオ" panose="020B0604030504040204" pitchFamily="50" charset="-128"/>
                <a:ea typeface="メイリオ" panose="020B0604030504040204" pitchFamily="50" charset="-128"/>
              </a:rPr>
              <a:t>　 ➤</a:t>
            </a:r>
            <a:r>
              <a:rPr lang="ja-JP" altLang="en-US" sz="1600" u="sng" dirty="0">
                <a:solidFill>
                  <a:prstClr val="black"/>
                </a:solidFill>
                <a:latin typeface="メイリオ" panose="020B0604030504040204" pitchFamily="50" charset="-128"/>
                <a:ea typeface="メイリオ" panose="020B0604030504040204" pitchFamily="50" charset="-128"/>
              </a:rPr>
              <a:t>外出頻度が多い人ほど、日々の充実感</a:t>
            </a:r>
            <a:r>
              <a:rPr lang="ja-JP" altLang="en-US" sz="1600" u="sng" dirty="0">
                <a:latin typeface="メイリオ" panose="020B0604030504040204" pitchFamily="50" charset="-128"/>
                <a:ea typeface="メイリオ" panose="020B0604030504040204" pitchFamily="50" charset="-128"/>
              </a:rPr>
              <a:t>・暮らしの安心感</a:t>
            </a:r>
            <a:r>
              <a:rPr lang="ja-JP" altLang="en-US" sz="1600" u="sng" dirty="0">
                <a:solidFill>
                  <a:prstClr val="black"/>
                </a:solidFill>
                <a:latin typeface="メイリオ" panose="020B0604030504040204" pitchFamily="50" charset="-128"/>
                <a:ea typeface="メイリオ" panose="020B0604030504040204" pitchFamily="50" charset="-128"/>
              </a:rPr>
              <a:t>がある</a:t>
            </a:r>
            <a:endParaRPr lang="en-US" altLang="ja-JP" sz="1400" u="sng" dirty="0">
              <a:solidFill>
                <a:prstClr val="black"/>
              </a:solidFill>
              <a:latin typeface="メイリオ" panose="020B0604030504040204" pitchFamily="50" charset="-128"/>
              <a:ea typeface="メイリオ" panose="020B0604030504040204" pitchFamily="50" charset="-128"/>
            </a:endParaRPr>
          </a:p>
          <a:p>
            <a:pPr lvl="0"/>
            <a:endParaRPr lang="en-US" altLang="ja-JP" sz="700" dirty="0">
              <a:solidFill>
                <a:prstClr val="black"/>
              </a:solidFill>
              <a:latin typeface="メイリオ" panose="020B0604030504040204" pitchFamily="50" charset="-128"/>
              <a:ea typeface="メイリオ" panose="020B0604030504040204" pitchFamily="50" charset="-128"/>
            </a:endParaRPr>
          </a:p>
          <a:p>
            <a:pPr lvl="0"/>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23×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34</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P117</a:t>
            </a:r>
            <a:r>
              <a:rPr lang="ja-JP" altLang="en-US" sz="1200" dirty="0">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33×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34</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P124</a:t>
            </a:r>
            <a:r>
              <a:rPr lang="ja-JP" altLang="en-US" sz="1200" dirty="0">
                <a:latin typeface="メイリオ" panose="020B0604030504040204" pitchFamily="50" charset="-128"/>
                <a:ea typeface="メイリオ" panose="020B0604030504040204" pitchFamily="50" charset="-128"/>
              </a:rPr>
              <a:t> ）</a:t>
            </a:r>
            <a:r>
              <a:rPr lang="ja-JP" altLang="en-US" sz="1200" dirty="0">
                <a:solidFill>
                  <a:prstClr val="black"/>
                </a:solidFill>
                <a:latin typeface="メイリオ" panose="020B0604030504040204" pitchFamily="50" charset="-128"/>
                <a:ea typeface="メイリオ" panose="020B0604030504040204" pitchFamily="50" charset="-128"/>
              </a:rPr>
              <a:t>　</a:t>
            </a:r>
            <a:endParaRPr lang="en-US" altLang="ja-JP" sz="1200" dirty="0">
              <a:solidFill>
                <a:prstClr val="black"/>
              </a:solidFill>
              <a:latin typeface="メイリオ" panose="020B0604030504040204" pitchFamily="50" charset="-128"/>
              <a:ea typeface="メイリオ" panose="020B0604030504040204" pitchFamily="50" charset="-128"/>
            </a:endParaRPr>
          </a:p>
          <a:p>
            <a:pPr lvl="0"/>
            <a:r>
              <a:rPr lang="ja-JP" altLang="en-US" sz="1400" dirty="0">
                <a:solidFill>
                  <a:prstClr val="black"/>
                </a:solidFill>
                <a:latin typeface="メイリオ" panose="020B0604030504040204" pitchFamily="50" charset="-128"/>
                <a:ea typeface="メイリオ" panose="020B0604030504040204" pitchFamily="50" charset="-128"/>
              </a:rPr>
              <a:t>　 ➤</a:t>
            </a:r>
            <a:r>
              <a:rPr lang="ja-JP" altLang="en-US" sz="1600" b="1" u="sng" dirty="0">
                <a:solidFill>
                  <a:prstClr val="black"/>
                </a:solidFill>
                <a:latin typeface="メイリオ" panose="020B0604030504040204" pitchFamily="50" charset="-128"/>
                <a:ea typeface="メイリオ" panose="020B0604030504040204" pitchFamily="50" charset="-128"/>
              </a:rPr>
              <a:t>困ったことや不安なことを相談できる相手がいる人ほど</a:t>
            </a:r>
            <a:r>
              <a:rPr lang="ja-JP" altLang="en-US" sz="1600" u="sng" dirty="0">
                <a:solidFill>
                  <a:prstClr val="black"/>
                </a:solidFill>
                <a:latin typeface="メイリオ" panose="020B0604030504040204" pitchFamily="50" charset="-128"/>
                <a:ea typeface="メイリオ" panose="020B0604030504040204" pitchFamily="50" charset="-128"/>
              </a:rPr>
              <a:t>、</a:t>
            </a:r>
            <a:endParaRPr lang="en-US" altLang="ja-JP" sz="1600" u="sng" dirty="0">
              <a:solidFill>
                <a:prstClr val="black"/>
              </a:solidFill>
              <a:latin typeface="メイリオ" panose="020B0604030504040204" pitchFamily="50" charset="-128"/>
              <a:ea typeface="メイリオ" panose="020B0604030504040204" pitchFamily="50" charset="-128"/>
            </a:endParaRPr>
          </a:p>
          <a:p>
            <a:pPr lvl="0"/>
            <a:r>
              <a:rPr lang="ja-JP" altLang="en-US" sz="1600" dirty="0">
                <a:solidFill>
                  <a:prstClr val="black"/>
                </a:solidFill>
                <a:latin typeface="メイリオ" panose="020B0604030504040204" pitchFamily="50" charset="-128"/>
                <a:ea typeface="メイリオ" panose="020B0604030504040204" pitchFamily="50" charset="-128"/>
              </a:rPr>
              <a:t>　　　　　　　　　　　　　　　　　　　　　　　　　</a:t>
            </a:r>
            <a:r>
              <a:rPr lang="ja-JP" altLang="en-US" sz="1600" u="sng" dirty="0">
                <a:solidFill>
                  <a:prstClr val="black"/>
                </a:solidFill>
                <a:latin typeface="メイリオ" panose="020B0604030504040204" pitchFamily="50" charset="-128"/>
                <a:ea typeface="メイリオ" panose="020B0604030504040204" pitchFamily="50" charset="-128"/>
              </a:rPr>
              <a:t>日々の充実感</a:t>
            </a:r>
            <a:r>
              <a:rPr lang="ja-JP" altLang="en-US" sz="1600" u="sng" dirty="0">
                <a:latin typeface="メイリオ" panose="020B0604030504040204" pitchFamily="50" charset="-128"/>
                <a:ea typeface="メイリオ" panose="020B0604030504040204" pitchFamily="50" charset="-128"/>
              </a:rPr>
              <a:t>・暮らしの安心感</a:t>
            </a:r>
            <a:r>
              <a:rPr lang="ja-JP" altLang="en-US" sz="1600" u="sng" dirty="0">
                <a:solidFill>
                  <a:prstClr val="black"/>
                </a:solidFill>
                <a:latin typeface="メイリオ" panose="020B0604030504040204" pitchFamily="50" charset="-128"/>
                <a:ea typeface="メイリオ" panose="020B0604030504040204" pitchFamily="50" charset="-128"/>
              </a:rPr>
              <a:t>がある</a:t>
            </a:r>
            <a:endParaRPr lang="en-US" altLang="ja-JP" sz="1400" u="sng" dirty="0">
              <a:solidFill>
                <a:prstClr val="black"/>
              </a:solidFill>
              <a:latin typeface="メイリオ" panose="020B0604030504040204" pitchFamily="50" charset="-128"/>
              <a:ea typeface="メイリオ" panose="020B0604030504040204" pitchFamily="50" charset="-128"/>
            </a:endParaRPr>
          </a:p>
          <a:p>
            <a:pPr lvl="0"/>
            <a:endParaRPr lang="en-US" altLang="ja-JP" sz="700" dirty="0">
              <a:solidFill>
                <a:prstClr val="black"/>
              </a:solidFill>
              <a:latin typeface="メイリオ" panose="020B0604030504040204" pitchFamily="50" charset="-128"/>
              <a:ea typeface="メイリオ" panose="020B0604030504040204" pitchFamily="50" charset="-128"/>
            </a:endParaRPr>
          </a:p>
          <a:p>
            <a:pPr lvl="0"/>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23×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31-1</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P113</a:t>
            </a:r>
            <a:r>
              <a:rPr lang="ja-JP" altLang="en-US" sz="1200" dirty="0">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　</a:t>
            </a:r>
            <a:endParaRPr lang="en-US" altLang="ja-JP" sz="1200" dirty="0">
              <a:solidFill>
                <a:prstClr val="black"/>
              </a:solidFill>
              <a:latin typeface="メイリオ" panose="020B0604030504040204" pitchFamily="50" charset="-128"/>
              <a:ea typeface="メイリオ" panose="020B0604030504040204" pitchFamily="50" charset="-128"/>
            </a:endParaRPr>
          </a:p>
          <a:p>
            <a:pPr lvl="0"/>
            <a:r>
              <a:rPr lang="ja-JP" altLang="en-US" sz="1400" dirty="0">
                <a:solidFill>
                  <a:prstClr val="black"/>
                </a:solidFill>
                <a:latin typeface="メイリオ" panose="020B0604030504040204" pitchFamily="50" charset="-128"/>
                <a:ea typeface="メイリオ" panose="020B0604030504040204" pitchFamily="50" charset="-128"/>
              </a:rPr>
              <a:t>　 ➤</a:t>
            </a:r>
            <a:r>
              <a:rPr lang="ja-JP" altLang="en-US" sz="1600" b="1" u="sng" dirty="0">
                <a:solidFill>
                  <a:prstClr val="black"/>
                </a:solidFill>
                <a:latin typeface="メイリオ" panose="020B0604030504040204" pitchFamily="50" charset="-128"/>
                <a:ea typeface="メイリオ" panose="020B0604030504040204" pitchFamily="50" charset="-128"/>
              </a:rPr>
              <a:t>ボランティアの参加意向がある人ほど</a:t>
            </a:r>
            <a:r>
              <a:rPr lang="ja-JP" altLang="en-US" sz="1600" u="sng" dirty="0">
                <a:solidFill>
                  <a:prstClr val="black"/>
                </a:solidFill>
                <a:latin typeface="メイリオ" panose="020B0604030504040204" pitchFamily="50" charset="-128"/>
                <a:ea typeface="メイリオ" panose="020B0604030504040204" pitchFamily="50" charset="-128"/>
              </a:rPr>
              <a:t>、日々の充実感がある</a:t>
            </a:r>
            <a:endParaRPr lang="en-US" altLang="ja-JP" sz="1600" u="sng" dirty="0">
              <a:solidFill>
                <a:prstClr val="black"/>
              </a:solidFill>
              <a:latin typeface="メイリオ" panose="020B0604030504040204" pitchFamily="50" charset="-128"/>
              <a:ea typeface="メイリオ" panose="020B0604030504040204" pitchFamily="50" charset="-128"/>
            </a:endParaRPr>
          </a:p>
          <a:p>
            <a:pPr lvl="0"/>
            <a:endParaRPr lang="en-US" altLang="ja-JP" sz="700" dirty="0">
              <a:solidFill>
                <a:prstClr val="black"/>
              </a:solidFill>
              <a:latin typeface="メイリオ" panose="020B0604030504040204" pitchFamily="50" charset="-128"/>
              <a:ea typeface="メイリオ" panose="020B0604030504040204" pitchFamily="50" charset="-128"/>
            </a:endParaRPr>
          </a:p>
          <a:p>
            <a:pPr lvl="0"/>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23×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33</a:t>
            </a:r>
            <a:r>
              <a:rPr lang="ja-JP" altLang="en-US" sz="1200" dirty="0">
                <a:solidFill>
                  <a:prstClr val="black"/>
                </a:solidFill>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報告書</a:t>
            </a:r>
            <a:r>
              <a:rPr lang="en-US" altLang="ja-JP" sz="1200" dirty="0">
                <a:latin typeface="メイリオ" panose="020B0604030504040204" pitchFamily="50" charset="-128"/>
                <a:ea typeface="メイリオ" panose="020B0604030504040204" pitchFamily="50" charset="-128"/>
              </a:rPr>
              <a:t>P116</a:t>
            </a:r>
            <a:r>
              <a:rPr lang="ja-JP" altLang="en-US" sz="1200" dirty="0">
                <a:latin typeface="メイリオ" panose="020B0604030504040204" pitchFamily="50" charset="-128"/>
                <a:ea typeface="メイリオ" panose="020B0604030504040204" pitchFamily="50" charset="-128"/>
              </a:rPr>
              <a:t>）</a:t>
            </a:r>
            <a:r>
              <a:rPr lang="ja-JP" altLang="en-US" sz="1200" dirty="0">
                <a:solidFill>
                  <a:prstClr val="black"/>
                </a:solidFill>
                <a:latin typeface="メイリオ" panose="020B0604030504040204" pitchFamily="50" charset="-128"/>
                <a:ea typeface="メイリオ" panose="020B0604030504040204" pitchFamily="50" charset="-128"/>
              </a:rPr>
              <a:t>　</a:t>
            </a:r>
            <a:endParaRPr lang="en-US" altLang="ja-JP" sz="1200" dirty="0">
              <a:solidFill>
                <a:prstClr val="black"/>
              </a:solidFill>
              <a:latin typeface="メイリオ" panose="020B0604030504040204" pitchFamily="50" charset="-128"/>
              <a:ea typeface="メイリオ" panose="020B0604030504040204" pitchFamily="50" charset="-128"/>
            </a:endParaRPr>
          </a:p>
          <a:p>
            <a:pPr lvl="0"/>
            <a:r>
              <a:rPr lang="ja-JP" altLang="en-US" sz="1400" dirty="0">
                <a:solidFill>
                  <a:prstClr val="black"/>
                </a:solidFill>
                <a:latin typeface="メイリオ" panose="020B0604030504040204" pitchFamily="50" charset="-128"/>
                <a:ea typeface="メイリオ" panose="020B0604030504040204" pitchFamily="50" charset="-128"/>
              </a:rPr>
              <a:t>　</a:t>
            </a:r>
            <a:r>
              <a:rPr lang="en-US" altLang="ja-JP" sz="1400" dirty="0">
                <a:solidFill>
                  <a:prstClr val="black"/>
                </a:solidFill>
                <a:latin typeface="メイリオ" panose="020B0604030504040204" pitchFamily="50" charset="-128"/>
                <a:ea typeface="メイリオ" panose="020B0604030504040204" pitchFamily="50" charset="-128"/>
              </a:rPr>
              <a:t> </a:t>
            </a:r>
            <a:r>
              <a:rPr lang="ja-JP" altLang="en-US" sz="1400" dirty="0">
                <a:solidFill>
                  <a:prstClr val="black"/>
                </a:solidFill>
                <a:latin typeface="メイリオ" panose="020B0604030504040204" pitchFamily="50" charset="-128"/>
                <a:ea typeface="メイリオ" panose="020B0604030504040204" pitchFamily="50" charset="-128"/>
              </a:rPr>
              <a:t>➤</a:t>
            </a:r>
            <a:r>
              <a:rPr lang="ja-JP" altLang="en-US" sz="1600" b="1" u="sng" dirty="0">
                <a:solidFill>
                  <a:prstClr val="black"/>
                </a:solidFill>
                <a:latin typeface="メイリオ" panose="020B0604030504040204" pitchFamily="50" charset="-128"/>
                <a:ea typeface="メイリオ" panose="020B0604030504040204" pitchFamily="50" charset="-128"/>
              </a:rPr>
              <a:t>地域での暮らしに安心感を感じている人ほど</a:t>
            </a:r>
            <a:r>
              <a:rPr lang="ja-JP" altLang="en-US" sz="1600" u="sng" dirty="0">
                <a:solidFill>
                  <a:prstClr val="black"/>
                </a:solidFill>
                <a:latin typeface="メイリオ" panose="020B0604030504040204" pitchFamily="50" charset="-128"/>
                <a:ea typeface="メイリオ" panose="020B0604030504040204" pitchFamily="50" charset="-128"/>
              </a:rPr>
              <a:t>、日々の充実感がある</a:t>
            </a:r>
            <a:endParaRPr lang="en-US" altLang="ja-JP" sz="1600" u="sng" dirty="0">
              <a:solidFill>
                <a:prstClr val="black"/>
              </a:solidFill>
              <a:latin typeface="メイリオ" panose="020B0604030504040204" pitchFamily="50" charset="-128"/>
              <a:ea typeface="メイリオ" panose="020B0604030504040204" pitchFamily="50" charset="-128"/>
            </a:endParaRPr>
          </a:p>
          <a:p>
            <a:pPr lvl="0"/>
            <a:endParaRPr lang="en-US" altLang="ja-JP" sz="700" u="sng" dirty="0">
              <a:solidFill>
                <a:prstClr val="black"/>
              </a:solidFill>
              <a:latin typeface="メイリオ" panose="020B0604030504040204" pitchFamily="50" charset="-128"/>
              <a:ea typeface="メイリオ" panose="020B0604030504040204" pitchFamily="50" charset="-128"/>
            </a:endParaRPr>
          </a:p>
          <a:p>
            <a:pPr lvl="0"/>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33×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26</a:t>
            </a:r>
            <a:r>
              <a:rPr lang="ja-JP" altLang="en-US" sz="1200" dirty="0">
                <a:solidFill>
                  <a:prstClr val="black"/>
                </a:solidFill>
                <a:latin typeface="メイリオ" panose="020B0604030504040204" pitchFamily="50" charset="-128"/>
                <a:ea typeface="メイリオ" panose="020B0604030504040204" pitchFamily="50" charset="-128"/>
              </a:rPr>
              <a:t>（報告書</a:t>
            </a:r>
            <a:r>
              <a:rPr lang="en-US" altLang="ja-JP" sz="1200" dirty="0">
                <a:solidFill>
                  <a:prstClr val="black"/>
                </a:solidFill>
                <a:latin typeface="メイリオ" panose="020B0604030504040204" pitchFamily="50" charset="-128"/>
                <a:ea typeface="メイリオ" panose="020B0604030504040204" pitchFamily="50" charset="-128"/>
              </a:rPr>
              <a:t>P120</a:t>
            </a:r>
            <a:r>
              <a:rPr lang="ja-JP" altLang="en-US" sz="1200" dirty="0">
                <a:solidFill>
                  <a:prstClr val="black"/>
                </a:solidFill>
                <a:latin typeface="メイリオ" panose="020B0604030504040204" pitchFamily="50" charset="-128"/>
                <a:ea typeface="メイリオ" panose="020B0604030504040204" pitchFamily="50" charset="-128"/>
              </a:rPr>
              <a:t>）　</a:t>
            </a:r>
          </a:p>
          <a:p>
            <a:pPr lvl="0"/>
            <a:r>
              <a:rPr lang="ja-JP" altLang="en-US" sz="1400" dirty="0">
                <a:solidFill>
                  <a:prstClr val="black"/>
                </a:solidFill>
                <a:latin typeface="メイリオ" panose="020B0604030504040204" pitchFamily="50" charset="-128"/>
                <a:ea typeface="メイリオ" panose="020B0604030504040204" pitchFamily="50" charset="-128"/>
              </a:rPr>
              <a:t>　 ➤</a:t>
            </a:r>
            <a:r>
              <a:rPr lang="ja-JP" altLang="en-US" sz="1600" u="sng" dirty="0">
                <a:solidFill>
                  <a:prstClr val="black"/>
                </a:solidFill>
                <a:latin typeface="メイリオ" panose="020B0604030504040204" pitchFamily="50" charset="-128"/>
                <a:ea typeface="メイリオ" panose="020B0604030504040204" pitchFamily="50" charset="-128"/>
              </a:rPr>
              <a:t>通知やお知らせなど情報がわからない人ほど、暮らしに安心感がない</a:t>
            </a:r>
          </a:p>
          <a:p>
            <a:pPr lvl="0"/>
            <a:endParaRPr lang="ja-JP" altLang="en-US" sz="700" dirty="0">
              <a:solidFill>
                <a:prstClr val="black"/>
              </a:solidFill>
              <a:latin typeface="メイリオ" panose="020B0604030504040204" pitchFamily="50" charset="-128"/>
              <a:ea typeface="メイリオ" panose="020B0604030504040204" pitchFamily="50" charset="-128"/>
            </a:endParaRPr>
          </a:p>
          <a:p>
            <a:pPr lvl="0"/>
            <a:r>
              <a:rPr lang="ja-JP" altLang="en-US" sz="1200" dirty="0">
                <a:solidFill>
                  <a:prstClr val="black"/>
                </a:solidFill>
                <a:latin typeface="メイリオ" panose="020B0604030504040204" pitchFamily="50" charset="-128"/>
                <a:ea typeface="メイリオ" panose="020B0604030504040204" pitchFamily="50" charset="-128"/>
              </a:rPr>
              <a:t>・ 問</a:t>
            </a:r>
            <a:r>
              <a:rPr lang="en-US" altLang="ja-JP" sz="1200" dirty="0">
                <a:solidFill>
                  <a:prstClr val="black"/>
                </a:solidFill>
                <a:latin typeface="メイリオ" panose="020B0604030504040204" pitchFamily="50" charset="-128"/>
                <a:ea typeface="メイリオ" panose="020B0604030504040204" pitchFamily="50" charset="-128"/>
              </a:rPr>
              <a:t>33×</a:t>
            </a:r>
            <a:r>
              <a:rPr lang="ja-JP" altLang="en-US" sz="1200" dirty="0">
                <a:solidFill>
                  <a:prstClr val="black"/>
                </a:solidFill>
                <a:latin typeface="メイリオ" panose="020B0604030504040204" pitchFamily="50" charset="-128"/>
                <a:ea typeface="メイリオ" panose="020B0604030504040204" pitchFamily="50" charset="-128"/>
              </a:rPr>
              <a:t>問</a:t>
            </a:r>
            <a:r>
              <a:rPr lang="en-US" altLang="ja-JP" sz="1200" dirty="0">
                <a:solidFill>
                  <a:prstClr val="black"/>
                </a:solidFill>
                <a:latin typeface="メイリオ" panose="020B0604030504040204" pitchFamily="50" charset="-128"/>
                <a:ea typeface="メイリオ" panose="020B0604030504040204" pitchFamily="50" charset="-128"/>
              </a:rPr>
              <a:t>29</a:t>
            </a:r>
            <a:r>
              <a:rPr lang="ja-JP" altLang="en-US" sz="1200" dirty="0">
                <a:solidFill>
                  <a:prstClr val="black"/>
                </a:solidFill>
                <a:latin typeface="メイリオ" panose="020B0604030504040204" pitchFamily="50" charset="-128"/>
                <a:ea typeface="メイリオ" panose="020B0604030504040204" pitchFamily="50" charset="-128"/>
              </a:rPr>
              <a:t>（報告書</a:t>
            </a:r>
            <a:r>
              <a:rPr lang="en-US" altLang="ja-JP" sz="1200" dirty="0">
                <a:solidFill>
                  <a:prstClr val="black"/>
                </a:solidFill>
                <a:latin typeface="メイリオ" panose="020B0604030504040204" pitchFamily="50" charset="-128"/>
                <a:ea typeface="メイリオ" panose="020B0604030504040204" pitchFamily="50" charset="-128"/>
              </a:rPr>
              <a:t>P121 </a:t>
            </a:r>
            <a:r>
              <a:rPr lang="ja-JP" altLang="en-US" sz="1200" dirty="0">
                <a:solidFill>
                  <a:prstClr val="black"/>
                </a:solidFill>
                <a:latin typeface="メイリオ" panose="020B0604030504040204" pitchFamily="50" charset="-128"/>
                <a:ea typeface="メイリオ" panose="020B0604030504040204" pitchFamily="50" charset="-128"/>
              </a:rPr>
              <a:t>）　</a:t>
            </a:r>
          </a:p>
          <a:p>
            <a:pPr lvl="0"/>
            <a:r>
              <a:rPr lang="ja-JP" altLang="en-US" sz="1400" dirty="0">
                <a:solidFill>
                  <a:prstClr val="black"/>
                </a:solidFill>
                <a:latin typeface="メイリオ" panose="020B0604030504040204" pitchFamily="50" charset="-128"/>
                <a:ea typeface="メイリオ" panose="020B0604030504040204" pitchFamily="50" charset="-128"/>
              </a:rPr>
              <a:t>　 ➤</a:t>
            </a:r>
            <a:r>
              <a:rPr lang="ja-JP" altLang="en-US" sz="1600" b="1" u="sng" dirty="0">
                <a:solidFill>
                  <a:prstClr val="black"/>
                </a:solidFill>
                <a:latin typeface="メイリオ" panose="020B0604030504040204" pitchFamily="50" charset="-128"/>
                <a:ea typeface="メイリオ" panose="020B0604030504040204" pitchFamily="50" charset="-128"/>
              </a:rPr>
              <a:t>自宅で家族などの介護を受けて暮らしたいと考える方</a:t>
            </a:r>
            <a:r>
              <a:rPr lang="ja-JP" altLang="en-US" sz="1600" u="sng" dirty="0">
                <a:solidFill>
                  <a:prstClr val="black"/>
                </a:solidFill>
                <a:latin typeface="メイリオ" panose="020B0604030504040204" pitchFamily="50" charset="-128"/>
                <a:ea typeface="メイリオ" panose="020B0604030504040204" pitchFamily="50" charset="-128"/>
              </a:rPr>
              <a:t>は、暮らしの安心感がある</a:t>
            </a:r>
          </a:p>
        </p:txBody>
      </p:sp>
      <p:sp>
        <p:nvSpPr>
          <p:cNvPr id="2" name="スライド番号プレースホルダー 7">
            <a:extLst>
              <a:ext uri="{FF2B5EF4-FFF2-40B4-BE49-F238E27FC236}">
                <a16:creationId xmlns:a16="http://schemas.microsoft.com/office/drawing/2014/main" id="{85FC2B49-F873-56DD-81DD-ADA42FA07AFC}"/>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17</a:t>
            </a:fld>
            <a:endParaRPr kumimoji="1" lang="ja-JP" altLang="en-US" dirty="0">
              <a:solidFill>
                <a:schemeClr val="tx1"/>
              </a:solidFill>
            </a:endParaRPr>
          </a:p>
        </p:txBody>
      </p:sp>
      <p:sp>
        <p:nvSpPr>
          <p:cNvPr id="3" name="テキスト ボックス 2">
            <a:extLst>
              <a:ext uri="{FF2B5EF4-FFF2-40B4-BE49-F238E27FC236}">
                <a16:creationId xmlns:a16="http://schemas.microsoft.com/office/drawing/2014/main" id="{ED472332-60CE-FF83-D498-DEE75EF26DBA}"/>
              </a:ext>
            </a:extLst>
          </p:cNvPr>
          <p:cNvSpPr txBox="1"/>
          <p:nvPr/>
        </p:nvSpPr>
        <p:spPr>
          <a:xfrm>
            <a:off x="128788" y="235975"/>
            <a:ext cx="5688000"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高齢者の生活実態と介護サービス等に関する意識調査</a:t>
            </a:r>
          </a:p>
        </p:txBody>
      </p:sp>
      <p:cxnSp>
        <p:nvCxnSpPr>
          <p:cNvPr id="6" name="直線コネクタ 5">
            <a:extLst>
              <a:ext uri="{FF2B5EF4-FFF2-40B4-BE49-F238E27FC236}">
                <a16:creationId xmlns:a16="http://schemas.microsoft.com/office/drawing/2014/main" id="{232111B6-11F0-40C5-90B9-C6AE63092DBF}"/>
              </a:ext>
            </a:extLst>
          </p:cNvPr>
          <p:cNvCxnSpPr>
            <a:cxnSpLocks/>
          </p:cNvCxnSpPr>
          <p:nvPr/>
        </p:nvCxnSpPr>
        <p:spPr>
          <a:xfrm>
            <a:off x="160986" y="625269"/>
            <a:ext cx="8822028" cy="0"/>
          </a:xfrm>
          <a:prstGeom prst="line">
            <a:avLst/>
          </a:prstGeom>
          <a:noFill/>
          <a:ln w="22225" cap="flat" cmpd="thickThin" algn="ctr">
            <a:solidFill>
              <a:srgbClr val="4472C4"/>
            </a:solidFill>
            <a:prstDash val="solid"/>
            <a:miter lim="800000"/>
          </a:ln>
          <a:effectLst/>
        </p:spPr>
      </p:cxnSp>
      <p:sp>
        <p:nvSpPr>
          <p:cNvPr id="13" name="正方形/長方形 12">
            <a:extLst>
              <a:ext uri="{FF2B5EF4-FFF2-40B4-BE49-F238E27FC236}">
                <a16:creationId xmlns:a16="http://schemas.microsoft.com/office/drawing/2014/main" id="{F9890AC4-309A-402E-A765-6C12A4AA7259}"/>
              </a:ext>
            </a:extLst>
          </p:cNvPr>
          <p:cNvSpPr/>
          <p:nvPr/>
        </p:nvSpPr>
        <p:spPr>
          <a:xfrm>
            <a:off x="174434" y="814705"/>
            <a:ext cx="8795132"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○身近に相談相手がいる方や、健康体操・趣味の集い・ボランティア活動等に参加している方は、</a:t>
            </a:r>
            <a:endParaRPr kumimoji="1"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日々の充実感や地域で安心して暮らすことができると感じている割合が高い。</a:t>
            </a:r>
          </a:p>
        </p:txBody>
      </p:sp>
      <p:sp>
        <p:nvSpPr>
          <p:cNvPr id="7" name="テキスト ボックス 6">
            <a:extLst>
              <a:ext uri="{FF2B5EF4-FFF2-40B4-BE49-F238E27FC236}">
                <a16:creationId xmlns:a16="http://schemas.microsoft.com/office/drawing/2014/main" id="{C6321F7F-045E-4D8B-931F-CB3308F93742}"/>
              </a:ext>
            </a:extLst>
          </p:cNvPr>
          <p:cNvSpPr txBox="1"/>
          <p:nvPr/>
        </p:nvSpPr>
        <p:spPr>
          <a:xfrm>
            <a:off x="128788" y="235975"/>
            <a:ext cx="7607036"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高齢者の生活実態と介護サービス等に関する意識調査</a:t>
            </a:r>
            <a:r>
              <a:rPr kumimoji="1" lang="ja-JP" altLang="en-US" sz="1400" dirty="0">
                <a:latin typeface="BIZ UDPゴシック" panose="020B0400000000000000" pitchFamily="50" charset="-128"/>
                <a:ea typeface="BIZ UDPゴシック" panose="020B0400000000000000" pitchFamily="50" charset="-128"/>
              </a:rPr>
              <a:t>（令和７年度実施）</a:t>
            </a:r>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39206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F312865D-9882-3F07-EF76-F6728E3661AA}"/>
              </a:ext>
            </a:extLst>
          </p:cNvPr>
          <p:cNvSpPr txBox="1"/>
          <p:nvPr/>
        </p:nvSpPr>
        <p:spPr>
          <a:xfrm>
            <a:off x="280296" y="6100709"/>
            <a:ext cx="8748000" cy="630942"/>
          </a:xfrm>
          <a:prstGeom prst="rect">
            <a:avLst/>
          </a:prstGeom>
          <a:noFill/>
        </p:spPr>
        <p:txBody>
          <a:bodyPr wrap="square">
            <a:spAutoFit/>
          </a:bodyPr>
          <a:lstStyle/>
          <a:p>
            <a:r>
              <a:rPr lang="ja-JP" altLang="en-US" sz="1400" dirty="0">
                <a:latin typeface="メイリオ" panose="020B0604030504040204" pitchFamily="50" charset="-128"/>
                <a:ea typeface="メイリオ" panose="020B0604030504040204" pitchFamily="50" charset="-128"/>
              </a:rPr>
              <a:t>●健康体操や趣味の集いへの参加については、「参加したいと思わない」と回答した方の割合が最も多い。</a:t>
            </a:r>
            <a:endParaRPr lang="en-US" altLang="ja-JP" sz="1400" dirty="0">
              <a:latin typeface="メイリオ" panose="020B0604030504040204" pitchFamily="50" charset="-128"/>
              <a:ea typeface="メイリオ" panose="020B0604030504040204" pitchFamily="50" charset="-128"/>
            </a:endParaRPr>
          </a:p>
          <a:p>
            <a:endParaRPr lang="en-US" altLang="ja-JP" sz="7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●前回調査と比較すると、「実施されていたことを知らなかった」と回答した方の割合が</a:t>
            </a:r>
            <a:r>
              <a:rPr lang="en-US" altLang="ja-JP" sz="1400" dirty="0">
                <a:latin typeface="メイリオ" panose="020B0604030504040204" pitchFamily="50" charset="-128"/>
                <a:ea typeface="メイリオ" panose="020B0604030504040204" pitchFamily="50" charset="-128"/>
              </a:rPr>
              <a:t>1.7</a:t>
            </a:r>
            <a:r>
              <a:rPr lang="ja-JP" altLang="en-US" sz="1400" dirty="0">
                <a:latin typeface="メイリオ" panose="020B0604030504040204" pitchFamily="50" charset="-128"/>
                <a:ea typeface="メイリオ" panose="020B0604030504040204" pitchFamily="50" charset="-128"/>
              </a:rPr>
              <a:t>ポイント増加。</a:t>
            </a:r>
            <a:endParaRPr lang="en-US" altLang="ja-JP" sz="1400"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F2D42C98-43CC-2538-6890-6CA3E0044205}"/>
              </a:ext>
            </a:extLst>
          </p:cNvPr>
          <p:cNvPicPr>
            <a:picLocks noChangeAspect="1"/>
          </p:cNvPicPr>
          <p:nvPr/>
        </p:nvPicPr>
        <p:blipFill>
          <a:blip r:embed="rId2"/>
          <a:stretch>
            <a:fillRect/>
          </a:stretch>
        </p:blipFill>
        <p:spPr>
          <a:xfrm>
            <a:off x="664125" y="1378316"/>
            <a:ext cx="7812363" cy="4862922"/>
          </a:xfrm>
          <a:prstGeom prst="rect">
            <a:avLst/>
          </a:prstGeom>
          <a:ln>
            <a:noFill/>
            <a:prstDash val="dash"/>
          </a:ln>
        </p:spPr>
      </p:pic>
      <p:sp>
        <p:nvSpPr>
          <p:cNvPr id="4" name="テキスト ボックス 3">
            <a:extLst>
              <a:ext uri="{FF2B5EF4-FFF2-40B4-BE49-F238E27FC236}">
                <a16:creationId xmlns:a16="http://schemas.microsoft.com/office/drawing/2014/main" id="{897B4ECC-D0A8-3E4E-C795-E2ACE639DE7C}"/>
              </a:ext>
            </a:extLst>
          </p:cNvPr>
          <p:cNvSpPr txBox="1"/>
          <p:nvPr/>
        </p:nvSpPr>
        <p:spPr>
          <a:xfrm>
            <a:off x="-1" y="871886"/>
            <a:ext cx="5124659" cy="369332"/>
          </a:xfrm>
          <a:prstGeom prst="rect">
            <a:avLst/>
          </a:prstGeom>
          <a:noFill/>
        </p:spPr>
        <p:txBody>
          <a:bodyPr wrap="square">
            <a:spAutoFit/>
          </a:bodyPr>
          <a:lstStyle/>
          <a:p>
            <a:r>
              <a:rPr lang="ja-JP" altLang="en-US" b="1" dirty="0">
                <a:latin typeface="メイリオ" panose="020B0604030504040204" pitchFamily="50" charset="-128"/>
                <a:ea typeface="メイリオ" panose="020B0604030504040204" pitchFamily="50" charset="-128"/>
              </a:rPr>
              <a:t>　◆問</a:t>
            </a:r>
            <a:r>
              <a:rPr lang="en-US" altLang="ja-JP" b="1" dirty="0">
                <a:latin typeface="メイリオ" panose="020B0604030504040204" pitchFamily="50" charset="-128"/>
                <a:ea typeface="メイリオ" panose="020B0604030504040204" pitchFamily="50" charset="-128"/>
              </a:rPr>
              <a:t>16-1</a:t>
            </a:r>
            <a:r>
              <a:rPr lang="ja-JP" altLang="en-US" b="1" dirty="0">
                <a:latin typeface="メイリオ" panose="020B0604030504040204" pitchFamily="50" charset="-128"/>
                <a:ea typeface="メイリオ" panose="020B0604030504040204" pitchFamily="50" charset="-128"/>
              </a:rPr>
              <a:t>「健康体操や趣味の集い等の参加」</a:t>
            </a:r>
            <a:endParaRPr lang="en-US" altLang="ja-JP" b="1"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E9B1A924-4A61-2D4C-CE12-F22C2395755C}"/>
              </a:ext>
            </a:extLst>
          </p:cNvPr>
          <p:cNvSpPr txBox="1"/>
          <p:nvPr/>
        </p:nvSpPr>
        <p:spPr>
          <a:xfrm>
            <a:off x="271152" y="1195446"/>
            <a:ext cx="8395398" cy="584775"/>
          </a:xfrm>
          <a:prstGeom prst="rect">
            <a:avLst/>
          </a:prstGeom>
          <a:noFill/>
        </p:spPr>
        <p:txBody>
          <a:bodyPr wrap="square">
            <a:spAutoFit/>
          </a:bodyPr>
          <a:lstStyle/>
          <a:p>
            <a:r>
              <a:rPr lang="ja-JP" altLang="en-US" sz="1600" dirty="0">
                <a:latin typeface="メイリオ" panose="020B0604030504040204" pitchFamily="50" charset="-128"/>
                <a:ea typeface="メイリオ" panose="020B0604030504040204" pitchFamily="50" charset="-128"/>
              </a:rPr>
              <a:t>　あなたは、お住まいの地域で実施されている健康体操や趣味の集い等に参加したいと</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思いますか。</a:t>
            </a:r>
          </a:p>
        </p:txBody>
      </p:sp>
      <p:sp>
        <p:nvSpPr>
          <p:cNvPr id="10" name="正方形/長方形 9">
            <a:extLst>
              <a:ext uri="{FF2B5EF4-FFF2-40B4-BE49-F238E27FC236}">
                <a16:creationId xmlns:a16="http://schemas.microsoft.com/office/drawing/2014/main" id="{515527A2-E86C-2673-2D75-CD5C68C6B801}"/>
              </a:ext>
            </a:extLst>
          </p:cNvPr>
          <p:cNvSpPr/>
          <p:nvPr/>
        </p:nvSpPr>
        <p:spPr>
          <a:xfrm>
            <a:off x="3920540" y="4019377"/>
            <a:ext cx="2664000" cy="720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1445041-F602-00BD-0541-4D576412D423}"/>
              </a:ext>
            </a:extLst>
          </p:cNvPr>
          <p:cNvSpPr/>
          <p:nvPr/>
        </p:nvSpPr>
        <p:spPr>
          <a:xfrm>
            <a:off x="3814062" y="5165073"/>
            <a:ext cx="2516399" cy="720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9CB1CC6-2238-D306-1154-88DBB4E661DE}"/>
              </a:ext>
            </a:extLst>
          </p:cNvPr>
          <p:cNvSpPr/>
          <p:nvPr/>
        </p:nvSpPr>
        <p:spPr>
          <a:xfrm>
            <a:off x="6893696" y="4022196"/>
            <a:ext cx="576000" cy="720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976D9632-DA5F-DD36-F759-ABBEAB6D318C}"/>
              </a:ext>
            </a:extLst>
          </p:cNvPr>
          <p:cNvSpPr/>
          <p:nvPr/>
        </p:nvSpPr>
        <p:spPr>
          <a:xfrm>
            <a:off x="6641696" y="5171078"/>
            <a:ext cx="648000" cy="720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7">
            <a:extLst>
              <a:ext uri="{FF2B5EF4-FFF2-40B4-BE49-F238E27FC236}">
                <a16:creationId xmlns:a16="http://schemas.microsoft.com/office/drawing/2014/main" id="{ACC63E93-BA2F-6BFB-3F6B-FD9B30B9B2D2}"/>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18</a:t>
            </a:fld>
            <a:endParaRPr kumimoji="1" lang="ja-JP" altLang="en-US" dirty="0">
              <a:solidFill>
                <a:schemeClr val="tx1"/>
              </a:solidFill>
            </a:endParaRPr>
          </a:p>
        </p:txBody>
      </p:sp>
      <p:cxnSp>
        <p:nvCxnSpPr>
          <p:cNvPr id="7" name="直線コネクタ 6">
            <a:extLst>
              <a:ext uri="{FF2B5EF4-FFF2-40B4-BE49-F238E27FC236}">
                <a16:creationId xmlns:a16="http://schemas.microsoft.com/office/drawing/2014/main" id="{7EEE8039-218C-5258-62AD-9BC99075AD68}"/>
              </a:ext>
            </a:extLst>
          </p:cNvPr>
          <p:cNvCxnSpPr>
            <a:cxnSpLocks/>
          </p:cNvCxnSpPr>
          <p:nvPr/>
        </p:nvCxnSpPr>
        <p:spPr>
          <a:xfrm>
            <a:off x="160986" y="625269"/>
            <a:ext cx="8822028" cy="0"/>
          </a:xfrm>
          <a:prstGeom prst="line">
            <a:avLst/>
          </a:prstGeom>
          <a:noFill/>
          <a:ln w="22225" cap="flat" cmpd="thickThin" algn="ctr">
            <a:solidFill>
              <a:srgbClr val="4472C4"/>
            </a:solidFill>
            <a:prstDash val="solid"/>
            <a:miter lim="800000"/>
          </a:ln>
          <a:effectLst/>
        </p:spPr>
      </p:cxnSp>
      <p:sp>
        <p:nvSpPr>
          <p:cNvPr id="14" name="テキスト ボックス 13">
            <a:extLst>
              <a:ext uri="{FF2B5EF4-FFF2-40B4-BE49-F238E27FC236}">
                <a16:creationId xmlns:a16="http://schemas.microsoft.com/office/drawing/2014/main" id="{086A0EB6-337B-46AC-89C5-17C3FD3F6A58}"/>
              </a:ext>
            </a:extLst>
          </p:cNvPr>
          <p:cNvSpPr txBox="1"/>
          <p:nvPr/>
        </p:nvSpPr>
        <p:spPr>
          <a:xfrm>
            <a:off x="128788" y="235975"/>
            <a:ext cx="7607036"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高齢者の生活実態と介護サービス等に関する意識調査</a:t>
            </a:r>
            <a:r>
              <a:rPr kumimoji="1" lang="ja-JP" altLang="en-US" sz="1400" dirty="0">
                <a:latin typeface="BIZ UDPゴシック" panose="020B0400000000000000" pitchFamily="50" charset="-128"/>
                <a:ea typeface="BIZ UDPゴシック" panose="020B0400000000000000" pitchFamily="50" charset="-128"/>
              </a:rPr>
              <a:t>（令和７年度実施）</a:t>
            </a:r>
            <a:endParaRPr kumimoji="1" lang="ja-JP" altLang="en-US" dirty="0">
              <a:latin typeface="BIZ UDPゴシック" panose="020B0400000000000000" pitchFamily="50" charset="-128"/>
              <a:ea typeface="BIZ UDPゴシック" panose="020B0400000000000000" pitchFamily="50" charset="-128"/>
            </a:endParaRPr>
          </a:p>
        </p:txBody>
      </p:sp>
      <p:sp>
        <p:nvSpPr>
          <p:cNvPr id="15" name="楕円 14">
            <a:extLst>
              <a:ext uri="{FF2B5EF4-FFF2-40B4-BE49-F238E27FC236}">
                <a16:creationId xmlns:a16="http://schemas.microsoft.com/office/drawing/2014/main" id="{4080AB28-3D31-4193-8EBD-C8D11B853D2E}"/>
              </a:ext>
            </a:extLst>
          </p:cNvPr>
          <p:cNvSpPr/>
          <p:nvPr/>
        </p:nvSpPr>
        <p:spPr>
          <a:xfrm>
            <a:off x="2161612" y="4085702"/>
            <a:ext cx="779568" cy="584775"/>
          </a:xfrm>
          <a:prstGeom prst="ellipse">
            <a:avLst/>
          </a:prstGeom>
          <a:noFill/>
          <a:ln w="127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619BA76B-5D5F-4817-B352-303A99DC0E4E}"/>
              </a:ext>
            </a:extLst>
          </p:cNvPr>
          <p:cNvSpPr/>
          <p:nvPr/>
        </p:nvSpPr>
        <p:spPr>
          <a:xfrm>
            <a:off x="2152468" y="5242160"/>
            <a:ext cx="779568" cy="584775"/>
          </a:xfrm>
          <a:prstGeom prst="ellipse">
            <a:avLst/>
          </a:prstGeom>
          <a:noFill/>
          <a:ln w="127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AE401170-ED9F-9017-0097-15C1F83BF269}"/>
              </a:ext>
            </a:extLst>
          </p:cNvPr>
          <p:cNvSpPr/>
          <p:nvPr/>
        </p:nvSpPr>
        <p:spPr>
          <a:xfrm>
            <a:off x="4160790" y="1738068"/>
            <a:ext cx="1044000" cy="720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722D8EA6-65CD-5597-BABD-D642C58105FE}"/>
              </a:ext>
            </a:extLst>
          </p:cNvPr>
          <p:cNvSpPr/>
          <p:nvPr/>
        </p:nvSpPr>
        <p:spPr>
          <a:xfrm>
            <a:off x="6254059" y="1740887"/>
            <a:ext cx="1044000" cy="720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48704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28789" y="643944"/>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7" name="テキスト ボックス 6"/>
          <p:cNvSpPr txBox="1"/>
          <p:nvPr/>
        </p:nvSpPr>
        <p:spPr>
          <a:xfrm>
            <a:off x="128789" y="235975"/>
            <a:ext cx="4559752"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目　次</a:t>
            </a:r>
          </a:p>
        </p:txBody>
      </p:sp>
      <p:sp>
        <p:nvSpPr>
          <p:cNvPr id="2" name="正方形/長方形 1"/>
          <p:cNvSpPr/>
          <p:nvPr/>
        </p:nvSpPr>
        <p:spPr>
          <a:xfrm>
            <a:off x="432000" y="909000"/>
            <a:ext cx="8280000" cy="54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・人口構造及び高齢化の推移</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・高齢者福祉圏域別による高齢者人口の推移</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・高齢者福祉圏域別による高齢者人口の割合の推移</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・世帯の推移</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・認知症高齢者の将来推計</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・第１号被保険者数及び要支援・要介護認定者の推移</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・介護総費用の推移</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・要支援・要介護認定率の状況</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・介護給付費の状況</a:t>
            </a:r>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・介護サービスの利用状況</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・介護保険施設等の整備状況</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・高齢者住まいの状況</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・高齢者の生活実態と介護サービス等に関する意識調査</a:t>
            </a:r>
            <a:r>
              <a:rPr kumimoji="1" lang="ja-JP" altLang="en-US" sz="1400" dirty="0">
                <a:solidFill>
                  <a:schemeClr val="tx1"/>
                </a:solidFill>
                <a:latin typeface="UD デジタル 教科書体 NK-R" panose="02020400000000000000" pitchFamily="18" charset="-128"/>
                <a:ea typeface="UD デジタル 教科書体 NK-R" panose="02020400000000000000" pitchFamily="18" charset="-128"/>
              </a:rPr>
              <a:t>（令和７年度実施）</a:t>
            </a: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8" name="スライド番号プレースホルダー 7">
            <a:extLst>
              <a:ext uri="{FF2B5EF4-FFF2-40B4-BE49-F238E27FC236}">
                <a16:creationId xmlns:a16="http://schemas.microsoft.com/office/drawing/2014/main" id="{1451B5EA-12B8-4CC6-85B3-6E8178C286D2}"/>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1</a:t>
            </a:fld>
            <a:endParaRPr kumimoji="1" lang="ja-JP" altLang="en-US" dirty="0">
              <a:solidFill>
                <a:schemeClr val="tx1"/>
              </a:solidFill>
            </a:endParaRPr>
          </a:p>
        </p:txBody>
      </p:sp>
      <p:sp>
        <p:nvSpPr>
          <p:cNvPr id="9" name="正方形/長方形 8">
            <a:extLst>
              <a:ext uri="{FF2B5EF4-FFF2-40B4-BE49-F238E27FC236}">
                <a16:creationId xmlns:a16="http://schemas.microsoft.com/office/drawing/2014/main" id="{730BC213-E824-458D-98F0-5E6CA7E8A45A}"/>
              </a:ext>
            </a:extLst>
          </p:cNvPr>
          <p:cNvSpPr/>
          <p:nvPr/>
        </p:nvSpPr>
        <p:spPr>
          <a:xfrm>
            <a:off x="7690817" y="909000"/>
            <a:ext cx="1260000" cy="54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2</a:t>
            </a: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3</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4</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5</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6</a:t>
            </a: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7</a:t>
            </a: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8</a:t>
            </a:r>
            <a:endPar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9</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１０</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１１</a:t>
            </a: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１２</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ja-JP" altLang="en-US" dirty="0">
                <a:solidFill>
                  <a:schemeClr val="tx1"/>
                </a:solidFill>
                <a:latin typeface="UD デジタル 教科書体 NK-R" panose="02020400000000000000" pitchFamily="18" charset="-128"/>
                <a:ea typeface="UD デジタル 教科書体 NK-R" panose="02020400000000000000" pitchFamily="18" charset="-128"/>
              </a:rPr>
              <a:t>１３</a:t>
            </a:r>
            <a:endPar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9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en-US" altLang="ja-JP" dirty="0">
                <a:solidFill>
                  <a:schemeClr val="tx1"/>
                </a:solidFill>
                <a:latin typeface="UD デジタル 教科書体 NK-R" panose="02020400000000000000" pitchFamily="18" charset="-128"/>
                <a:ea typeface="UD デジタル 教科書体 NK-R" panose="02020400000000000000" pitchFamily="18" charset="-128"/>
              </a:rPr>
              <a:t>…14</a:t>
            </a:r>
          </a:p>
        </p:txBody>
      </p:sp>
    </p:spTree>
    <p:extLst>
      <p:ext uri="{BB962C8B-B14F-4D97-AF65-F5344CB8AC3E}">
        <p14:creationId xmlns:p14="http://schemas.microsoft.com/office/powerpoint/2010/main" val="2783370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F312865D-9882-3F07-EF76-F6728E3661AA}"/>
              </a:ext>
            </a:extLst>
          </p:cNvPr>
          <p:cNvSpPr txBox="1"/>
          <p:nvPr/>
        </p:nvSpPr>
        <p:spPr>
          <a:xfrm>
            <a:off x="280296" y="5469773"/>
            <a:ext cx="8748000" cy="1061829"/>
          </a:xfrm>
          <a:prstGeom prst="rect">
            <a:avLst/>
          </a:prstGeom>
          <a:noFill/>
        </p:spPr>
        <p:txBody>
          <a:bodyPr wrap="square">
            <a:spAutoFit/>
          </a:bodyPr>
          <a:lstStyle/>
          <a:p>
            <a:r>
              <a:rPr lang="ja-JP" altLang="en-US" sz="1400" dirty="0">
                <a:latin typeface="メイリオ" panose="020B0604030504040204" pitchFamily="50" charset="-128"/>
                <a:ea typeface="メイリオ" panose="020B0604030504040204" pitchFamily="50" charset="-128"/>
              </a:rPr>
              <a:t>●ボランティア活動への参加意向は、「ボランティア活動に関心がない」（</a:t>
            </a:r>
            <a:r>
              <a:rPr lang="en-US" altLang="ja-JP" sz="1400" dirty="0">
                <a:latin typeface="メイリオ" panose="020B0604030504040204" pitchFamily="50" charset="-128"/>
                <a:ea typeface="メイリオ" panose="020B0604030504040204" pitchFamily="50" charset="-128"/>
              </a:rPr>
              <a:t>35.8</a:t>
            </a:r>
            <a:r>
              <a:rPr lang="ja-JP" altLang="en-US" sz="1400" dirty="0">
                <a:latin typeface="メイリオ" panose="020B0604030504040204" pitchFamily="50" charset="-128"/>
                <a:ea typeface="メイリオ" panose="020B0604030504040204" pitchFamily="50" charset="-128"/>
              </a:rPr>
              <a:t>％）が最も多く。</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次いで「ボランティア活動に関心はあるが、どうやって始めたらいいかわからない」</a:t>
            </a:r>
            <a:r>
              <a:rPr lang="en-US" altLang="ja-JP" sz="1400" dirty="0">
                <a:latin typeface="メイリオ" panose="020B0604030504040204" pitchFamily="50" charset="-128"/>
                <a:ea typeface="メイリオ" panose="020B0604030504040204" pitchFamily="50" charset="-128"/>
              </a:rPr>
              <a:t>(17.5</a:t>
            </a:r>
            <a:r>
              <a:rPr lang="ja-JP" altLang="en-US" sz="1400" dirty="0">
                <a:latin typeface="メイリオ" panose="020B0604030504040204" pitchFamily="50" charset="-128"/>
                <a:ea typeface="メイリオ" panose="020B0604030504040204" pitchFamily="50" charset="-128"/>
              </a:rPr>
              <a:t>％</a:t>
            </a:r>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、であった。</a:t>
            </a:r>
            <a:endParaRPr lang="en-US" altLang="ja-JP" sz="1400" dirty="0">
              <a:latin typeface="メイリオ" panose="020B0604030504040204" pitchFamily="50" charset="-128"/>
              <a:ea typeface="メイリオ" panose="020B0604030504040204" pitchFamily="50" charset="-128"/>
            </a:endParaRPr>
          </a:p>
          <a:p>
            <a:endParaRPr lang="en-US" altLang="ja-JP" sz="7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●年齢別にみると、年齢が低いほど、「ボランティア活動に関心はあるが、どうやって始めたらいいか</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　わからない」の割合が高い傾向であった。</a:t>
            </a:r>
            <a:endParaRPr lang="en-US" altLang="ja-JP" sz="14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897B4ECC-D0A8-3E4E-C795-E2ACE639DE7C}"/>
              </a:ext>
            </a:extLst>
          </p:cNvPr>
          <p:cNvSpPr txBox="1"/>
          <p:nvPr/>
        </p:nvSpPr>
        <p:spPr>
          <a:xfrm>
            <a:off x="-1" y="871886"/>
            <a:ext cx="5124659" cy="369332"/>
          </a:xfrm>
          <a:prstGeom prst="rect">
            <a:avLst/>
          </a:prstGeom>
          <a:noFill/>
        </p:spPr>
        <p:txBody>
          <a:bodyPr wrap="square">
            <a:spAutoFit/>
          </a:bodyPr>
          <a:lstStyle/>
          <a:p>
            <a:r>
              <a:rPr lang="ja-JP" altLang="en-US" b="1" dirty="0">
                <a:latin typeface="メイリオ" panose="020B0604030504040204" pitchFamily="50" charset="-128"/>
                <a:ea typeface="メイリオ" panose="020B0604030504040204" pitchFamily="50" charset="-128"/>
              </a:rPr>
              <a:t>　◆問</a:t>
            </a:r>
            <a:r>
              <a:rPr lang="en-US" altLang="ja-JP" b="1" dirty="0">
                <a:latin typeface="メイリオ" panose="020B0604030504040204" pitchFamily="50" charset="-128"/>
                <a:ea typeface="メイリオ" panose="020B0604030504040204" pitchFamily="50" charset="-128"/>
              </a:rPr>
              <a:t>31-1</a:t>
            </a:r>
            <a:r>
              <a:rPr lang="ja-JP" altLang="en-US" b="1" dirty="0">
                <a:latin typeface="メイリオ" panose="020B0604030504040204" pitchFamily="50" charset="-128"/>
                <a:ea typeface="メイリオ" panose="020B0604030504040204" pitchFamily="50" charset="-128"/>
              </a:rPr>
              <a:t>「ボランティア活動への参加意向」</a:t>
            </a:r>
            <a:endParaRPr lang="en-US" altLang="ja-JP" b="1"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E9B1A924-4A61-2D4C-CE12-F22C2395755C}"/>
              </a:ext>
            </a:extLst>
          </p:cNvPr>
          <p:cNvSpPr txBox="1"/>
          <p:nvPr/>
        </p:nvSpPr>
        <p:spPr>
          <a:xfrm>
            <a:off x="222618" y="1318557"/>
            <a:ext cx="8395398" cy="338554"/>
          </a:xfrm>
          <a:prstGeom prst="rect">
            <a:avLst/>
          </a:prstGeom>
          <a:noFill/>
        </p:spPr>
        <p:txBody>
          <a:bodyPr wrap="square">
            <a:spAutoFit/>
          </a:bodyPr>
          <a:lstStyle/>
          <a:p>
            <a:r>
              <a:rPr lang="ja-JP" altLang="en-US" sz="1600" dirty="0">
                <a:latin typeface="メイリオ" panose="020B0604030504040204" pitchFamily="50" charset="-128"/>
                <a:ea typeface="メイリオ" panose="020B0604030504040204" pitchFamily="50" charset="-128"/>
              </a:rPr>
              <a:t>　あなたは、ボランティア活動に参加したいと思いますか。</a:t>
            </a:r>
          </a:p>
        </p:txBody>
      </p:sp>
      <p:sp>
        <p:nvSpPr>
          <p:cNvPr id="5" name="スライド番号プレースホルダー 7">
            <a:extLst>
              <a:ext uri="{FF2B5EF4-FFF2-40B4-BE49-F238E27FC236}">
                <a16:creationId xmlns:a16="http://schemas.microsoft.com/office/drawing/2014/main" id="{ACC63E93-BA2F-6BFB-3F6B-FD9B30B9B2D2}"/>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19</a:t>
            </a:fld>
            <a:endParaRPr kumimoji="1" lang="ja-JP" altLang="en-US" dirty="0">
              <a:solidFill>
                <a:schemeClr val="tx1"/>
              </a:solidFill>
            </a:endParaRPr>
          </a:p>
        </p:txBody>
      </p:sp>
      <p:cxnSp>
        <p:nvCxnSpPr>
          <p:cNvPr id="7" name="直線コネクタ 6">
            <a:extLst>
              <a:ext uri="{FF2B5EF4-FFF2-40B4-BE49-F238E27FC236}">
                <a16:creationId xmlns:a16="http://schemas.microsoft.com/office/drawing/2014/main" id="{7EEE8039-218C-5258-62AD-9BC99075AD68}"/>
              </a:ext>
            </a:extLst>
          </p:cNvPr>
          <p:cNvCxnSpPr>
            <a:cxnSpLocks/>
          </p:cNvCxnSpPr>
          <p:nvPr/>
        </p:nvCxnSpPr>
        <p:spPr>
          <a:xfrm>
            <a:off x="160986" y="625269"/>
            <a:ext cx="8822028" cy="0"/>
          </a:xfrm>
          <a:prstGeom prst="line">
            <a:avLst/>
          </a:prstGeom>
          <a:noFill/>
          <a:ln w="22225" cap="flat" cmpd="thickThin" algn="ctr">
            <a:solidFill>
              <a:srgbClr val="4472C4"/>
            </a:solidFill>
            <a:prstDash val="solid"/>
            <a:miter lim="800000"/>
          </a:ln>
          <a:effectLst/>
        </p:spPr>
      </p:cxnSp>
      <p:pic>
        <p:nvPicPr>
          <p:cNvPr id="14" name="図 13">
            <a:extLst>
              <a:ext uri="{FF2B5EF4-FFF2-40B4-BE49-F238E27FC236}">
                <a16:creationId xmlns:a16="http://schemas.microsoft.com/office/drawing/2014/main" id="{77578784-A734-4519-B270-17103AD8537C}"/>
              </a:ext>
            </a:extLst>
          </p:cNvPr>
          <p:cNvPicPr>
            <a:picLocks noChangeAspect="1"/>
          </p:cNvPicPr>
          <p:nvPr/>
        </p:nvPicPr>
        <p:blipFill>
          <a:blip r:embed="rId2"/>
          <a:stretch>
            <a:fillRect/>
          </a:stretch>
        </p:blipFill>
        <p:spPr>
          <a:xfrm>
            <a:off x="525932" y="1640058"/>
            <a:ext cx="8092136" cy="3686675"/>
          </a:xfrm>
          <a:prstGeom prst="rect">
            <a:avLst/>
          </a:prstGeom>
        </p:spPr>
      </p:pic>
      <p:sp>
        <p:nvSpPr>
          <p:cNvPr id="15" name="正方形/長方形 14">
            <a:extLst>
              <a:ext uri="{FF2B5EF4-FFF2-40B4-BE49-F238E27FC236}">
                <a16:creationId xmlns:a16="http://schemas.microsoft.com/office/drawing/2014/main" id="{4447EC52-6450-41DC-BD4C-0DB371A379C6}"/>
              </a:ext>
            </a:extLst>
          </p:cNvPr>
          <p:cNvSpPr/>
          <p:nvPr/>
        </p:nvSpPr>
        <p:spPr>
          <a:xfrm>
            <a:off x="3322296" y="3781115"/>
            <a:ext cx="2592000" cy="1044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239EB49B-74C1-474E-A92F-37C1786F8DB7}"/>
              </a:ext>
            </a:extLst>
          </p:cNvPr>
          <p:cNvSpPr/>
          <p:nvPr/>
        </p:nvSpPr>
        <p:spPr>
          <a:xfrm>
            <a:off x="2046384" y="3777650"/>
            <a:ext cx="1260000" cy="1044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6514FE04-E82A-4066-A0FA-48215B6A7D01}"/>
              </a:ext>
            </a:extLst>
          </p:cNvPr>
          <p:cNvSpPr txBox="1"/>
          <p:nvPr/>
        </p:nvSpPr>
        <p:spPr>
          <a:xfrm>
            <a:off x="128788" y="235975"/>
            <a:ext cx="7607036"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高齢者の生活実態と介護サービス等に関する意識調査</a:t>
            </a:r>
            <a:r>
              <a:rPr kumimoji="1" lang="ja-JP" altLang="en-US" sz="1400" dirty="0">
                <a:latin typeface="BIZ UDPゴシック" panose="020B0400000000000000" pitchFamily="50" charset="-128"/>
                <a:ea typeface="BIZ UDPゴシック" panose="020B0400000000000000" pitchFamily="50" charset="-128"/>
              </a:rPr>
              <a:t>（令和７年度実施）</a:t>
            </a:r>
            <a:endParaRPr kumimoji="1" lang="ja-JP" altLang="en-US" dirty="0">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0B053577-8EC7-AD5B-A836-8F4E5E1158E3}"/>
              </a:ext>
            </a:extLst>
          </p:cNvPr>
          <p:cNvSpPr/>
          <p:nvPr/>
        </p:nvSpPr>
        <p:spPr>
          <a:xfrm>
            <a:off x="4872179" y="2069884"/>
            <a:ext cx="1224000" cy="1044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587A0EBB-CAFD-E2BF-4B0C-8243A924F14D}"/>
              </a:ext>
            </a:extLst>
          </p:cNvPr>
          <p:cNvSpPr/>
          <p:nvPr/>
        </p:nvSpPr>
        <p:spPr>
          <a:xfrm>
            <a:off x="3656649" y="2066419"/>
            <a:ext cx="1224000" cy="1044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234958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CF7A09A0-5BD3-AFB2-91BA-18E744DD6653}"/>
              </a:ext>
            </a:extLst>
          </p:cNvPr>
          <p:cNvPicPr>
            <a:picLocks noChangeAspect="1"/>
          </p:cNvPicPr>
          <p:nvPr/>
        </p:nvPicPr>
        <p:blipFill>
          <a:blip r:embed="rId2"/>
          <a:stretch>
            <a:fillRect/>
          </a:stretch>
        </p:blipFill>
        <p:spPr>
          <a:xfrm>
            <a:off x="775740" y="1211070"/>
            <a:ext cx="6998953" cy="5436000"/>
          </a:xfrm>
          <a:prstGeom prst="rect">
            <a:avLst/>
          </a:prstGeom>
        </p:spPr>
      </p:pic>
      <p:sp>
        <p:nvSpPr>
          <p:cNvPr id="11" name="テキスト ボックス 10">
            <a:extLst>
              <a:ext uri="{FF2B5EF4-FFF2-40B4-BE49-F238E27FC236}">
                <a16:creationId xmlns:a16="http://schemas.microsoft.com/office/drawing/2014/main" id="{D6070705-9C8D-F0B3-0A71-FBE4B70483F3}"/>
              </a:ext>
            </a:extLst>
          </p:cNvPr>
          <p:cNvSpPr txBox="1"/>
          <p:nvPr/>
        </p:nvSpPr>
        <p:spPr>
          <a:xfrm>
            <a:off x="782352" y="6450020"/>
            <a:ext cx="7920000" cy="307777"/>
          </a:xfrm>
          <a:prstGeom prst="rect">
            <a:avLst/>
          </a:prstGeom>
          <a:noFill/>
        </p:spPr>
        <p:txBody>
          <a:bodyPr wrap="square">
            <a:spAutoFit/>
          </a:bodyPr>
          <a:lstStyle/>
          <a:p>
            <a:r>
              <a:rPr lang="ja-JP" altLang="en-US" sz="1400" dirty="0">
                <a:latin typeface="メイリオ" panose="020B0604030504040204" pitchFamily="50" charset="-128"/>
                <a:ea typeface="メイリオ" panose="020B0604030504040204" pitchFamily="50" charset="-128"/>
              </a:rPr>
              <a:t>●前回調査と比較すると、「自宅で、介護サービスを受けて暮らしたい」が</a:t>
            </a:r>
            <a:r>
              <a:rPr lang="en-US" altLang="ja-JP" sz="1400" dirty="0">
                <a:latin typeface="メイリオ" panose="020B0604030504040204" pitchFamily="50" charset="-128"/>
                <a:ea typeface="メイリオ" panose="020B0604030504040204" pitchFamily="50" charset="-128"/>
              </a:rPr>
              <a:t>8.8</a:t>
            </a:r>
            <a:r>
              <a:rPr lang="ja-JP" altLang="en-US" sz="1400" dirty="0">
                <a:latin typeface="メイリオ" panose="020B0604030504040204" pitchFamily="50" charset="-128"/>
                <a:ea typeface="メイリオ" panose="020B0604030504040204" pitchFamily="50" charset="-128"/>
              </a:rPr>
              <a:t>ポイント増加</a:t>
            </a:r>
            <a:endParaRPr lang="en-US" altLang="ja-JP" sz="14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49A448F2-A8E5-9445-6AC6-5444AD6BB64F}"/>
              </a:ext>
            </a:extLst>
          </p:cNvPr>
          <p:cNvSpPr txBox="1"/>
          <p:nvPr/>
        </p:nvSpPr>
        <p:spPr>
          <a:xfrm>
            <a:off x="0" y="753891"/>
            <a:ext cx="7958295" cy="369332"/>
          </a:xfrm>
          <a:prstGeom prst="rect">
            <a:avLst/>
          </a:prstGeom>
          <a:noFill/>
        </p:spPr>
        <p:txBody>
          <a:bodyPr wrap="square">
            <a:spAutoFit/>
          </a:bodyPr>
          <a:lstStyle/>
          <a:p>
            <a:r>
              <a:rPr lang="ja-JP" altLang="en-US" b="1" dirty="0">
                <a:solidFill>
                  <a:prstClr val="black"/>
                </a:solidFill>
                <a:latin typeface="メイリオ" panose="020B0604030504040204" pitchFamily="50" charset="-128"/>
                <a:ea typeface="メイリオ" panose="020B0604030504040204" pitchFamily="50" charset="-128"/>
              </a:rPr>
              <a:t>　◆問</a:t>
            </a:r>
            <a:r>
              <a:rPr lang="en-US" altLang="ja-JP" b="1" dirty="0">
                <a:solidFill>
                  <a:prstClr val="black"/>
                </a:solidFill>
                <a:latin typeface="メイリオ" panose="020B0604030504040204" pitchFamily="50" charset="-128"/>
                <a:ea typeface="メイリオ" panose="020B0604030504040204" pitchFamily="50" charset="-128"/>
              </a:rPr>
              <a:t>29</a:t>
            </a:r>
            <a:r>
              <a:rPr lang="ja-JP" altLang="en-US" b="1" dirty="0">
                <a:solidFill>
                  <a:prstClr val="black"/>
                </a:solidFill>
                <a:latin typeface="メイリオ" panose="020B0604030504040204" pitchFamily="50" charset="-128"/>
                <a:ea typeface="メイリオ" panose="020B0604030504040204" pitchFamily="50" charset="-128"/>
              </a:rPr>
              <a:t>　「人生の最期を迎える時にどのような暮らしをおくりたいか」</a:t>
            </a:r>
            <a:endParaRPr lang="en-US" altLang="ja-JP" b="1" dirty="0">
              <a:solidFill>
                <a:prstClr val="black"/>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941FD8F2-6A3B-6499-3349-37A9DB1930CC}"/>
              </a:ext>
            </a:extLst>
          </p:cNvPr>
          <p:cNvSpPr txBox="1"/>
          <p:nvPr/>
        </p:nvSpPr>
        <p:spPr>
          <a:xfrm>
            <a:off x="252000" y="1086625"/>
            <a:ext cx="8495881" cy="584775"/>
          </a:xfrm>
          <a:prstGeom prst="rect">
            <a:avLst/>
          </a:prstGeom>
          <a:noFill/>
        </p:spPr>
        <p:txBody>
          <a:bodyPr wrap="square">
            <a:spAutoFit/>
          </a:bodyPr>
          <a:lstStyle/>
          <a:p>
            <a:r>
              <a:rPr lang="ja-JP" altLang="en-US" sz="1600" dirty="0">
                <a:latin typeface="メイリオ" panose="020B0604030504040204" pitchFamily="50" charset="-128"/>
                <a:ea typeface="メイリオ" panose="020B0604030504040204" pitchFamily="50" charset="-128"/>
              </a:rPr>
              <a:t>　あなたは、今後、自分で身の回りのことができなくなった場合や、人生の最期を迎える時にどのような暮らしをおくりたいですか。</a:t>
            </a:r>
          </a:p>
        </p:txBody>
      </p:sp>
      <p:sp>
        <p:nvSpPr>
          <p:cNvPr id="12" name="正方形/長方形 11">
            <a:extLst>
              <a:ext uri="{FF2B5EF4-FFF2-40B4-BE49-F238E27FC236}">
                <a16:creationId xmlns:a16="http://schemas.microsoft.com/office/drawing/2014/main" id="{B9614591-2780-36EC-8A77-36FCBF9A2C01}"/>
              </a:ext>
            </a:extLst>
          </p:cNvPr>
          <p:cNvSpPr/>
          <p:nvPr/>
        </p:nvSpPr>
        <p:spPr>
          <a:xfrm>
            <a:off x="2271899" y="4609866"/>
            <a:ext cx="1548000" cy="648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C54D6B54-DF41-8449-5BB7-340C38D4396A}"/>
              </a:ext>
            </a:extLst>
          </p:cNvPr>
          <p:cNvSpPr/>
          <p:nvPr/>
        </p:nvSpPr>
        <p:spPr>
          <a:xfrm>
            <a:off x="2377133" y="5686850"/>
            <a:ext cx="2088000" cy="648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7">
            <a:extLst>
              <a:ext uri="{FF2B5EF4-FFF2-40B4-BE49-F238E27FC236}">
                <a16:creationId xmlns:a16="http://schemas.microsoft.com/office/drawing/2014/main" id="{DABE4862-1015-291E-FCEF-50EDA116EC2A}"/>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20</a:t>
            </a:fld>
            <a:endParaRPr kumimoji="1" lang="ja-JP" altLang="en-US" dirty="0">
              <a:solidFill>
                <a:schemeClr val="tx1"/>
              </a:solidFill>
            </a:endParaRPr>
          </a:p>
        </p:txBody>
      </p:sp>
      <p:cxnSp>
        <p:nvCxnSpPr>
          <p:cNvPr id="5" name="直線コネクタ 4">
            <a:extLst>
              <a:ext uri="{FF2B5EF4-FFF2-40B4-BE49-F238E27FC236}">
                <a16:creationId xmlns:a16="http://schemas.microsoft.com/office/drawing/2014/main" id="{40AD0559-1250-D98B-5306-C89EC4AF8A48}"/>
              </a:ext>
            </a:extLst>
          </p:cNvPr>
          <p:cNvCxnSpPr>
            <a:cxnSpLocks/>
          </p:cNvCxnSpPr>
          <p:nvPr/>
        </p:nvCxnSpPr>
        <p:spPr>
          <a:xfrm>
            <a:off x="160986" y="625269"/>
            <a:ext cx="8822028" cy="0"/>
          </a:xfrm>
          <a:prstGeom prst="line">
            <a:avLst/>
          </a:prstGeom>
          <a:noFill/>
          <a:ln w="22225" cap="flat" cmpd="thickThin" algn="ctr">
            <a:solidFill>
              <a:srgbClr val="4472C4"/>
            </a:solidFill>
            <a:prstDash val="solid"/>
            <a:miter lim="800000"/>
          </a:ln>
          <a:effectLst/>
        </p:spPr>
      </p:cxnSp>
      <p:sp>
        <p:nvSpPr>
          <p:cNvPr id="14" name="テキスト ボックス 13">
            <a:extLst>
              <a:ext uri="{FF2B5EF4-FFF2-40B4-BE49-F238E27FC236}">
                <a16:creationId xmlns:a16="http://schemas.microsoft.com/office/drawing/2014/main" id="{F9398995-0653-4A71-A3A9-C865E906EE90}"/>
              </a:ext>
            </a:extLst>
          </p:cNvPr>
          <p:cNvSpPr txBox="1"/>
          <p:nvPr/>
        </p:nvSpPr>
        <p:spPr>
          <a:xfrm>
            <a:off x="128788" y="235975"/>
            <a:ext cx="7607036"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高齢者の生活実態と介護サービス等に関する意識調査</a:t>
            </a:r>
            <a:r>
              <a:rPr kumimoji="1" lang="ja-JP" altLang="en-US" sz="1400" dirty="0">
                <a:latin typeface="BIZ UDPゴシック" panose="020B0400000000000000" pitchFamily="50" charset="-128"/>
                <a:ea typeface="BIZ UDPゴシック" panose="020B0400000000000000" pitchFamily="50" charset="-128"/>
              </a:rPr>
              <a:t>（令和７年度実施）</a:t>
            </a:r>
            <a:endParaRPr kumimoji="1" lang="ja-JP" altLang="en-US" dirty="0">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C007274B-1006-FC91-1122-7968DB8FC28D}"/>
              </a:ext>
            </a:extLst>
          </p:cNvPr>
          <p:cNvSpPr/>
          <p:nvPr/>
        </p:nvSpPr>
        <p:spPr>
          <a:xfrm>
            <a:off x="2508781" y="1680134"/>
            <a:ext cx="720000" cy="1476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22683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7FE3D58-E773-FAD9-989C-AC200DDDD87A}"/>
              </a:ext>
            </a:extLst>
          </p:cNvPr>
          <p:cNvPicPr>
            <a:picLocks noChangeAspect="1"/>
          </p:cNvPicPr>
          <p:nvPr/>
        </p:nvPicPr>
        <p:blipFill>
          <a:blip r:embed="rId2"/>
          <a:stretch>
            <a:fillRect/>
          </a:stretch>
        </p:blipFill>
        <p:spPr>
          <a:xfrm>
            <a:off x="577717" y="1506951"/>
            <a:ext cx="7785267" cy="4663844"/>
          </a:xfrm>
          <a:prstGeom prst="rect">
            <a:avLst/>
          </a:prstGeom>
        </p:spPr>
      </p:pic>
      <p:sp>
        <p:nvSpPr>
          <p:cNvPr id="2" name="スライド番号プレースホルダー 1">
            <a:extLst>
              <a:ext uri="{FF2B5EF4-FFF2-40B4-BE49-F238E27FC236}">
                <a16:creationId xmlns:a16="http://schemas.microsoft.com/office/drawing/2014/main" id="{218A9A92-F0E5-009B-A571-DD4D041225B0}"/>
              </a:ext>
            </a:extLst>
          </p:cNvPr>
          <p:cNvSpPr>
            <a:spLocks noGrp="1"/>
          </p:cNvSpPr>
          <p:nvPr>
            <p:ph type="sldNum" sz="quarter" idx="12"/>
          </p:nvPr>
        </p:nvSpPr>
        <p:spPr>
          <a:xfrm>
            <a:off x="7086600" y="6492875"/>
            <a:ext cx="2057400" cy="365125"/>
          </a:xfrm>
        </p:spPr>
        <p:txBody>
          <a:bodyPr/>
          <a:lstStyle/>
          <a:p>
            <a:fld id="{6BA844FC-6DBB-47AC-8FF6-2A019533C093}" type="slidenum">
              <a:rPr kumimoji="1" lang="ja-JP" altLang="en-US" smtClean="0">
                <a:solidFill>
                  <a:schemeClr val="tx1"/>
                </a:solidFill>
              </a:rPr>
              <a:t>21</a:t>
            </a:fld>
            <a:endParaRPr kumimoji="1" lang="ja-JP" altLang="en-US" dirty="0">
              <a:solidFill>
                <a:schemeClr val="tx1"/>
              </a:solidFill>
            </a:endParaRPr>
          </a:p>
        </p:txBody>
      </p:sp>
      <p:sp>
        <p:nvSpPr>
          <p:cNvPr id="4" name="テキスト ボックス 3">
            <a:extLst>
              <a:ext uri="{FF2B5EF4-FFF2-40B4-BE49-F238E27FC236}">
                <a16:creationId xmlns:a16="http://schemas.microsoft.com/office/drawing/2014/main" id="{79AE665C-ECE6-A678-12FE-4015E6D4227A}"/>
              </a:ext>
            </a:extLst>
          </p:cNvPr>
          <p:cNvSpPr txBox="1"/>
          <p:nvPr/>
        </p:nvSpPr>
        <p:spPr>
          <a:xfrm>
            <a:off x="0" y="900221"/>
            <a:ext cx="8088923" cy="369332"/>
          </a:xfrm>
          <a:prstGeom prst="rect">
            <a:avLst/>
          </a:prstGeom>
          <a:noFill/>
        </p:spPr>
        <p:txBody>
          <a:bodyPr wrap="square">
            <a:spAutoFit/>
          </a:bodyPr>
          <a:lstStyle/>
          <a:p>
            <a:r>
              <a:rPr lang="ja-JP" altLang="en-US" b="1" dirty="0">
                <a:solidFill>
                  <a:prstClr val="black"/>
                </a:solidFill>
                <a:latin typeface="メイリオ" panose="020B0604030504040204" pitchFamily="50" charset="-128"/>
                <a:ea typeface="メイリオ" panose="020B0604030504040204" pitchFamily="50" charset="-128"/>
              </a:rPr>
              <a:t>　◆問</a:t>
            </a:r>
            <a:r>
              <a:rPr lang="en-US" altLang="ja-JP" b="1" dirty="0">
                <a:solidFill>
                  <a:prstClr val="black"/>
                </a:solidFill>
                <a:latin typeface="メイリオ" panose="020B0604030504040204" pitchFamily="50" charset="-128"/>
                <a:ea typeface="メイリオ" panose="020B0604030504040204" pitchFamily="50" charset="-128"/>
              </a:rPr>
              <a:t>30-1</a:t>
            </a:r>
            <a:r>
              <a:rPr lang="ja-JP" altLang="en-US" b="1" dirty="0">
                <a:solidFill>
                  <a:prstClr val="black"/>
                </a:solidFill>
                <a:latin typeface="メイリオ" panose="020B0604030504040204" pitchFamily="50" charset="-128"/>
                <a:ea typeface="メイリオ" panose="020B0604030504040204" pitchFamily="50" charset="-128"/>
              </a:rPr>
              <a:t>「自宅で療養しながら、最期まで過ごすことができると思うか」</a:t>
            </a:r>
            <a:endParaRPr lang="en-US" altLang="ja-JP" b="1" dirty="0">
              <a:solidFill>
                <a:prstClr val="black"/>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2781E1CC-1453-35BE-35BF-050E7A29E0D2}"/>
              </a:ext>
            </a:extLst>
          </p:cNvPr>
          <p:cNvSpPr txBox="1"/>
          <p:nvPr/>
        </p:nvSpPr>
        <p:spPr>
          <a:xfrm>
            <a:off x="479872" y="1293955"/>
            <a:ext cx="8315011" cy="338554"/>
          </a:xfrm>
          <a:prstGeom prst="rect">
            <a:avLst/>
          </a:prstGeom>
          <a:noFill/>
        </p:spPr>
        <p:txBody>
          <a:bodyPr wrap="square">
            <a:spAutoFit/>
          </a:bodyPr>
          <a:lstStyle/>
          <a:p>
            <a:r>
              <a:rPr lang="ja-JP" altLang="en-US" sz="1600" dirty="0">
                <a:latin typeface="メイリオ" panose="020B0604030504040204" pitchFamily="50" charset="-128"/>
                <a:ea typeface="メイリオ" panose="020B0604030504040204" pitchFamily="50" charset="-128"/>
              </a:rPr>
              <a:t>あなたは、自宅で療養しながら、最期まで過ごすことができると思いますか。</a:t>
            </a:r>
          </a:p>
        </p:txBody>
      </p:sp>
      <p:sp>
        <p:nvSpPr>
          <p:cNvPr id="9" name="テキスト ボックス 8">
            <a:extLst>
              <a:ext uri="{FF2B5EF4-FFF2-40B4-BE49-F238E27FC236}">
                <a16:creationId xmlns:a16="http://schemas.microsoft.com/office/drawing/2014/main" id="{DC5AE99E-C0D0-D635-0389-DEE451343EF3}"/>
              </a:ext>
            </a:extLst>
          </p:cNvPr>
          <p:cNvSpPr txBox="1"/>
          <p:nvPr/>
        </p:nvSpPr>
        <p:spPr>
          <a:xfrm>
            <a:off x="781016" y="6115947"/>
            <a:ext cx="7200000" cy="307777"/>
          </a:xfrm>
          <a:prstGeom prst="rect">
            <a:avLst/>
          </a:prstGeom>
          <a:noFill/>
        </p:spPr>
        <p:txBody>
          <a:bodyPr wrap="square">
            <a:spAutoFit/>
          </a:bodyPr>
          <a:lstStyle/>
          <a:p>
            <a:r>
              <a:rPr lang="ja-JP" altLang="en-US" sz="1400" dirty="0">
                <a:latin typeface="メイリオ" panose="020B0604030504040204" pitchFamily="50" charset="-128"/>
                <a:ea typeface="メイリオ" panose="020B0604030504040204" pitchFamily="50" charset="-128"/>
              </a:rPr>
              <a:t>●前回調査と比較すると、「難しいと思う」が６ポイント増加</a:t>
            </a:r>
            <a:endParaRPr lang="en-US" altLang="ja-JP" sz="1400" dirty="0">
              <a:latin typeface="メイリオ" panose="020B0604030504040204" pitchFamily="50" charset="-128"/>
              <a:ea typeface="メイリオ" panose="020B0604030504040204" pitchFamily="50" charset="-128"/>
            </a:endParaRPr>
          </a:p>
        </p:txBody>
      </p:sp>
      <p:sp>
        <p:nvSpPr>
          <p:cNvPr id="11" name="正方形/長方形 10">
            <a:extLst>
              <a:ext uri="{FF2B5EF4-FFF2-40B4-BE49-F238E27FC236}">
                <a16:creationId xmlns:a16="http://schemas.microsoft.com/office/drawing/2014/main" id="{F4B26387-FF63-2D94-9530-CD1EA0EA37AE}"/>
              </a:ext>
            </a:extLst>
          </p:cNvPr>
          <p:cNvSpPr/>
          <p:nvPr/>
        </p:nvSpPr>
        <p:spPr>
          <a:xfrm>
            <a:off x="2875934" y="5150000"/>
            <a:ext cx="2700000" cy="684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テキスト ボックス 2">
            <a:extLst>
              <a:ext uri="{FF2B5EF4-FFF2-40B4-BE49-F238E27FC236}">
                <a16:creationId xmlns:a16="http://schemas.microsoft.com/office/drawing/2014/main" id="{81E2E374-A1BF-241B-18CD-3183958CCAE2}"/>
              </a:ext>
            </a:extLst>
          </p:cNvPr>
          <p:cNvSpPr txBox="1"/>
          <p:nvPr/>
        </p:nvSpPr>
        <p:spPr>
          <a:xfrm>
            <a:off x="128788" y="235975"/>
            <a:ext cx="7607036"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高齢者の生活実態と介護サービス等に関する意識調査</a:t>
            </a:r>
            <a:r>
              <a:rPr kumimoji="1" lang="ja-JP" altLang="en-US" sz="1400" dirty="0">
                <a:latin typeface="BIZ UDPゴシック" panose="020B0400000000000000" pitchFamily="50" charset="-128"/>
                <a:ea typeface="BIZ UDPゴシック" panose="020B0400000000000000" pitchFamily="50" charset="-128"/>
              </a:rPr>
              <a:t>（令和７年度実施）</a:t>
            </a:r>
            <a:endParaRPr kumimoji="1" lang="ja-JP" altLang="en-US" dirty="0">
              <a:latin typeface="BIZ UDPゴシック" panose="020B0400000000000000" pitchFamily="50" charset="-128"/>
              <a:ea typeface="BIZ UDPゴシック" panose="020B0400000000000000" pitchFamily="50" charset="-128"/>
            </a:endParaRPr>
          </a:p>
        </p:txBody>
      </p:sp>
      <p:cxnSp>
        <p:nvCxnSpPr>
          <p:cNvPr id="7" name="直線コネクタ 6">
            <a:extLst>
              <a:ext uri="{FF2B5EF4-FFF2-40B4-BE49-F238E27FC236}">
                <a16:creationId xmlns:a16="http://schemas.microsoft.com/office/drawing/2014/main" id="{97A9CA00-B758-8521-1944-100E9BB0CC5F}"/>
              </a:ext>
            </a:extLst>
          </p:cNvPr>
          <p:cNvCxnSpPr>
            <a:cxnSpLocks/>
          </p:cNvCxnSpPr>
          <p:nvPr/>
        </p:nvCxnSpPr>
        <p:spPr>
          <a:xfrm>
            <a:off x="160986" y="625269"/>
            <a:ext cx="8822028" cy="0"/>
          </a:xfrm>
          <a:prstGeom prst="line">
            <a:avLst/>
          </a:prstGeom>
          <a:noFill/>
          <a:ln w="22225" cap="flat" cmpd="thickThin" algn="ctr">
            <a:solidFill>
              <a:srgbClr val="4472C4"/>
            </a:solidFill>
            <a:prstDash val="solid"/>
            <a:miter lim="800000"/>
          </a:ln>
          <a:effectLst/>
        </p:spPr>
      </p:cxnSp>
      <p:sp>
        <p:nvSpPr>
          <p:cNvPr id="8" name="正方形/長方形 7">
            <a:extLst>
              <a:ext uri="{FF2B5EF4-FFF2-40B4-BE49-F238E27FC236}">
                <a16:creationId xmlns:a16="http://schemas.microsoft.com/office/drawing/2014/main" id="{548674EA-05E9-80D5-881D-F9FEAAF9626A}"/>
              </a:ext>
            </a:extLst>
          </p:cNvPr>
          <p:cNvSpPr/>
          <p:nvPr/>
        </p:nvSpPr>
        <p:spPr>
          <a:xfrm>
            <a:off x="2740181" y="4041592"/>
            <a:ext cx="2340000" cy="684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楕円 14">
            <a:extLst>
              <a:ext uri="{FF2B5EF4-FFF2-40B4-BE49-F238E27FC236}">
                <a16:creationId xmlns:a16="http://schemas.microsoft.com/office/drawing/2014/main" id="{85E09B99-F0C3-4E0D-BB00-01107B1644E8}"/>
              </a:ext>
            </a:extLst>
          </p:cNvPr>
          <p:cNvSpPr/>
          <p:nvPr/>
        </p:nvSpPr>
        <p:spPr>
          <a:xfrm>
            <a:off x="2039890" y="4156294"/>
            <a:ext cx="645427" cy="462508"/>
          </a:xfrm>
          <a:prstGeom prst="ellipse">
            <a:avLst/>
          </a:prstGeom>
          <a:noFill/>
          <a:ln w="127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753384CD-46BE-4281-BE14-C8D423C6DCE4}"/>
              </a:ext>
            </a:extLst>
          </p:cNvPr>
          <p:cNvSpPr/>
          <p:nvPr/>
        </p:nvSpPr>
        <p:spPr>
          <a:xfrm>
            <a:off x="2103898" y="5261198"/>
            <a:ext cx="645427" cy="462508"/>
          </a:xfrm>
          <a:prstGeom prst="ellipse">
            <a:avLst/>
          </a:prstGeom>
          <a:noFill/>
          <a:ln w="1270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4C62120B-53DD-6673-A7BF-F0CD9FF5120B}"/>
              </a:ext>
            </a:extLst>
          </p:cNvPr>
          <p:cNvSpPr/>
          <p:nvPr/>
        </p:nvSpPr>
        <p:spPr>
          <a:xfrm>
            <a:off x="3540016" y="1853891"/>
            <a:ext cx="1584000" cy="6840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00220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C48EA-5809-91A2-DDE5-FDE477FD8175}"/>
            </a:ext>
          </a:extLst>
        </p:cNvPr>
        <p:cNvGrpSpPr/>
        <p:nvPr/>
      </p:nvGrpSpPr>
      <p:grpSpPr>
        <a:xfrm>
          <a:off x="0" y="0"/>
          <a:ext cx="0" cy="0"/>
          <a:chOff x="0" y="0"/>
          <a:chExt cx="0" cy="0"/>
        </a:xfrm>
      </p:grpSpPr>
      <p:pic>
        <p:nvPicPr>
          <p:cNvPr id="9" name="図 8">
            <a:extLst>
              <a:ext uri="{FF2B5EF4-FFF2-40B4-BE49-F238E27FC236}">
                <a16:creationId xmlns:a16="http://schemas.microsoft.com/office/drawing/2014/main" id="{380F3180-2A79-1C1E-0471-8D3BE58657E3}"/>
              </a:ext>
            </a:extLst>
          </p:cNvPr>
          <p:cNvPicPr>
            <a:picLocks noChangeAspect="1"/>
          </p:cNvPicPr>
          <p:nvPr/>
        </p:nvPicPr>
        <p:blipFill>
          <a:blip r:embed="rId2"/>
          <a:stretch>
            <a:fillRect/>
          </a:stretch>
        </p:blipFill>
        <p:spPr>
          <a:xfrm>
            <a:off x="4661009" y="2811944"/>
            <a:ext cx="4316342" cy="3596952"/>
          </a:xfrm>
          <a:prstGeom prst="rect">
            <a:avLst/>
          </a:prstGeom>
        </p:spPr>
      </p:pic>
      <p:pic>
        <p:nvPicPr>
          <p:cNvPr id="4" name="図 3">
            <a:extLst>
              <a:ext uri="{FF2B5EF4-FFF2-40B4-BE49-F238E27FC236}">
                <a16:creationId xmlns:a16="http://schemas.microsoft.com/office/drawing/2014/main" id="{4D3CCEBA-8571-BF91-5CDB-07D7B50B1CFC}"/>
              </a:ext>
            </a:extLst>
          </p:cNvPr>
          <p:cNvPicPr>
            <a:picLocks noChangeAspect="1"/>
          </p:cNvPicPr>
          <p:nvPr/>
        </p:nvPicPr>
        <p:blipFill>
          <a:blip r:embed="rId3"/>
          <a:stretch>
            <a:fillRect/>
          </a:stretch>
        </p:blipFill>
        <p:spPr>
          <a:xfrm>
            <a:off x="160200" y="2828636"/>
            <a:ext cx="4316342" cy="3596952"/>
          </a:xfrm>
          <a:prstGeom prst="rect">
            <a:avLst/>
          </a:prstGeom>
        </p:spPr>
      </p:pic>
      <p:sp>
        <p:nvSpPr>
          <p:cNvPr id="35" name="テキスト ボックス 34">
            <a:extLst>
              <a:ext uri="{FF2B5EF4-FFF2-40B4-BE49-F238E27FC236}">
                <a16:creationId xmlns:a16="http://schemas.microsoft.com/office/drawing/2014/main" id="{8BE9554C-A2D0-A93A-B92D-92C3BAD10BCF}"/>
              </a:ext>
            </a:extLst>
          </p:cNvPr>
          <p:cNvSpPr txBox="1"/>
          <p:nvPr/>
        </p:nvSpPr>
        <p:spPr>
          <a:xfrm>
            <a:off x="5114185" y="6340290"/>
            <a:ext cx="3960000" cy="461665"/>
          </a:xfrm>
          <a:prstGeom prst="rect">
            <a:avLst/>
          </a:prstGeom>
          <a:noFill/>
        </p:spPr>
        <p:txBody>
          <a:bodyPr wrap="square">
            <a:spAutoFit/>
          </a:bodyPr>
          <a:lstStyle/>
          <a:p>
            <a:r>
              <a:rPr lang="ja-JP" altLang="en-US" sz="800" dirty="0"/>
              <a:t>出典：総務省「国勢調査」（</a:t>
            </a:r>
            <a:r>
              <a:rPr lang="en-US" altLang="ja-JP" sz="800" dirty="0"/>
              <a:t>2000</a:t>
            </a:r>
            <a:r>
              <a:rPr lang="ja-JP" altLang="en-US" sz="800" dirty="0"/>
              <a:t>～</a:t>
            </a:r>
            <a:r>
              <a:rPr lang="en-US" altLang="ja-JP" sz="800" dirty="0"/>
              <a:t>2020</a:t>
            </a:r>
            <a:r>
              <a:rPr lang="ja-JP" altLang="en-US" sz="800" dirty="0"/>
              <a:t>年）、国立社会保障・人口問題研究所</a:t>
            </a:r>
            <a:endParaRPr lang="en-US" altLang="ja-JP" sz="800" dirty="0"/>
          </a:p>
          <a:p>
            <a:r>
              <a:rPr lang="ja-JP" altLang="en-US" sz="800" dirty="0"/>
              <a:t>「日本の地域別将来推計人口（令和</a:t>
            </a:r>
            <a:r>
              <a:rPr lang="en-US" altLang="ja-JP" sz="800" dirty="0"/>
              <a:t>5</a:t>
            </a:r>
            <a:r>
              <a:rPr lang="ja-JP" altLang="en-US" sz="800" dirty="0"/>
              <a:t>年</a:t>
            </a:r>
            <a:r>
              <a:rPr lang="en-US" altLang="ja-JP" sz="800" dirty="0"/>
              <a:t>12</a:t>
            </a:r>
            <a:r>
              <a:rPr lang="ja-JP" altLang="en-US" sz="800" dirty="0"/>
              <a:t>月推計）」（</a:t>
            </a:r>
            <a:r>
              <a:rPr lang="en-US" altLang="ja-JP" sz="800" dirty="0"/>
              <a:t>2025</a:t>
            </a:r>
            <a:r>
              <a:rPr lang="ja-JP" altLang="en-US" sz="800" dirty="0"/>
              <a:t>年～）を用いて大阪府で作成</a:t>
            </a:r>
          </a:p>
        </p:txBody>
      </p:sp>
      <p:cxnSp>
        <p:nvCxnSpPr>
          <p:cNvPr id="6" name="直線コネクタ 5">
            <a:extLst>
              <a:ext uri="{FF2B5EF4-FFF2-40B4-BE49-F238E27FC236}">
                <a16:creationId xmlns:a16="http://schemas.microsoft.com/office/drawing/2014/main" id="{0A4FD67A-5537-7663-744B-BB2E25FDD84A}"/>
              </a:ext>
            </a:extLst>
          </p:cNvPr>
          <p:cNvCxnSpPr>
            <a:cxnSpLocks/>
          </p:cNvCxnSpPr>
          <p:nvPr/>
        </p:nvCxnSpPr>
        <p:spPr>
          <a:xfrm>
            <a:off x="160986" y="643944"/>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7" name="テキスト ボックス 6">
            <a:extLst>
              <a:ext uri="{FF2B5EF4-FFF2-40B4-BE49-F238E27FC236}">
                <a16:creationId xmlns:a16="http://schemas.microsoft.com/office/drawing/2014/main" id="{6AC9ECBC-5DA3-1C04-86A8-41D7AE911A91}"/>
              </a:ext>
            </a:extLst>
          </p:cNvPr>
          <p:cNvSpPr txBox="1"/>
          <p:nvPr/>
        </p:nvSpPr>
        <p:spPr>
          <a:xfrm>
            <a:off x="128789" y="235975"/>
            <a:ext cx="4559752"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人口構造及び高齢化の推移</a:t>
            </a:r>
          </a:p>
        </p:txBody>
      </p:sp>
      <p:sp>
        <p:nvSpPr>
          <p:cNvPr id="2" name="正方形/長方形 1">
            <a:extLst>
              <a:ext uri="{FF2B5EF4-FFF2-40B4-BE49-F238E27FC236}">
                <a16:creationId xmlns:a16="http://schemas.microsoft.com/office/drawing/2014/main" id="{88C5A655-8BAB-BC23-C978-CAF6373F7C9B}"/>
              </a:ext>
            </a:extLst>
          </p:cNvPr>
          <p:cNvSpPr/>
          <p:nvPr/>
        </p:nvSpPr>
        <p:spPr>
          <a:xfrm>
            <a:off x="160200" y="795613"/>
            <a:ext cx="8823600" cy="154586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2000</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年以降の大阪府の高齢化率（総人口に占める</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65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歳以上の割合）は、上昇が続いており、</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2040</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年の推計は、全国に比べるとやや低いものの、</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34.2</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％まで上昇する見込みである。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○特に、</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85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歳以上の割合の増加率が高く、</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2040</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年に向けて引き続き増加が見込まれる。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○生産年齢人口（</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15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64</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歳）の割合は減少が続いており、</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2000</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年には総人口の約７０％であった</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のに対し、 </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2040</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年には約</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55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％と、総人口の半数程度となることが見込まれる。</a:t>
            </a:r>
          </a:p>
        </p:txBody>
      </p:sp>
      <p:sp>
        <p:nvSpPr>
          <p:cNvPr id="8" name="スライド番号プレースホルダー 7">
            <a:extLst>
              <a:ext uri="{FF2B5EF4-FFF2-40B4-BE49-F238E27FC236}">
                <a16:creationId xmlns:a16="http://schemas.microsoft.com/office/drawing/2014/main" id="{8E8E47FD-0E5B-9E39-455D-8115A6116F22}"/>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2</a:t>
            </a:fld>
            <a:endParaRPr kumimoji="1" lang="ja-JP" altLang="en-US" dirty="0">
              <a:solidFill>
                <a:schemeClr val="tx1"/>
              </a:solidFill>
            </a:endParaRPr>
          </a:p>
        </p:txBody>
      </p:sp>
      <p:sp>
        <p:nvSpPr>
          <p:cNvPr id="17" name="テキスト ボックス 16">
            <a:extLst>
              <a:ext uri="{FF2B5EF4-FFF2-40B4-BE49-F238E27FC236}">
                <a16:creationId xmlns:a16="http://schemas.microsoft.com/office/drawing/2014/main" id="{7509C1E4-B33C-85C3-7ED9-64663B799203}"/>
              </a:ext>
            </a:extLst>
          </p:cNvPr>
          <p:cNvSpPr txBox="1"/>
          <p:nvPr/>
        </p:nvSpPr>
        <p:spPr>
          <a:xfrm>
            <a:off x="233616" y="2492495"/>
            <a:ext cx="720000" cy="253916"/>
          </a:xfrm>
          <a:prstGeom prst="rect">
            <a:avLst/>
          </a:prstGeom>
          <a:noFill/>
        </p:spPr>
        <p:txBody>
          <a:bodyPr wrap="square" rtlCol="0">
            <a:spAutoFit/>
          </a:bodyPr>
          <a:lstStyle/>
          <a:p>
            <a:r>
              <a:rPr kumimoji="1" lang="ja-JP" altLang="en-US" sz="1050" b="1" dirty="0">
                <a:latin typeface="游ゴシック 本文"/>
              </a:rPr>
              <a:t>＜全国＞</a:t>
            </a:r>
            <a:endParaRPr kumimoji="1" lang="en-US" altLang="ja-JP" sz="1050" b="1" dirty="0">
              <a:latin typeface="游ゴシック 本文"/>
            </a:endParaRPr>
          </a:p>
        </p:txBody>
      </p:sp>
      <p:sp>
        <p:nvSpPr>
          <p:cNvPr id="18" name="テキスト ボックス 17">
            <a:extLst>
              <a:ext uri="{FF2B5EF4-FFF2-40B4-BE49-F238E27FC236}">
                <a16:creationId xmlns:a16="http://schemas.microsoft.com/office/drawing/2014/main" id="{6EAC4FE5-698A-2D54-1EF5-D35740FFC510}"/>
              </a:ext>
            </a:extLst>
          </p:cNvPr>
          <p:cNvSpPr txBox="1"/>
          <p:nvPr/>
        </p:nvSpPr>
        <p:spPr>
          <a:xfrm>
            <a:off x="4572000" y="2492495"/>
            <a:ext cx="900000" cy="253916"/>
          </a:xfrm>
          <a:prstGeom prst="rect">
            <a:avLst/>
          </a:prstGeom>
          <a:noFill/>
        </p:spPr>
        <p:txBody>
          <a:bodyPr wrap="square" rtlCol="0">
            <a:spAutoFit/>
          </a:bodyPr>
          <a:lstStyle/>
          <a:p>
            <a:r>
              <a:rPr kumimoji="1" lang="ja-JP" altLang="en-US" sz="1050" b="1" dirty="0">
                <a:latin typeface="游ゴシック 本文"/>
              </a:rPr>
              <a:t>＜大阪府＞</a:t>
            </a:r>
            <a:endParaRPr kumimoji="1" lang="en-US" altLang="ja-JP" sz="1050" b="1" dirty="0">
              <a:latin typeface="游ゴシック 本文"/>
            </a:endParaRPr>
          </a:p>
        </p:txBody>
      </p:sp>
      <p:sp>
        <p:nvSpPr>
          <p:cNvPr id="19" name="テキスト ボックス 18">
            <a:extLst>
              <a:ext uri="{FF2B5EF4-FFF2-40B4-BE49-F238E27FC236}">
                <a16:creationId xmlns:a16="http://schemas.microsoft.com/office/drawing/2014/main" id="{E47F67AF-F6A9-38D9-4B8F-8A204A9DE11A}"/>
              </a:ext>
            </a:extLst>
          </p:cNvPr>
          <p:cNvSpPr txBox="1"/>
          <p:nvPr/>
        </p:nvSpPr>
        <p:spPr>
          <a:xfrm>
            <a:off x="678067" y="2683870"/>
            <a:ext cx="430684" cy="215444"/>
          </a:xfrm>
          <a:prstGeom prst="rect">
            <a:avLst/>
          </a:prstGeom>
          <a:noFill/>
        </p:spPr>
        <p:txBody>
          <a:bodyPr wrap="square" rtlCol="0">
            <a:spAutoFit/>
          </a:bodyPr>
          <a:lstStyle/>
          <a:p>
            <a:r>
              <a:rPr kumimoji="1" lang="ja-JP" altLang="en-US" sz="800" dirty="0">
                <a:latin typeface="游ゴシック 本文"/>
              </a:rPr>
              <a:t>人口</a:t>
            </a:r>
            <a:endParaRPr kumimoji="1" lang="en-US" altLang="ja-JP" sz="800" dirty="0">
              <a:latin typeface="游ゴシック 本文"/>
            </a:endParaRPr>
          </a:p>
        </p:txBody>
      </p:sp>
      <p:sp>
        <p:nvSpPr>
          <p:cNvPr id="20" name="テキスト ボックス 19">
            <a:extLst>
              <a:ext uri="{FF2B5EF4-FFF2-40B4-BE49-F238E27FC236}">
                <a16:creationId xmlns:a16="http://schemas.microsoft.com/office/drawing/2014/main" id="{21783F24-7B3B-0243-DCA0-89A978668563}"/>
              </a:ext>
            </a:extLst>
          </p:cNvPr>
          <p:cNvSpPr txBox="1"/>
          <p:nvPr/>
        </p:nvSpPr>
        <p:spPr>
          <a:xfrm>
            <a:off x="5124865" y="2683870"/>
            <a:ext cx="430684" cy="215444"/>
          </a:xfrm>
          <a:prstGeom prst="rect">
            <a:avLst/>
          </a:prstGeom>
          <a:noFill/>
        </p:spPr>
        <p:txBody>
          <a:bodyPr wrap="square" rtlCol="0">
            <a:spAutoFit/>
          </a:bodyPr>
          <a:lstStyle/>
          <a:p>
            <a:r>
              <a:rPr kumimoji="1" lang="ja-JP" altLang="en-US" sz="800" dirty="0">
                <a:latin typeface="游ゴシック 本文"/>
              </a:rPr>
              <a:t>人口</a:t>
            </a:r>
            <a:endParaRPr kumimoji="1" lang="en-US" altLang="ja-JP" sz="800" dirty="0">
              <a:latin typeface="游ゴシック 本文"/>
            </a:endParaRPr>
          </a:p>
        </p:txBody>
      </p:sp>
      <p:sp>
        <p:nvSpPr>
          <p:cNvPr id="21" name="テキスト ボックス 20">
            <a:extLst>
              <a:ext uri="{FF2B5EF4-FFF2-40B4-BE49-F238E27FC236}">
                <a16:creationId xmlns:a16="http://schemas.microsoft.com/office/drawing/2014/main" id="{32A4EFCE-168B-A0EB-4AA1-2292139CBE4A}"/>
              </a:ext>
            </a:extLst>
          </p:cNvPr>
          <p:cNvSpPr txBox="1"/>
          <p:nvPr/>
        </p:nvSpPr>
        <p:spPr>
          <a:xfrm>
            <a:off x="3761137" y="2683870"/>
            <a:ext cx="612000" cy="215444"/>
          </a:xfrm>
          <a:prstGeom prst="rect">
            <a:avLst/>
          </a:prstGeom>
          <a:noFill/>
        </p:spPr>
        <p:txBody>
          <a:bodyPr wrap="square" rtlCol="0">
            <a:spAutoFit/>
          </a:bodyPr>
          <a:lstStyle/>
          <a:p>
            <a:r>
              <a:rPr kumimoji="1" lang="ja-JP" altLang="en-US" sz="800" dirty="0">
                <a:latin typeface="游ゴシック 本文"/>
              </a:rPr>
              <a:t>高齢化率</a:t>
            </a:r>
            <a:endParaRPr kumimoji="1" lang="en-US" altLang="ja-JP" sz="800" dirty="0">
              <a:latin typeface="游ゴシック 本文"/>
            </a:endParaRPr>
          </a:p>
        </p:txBody>
      </p:sp>
      <p:sp>
        <p:nvSpPr>
          <p:cNvPr id="22" name="テキスト ボックス 21">
            <a:extLst>
              <a:ext uri="{FF2B5EF4-FFF2-40B4-BE49-F238E27FC236}">
                <a16:creationId xmlns:a16="http://schemas.microsoft.com/office/drawing/2014/main" id="{00ADAAFC-F7B5-9E30-CD87-E58849749EA4}"/>
              </a:ext>
            </a:extLst>
          </p:cNvPr>
          <p:cNvSpPr txBox="1"/>
          <p:nvPr/>
        </p:nvSpPr>
        <p:spPr>
          <a:xfrm>
            <a:off x="8192329" y="2683870"/>
            <a:ext cx="612000" cy="215444"/>
          </a:xfrm>
          <a:prstGeom prst="rect">
            <a:avLst/>
          </a:prstGeom>
          <a:noFill/>
        </p:spPr>
        <p:txBody>
          <a:bodyPr wrap="square" rtlCol="0">
            <a:spAutoFit/>
          </a:bodyPr>
          <a:lstStyle/>
          <a:p>
            <a:r>
              <a:rPr kumimoji="1" lang="ja-JP" altLang="en-US" sz="800" dirty="0">
                <a:latin typeface="游ゴシック 本文"/>
              </a:rPr>
              <a:t>高齢化率</a:t>
            </a:r>
            <a:endParaRPr kumimoji="1" lang="en-US" altLang="ja-JP" sz="800" dirty="0">
              <a:latin typeface="游ゴシック 本文"/>
            </a:endParaRPr>
          </a:p>
        </p:txBody>
      </p:sp>
      <p:sp>
        <p:nvSpPr>
          <p:cNvPr id="26" name="矢印: 左 25">
            <a:extLst>
              <a:ext uri="{FF2B5EF4-FFF2-40B4-BE49-F238E27FC236}">
                <a16:creationId xmlns:a16="http://schemas.microsoft.com/office/drawing/2014/main" id="{7F7B5DFD-5DCC-CBCA-7D0B-B5CACAF39270}"/>
              </a:ext>
            </a:extLst>
          </p:cNvPr>
          <p:cNvSpPr/>
          <p:nvPr/>
        </p:nvSpPr>
        <p:spPr>
          <a:xfrm>
            <a:off x="1153454" y="2661487"/>
            <a:ext cx="1620000" cy="288000"/>
          </a:xfrm>
          <a:prstGeom prst="leftArrow">
            <a:avLst>
              <a:gd name="adj1" fmla="val 61727"/>
              <a:gd name="adj2" fmla="val 519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t>　国勢調査（実績値）</a:t>
            </a:r>
          </a:p>
        </p:txBody>
      </p:sp>
      <p:sp>
        <p:nvSpPr>
          <p:cNvPr id="27" name="矢印: 右 26">
            <a:extLst>
              <a:ext uri="{FF2B5EF4-FFF2-40B4-BE49-F238E27FC236}">
                <a16:creationId xmlns:a16="http://schemas.microsoft.com/office/drawing/2014/main" id="{5C7C58A9-7443-9AB9-E6A2-B5F06F9EF3B2}"/>
              </a:ext>
            </a:extLst>
          </p:cNvPr>
          <p:cNvSpPr/>
          <p:nvPr/>
        </p:nvSpPr>
        <p:spPr>
          <a:xfrm>
            <a:off x="2810100" y="2664961"/>
            <a:ext cx="1008000" cy="288000"/>
          </a:xfrm>
          <a:prstGeom prst="rightArrow">
            <a:avLst>
              <a:gd name="adj1" fmla="val 61043"/>
              <a:gd name="adj2" fmla="val 50000"/>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rPr>
              <a:t>将来推計</a:t>
            </a:r>
          </a:p>
        </p:txBody>
      </p:sp>
      <p:sp>
        <p:nvSpPr>
          <p:cNvPr id="30" name="矢印: 左 29">
            <a:extLst>
              <a:ext uri="{FF2B5EF4-FFF2-40B4-BE49-F238E27FC236}">
                <a16:creationId xmlns:a16="http://schemas.microsoft.com/office/drawing/2014/main" id="{FA6B48B4-E105-A616-0894-3FF165E24299}"/>
              </a:ext>
            </a:extLst>
          </p:cNvPr>
          <p:cNvSpPr/>
          <p:nvPr/>
        </p:nvSpPr>
        <p:spPr>
          <a:xfrm>
            <a:off x="5576817" y="2657944"/>
            <a:ext cx="1620000" cy="288000"/>
          </a:xfrm>
          <a:prstGeom prst="leftArrow">
            <a:avLst>
              <a:gd name="adj1" fmla="val 61727"/>
              <a:gd name="adj2" fmla="val 519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t>　国勢調査（実績値）</a:t>
            </a:r>
          </a:p>
        </p:txBody>
      </p:sp>
      <p:sp>
        <p:nvSpPr>
          <p:cNvPr id="31" name="矢印: 右 30">
            <a:extLst>
              <a:ext uri="{FF2B5EF4-FFF2-40B4-BE49-F238E27FC236}">
                <a16:creationId xmlns:a16="http://schemas.microsoft.com/office/drawing/2014/main" id="{D0EFC46F-751E-533C-5AA7-0C0DDAE72AF6}"/>
              </a:ext>
            </a:extLst>
          </p:cNvPr>
          <p:cNvSpPr/>
          <p:nvPr/>
        </p:nvSpPr>
        <p:spPr>
          <a:xfrm>
            <a:off x="7233463" y="2661418"/>
            <a:ext cx="1008000" cy="288000"/>
          </a:xfrm>
          <a:prstGeom prst="rightArrow">
            <a:avLst>
              <a:gd name="adj1" fmla="val 61043"/>
              <a:gd name="adj2" fmla="val 50000"/>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rPr>
              <a:t>将来推計</a:t>
            </a:r>
          </a:p>
        </p:txBody>
      </p:sp>
      <p:sp>
        <p:nvSpPr>
          <p:cNvPr id="33" name="テキスト ボックス 32">
            <a:extLst>
              <a:ext uri="{FF2B5EF4-FFF2-40B4-BE49-F238E27FC236}">
                <a16:creationId xmlns:a16="http://schemas.microsoft.com/office/drawing/2014/main" id="{785422FF-DCB4-43A9-53CD-CD39EA1AC3DA}"/>
              </a:ext>
            </a:extLst>
          </p:cNvPr>
          <p:cNvSpPr txBox="1"/>
          <p:nvPr/>
        </p:nvSpPr>
        <p:spPr>
          <a:xfrm>
            <a:off x="664363" y="6340290"/>
            <a:ext cx="3960000" cy="338554"/>
          </a:xfrm>
          <a:prstGeom prst="rect">
            <a:avLst/>
          </a:prstGeom>
          <a:noFill/>
        </p:spPr>
        <p:txBody>
          <a:bodyPr wrap="square">
            <a:spAutoFit/>
          </a:bodyPr>
          <a:lstStyle/>
          <a:p>
            <a:r>
              <a:rPr lang="ja-JP" altLang="en-US" sz="800" dirty="0"/>
              <a:t>出典：総務省「国勢調査」（</a:t>
            </a:r>
            <a:r>
              <a:rPr lang="en-US" altLang="ja-JP" sz="800" dirty="0"/>
              <a:t>2000</a:t>
            </a:r>
            <a:r>
              <a:rPr lang="ja-JP" altLang="en-US" sz="800" dirty="0"/>
              <a:t>～</a:t>
            </a:r>
            <a:r>
              <a:rPr lang="en-US" altLang="ja-JP" sz="800" dirty="0"/>
              <a:t>2020</a:t>
            </a:r>
            <a:r>
              <a:rPr lang="ja-JP" altLang="en-US" sz="800" dirty="0"/>
              <a:t>年）、国立社会保障・人口問題研究所</a:t>
            </a:r>
            <a:endParaRPr lang="en-US" altLang="ja-JP" sz="800" dirty="0"/>
          </a:p>
          <a:p>
            <a:r>
              <a:rPr lang="ja-JP" altLang="en-US" sz="800" dirty="0"/>
              <a:t>「日本の将来推計人口（令和</a:t>
            </a:r>
            <a:r>
              <a:rPr lang="en-US" altLang="ja-JP" sz="800" dirty="0"/>
              <a:t>5</a:t>
            </a:r>
            <a:r>
              <a:rPr lang="ja-JP" altLang="en-US" sz="800" dirty="0"/>
              <a:t>年</a:t>
            </a:r>
            <a:r>
              <a:rPr lang="en-US" altLang="ja-JP" sz="800" dirty="0"/>
              <a:t>4</a:t>
            </a:r>
            <a:r>
              <a:rPr lang="ja-JP" altLang="en-US" sz="800" dirty="0"/>
              <a:t>月推計）」（</a:t>
            </a:r>
            <a:r>
              <a:rPr lang="en-US" altLang="ja-JP" sz="800" dirty="0"/>
              <a:t>2025</a:t>
            </a:r>
            <a:r>
              <a:rPr lang="ja-JP" altLang="en-US" sz="800" dirty="0"/>
              <a:t>年～）を用いて大阪府で作成 </a:t>
            </a:r>
          </a:p>
        </p:txBody>
      </p:sp>
    </p:spTree>
    <p:extLst>
      <p:ext uri="{BB962C8B-B14F-4D97-AF65-F5344CB8AC3E}">
        <p14:creationId xmlns:p14="http://schemas.microsoft.com/office/powerpoint/2010/main" val="1407651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7">
            <a:extLst>
              <a:ext uri="{FF2B5EF4-FFF2-40B4-BE49-F238E27FC236}">
                <a16:creationId xmlns:a16="http://schemas.microsoft.com/office/drawing/2014/main" id="{F29FB5F5-AB41-7D49-2FD1-BF9DA1177AE4}"/>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3</a:t>
            </a:fld>
            <a:endParaRPr kumimoji="1" lang="ja-JP" altLang="en-US" dirty="0">
              <a:solidFill>
                <a:schemeClr val="tx1"/>
              </a:solidFill>
            </a:endParaRPr>
          </a:p>
        </p:txBody>
      </p:sp>
      <p:cxnSp>
        <p:nvCxnSpPr>
          <p:cNvPr id="10" name="直線コネクタ 9">
            <a:extLst>
              <a:ext uri="{FF2B5EF4-FFF2-40B4-BE49-F238E27FC236}">
                <a16:creationId xmlns:a16="http://schemas.microsoft.com/office/drawing/2014/main" id="{D93F93C7-5B6B-46E0-8759-2DCDD0C63BA1}"/>
              </a:ext>
            </a:extLst>
          </p:cNvPr>
          <p:cNvCxnSpPr>
            <a:cxnSpLocks/>
          </p:cNvCxnSpPr>
          <p:nvPr/>
        </p:nvCxnSpPr>
        <p:spPr>
          <a:xfrm>
            <a:off x="160986" y="643944"/>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11" name="テキスト ボックス 10">
            <a:extLst>
              <a:ext uri="{FF2B5EF4-FFF2-40B4-BE49-F238E27FC236}">
                <a16:creationId xmlns:a16="http://schemas.microsoft.com/office/drawing/2014/main" id="{FE295BCB-37EA-4007-9E34-5F348DAB1732}"/>
              </a:ext>
            </a:extLst>
          </p:cNvPr>
          <p:cNvSpPr txBox="1"/>
          <p:nvPr/>
        </p:nvSpPr>
        <p:spPr>
          <a:xfrm>
            <a:off x="128789" y="235975"/>
            <a:ext cx="5292000"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高齢者福祉圏域別による高齢者人口の推移</a:t>
            </a:r>
            <a:endParaRPr kumimoji="1" lang="en-US" altLang="ja-JP" dirty="0">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697406A5-237E-4BF4-ACF7-0F98BE4FEA32}"/>
              </a:ext>
            </a:extLst>
          </p:cNvPr>
          <p:cNvSpPr/>
          <p:nvPr/>
        </p:nvSpPr>
        <p:spPr>
          <a:xfrm>
            <a:off x="160200" y="905341"/>
            <a:ext cx="8823600" cy="154586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○高齢者人口の増加傾向については、高齢者福祉圏域によって、伸び率が異なる。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85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歳以上人口の推移を高齢者福祉圏域別にみると、北河内圏域の伸び率が最も大きい。</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75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歳以上人口は</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2030</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年にピークを迎える圏域が多く、また、</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85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歳以上人口は</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2035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年に</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ピークを迎える圏域が多い。</a:t>
            </a:r>
          </a:p>
        </p:txBody>
      </p:sp>
      <p:sp>
        <p:nvSpPr>
          <p:cNvPr id="12" name="テキスト ボックス 11">
            <a:extLst>
              <a:ext uri="{FF2B5EF4-FFF2-40B4-BE49-F238E27FC236}">
                <a16:creationId xmlns:a16="http://schemas.microsoft.com/office/drawing/2014/main" id="{B7E905CD-F646-4C90-BAC6-9F2F12392300}"/>
              </a:ext>
            </a:extLst>
          </p:cNvPr>
          <p:cNvSpPr txBox="1"/>
          <p:nvPr/>
        </p:nvSpPr>
        <p:spPr>
          <a:xfrm>
            <a:off x="3191257" y="6413665"/>
            <a:ext cx="5364000" cy="230832"/>
          </a:xfrm>
          <a:prstGeom prst="rect">
            <a:avLst/>
          </a:prstGeom>
          <a:noFill/>
        </p:spPr>
        <p:txBody>
          <a:bodyPr wrap="square">
            <a:spAutoFit/>
          </a:bodyPr>
          <a:lstStyle/>
          <a:p>
            <a:r>
              <a:rPr lang="ja-JP" altLang="en-US" sz="900" dirty="0"/>
              <a:t>データ出典：令和２年国勢調査（「令和７年度保険者機能強化推進業務」委託事業において作成）</a:t>
            </a:r>
            <a:endParaRPr lang="en-US" altLang="ja-JP" sz="900" dirty="0"/>
          </a:p>
        </p:txBody>
      </p:sp>
      <p:pic>
        <p:nvPicPr>
          <p:cNvPr id="3" name="図 2">
            <a:extLst>
              <a:ext uri="{FF2B5EF4-FFF2-40B4-BE49-F238E27FC236}">
                <a16:creationId xmlns:a16="http://schemas.microsoft.com/office/drawing/2014/main" id="{C6E419DD-B307-6099-8B2C-EB91CFA6E5A5}"/>
              </a:ext>
            </a:extLst>
          </p:cNvPr>
          <p:cNvPicPr>
            <a:picLocks noChangeAspect="1"/>
          </p:cNvPicPr>
          <p:nvPr/>
        </p:nvPicPr>
        <p:blipFill>
          <a:blip r:embed="rId2"/>
          <a:stretch>
            <a:fillRect/>
          </a:stretch>
        </p:blipFill>
        <p:spPr>
          <a:xfrm>
            <a:off x="10800" y="2648596"/>
            <a:ext cx="4566300" cy="3853006"/>
          </a:xfrm>
          <a:prstGeom prst="rect">
            <a:avLst/>
          </a:prstGeom>
        </p:spPr>
      </p:pic>
      <p:pic>
        <p:nvPicPr>
          <p:cNvPr id="6" name="図 5">
            <a:extLst>
              <a:ext uri="{FF2B5EF4-FFF2-40B4-BE49-F238E27FC236}">
                <a16:creationId xmlns:a16="http://schemas.microsoft.com/office/drawing/2014/main" id="{0AA8C62C-9788-A491-5759-C1592FCF31D1}"/>
              </a:ext>
            </a:extLst>
          </p:cNvPr>
          <p:cNvPicPr>
            <a:picLocks noChangeAspect="1"/>
          </p:cNvPicPr>
          <p:nvPr/>
        </p:nvPicPr>
        <p:blipFill>
          <a:blip r:embed="rId3"/>
          <a:stretch>
            <a:fillRect/>
          </a:stretch>
        </p:blipFill>
        <p:spPr>
          <a:xfrm>
            <a:off x="4572000" y="2648596"/>
            <a:ext cx="4560203" cy="3853006"/>
          </a:xfrm>
          <a:prstGeom prst="rect">
            <a:avLst/>
          </a:prstGeom>
        </p:spPr>
      </p:pic>
    </p:spTree>
    <p:extLst>
      <p:ext uri="{BB962C8B-B14F-4D97-AF65-F5344CB8AC3E}">
        <p14:creationId xmlns:p14="http://schemas.microsoft.com/office/powerpoint/2010/main" val="494998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7">
            <a:extLst>
              <a:ext uri="{FF2B5EF4-FFF2-40B4-BE49-F238E27FC236}">
                <a16:creationId xmlns:a16="http://schemas.microsoft.com/office/drawing/2014/main" id="{F29FB5F5-AB41-7D49-2FD1-BF9DA1177AE4}"/>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4</a:t>
            </a:fld>
            <a:endParaRPr kumimoji="1" lang="ja-JP" altLang="en-US" dirty="0">
              <a:solidFill>
                <a:schemeClr val="tx1"/>
              </a:solidFill>
            </a:endParaRPr>
          </a:p>
        </p:txBody>
      </p:sp>
      <p:cxnSp>
        <p:nvCxnSpPr>
          <p:cNvPr id="10" name="直線コネクタ 9">
            <a:extLst>
              <a:ext uri="{FF2B5EF4-FFF2-40B4-BE49-F238E27FC236}">
                <a16:creationId xmlns:a16="http://schemas.microsoft.com/office/drawing/2014/main" id="{D93F93C7-5B6B-46E0-8759-2DCDD0C63BA1}"/>
              </a:ext>
            </a:extLst>
          </p:cNvPr>
          <p:cNvCxnSpPr>
            <a:cxnSpLocks/>
          </p:cNvCxnSpPr>
          <p:nvPr/>
        </p:nvCxnSpPr>
        <p:spPr>
          <a:xfrm>
            <a:off x="160986" y="643944"/>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11" name="テキスト ボックス 10">
            <a:extLst>
              <a:ext uri="{FF2B5EF4-FFF2-40B4-BE49-F238E27FC236}">
                <a16:creationId xmlns:a16="http://schemas.microsoft.com/office/drawing/2014/main" id="{FE295BCB-37EA-4007-9E34-5F348DAB1732}"/>
              </a:ext>
            </a:extLst>
          </p:cNvPr>
          <p:cNvSpPr txBox="1"/>
          <p:nvPr/>
        </p:nvSpPr>
        <p:spPr>
          <a:xfrm>
            <a:off x="128789" y="235975"/>
            <a:ext cx="5292000"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高齢者福祉圏域別による高齢者人口の割合の推移</a:t>
            </a:r>
            <a:endParaRPr kumimoji="1" lang="en-US" altLang="ja-JP" dirty="0">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697406A5-237E-4BF4-ACF7-0F98BE4FEA32}"/>
              </a:ext>
            </a:extLst>
          </p:cNvPr>
          <p:cNvSpPr/>
          <p:nvPr/>
        </p:nvSpPr>
        <p:spPr>
          <a:xfrm>
            <a:off x="160200" y="905341"/>
            <a:ext cx="8823600" cy="154586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○高齢者人口の割合の増加傾向については、高齢者福祉圏域によって、伸び率やピークが異なる。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○高齢者福祉圏域別にみると、南河内圏域の伸び率が最も大きく、大阪市圏域の伸び率が最も緩やか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である。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endParaRPr kumimoji="1"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2040</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年にかけて、</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85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歳以上人口の割合の増加が続く圏域と、</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2035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年頃を境に、増加から減少に</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転じる圏域がある。</a:t>
            </a:r>
          </a:p>
        </p:txBody>
      </p:sp>
      <p:sp>
        <p:nvSpPr>
          <p:cNvPr id="12" name="テキスト ボックス 11">
            <a:extLst>
              <a:ext uri="{FF2B5EF4-FFF2-40B4-BE49-F238E27FC236}">
                <a16:creationId xmlns:a16="http://schemas.microsoft.com/office/drawing/2014/main" id="{B7E905CD-F646-4C90-BAC6-9F2F12392300}"/>
              </a:ext>
            </a:extLst>
          </p:cNvPr>
          <p:cNvSpPr txBox="1"/>
          <p:nvPr/>
        </p:nvSpPr>
        <p:spPr>
          <a:xfrm>
            <a:off x="3191257" y="6413665"/>
            <a:ext cx="5364000" cy="230832"/>
          </a:xfrm>
          <a:prstGeom prst="rect">
            <a:avLst/>
          </a:prstGeom>
          <a:noFill/>
        </p:spPr>
        <p:txBody>
          <a:bodyPr wrap="square">
            <a:spAutoFit/>
          </a:bodyPr>
          <a:lstStyle/>
          <a:p>
            <a:r>
              <a:rPr lang="ja-JP" altLang="en-US" sz="900" dirty="0"/>
              <a:t>データ出典：令和２年国勢調査（「令和７年度保険者機能強化推進業務」委託事業において作成）</a:t>
            </a:r>
            <a:endParaRPr lang="en-US" altLang="ja-JP" sz="900" dirty="0"/>
          </a:p>
        </p:txBody>
      </p:sp>
      <p:pic>
        <p:nvPicPr>
          <p:cNvPr id="3" name="図 2">
            <a:extLst>
              <a:ext uri="{FF2B5EF4-FFF2-40B4-BE49-F238E27FC236}">
                <a16:creationId xmlns:a16="http://schemas.microsoft.com/office/drawing/2014/main" id="{AE88C49C-04A2-6721-848C-AF089B2B1E3C}"/>
              </a:ext>
            </a:extLst>
          </p:cNvPr>
          <p:cNvPicPr>
            <a:picLocks noChangeAspect="1"/>
          </p:cNvPicPr>
          <p:nvPr/>
        </p:nvPicPr>
        <p:blipFill>
          <a:blip r:embed="rId2"/>
          <a:stretch>
            <a:fillRect/>
          </a:stretch>
        </p:blipFill>
        <p:spPr>
          <a:xfrm>
            <a:off x="-12180" y="2541026"/>
            <a:ext cx="4566300" cy="3853006"/>
          </a:xfrm>
          <a:prstGeom prst="rect">
            <a:avLst/>
          </a:prstGeom>
        </p:spPr>
      </p:pic>
      <p:pic>
        <p:nvPicPr>
          <p:cNvPr id="6" name="図 5">
            <a:extLst>
              <a:ext uri="{FF2B5EF4-FFF2-40B4-BE49-F238E27FC236}">
                <a16:creationId xmlns:a16="http://schemas.microsoft.com/office/drawing/2014/main" id="{5324212D-0A43-B4D6-02AE-1F782284F441}"/>
              </a:ext>
            </a:extLst>
          </p:cNvPr>
          <p:cNvPicPr>
            <a:picLocks noChangeAspect="1"/>
          </p:cNvPicPr>
          <p:nvPr/>
        </p:nvPicPr>
        <p:blipFill>
          <a:blip r:embed="rId3"/>
          <a:stretch>
            <a:fillRect/>
          </a:stretch>
        </p:blipFill>
        <p:spPr>
          <a:xfrm>
            <a:off x="4554120" y="2579664"/>
            <a:ext cx="4560203" cy="3853006"/>
          </a:xfrm>
          <a:prstGeom prst="rect">
            <a:avLst/>
          </a:prstGeom>
        </p:spPr>
      </p:pic>
    </p:spTree>
    <p:extLst>
      <p:ext uri="{BB962C8B-B14F-4D97-AF65-F5344CB8AC3E}">
        <p14:creationId xmlns:p14="http://schemas.microsoft.com/office/powerpoint/2010/main" val="636211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72BCE-DE12-CEA3-7EB8-D784F9B4811B}"/>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BCE75810-E354-C57D-1086-36DDA0705B1C}"/>
              </a:ext>
            </a:extLst>
          </p:cNvPr>
          <p:cNvPicPr>
            <a:picLocks noChangeAspect="1"/>
          </p:cNvPicPr>
          <p:nvPr/>
        </p:nvPicPr>
        <p:blipFill>
          <a:blip r:embed="rId2"/>
          <a:stretch>
            <a:fillRect/>
          </a:stretch>
        </p:blipFill>
        <p:spPr>
          <a:xfrm>
            <a:off x="4660575" y="2220630"/>
            <a:ext cx="4322439" cy="4316342"/>
          </a:xfrm>
          <a:prstGeom prst="rect">
            <a:avLst/>
          </a:prstGeom>
        </p:spPr>
      </p:pic>
      <p:cxnSp>
        <p:nvCxnSpPr>
          <p:cNvPr id="6" name="直線コネクタ 5">
            <a:extLst>
              <a:ext uri="{FF2B5EF4-FFF2-40B4-BE49-F238E27FC236}">
                <a16:creationId xmlns:a16="http://schemas.microsoft.com/office/drawing/2014/main" id="{49D113CD-7CDE-BD2B-D709-D5018C45CEEE}"/>
              </a:ext>
            </a:extLst>
          </p:cNvPr>
          <p:cNvCxnSpPr>
            <a:cxnSpLocks/>
          </p:cNvCxnSpPr>
          <p:nvPr/>
        </p:nvCxnSpPr>
        <p:spPr>
          <a:xfrm>
            <a:off x="160986" y="643944"/>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7" name="テキスト ボックス 6">
            <a:extLst>
              <a:ext uri="{FF2B5EF4-FFF2-40B4-BE49-F238E27FC236}">
                <a16:creationId xmlns:a16="http://schemas.microsoft.com/office/drawing/2014/main" id="{0F27DD84-F284-C434-359C-0331099089C7}"/>
              </a:ext>
            </a:extLst>
          </p:cNvPr>
          <p:cNvSpPr txBox="1"/>
          <p:nvPr/>
        </p:nvSpPr>
        <p:spPr>
          <a:xfrm>
            <a:off x="128789" y="235975"/>
            <a:ext cx="45597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世帯の推移</a:t>
            </a:r>
          </a:p>
        </p:txBody>
      </p:sp>
      <p:sp>
        <p:nvSpPr>
          <p:cNvPr id="2" name="正方形/長方形 1">
            <a:extLst>
              <a:ext uri="{FF2B5EF4-FFF2-40B4-BE49-F238E27FC236}">
                <a16:creationId xmlns:a16="http://schemas.microsoft.com/office/drawing/2014/main" id="{15C6C664-0B47-2A02-C8AD-D8A1279558AA}"/>
              </a:ext>
            </a:extLst>
          </p:cNvPr>
          <p:cNvSpPr/>
          <p:nvPr/>
        </p:nvSpPr>
        <p:spPr>
          <a:xfrm>
            <a:off x="160200" y="814705"/>
            <a:ext cx="8823600" cy="11350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2000</a:t>
            </a: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年以降の大阪府の総世帯に占める高齢者世帯（世帯主年齢</a:t>
            </a:r>
            <a:r>
              <a:rPr kumimoji="1"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65</a:t>
            </a: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歳以上の世帯）、</a:t>
            </a:r>
            <a:r>
              <a:rPr kumimoji="1"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75</a:t>
            </a: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歳以上</a:t>
            </a:r>
            <a:endParaRPr kumimoji="1"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世帯の割合は増加が続いており、</a:t>
            </a:r>
            <a:r>
              <a:rPr kumimoji="1"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2040</a:t>
            </a: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年にかけて今後も増加が見込まれる。</a:t>
            </a:r>
            <a:endParaRPr kumimoji="1" lang="en-US" altLang="ja-JP"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○大阪府では高齢者世帯のうち単独世帯の割合が高く、その割合は今後も増加することが見込まれる。</a:t>
            </a:r>
          </a:p>
        </p:txBody>
      </p:sp>
      <p:sp>
        <p:nvSpPr>
          <p:cNvPr id="3" name="スライド番号プレースホルダー 7">
            <a:extLst>
              <a:ext uri="{FF2B5EF4-FFF2-40B4-BE49-F238E27FC236}">
                <a16:creationId xmlns:a16="http://schemas.microsoft.com/office/drawing/2014/main" id="{D23C723C-2086-7F1F-910F-095766F0808A}"/>
              </a:ext>
            </a:extLst>
          </p:cNvPr>
          <p:cNvSpPr>
            <a:spLocks noGrp="1"/>
          </p:cNvSpPr>
          <p:nvPr>
            <p:ph type="sldNum" sz="quarter" idx="12"/>
          </p:nvPr>
        </p:nvSpPr>
        <p:spPr>
          <a:xfrm>
            <a:off x="7086600" y="6492875"/>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3C5105-9CA0-4082-B5CD-E63235338F36}" type="slidenum">
              <a:rPr kumimoji="1" lang="ja-JP" altLang="en-US" sz="1200" b="0" i="0" u="none" strike="noStrike" kern="1200" cap="none" spc="0" normalizeH="0" baseline="0" noProof="0" smtClean="0">
                <a:ln>
                  <a:noFill/>
                </a:ln>
                <a:solidFill>
                  <a:schemeClr val="tx1"/>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dirty="0">
              <a:ln>
                <a:noFill/>
              </a:ln>
              <a:solidFill>
                <a:schemeClr val="tx1"/>
              </a:solidFill>
              <a:effectLst/>
              <a:uLnTx/>
              <a:uFillTx/>
              <a:latin typeface="Calibri" panose="020F0502020204030204"/>
              <a:ea typeface="游ゴシック" panose="020B0400000000000000" pitchFamily="50" charset="-128"/>
              <a:cs typeface="+mn-cs"/>
            </a:endParaRPr>
          </a:p>
        </p:txBody>
      </p:sp>
      <p:sp>
        <p:nvSpPr>
          <p:cNvPr id="24" name="テキスト ボックス 1">
            <a:extLst>
              <a:ext uri="{FF2B5EF4-FFF2-40B4-BE49-F238E27FC236}">
                <a16:creationId xmlns:a16="http://schemas.microsoft.com/office/drawing/2014/main" id="{43DD738E-3BB1-1B0C-5BAA-5A2A927CBD98}"/>
              </a:ext>
            </a:extLst>
          </p:cNvPr>
          <p:cNvSpPr txBox="1"/>
          <p:nvPr/>
        </p:nvSpPr>
        <p:spPr>
          <a:xfrm>
            <a:off x="4618072" y="2282889"/>
            <a:ext cx="358041" cy="1800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万</a:t>
            </a:r>
          </a:p>
        </p:txBody>
      </p:sp>
      <p:sp>
        <p:nvSpPr>
          <p:cNvPr id="26" name="テキスト ボックス 25">
            <a:extLst>
              <a:ext uri="{FF2B5EF4-FFF2-40B4-BE49-F238E27FC236}">
                <a16:creationId xmlns:a16="http://schemas.microsoft.com/office/drawing/2014/main" id="{F11676A2-585C-4E60-342A-1F31D03A5DBC}"/>
              </a:ext>
            </a:extLst>
          </p:cNvPr>
          <p:cNvSpPr txBox="1"/>
          <p:nvPr/>
        </p:nvSpPr>
        <p:spPr>
          <a:xfrm>
            <a:off x="193183" y="1997817"/>
            <a:ext cx="2916000" cy="25391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＜大阪府における世帯数と高齢者世帯割合＞</a:t>
            </a:r>
          </a:p>
        </p:txBody>
      </p:sp>
      <p:sp>
        <p:nvSpPr>
          <p:cNvPr id="28" name="テキスト ボックス 27">
            <a:extLst>
              <a:ext uri="{FF2B5EF4-FFF2-40B4-BE49-F238E27FC236}">
                <a16:creationId xmlns:a16="http://schemas.microsoft.com/office/drawing/2014/main" id="{773139AF-EC1F-D3F7-06A1-0FDA6E376BAF}"/>
              </a:ext>
            </a:extLst>
          </p:cNvPr>
          <p:cNvSpPr txBox="1"/>
          <p:nvPr/>
        </p:nvSpPr>
        <p:spPr>
          <a:xfrm>
            <a:off x="4618072" y="2004030"/>
            <a:ext cx="3924000" cy="25391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＜大阪府における高齢者世帯数と単独世帯数・単独世帯割合＞</a:t>
            </a:r>
            <a:endParaRPr kumimoji="0" lang="en-US" altLang="ja-JP" sz="1050" b="1"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496AEBEC-C6C3-637D-8587-6CF1936F3685}"/>
              </a:ext>
            </a:extLst>
          </p:cNvPr>
          <p:cNvSpPr txBox="1"/>
          <p:nvPr/>
        </p:nvSpPr>
        <p:spPr>
          <a:xfrm>
            <a:off x="5024723" y="6332943"/>
            <a:ext cx="3734658"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出典：総務省「国勢調査」（</a:t>
            </a:r>
            <a:r>
              <a:rPr kumimoji="0"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2000</a:t>
            </a: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年～</a:t>
            </a:r>
            <a:r>
              <a:rPr kumimoji="0"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2020</a:t>
            </a: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年）、国立社会保障・人口問題研究所「日本の世帯数の将来推計（令和６年</a:t>
            </a:r>
            <a:r>
              <a:rPr kumimoji="0"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4</a:t>
            </a: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月推計）」（</a:t>
            </a:r>
            <a:r>
              <a:rPr kumimoji="0"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2025</a:t>
            </a: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年～）を用いて大阪府で作成</a:t>
            </a:r>
          </a:p>
        </p:txBody>
      </p:sp>
      <p:sp>
        <p:nvSpPr>
          <p:cNvPr id="9" name="テキスト ボックス 8">
            <a:extLst>
              <a:ext uri="{FF2B5EF4-FFF2-40B4-BE49-F238E27FC236}">
                <a16:creationId xmlns:a16="http://schemas.microsoft.com/office/drawing/2014/main" id="{62357359-3135-699F-346F-34142A9F3739}"/>
              </a:ext>
            </a:extLst>
          </p:cNvPr>
          <p:cNvSpPr txBox="1"/>
          <p:nvPr/>
        </p:nvSpPr>
        <p:spPr>
          <a:xfrm>
            <a:off x="421385" y="6332943"/>
            <a:ext cx="3734658"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出典：総務省「国勢調査」（</a:t>
            </a:r>
            <a:r>
              <a:rPr kumimoji="0"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2000</a:t>
            </a: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年～</a:t>
            </a:r>
            <a:r>
              <a:rPr kumimoji="0"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2020</a:t>
            </a: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年）、国立社会保障・人口問題研究所「日本の世帯数の将来推計（令和６年</a:t>
            </a:r>
            <a:r>
              <a:rPr kumimoji="0"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4</a:t>
            </a: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月推計）」（</a:t>
            </a:r>
            <a:r>
              <a:rPr kumimoji="0" lang="en-US" altLang="ja-JP"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2025</a:t>
            </a:r>
            <a:r>
              <a:rPr kumimoji="0" lang="ja-JP" altLang="en-US" sz="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年～）を用いて大阪府で作成</a:t>
            </a:r>
          </a:p>
        </p:txBody>
      </p:sp>
      <p:pic>
        <p:nvPicPr>
          <p:cNvPr id="11" name="図 10">
            <a:extLst>
              <a:ext uri="{FF2B5EF4-FFF2-40B4-BE49-F238E27FC236}">
                <a16:creationId xmlns:a16="http://schemas.microsoft.com/office/drawing/2014/main" id="{0092FF94-BAA9-40B8-65BA-3F1161E89B52}"/>
              </a:ext>
            </a:extLst>
          </p:cNvPr>
          <p:cNvPicPr>
            <a:picLocks noChangeAspect="1"/>
          </p:cNvPicPr>
          <p:nvPr/>
        </p:nvPicPr>
        <p:blipFill>
          <a:blip r:embed="rId3"/>
          <a:stretch>
            <a:fillRect/>
          </a:stretch>
        </p:blipFill>
        <p:spPr>
          <a:xfrm>
            <a:off x="160200" y="2120496"/>
            <a:ext cx="4109060" cy="4316342"/>
          </a:xfrm>
          <a:prstGeom prst="rect">
            <a:avLst/>
          </a:prstGeom>
        </p:spPr>
      </p:pic>
    </p:spTree>
    <p:extLst>
      <p:ext uri="{BB962C8B-B14F-4D97-AF65-F5344CB8AC3E}">
        <p14:creationId xmlns:p14="http://schemas.microsoft.com/office/powerpoint/2010/main" val="2974528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160200" y="752151"/>
            <a:ext cx="8823600" cy="1685170"/>
          </a:xfrm>
          <a:prstGeom prst="rect">
            <a:avLst/>
          </a:prstGeom>
          <a:solidFill>
            <a:schemeClr val="accent1">
              <a:lumMod val="20000"/>
              <a:lumOff val="80000"/>
            </a:schemeClr>
          </a:solidFill>
        </p:spPr>
        <p:txBody>
          <a:bodyPr wrap="square" lIns="83912" tIns="41956" rIns="83912" bIns="41956" rtlCol="0" anchor="ctr">
            <a:spAutoFit/>
          </a:bodyPr>
          <a:lstStyle/>
          <a:p>
            <a:pPr defTabSz="839107"/>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○本府における認知症有病者の推計値は、</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202</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５年には</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32</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万人とされているが、今後も高齢化に伴</a:t>
            </a:r>
            <a:endPar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endParaRPr>
          </a:p>
          <a:p>
            <a:pPr defTabSz="839107"/>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い増加し続け、</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2040</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年には</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38.3</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万人となり、この間の</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15</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年間で約</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6.3</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万人増加すると見込まれる。</a:t>
            </a:r>
          </a:p>
          <a:p>
            <a:pPr defTabSz="839107"/>
            <a:endParaRPr kumimoji="1" lang="ja-JP" altLang="en-US" sz="800" dirty="0">
              <a:solidFill>
                <a:prstClr val="black"/>
              </a:solidFill>
              <a:latin typeface="UD デジタル 教科書体 NK-R" panose="02020400000000000000" pitchFamily="18" charset="-128"/>
              <a:ea typeface="UD デジタル 教科書体 NK-R" panose="02020400000000000000" pitchFamily="18" charset="-128"/>
            </a:endParaRPr>
          </a:p>
          <a:p>
            <a:pPr defTabSz="839107"/>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○同様に認知症の前段階であるＭＣＩ（軽度認知障がい）有病者の推計値は、</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2025</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年の</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38.5</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万人</a:t>
            </a:r>
            <a:endPar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endParaRPr>
          </a:p>
          <a:p>
            <a:pPr defTabSz="839107"/>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から</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2040</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年には</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40.4</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万人まで増加し、認知症と</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MCI</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の有病者数の合計は、団塊ジュニア世代が</a:t>
            </a:r>
            <a:endPar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endParaRPr>
          </a:p>
          <a:p>
            <a:pPr defTabSz="839107"/>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65</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歳以上となる</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2040</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年には</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78.7</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万人となり、高齢者の約</a:t>
            </a:r>
            <a:r>
              <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rPr>
              <a:t>3.4</a:t>
            </a:r>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人に１人が何らかの認知機能の障</a:t>
            </a:r>
            <a:endParaRPr kumimoji="1" lang="en-US" altLang="ja-JP" sz="1600" dirty="0">
              <a:solidFill>
                <a:prstClr val="black"/>
              </a:solidFill>
              <a:latin typeface="UD デジタル 教科書体 NK-R" panose="02020400000000000000" pitchFamily="18" charset="-128"/>
              <a:ea typeface="UD デジタル 教科書体 NK-R" panose="02020400000000000000" pitchFamily="18" charset="-128"/>
            </a:endParaRPr>
          </a:p>
          <a:p>
            <a:pPr defTabSz="839107"/>
            <a:r>
              <a:rPr kumimoji="1" lang="ja-JP" altLang="en-US" sz="1600" dirty="0">
                <a:solidFill>
                  <a:prstClr val="black"/>
                </a:solidFill>
                <a:latin typeface="UD デジタル 教科書体 NK-R" panose="02020400000000000000" pitchFamily="18" charset="-128"/>
                <a:ea typeface="UD デジタル 教科書体 NK-R" panose="02020400000000000000" pitchFamily="18" charset="-128"/>
              </a:rPr>
              <a:t>　　がいを抱えた状況になるものと見込まれる。</a:t>
            </a:r>
          </a:p>
        </p:txBody>
      </p:sp>
      <p:sp>
        <p:nvSpPr>
          <p:cNvPr id="15" name="テキスト ボックス 14">
            <a:extLst>
              <a:ext uri="{FF2B5EF4-FFF2-40B4-BE49-F238E27FC236}">
                <a16:creationId xmlns:a16="http://schemas.microsoft.com/office/drawing/2014/main" id="{E218834D-8D29-4E73-9D66-FB89A09F08F8}"/>
              </a:ext>
            </a:extLst>
          </p:cNvPr>
          <p:cNvSpPr txBox="1"/>
          <p:nvPr/>
        </p:nvSpPr>
        <p:spPr>
          <a:xfrm>
            <a:off x="174509" y="235975"/>
            <a:ext cx="4559752"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認知症高齢者の将来推計</a:t>
            </a:r>
          </a:p>
        </p:txBody>
      </p:sp>
      <p:sp>
        <p:nvSpPr>
          <p:cNvPr id="17" name="スライド番号プレースホルダー 1">
            <a:extLst>
              <a:ext uri="{FF2B5EF4-FFF2-40B4-BE49-F238E27FC236}">
                <a16:creationId xmlns:a16="http://schemas.microsoft.com/office/drawing/2014/main" id="{5CDDDF65-2139-4E24-BF16-3AC7DC782209}"/>
              </a:ext>
            </a:extLst>
          </p:cNvPr>
          <p:cNvSpPr txBox="1">
            <a:spLocks/>
          </p:cNvSpPr>
          <p:nvPr/>
        </p:nvSpPr>
        <p:spPr>
          <a:xfrm>
            <a:off x="7086600" y="649287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BA844FC-6DBB-47AC-8FF6-2A019533C093}" type="slidenum">
              <a:rPr kumimoji="1" lang="ja-JP" altLang="en-US" smtClean="0">
                <a:solidFill>
                  <a:schemeClr val="tx1"/>
                </a:solidFill>
                <a:ea typeface="游ゴシック" panose="020B0400000000000000" pitchFamily="50" charset="-128"/>
              </a:rPr>
              <a:pPr/>
              <a:t>6</a:t>
            </a:fld>
            <a:endParaRPr kumimoji="1" lang="ja-JP" altLang="en-US" dirty="0">
              <a:solidFill>
                <a:schemeClr val="tx1"/>
              </a:solidFill>
              <a:ea typeface="游ゴシック" panose="020B0400000000000000" pitchFamily="50" charset="-128"/>
            </a:endParaRPr>
          </a:p>
        </p:txBody>
      </p:sp>
      <p:cxnSp>
        <p:nvCxnSpPr>
          <p:cNvPr id="19" name="直線コネクタ 18">
            <a:extLst>
              <a:ext uri="{FF2B5EF4-FFF2-40B4-BE49-F238E27FC236}">
                <a16:creationId xmlns:a16="http://schemas.microsoft.com/office/drawing/2014/main" id="{70DA5429-0355-44F4-8C42-C73601AF38F2}"/>
              </a:ext>
            </a:extLst>
          </p:cNvPr>
          <p:cNvCxnSpPr>
            <a:cxnSpLocks/>
          </p:cNvCxnSpPr>
          <p:nvPr/>
        </p:nvCxnSpPr>
        <p:spPr>
          <a:xfrm>
            <a:off x="160986" y="625269"/>
            <a:ext cx="8822028" cy="0"/>
          </a:xfrm>
          <a:prstGeom prst="line">
            <a:avLst/>
          </a:prstGeom>
          <a:noFill/>
          <a:ln w="22225" cap="flat" cmpd="thickThin" algn="ctr">
            <a:solidFill>
              <a:srgbClr val="4472C4"/>
            </a:solidFill>
            <a:prstDash val="solid"/>
            <a:miter lim="800000"/>
          </a:ln>
          <a:effectLst/>
        </p:spPr>
      </p:cxnSp>
      <p:sp>
        <p:nvSpPr>
          <p:cNvPr id="18" name="テキスト ボックス 17">
            <a:extLst>
              <a:ext uri="{FF2B5EF4-FFF2-40B4-BE49-F238E27FC236}">
                <a16:creationId xmlns:a16="http://schemas.microsoft.com/office/drawing/2014/main" id="{D93EE61B-8FF6-4ABB-B9BA-669EBA53B9F4}"/>
              </a:ext>
            </a:extLst>
          </p:cNvPr>
          <p:cNvSpPr txBox="1"/>
          <p:nvPr/>
        </p:nvSpPr>
        <p:spPr>
          <a:xfrm>
            <a:off x="128789" y="2443725"/>
            <a:ext cx="4860000"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■大阪府の認知症・</a:t>
            </a:r>
            <a:r>
              <a:rPr lang="en-US" altLang="ja-JP" sz="1600" dirty="0">
                <a:latin typeface="BIZ UDPゴシック" panose="020B0400000000000000" pitchFamily="50" charset="-128"/>
                <a:ea typeface="BIZ UDPゴシック" panose="020B0400000000000000" pitchFamily="50" charset="-128"/>
              </a:rPr>
              <a:t>MCI</a:t>
            </a:r>
            <a:r>
              <a:rPr lang="ja-JP" altLang="en-US" sz="1600" dirty="0">
                <a:latin typeface="BIZ UDPゴシック" panose="020B0400000000000000" pitchFamily="50" charset="-128"/>
                <a:ea typeface="BIZ UDPゴシック" panose="020B0400000000000000" pitchFamily="50" charset="-128"/>
              </a:rPr>
              <a:t>有病者数の将来推計</a:t>
            </a:r>
            <a:endParaRPr lang="en-US" altLang="ja-JP" sz="1600" dirty="0">
              <a:latin typeface="BIZ UDPゴシック" panose="020B0400000000000000" pitchFamily="50" charset="-128"/>
              <a:ea typeface="BIZ UDPゴシック" panose="020B0400000000000000" pitchFamily="50" charset="-128"/>
            </a:endParaRPr>
          </a:p>
        </p:txBody>
      </p:sp>
      <p:graphicFrame>
        <p:nvGraphicFramePr>
          <p:cNvPr id="5" name="表 4">
            <a:extLst>
              <a:ext uri="{FF2B5EF4-FFF2-40B4-BE49-F238E27FC236}">
                <a16:creationId xmlns:a16="http://schemas.microsoft.com/office/drawing/2014/main" id="{F7088264-E54E-4195-933D-90026621AD21}"/>
              </a:ext>
            </a:extLst>
          </p:cNvPr>
          <p:cNvGraphicFramePr>
            <a:graphicFrameLocks noGrp="1"/>
          </p:cNvGraphicFramePr>
          <p:nvPr/>
        </p:nvGraphicFramePr>
        <p:xfrm>
          <a:off x="502580" y="5760336"/>
          <a:ext cx="8138840" cy="684000"/>
        </p:xfrm>
        <a:graphic>
          <a:graphicData uri="http://schemas.openxmlformats.org/drawingml/2006/table">
            <a:tbl>
              <a:tblPr/>
              <a:tblGrid>
                <a:gridCol w="2242663">
                  <a:extLst>
                    <a:ext uri="{9D8B030D-6E8A-4147-A177-3AD203B41FA5}">
                      <a16:colId xmlns:a16="http://schemas.microsoft.com/office/drawing/2014/main" val="658763692"/>
                    </a:ext>
                  </a:extLst>
                </a:gridCol>
                <a:gridCol w="842311">
                  <a:extLst>
                    <a:ext uri="{9D8B030D-6E8A-4147-A177-3AD203B41FA5}">
                      <a16:colId xmlns:a16="http://schemas.microsoft.com/office/drawing/2014/main" val="1001484753"/>
                    </a:ext>
                  </a:extLst>
                </a:gridCol>
                <a:gridCol w="842311">
                  <a:extLst>
                    <a:ext uri="{9D8B030D-6E8A-4147-A177-3AD203B41FA5}">
                      <a16:colId xmlns:a16="http://schemas.microsoft.com/office/drawing/2014/main" val="83378298"/>
                    </a:ext>
                  </a:extLst>
                </a:gridCol>
                <a:gridCol w="842311">
                  <a:extLst>
                    <a:ext uri="{9D8B030D-6E8A-4147-A177-3AD203B41FA5}">
                      <a16:colId xmlns:a16="http://schemas.microsoft.com/office/drawing/2014/main" val="2433890936"/>
                    </a:ext>
                  </a:extLst>
                </a:gridCol>
                <a:gridCol w="842311">
                  <a:extLst>
                    <a:ext uri="{9D8B030D-6E8A-4147-A177-3AD203B41FA5}">
                      <a16:colId xmlns:a16="http://schemas.microsoft.com/office/drawing/2014/main" val="3876533860"/>
                    </a:ext>
                  </a:extLst>
                </a:gridCol>
                <a:gridCol w="842311">
                  <a:extLst>
                    <a:ext uri="{9D8B030D-6E8A-4147-A177-3AD203B41FA5}">
                      <a16:colId xmlns:a16="http://schemas.microsoft.com/office/drawing/2014/main" val="3243414776"/>
                    </a:ext>
                  </a:extLst>
                </a:gridCol>
                <a:gridCol w="842311">
                  <a:extLst>
                    <a:ext uri="{9D8B030D-6E8A-4147-A177-3AD203B41FA5}">
                      <a16:colId xmlns:a16="http://schemas.microsoft.com/office/drawing/2014/main" val="3576269437"/>
                    </a:ext>
                  </a:extLst>
                </a:gridCol>
                <a:gridCol w="842311">
                  <a:extLst>
                    <a:ext uri="{9D8B030D-6E8A-4147-A177-3AD203B41FA5}">
                      <a16:colId xmlns:a16="http://schemas.microsoft.com/office/drawing/2014/main" val="1357129046"/>
                    </a:ext>
                  </a:extLst>
                </a:gridCol>
              </a:tblGrid>
              <a:tr h="252000">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2020</a:t>
                      </a: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年</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2025</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2030</a:t>
                      </a: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年</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2035</a:t>
                      </a: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年</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2040</a:t>
                      </a: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年</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2045</a:t>
                      </a: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年</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2050</a:t>
                      </a: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年</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29765674"/>
                  </a:ext>
                </a:extLst>
              </a:tr>
              <a:tr h="216000">
                <a:tc>
                  <a:txBody>
                    <a:bodyPr/>
                    <a:lstStyle/>
                    <a:p>
                      <a:pPr algn="l"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認知症・</a:t>
                      </a: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MCI</a:t>
                      </a: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有病者数合計（万人）</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62.5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fontAlgn="ctr"/>
                      <a:r>
                        <a:rPr lang="en-US" altLang="ja-JP" sz="1050" b="0" i="0" u="none" strike="noStrike" dirty="0">
                          <a:solidFill>
                            <a:schemeClr val="tx1"/>
                          </a:solidFill>
                          <a:effectLst/>
                          <a:latin typeface="メイリオ" panose="020B0604030504040204" pitchFamily="50" charset="-128"/>
                          <a:ea typeface="メイリオ" panose="020B0604030504040204" pitchFamily="50" charset="-128"/>
                        </a:rPr>
                        <a:t>70.5</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76.0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78.4 </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78.7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78.8</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82.1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036207195"/>
                  </a:ext>
                </a:extLst>
              </a:tr>
              <a:tr h="216000">
                <a:tc>
                  <a:txBody>
                    <a:bodyPr/>
                    <a:lstStyle/>
                    <a:p>
                      <a:pPr algn="l" fontAlgn="ct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認知症・</a:t>
                      </a: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MCI</a:t>
                      </a: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合計有病率</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25.6%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050" b="0" i="0" u="none" strike="noStrike" dirty="0">
                          <a:solidFill>
                            <a:schemeClr val="tx1"/>
                          </a:solidFill>
                          <a:effectLst/>
                          <a:latin typeface="メイリオ" panose="020B0604030504040204" pitchFamily="50" charset="-128"/>
                          <a:ea typeface="メイリオ" panose="020B0604030504040204" pitchFamily="50" charset="-128"/>
                        </a:rPr>
                        <a:t>28.9%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30.9%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30.8%</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29.2%</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29.1%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050" b="0" i="0" u="none" strike="noStrike" dirty="0">
                          <a:solidFill>
                            <a:srgbClr val="000000"/>
                          </a:solidFill>
                          <a:effectLst/>
                          <a:latin typeface="メイリオ" panose="020B0604030504040204" pitchFamily="50" charset="-128"/>
                          <a:ea typeface="メイリオ" panose="020B0604030504040204" pitchFamily="50" charset="-128"/>
                        </a:rPr>
                        <a:t>30.9%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7008147"/>
                  </a:ext>
                </a:extLst>
              </a:tr>
            </a:tbl>
          </a:graphicData>
        </a:graphic>
      </p:graphicFrame>
      <p:sp>
        <p:nvSpPr>
          <p:cNvPr id="24" name="テキスト ボックス 23">
            <a:extLst>
              <a:ext uri="{FF2B5EF4-FFF2-40B4-BE49-F238E27FC236}">
                <a16:creationId xmlns:a16="http://schemas.microsoft.com/office/drawing/2014/main" id="{C05D5CAD-4B38-4CF9-920F-FEC21D4CAA96}"/>
              </a:ext>
            </a:extLst>
          </p:cNvPr>
          <p:cNvSpPr txBox="1"/>
          <p:nvPr/>
        </p:nvSpPr>
        <p:spPr>
          <a:xfrm>
            <a:off x="429420" y="6450213"/>
            <a:ext cx="8208000" cy="324000"/>
          </a:xfrm>
          <a:prstGeom prst="rect">
            <a:avLst/>
          </a:prstGeom>
          <a:noFill/>
        </p:spPr>
        <p:txBody>
          <a:bodyPr wrap="square">
            <a:spAutoFit/>
          </a:bodyPr>
          <a:lstStyle/>
          <a:p>
            <a:r>
              <a:rPr lang="en-US" altLang="ja-JP" sz="900" dirty="0"/>
              <a:t>※</a:t>
            </a:r>
            <a:r>
              <a:rPr lang="ja-JP" altLang="en-US" sz="900" dirty="0"/>
              <a:t>「認知症及び軽度認知障害の有病率調査並びに将来推計に関する研究」（令和５年度</a:t>
            </a:r>
            <a:r>
              <a:rPr lang="ja-JP" altLang="en-US" sz="900" dirty="0">
                <a:latin typeface="游ゴシック" panose="020B0400000000000000" pitchFamily="50" charset="-128"/>
                <a:ea typeface="游ゴシック" panose="020B0400000000000000" pitchFamily="50" charset="-128"/>
              </a:rPr>
              <a:t>老人</a:t>
            </a:r>
            <a:r>
              <a:rPr lang="ja-JP" altLang="en-US" sz="900" dirty="0"/>
              <a:t>保健事業推進費等補助金　九州大学二宮教授）による速報値に</a:t>
            </a:r>
            <a:endParaRPr lang="en-US" altLang="ja-JP" sz="900" dirty="0"/>
          </a:p>
          <a:p>
            <a:r>
              <a:rPr lang="ja-JP" altLang="en-US" sz="900" dirty="0"/>
              <a:t>　国立社会保障人口問題研究所「日本の地域別将来推計人口（令和５年</a:t>
            </a:r>
            <a:r>
              <a:rPr lang="en-US" altLang="ja-JP" sz="900" dirty="0"/>
              <a:t>12</a:t>
            </a:r>
            <a:r>
              <a:rPr lang="ja-JP" altLang="en-US" sz="900" dirty="0"/>
              <a:t>月推計）による大阪府の男女別・年齢階級別人口の将来推計をかけて算出。</a:t>
            </a:r>
          </a:p>
        </p:txBody>
      </p:sp>
      <p:pic>
        <p:nvPicPr>
          <p:cNvPr id="6" name="図 5">
            <a:extLst>
              <a:ext uri="{FF2B5EF4-FFF2-40B4-BE49-F238E27FC236}">
                <a16:creationId xmlns:a16="http://schemas.microsoft.com/office/drawing/2014/main" id="{9DFE9649-3160-D4B3-ADFF-DF5F968C0590}"/>
              </a:ext>
            </a:extLst>
          </p:cNvPr>
          <p:cNvPicPr>
            <a:picLocks noChangeAspect="1"/>
          </p:cNvPicPr>
          <p:nvPr/>
        </p:nvPicPr>
        <p:blipFill>
          <a:blip r:embed="rId3"/>
          <a:stretch>
            <a:fillRect/>
          </a:stretch>
        </p:blipFill>
        <p:spPr>
          <a:xfrm>
            <a:off x="764718" y="2874048"/>
            <a:ext cx="7614564" cy="2761727"/>
          </a:xfrm>
          <a:prstGeom prst="rect">
            <a:avLst/>
          </a:prstGeom>
        </p:spPr>
      </p:pic>
    </p:spTree>
    <p:extLst>
      <p:ext uri="{BB962C8B-B14F-4D97-AF65-F5344CB8AC3E}">
        <p14:creationId xmlns:p14="http://schemas.microsoft.com/office/powerpoint/2010/main" val="2551855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a:cxnSpLocks/>
          </p:cNvCxnSpPr>
          <p:nvPr/>
        </p:nvCxnSpPr>
        <p:spPr>
          <a:xfrm>
            <a:off x="160986" y="643944"/>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7" name="テキスト ボックス 6"/>
          <p:cNvSpPr txBox="1"/>
          <p:nvPr/>
        </p:nvSpPr>
        <p:spPr>
          <a:xfrm>
            <a:off x="137753" y="235975"/>
            <a:ext cx="6233911"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第１号被保険者数及び要支援・要介護認定者の推移</a:t>
            </a:r>
          </a:p>
        </p:txBody>
      </p:sp>
      <p:sp>
        <p:nvSpPr>
          <p:cNvPr id="11" name="正方形/長方形 10"/>
          <p:cNvSpPr/>
          <p:nvPr/>
        </p:nvSpPr>
        <p:spPr>
          <a:xfrm>
            <a:off x="160986" y="858136"/>
            <a:ext cx="8822028" cy="792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2000</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年以降、第１号被保険者数（</a:t>
            </a:r>
            <a:r>
              <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rPr>
              <a:t>65</a:t>
            </a:r>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歳以上）および要支援・要介護認定者数は大幅に増加。</a:t>
            </a:r>
          </a:p>
          <a:p>
            <a:endParaRPr kumimoji="1" lang="en-US" altLang="ja-JP" sz="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○その増加割合は、全国の値を上回っている。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10" name="テキスト ボックス 9">
            <a:extLst>
              <a:ext uri="{FF2B5EF4-FFF2-40B4-BE49-F238E27FC236}">
                <a16:creationId xmlns:a16="http://schemas.microsoft.com/office/drawing/2014/main" id="{13BE77F4-D9CA-47CE-9CD7-1727F98520CF}"/>
              </a:ext>
            </a:extLst>
          </p:cNvPr>
          <p:cNvSpPr txBox="1"/>
          <p:nvPr/>
        </p:nvSpPr>
        <p:spPr>
          <a:xfrm>
            <a:off x="1323025" y="3635047"/>
            <a:ext cx="4027958" cy="276999"/>
          </a:xfrm>
          <a:prstGeom prst="rect">
            <a:avLst/>
          </a:prstGeom>
          <a:noFill/>
        </p:spPr>
        <p:txBody>
          <a:bodyPr wrap="square" rtlCol="0">
            <a:spAutoFit/>
          </a:bodyPr>
          <a:lstStyle/>
          <a:p>
            <a:r>
              <a:rPr kumimoji="1" lang="ja-JP" altLang="en-US" sz="1200" dirty="0">
                <a:latin typeface="游ゴシック 本文"/>
              </a:rPr>
              <a:t>出典：厚生労働省「介護保険事業状況報告（月報）」</a:t>
            </a:r>
            <a:endParaRPr kumimoji="1" lang="en-US" altLang="ja-JP" sz="1200" dirty="0">
              <a:latin typeface="游ゴシック 本文"/>
            </a:endParaRPr>
          </a:p>
        </p:txBody>
      </p:sp>
      <p:sp>
        <p:nvSpPr>
          <p:cNvPr id="13" name="テキスト ボックス 12">
            <a:extLst>
              <a:ext uri="{FF2B5EF4-FFF2-40B4-BE49-F238E27FC236}">
                <a16:creationId xmlns:a16="http://schemas.microsoft.com/office/drawing/2014/main" id="{6132C9A1-9E65-43DA-9657-08C804A867A3}"/>
              </a:ext>
            </a:extLst>
          </p:cNvPr>
          <p:cNvSpPr txBox="1"/>
          <p:nvPr/>
        </p:nvSpPr>
        <p:spPr>
          <a:xfrm>
            <a:off x="211085" y="2010972"/>
            <a:ext cx="3928056" cy="307777"/>
          </a:xfrm>
          <a:prstGeom prst="rect">
            <a:avLst/>
          </a:prstGeom>
          <a:noFill/>
        </p:spPr>
        <p:txBody>
          <a:bodyPr wrap="square" rtlCol="0">
            <a:spAutoFit/>
          </a:bodyPr>
          <a:lstStyle/>
          <a:p>
            <a:r>
              <a:rPr kumimoji="1" lang="ja-JP" altLang="en-US" sz="1400" b="1" dirty="0">
                <a:latin typeface="游ゴシック 本文"/>
              </a:rPr>
              <a:t>■第１号被保険者（</a:t>
            </a:r>
            <a:r>
              <a:rPr kumimoji="1" lang="en-US" altLang="ja-JP" sz="1400" b="1" dirty="0">
                <a:latin typeface="游ゴシック 本文"/>
              </a:rPr>
              <a:t>65</a:t>
            </a:r>
            <a:r>
              <a:rPr kumimoji="1" lang="ja-JP" altLang="en-US" sz="1400" b="1" dirty="0">
                <a:latin typeface="游ゴシック 本文"/>
              </a:rPr>
              <a:t>歳以上）の状況</a:t>
            </a:r>
            <a:endParaRPr kumimoji="1" lang="en-US" altLang="ja-JP" sz="1400" b="1" dirty="0">
              <a:latin typeface="游ゴシック 本文"/>
            </a:endParaRPr>
          </a:p>
        </p:txBody>
      </p:sp>
      <p:graphicFrame>
        <p:nvGraphicFramePr>
          <p:cNvPr id="2" name="表 1"/>
          <p:cNvGraphicFramePr>
            <a:graphicFrameLocks noGrp="1"/>
          </p:cNvGraphicFramePr>
          <p:nvPr>
            <p:extLst>
              <p:ext uri="{D42A27DB-BD31-4B8C-83A1-F6EECF244321}">
                <p14:modId xmlns:p14="http://schemas.microsoft.com/office/powerpoint/2010/main" val="3950137068"/>
              </p:ext>
            </p:extLst>
          </p:nvPr>
        </p:nvGraphicFramePr>
        <p:xfrm>
          <a:off x="377996" y="2462527"/>
          <a:ext cx="4716000" cy="1107830"/>
        </p:xfrm>
        <a:graphic>
          <a:graphicData uri="http://schemas.openxmlformats.org/drawingml/2006/table">
            <a:tbl>
              <a:tblPr firstRow="1" firstCol="1" bandRow="1">
                <a:tableStyleId>{5940675A-B579-460E-94D1-54222C63F5DA}</a:tableStyleId>
              </a:tblPr>
              <a:tblGrid>
                <a:gridCol w="648000">
                  <a:extLst>
                    <a:ext uri="{9D8B030D-6E8A-4147-A177-3AD203B41FA5}">
                      <a16:colId xmlns:a16="http://schemas.microsoft.com/office/drawing/2014/main" val="1318507950"/>
                    </a:ext>
                  </a:extLst>
                </a:gridCol>
                <a:gridCol w="1440000">
                  <a:extLst>
                    <a:ext uri="{9D8B030D-6E8A-4147-A177-3AD203B41FA5}">
                      <a16:colId xmlns:a16="http://schemas.microsoft.com/office/drawing/2014/main" val="2282943222"/>
                    </a:ext>
                  </a:extLst>
                </a:gridCol>
                <a:gridCol w="360000">
                  <a:extLst>
                    <a:ext uri="{9D8B030D-6E8A-4147-A177-3AD203B41FA5}">
                      <a16:colId xmlns:a16="http://schemas.microsoft.com/office/drawing/2014/main" val="2678360795"/>
                    </a:ext>
                  </a:extLst>
                </a:gridCol>
                <a:gridCol w="1440000">
                  <a:extLst>
                    <a:ext uri="{9D8B030D-6E8A-4147-A177-3AD203B41FA5}">
                      <a16:colId xmlns:a16="http://schemas.microsoft.com/office/drawing/2014/main" val="3266126395"/>
                    </a:ext>
                  </a:extLst>
                </a:gridCol>
                <a:gridCol w="828000">
                  <a:extLst>
                    <a:ext uri="{9D8B030D-6E8A-4147-A177-3AD203B41FA5}">
                      <a16:colId xmlns:a16="http://schemas.microsoft.com/office/drawing/2014/main" val="1207085328"/>
                    </a:ext>
                  </a:extLst>
                </a:gridCol>
              </a:tblGrid>
              <a:tr h="387830">
                <a:tc>
                  <a:txBody>
                    <a:bodyPr/>
                    <a:lstStyle/>
                    <a:p>
                      <a:pPr algn="just">
                        <a:spcAft>
                          <a:spcPts val="0"/>
                        </a:spcAft>
                      </a:pPr>
                      <a:endParaRPr lang="ja-JP" sz="14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spcAft>
                          <a:spcPts val="0"/>
                        </a:spcAft>
                      </a:pPr>
                      <a:r>
                        <a:rPr lang="en-US" altLang="ja-JP" sz="1200" b="1" kern="100" dirty="0">
                          <a:effectLst/>
                          <a:latin typeface="+mn-ea"/>
                          <a:ea typeface="+mn-ea"/>
                        </a:rPr>
                        <a:t>2000</a:t>
                      </a:r>
                      <a:r>
                        <a:rPr lang="ja-JP" altLang="en-US" sz="1200" b="1" kern="100" dirty="0">
                          <a:effectLst/>
                          <a:latin typeface="+mn-ea"/>
                          <a:ea typeface="+mn-ea"/>
                        </a:rPr>
                        <a:t>年</a:t>
                      </a:r>
                      <a:r>
                        <a:rPr lang="en-US" altLang="ja-JP" sz="1200" b="1" kern="100" dirty="0">
                          <a:effectLst/>
                          <a:latin typeface="+mn-ea"/>
                          <a:ea typeface="+mn-ea"/>
                        </a:rPr>
                        <a:t>4</a:t>
                      </a:r>
                      <a:r>
                        <a:rPr lang="ja-JP" altLang="en-US" sz="1200" b="1" kern="100" dirty="0">
                          <a:effectLst/>
                          <a:latin typeface="+mn-ea"/>
                          <a:ea typeface="+mn-ea"/>
                        </a:rPr>
                        <a:t>月末</a:t>
                      </a:r>
                      <a:endParaRPr lang="en-US" altLang="ja-JP" sz="1200" b="1" kern="100" dirty="0">
                        <a:effectLst/>
                        <a:latin typeface="+mn-ea"/>
                        <a:ea typeface="+mn-ea"/>
                      </a:endParaRPr>
                    </a:p>
                  </a:txBody>
                  <a:tcPr marL="68580" marR="68580" marT="0" marB="0" anchor="ctr">
                    <a:solidFill>
                      <a:schemeClr val="accent1">
                        <a:lumMod val="20000"/>
                        <a:lumOff val="80000"/>
                      </a:schemeClr>
                    </a:solidFill>
                  </a:tcPr>
                </a:tc>
                <a:tc>
                  <a:txBody>
                    <a:bodyPr/>
                    <a:lstStyle/>
                    <a:p>
                      <a:pPr algn="ctr">
                        <a:spcAft>
                          <a:spcPts val="0"/>
                        </a:spcAft>
                      </a:pPr>
                      <a:r>
                        <a:rPr lang="en-US" sz="1200" b="1" kern="100" dirty="0">
                          <a:effectLst/>
                          <a:latin typeface="+mn-ea"/>
                          <a:ea typeface="+mn-ea"/>
                        </a:rPr>
                        <a:t> </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spcAft>
                          <a:spcPts val="0"/>
                        </a:spcAft>
                      </a:pPr>
                      <a:r>
                        <a:rPr lang="en-US" altLang="ja-JP" sz="1200" b="1" kern="100" dirty="0">
                          <a:effectLst/>
                          <a:latin typeface="+mn-ea"/>
                          <a:ea typeface="+mn-ea"/>
                        </a:rPr>
                        <a:t>2025</a:t>
                      </a:r>
                      <a:r>
                        <a:rPr lang="ja-JP" altLang="en-US" sz="1200" b="1" kern="100" dirty="0">
                          <a:effectLst/>
                          <a:latin typeface="+mn-ea"/>
                          <a:ea typeface="+mn-ea"/>
                        </a:rPr>
                        <a:t>年</a:t>
                      </a:r>
                      <a:r>
                        <a:rPr lang="en-US" altLang="ja-JP" sz="1200" b="1" kern="100" dirty="0">
                          <a:effectLst/>
                          <a:latin typeface="+mn-ea"/>
                          <a:ea typeface="+mn-ea"/>
                        </a:rPr>
                        <a:t>4</a:t>
                      </a:r>
                      <a:r>
                        <a:rPr lang="ja-JP" altLang="en-US" sz="1200" b="1" kern="100" dirty="0">
                          <a:effectLst/>
                          <a:latin typeface="+mn-ea"/>
                          <a:ea typeface="+mn-ea"/>
                        </a:rPr>
                        <a:t>月末</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spcAft>
                          <a:spcPts val="0"/>
                        </a:spcAft>
                      </a:pPr>
                      <a:r>
                        <a:rPr lang="ja-JP" sz="1200" b="1" kern="100" dirty="0">
                          <a:effectLst/>
                          <a:latin typeface="+mn-ea"/>
                          <a:ea typeface="+mn-ea"/>
                        </a:rPr>
                        <a:t>増加割合</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447777471"/>
                  </a:ext>
                </a:extLst>
              </a:tr>
              <a:tr h="360000">
                <a:tc>
                  <a:txBody>
                    <a:bodyPr/>
                    <a:lstStyle/>
                    <a:p>
                      <a:pPr algn="ctr">
                        <a:spcAft>
                          <a:spcPts val="0"/>
                        </a:spcAft>
                      </a:pPr>
                      <a:r>
                        <a:rPr lang="ja-JP" altLang="en-US" sz="1200" b="1" kern="100" dirty="0">
                          <a:effectLst/>
                          <a:latin typeface="+mn-ea"/>
                          <a:ea typeface="+mn-ea"/>
                        </a:rPr>
                        <a:t>全国</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r">
                        <a:spcAft>
                          <a:spcPts val="0"/>
                        </a:spcAft>
                      </a:pPr>
                      <a:r>
                        <a:rPr lang="ja-JP" sz="1200" b="0" kern="100" dirty="0">
                          <a:effectLst/>
                          <a:latin typeface="+mn-lt"/>
                          <a:ea typeface="+mn-ea"/>
                        </a:rPr>
                        <a:t>２</a:t>
                      </a:r>
                      <a:r>
                        <a:rPr lang="en-US" altLang="ja-JP" sz="1200" b="0" kern="100" dirty="0">
                          <a:effectLst/>
                          <a:latin typeface="+mn-lt"/>
                          <a:ea typeface="+mn-ea"/>
                        </a:rPr>
                        <a:t>,</a:t>
                      </a:r>
                      <a:r>
                        <a:rPr lang="ja-JP" sz="1200" b="0" kern="100" dirty="0">
                          <a:effectLst/>
                          <a:latin typeface="+mn-lt"/>
                          <a:ea typeface="+mn-ea"/>
                        </a:rPr>
                        <a:t>１６５</a:t>
                      </a:r>
                      <a:r>
                        <a:rPr lang="en-US" altLang="ja-JP" sz="1200" b="0" kern="100" dirty="0">
                          <a:effectLst/>
                          <a:latin typeface="+mn-lt"/>
                          <a:ea typeface="+mn-ea"/>
                        </a:rPr>
                        <a:t>.</a:t>
                      </a:r>
                      <a:r>
                        <a:rPr lang="ja-JP" sz="1200" b="0" kern="100" dirty="0">
                          <a:effectLst/>
                          <a:latin typeface="+mn-lt"/>
                          <a:ea typeface="+mn-ea"/>
                        </a:rPr>
                        <a:t>５万人</a:t>
                      </a:r>
                      <a:endParaRPr lang="ja-JP" sz="1200" b="0" kern="100" dirty="0">
                        <a:effectLst/>
                        <a:latin typeface="+mn-lt"/>
                        <a:ea typeface="+mn-ea"/>
                        <a:cs typeface="Times New Roman" panose="02020603050405020304" pitchFamily="18" charset="0"/>
                      </a:endParaRPr>
                    </a:p>
                  </a:txBody>
                  <a:tcPr marL="68580" marR="68580" marT="0" marB="0" anchor="ctr"/>
                </a:tc>
                <a:tc>
                  <a:txBody>
                    <a:bodyPr/>
                    <a:lstStyle/>
                    <a:p>
                      <a:pPr algn="ctr">
                        <a:spcAft>
                          <a:spcPts val="0"/>
                        </a:spcAft>
                      </a:pPr>
                      <a:r>
                        <a:rPr lang="ja-JP" sz="1200" b="0" kern="100" dirty="0">
                          <a:effectLst/>
                          <a:latin typeface="+mn-lt"/>
                          <a:ea typeface="+mn-ea"/>
                        </a:rPr>
                        <a:t>⇒</a:t>
                      </a:r>
                      <a:endParaRPr lang="ja-JP" sz="1200" b="0" kern="100" dirty="0">
                        <a:effectLst/>
                        <a:latin typeface="+mn-lt"/>
                        <a:ea typeface="+mn-ea"/>
                        <a:cs typeface="Times New Roman" panose="02020603050405020304" pitchFamily="18" charset="0"/>
                      </a:endParaRPr>
                    </a:p>
                  </a:txBody>
                  <a:tcPr marL="68580" marR="68580" marT="0" marB="0" anchor="ctr"/>
                </a:tc>
                <a:tc>
                  <a:txBody>
                    <a:bodyPr/>
                    <a:lstStyle/>
                    <a:p>
                      <a:pPr algn="r">
                        <a:spcAft>
                          <a:spcPts val="0"/>
                        </a:spcAft>
                      </a:pPr>
                      <a:r>
                        <a:rPr lang="ja-JP" altLang="en-US" sz="1200" b="0" kern="100" dirty="0">
                          <a:solidFill>
                            <a:schemeClr val="tx1"/>
                          </a:solidFill>
                          <a:effectLst/>
                          <a:latin typeface="+mn-lt"/>
                          <a:ea typeface="+mn-ea"/>
                        </a:rPr>
                        <a:t>３</a:t>
                      </a:r>
                      <a:r>
                        <a:rPr lang="en-US" altLang="ja-JP" sz="1200" b="0" kern="100" dirty="0">
                          <a:solidFill>
                            <a:schemeClr val="tx1"/>
                          </a:solidFill>
                          <a:effectLst/>
                          <a:latin typeface="+mn-lt"/>
                          <a:ea typeface="+mn-ea"/>
                        </a:rPr>
                        <a:t>,</a:t>
                      </a:r>
                      <a:r>
                        <a:rPr lang="ja-JP" altLang="en-US" sz="1200" b="0" kern="100" dirty="0">
                          <a:solidFill>
                            <a:schemeClr val="tx1"/>
                          </a:solidFill>
                          <a:effectLst/>
                          <a:latin typeface="+mn-lt"/>
                          <a:ea typeface="+mn-ea"/>
                        </a:rPr>
                        <a:t>５８５</a:t>
                      </a:r>
                      <a:r>
                        <a:rPr lang="en-US" altLang="ja-JP" sz="1200" b="0" kern="100" dirty="0">
                          <a:solidFill>
                            <a:schemeClr val="tx1"/>
                          </a:solidFill>
                          <a:effectLst/>
                          <a:latin typeface="+mn-lt"/>
                          <a:ea typeface="+mn-ea"/>
                        </a:rPr>
                        <a:t>.</a:t>
                      </a:r>
                      <a:r>
                        <a:rPr lang="ja-JP" altLang="en-US" sz="1200" b="0" kern="100" dirty="0">
                          <a:solidFill>
                            <a:schemeClr val="tx1"/>
                          </a:solidFill>
                          <a:effectLst/>
                          <a:latin typeface="+mn-lt"/>
                          <a:ea typeface="+mn-ea"/>
                        </a:rPr>
                        <a:t>２</a:t>
                      </a:r>
                      <a:r>
                        <a:rPr lang="ja-JP" sz="1200" b="0" kern="100" dirty="0">
                          <a:solidFill>
                            <a:schemeClr val="tx1"/>
                          </a:solidFill>
                          <a:effectLst/>
                          <a:latin typeface="+mn-lt"/>
                          <a:ea typeface="+mn-ea"/>
                        </a:rPr>
                        <a:t>万人</a:t>
                      </a:r>
                      <a:endParaRPr lang="ja-JP" sz="1200" b="0" kern="100" dirty="0">
                        <a:solidFill>
                          <a:schemeClr val="tx1"/>
                        </a:solidFill>
                        <a:effectLst/>
                        <a:latin typeface="+mn-lt"/>
                        <a:ea typeface="+mn-ea"/>
                        <a:cs typeface="Times New Roman" panose="02020603050405020304" pitchFamily="18" charset="0"/>
                      </a:endParaRPr>
                    </a:p>
                  </a:txBody>
                  <a:tcPr marL="68580" marR="68580" marT="0" marB="0" anchor="ctr"/>
                </a:tc>
                <a:tc>
                  <a:txBody>
                    <a:bodyPr/>
                    <a:lstStyle/>
                    <a:p>
                      <a:pPr algn="r">
                        <a:spcAft>
                          <a:spcPts val="0"/>
                        </a:spcAft>
                      </a:pPr>
                      <a:r>
                        <a:rPr lang="ja-JP" altLang="en-US" sz="1200" b="0" kern="100" dirty="0">
                          <a:solidFill>
                            <a:schemeClr val="tx1"/>
                          </a:solidFill>
                          <a:effectLst/>
                          <a:latin typeface="+mn-lt"/>
                          <a:ea typeface="+mn-ea"/>
                        </a:rPr>
                        <a:t>１</a:t>
                      </a:r>
                      <a:r>
                        <a:rPr lang="en-US" altLang="ja-JP" sz="1200" b="0" kern="100" dirty="0">
                          <a:solidFill>
                            <a:schemeClr val="tx1"/>
                          </a:solidFill>
                          <a:effectLst/>
                          <a:latin typeface="+mn-lt"/>
                          <a:ea typeface="+mn-ea"/>
                        </a:rPr>
                        <a:t>.</a:t>
                      </a:r>
                      <a:r>
                        <a:rPr lang="ja-JP" altLang="en-US" sz="1200" b="0" kern="100">
                          <a:solidFill>
                            <a:schemeClr val="tx1"/>
                          </a:solidFill>
                          <a:effectLst/>
                          <a:latin typeface="+mn-lt"/>
                          <a:ea typeface="+mn-ea"/>
                        </a:rPr>
                        <a:t>６６</a:t>
                      </a:r>
                      <a:r>
                        <a:rPr lang="ja-JP" sz="1200" b="0" kern="100">
                          <a:solidFill>
                            <a:schemeClr val="tx1"/>
                          </a:solidFill>
                          <a:effectLst/>
                          <a:latin typeface="+mn-lt"/>
                          <a:ea typeface="+mn-ea"/>
                        </a:rPr>
                        <a:t>倍</a:t>
                      </a:r>
                      <a:endParaRPr lang="ja-JP" sz="1200" b="0" kern="100" dirty="0">
                        <a:solidFill>
                          <a:schemeClr val="tx1"/>
                        </a:solidFill>
                        <a:effectLst/>
                        <a:latin typeface="+mn-lt"/>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959744588"/>
                  </a:ext>
                </a:extLst>
              </a:tr>
              <a:tr h="360000">
                <a:tc>
                  <a:txBody>
                    <a:bodyPr/>
                    <a:lstStyle/>
                    <a:p>
                      <a:pPr algn="ctr">
                        <a:spcAft>
                          <a:spcPts val="0"/>
                        </a:spcAft>
                      </a:pPr>
                      <a:r>
                        <a:rPr lang="ja-JP" sz="1200" b="1" kern="100" dirty="0">
                          <a:effectLst/>
                          <a:latin typeface="+mn-ea"/>
                          <a:ea typeface="+mn-ea"/>
                        </a:rPr>
                        <a:t>大阪府</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r">
                        <a:spcAft>
                          <a:spcPts val="0"/>
                        </a:spcAft>
                      </a:pPr>
                      <a:r>
                        <a:rPr lang="ja-JP" sz="1200" b="0" kern="100" dirty="0">
                          <a:effectLst/>
                          <a:latin typeface="+mn-lt"/>
                          <a:ea typeface="+mn-ea"/>
                        </a:rPr>
                        <a:t>１２８</a:t>
                      </a:r>
                      <a:r>
                        <a:rPr lang="en-US" altLang="ja-JP" sz="1200" b="0" kern="100" dirty="0">
                          <a:effectLst/>
                          <a:latin typeface="+mn-lt"/>
                          <a:ea typeface="+mn-ea"/>
                        </a:rPr>
                        <a:t>.</a:t>
                      </a:r>
                      <a:r>
                        <a:rPr lang="ja-JP" sz="1200" b="0" kern="100" dirty="0">
                          <a:effectLst/>
                          <a:latin typeface="+mn-lt"/>
                          <a:ea typeface="+mn-ea"/>
                        </a:rPr>
                        <a:t>８万人</a:t>
                      </a:r>
                      <a:endParaRPr lang="ja-JP" sz="1200" b="0" kern="100" dirty="0">
                        <a:effectLst/>
                        <a:latin typeface="+mn-lt"/>
                        <a:ea typeface="+mn-ea"/>
                        <a:cs typeface="Times New Roman" panose="02020603050405020304" pitchFamily="18" charset="0"/>
                      </a:endParaRPr>
                    </a:p>
                  </a:txBody>
                  <a:tcPr marL="68580" marR="68580" marT="0" marB="0" anchor="ctr"/>
                </a:tc>
                <a:tc>
                  <a:txBody>
                    <a:bodyPr/>
                    <a:lstStyle/>
                    <a:p>
                      <a:pPr algn="ctr">
                        <a:spcAft>
                          <a:spcPts val="0"/>
                        </a:spcAft>
                      </a:pPr>
                      <a:r>
                        <a:rPr lang="ja-JP" sz="1200" b="0" kern="100" dirty="0">
                          <a:effectLst/>
                          <a:latin typeface="+mn-lt"/>
                          <a:ea typeface="+mn-ea"/>
                        </a:rPr>
                        <a:t>⇒</a:t>
                      </a:r>
                      <a:endParaRPr lang="ja-JP" sz="1200" b="0" kern="100" dirty="0">
                        <a:effectLst/>
                        <a:latin typeface="+mn-lt"/>
                        <a:ea typeface="+mn-ea"/>
                        <a:cs typeface="Times New Roman" panose="02020603050405020304" pitchFamily="18" charset="0"/>
                      </a:endParaRPr>
                    </a:p>
                  </a:txBody>
                  <a:tcPr marL="68580" marR="68580" marT="0" marB="0" anchor="ctr"/>
                </a:tc>
                <a:tc>
                  <a:txBody>
                    <a:bodyPr/>
                    <a:lstStyle/>
                    <a:p>
                      <a:pPr algn="r">
                        <a:spcAft>
                          <a:spcPts val="0"/>
                        </a:spcAft>
                      </a:pPr>
                      <a:r>
                        <a:rPr lang="ja-JP" altLang="en-US" sz="1200" b="0" kern="100" dirty="0">
                          <a:solidFill>
                            <a:schemeClr val="tx1"/>
                          </a:solidFill>
                          <a:effectLst/>
                          <a:latin typeface="+mn-lt"/>
                          <a:ea typeface="+mn-ea"/>
                        </a:rPr>
                        <a:t>２３４</a:t>
                      </a:r>
                      <a:r>
                        <a:rPr lang="en-US" altLang="ja-JP" sz="1200" b="0" kern="100" dirty="0">
                          <a:solidFill>
                            <a:schemeClr val="tx1"/>
                          </a:solidFill>
                          <a:effectLst/>
                          <a:latin typeface="+mn-lt"/>
                          <a:ea typeface="+mn-ea"/>
                        </a:rPr>
                        <a:t>.</a:t>
                      </a:r>
                      <a:r>
                        <a:rPr lang="ja-JP" altLang="en-US" sz="1200" b="0" kern="100" dirty="0">
                          <a:solidFill>
                            <a:schemeClr val="tx1"/>
                          </a:solidFill>
                          <a:effectLst/>
                          <a:latin typeface="+mn-lt"/>
                          <a:ea typeface="+mn-ea"/>
                        </a:rPr>
                        <a:t>８</a:t>
                      </a:r>
                      <a:r>
                        <a:rPr lang="ja-JP" sz="1200" b="0" kern="100" dirty="0">
                          <a:solidFill>
                            <a:schemeClr val="tx1"/>
                          </a:solidFill>
                          <a:effectLst/>
                          <a:latin typeface="+mn-lt"/>
                          <a:ea typeface="+mn-ea"/>
                        </a:rPr>
                        <a:t>万人</a:t>
                      </a:r>
                      <a:endParaRPr lang="ja-JP" sz="1200" b="0" kern="100" dirty="0">
                        <a:solidFill>
                          <a:schemeClr val="tx1"/>
                        </a:solidFill>
                        <a:effectLst/>
                        <a:latin typeface="+mn-lt"/>
                        <a:ea typeface="+mn-ea"/>
                        <a:cs typeface="Times New Roman" panose="02020603050405020304" pitchFamily="18" charset="0"/>
                      </a:endParaRPr>
                    </a:p>
                  </a:txBody>
                  <a:tcPr marL="68580" marR="68580" marT="0" marB="0" anchor="ctr"/>
                </a:tc>
                <a:tc>
                  <a:txBody>
                    <a:bodyPr/>
                    <a:lstStyle/>
                    <a:p>
                      <a:pPr algn="r">
                        <a:spcAft>
                          <a:spcPts val="0"/>
                        </a:spcAft>
                      </a:pPr>
                      <a:r>
                        <a:rPr lang="ja-JP" altLang="en-US" sz="1200" b="0" kern="100" dirty="0">
                          <a:solidFill>
                            <a:schemeClr val="tx1"/>
                          </a:solidFill>
                          <a:effectLst/>
                          <a:latin typeface="+mn-lt"/>
                          <a:ea typeface="+mn-ea"/>
                        </a:rPr>
                        <a:t>１</a:t>
                      </a:r>
                      <a:r>
                        <a:rPr lang="en-US" altLang="ja-JP" sz="1200" b="0" kern="100" dirty="0">
                          <a:solidFill>
                            <a:schemeClr val="tx1"/>
                          </a:solidFill>
                          <a:effectLst/>
                          <a:latin typeface="+mn-lt"/>
                          <a:ea typeface="+mn-ea"/>
                        </a:rPr>
                        <a:t>.</a:t>
                      </a:r>
                      <a:r>
                        <a:rPr lang="ja-JP" altLang="en-US" sz="1200" b="0" kern="100" dirty="0">
                          <a:solidFill>
                            <a:schemeClr val="tx1"/>
                          </a:solidFill>
                          <a:effectLst/>
                          <a:latin typeface="+mn-lt"/>
                          <a:ea typeface="+mn-ea"/>
                        </a:rPr>
                        <a:t>８２</a:t>
                      </a:r>
                      <a:r>
                        <a:rPr lang="ja-JP" sz="1200" b="0" kern="100" dirty="0">
                          <a:solidFill>
                            <a:schemeClr val="tx1"/>
                          </a:solidFill>
                          <a:effectLst/>
                          <a:latin typeface="+mn-lt"/>
                          <a:ea typeface="+mn-ea"/>
                        </a:rPr>
                        <a:t>倍</a:t>
                      </a:r>
                      <a:endParaRPr lang="ja-JP" sz="1200" b="0" kern="100" dirty="0">
                        <a:solidFill>
                          <a:schemeClr val="tx1"/>
                        </a:solidFill>
                        <a:effectLst/>
                        <a:latin typeface="+mn-lt"/>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1378668160"/>
                  </a:ext>
                </a:extLst>
              </a:tr>
            </a:tbl>
          </a:graphicData>
        </a:graphic>
      </p:graphicFrame>
      <p:sp>
        <p:nvSpPr>
          <p:cNvPr id="15" name="テキスト ボックス 14">
            <a:extLst>
              <a:ext uri="{FF2B5EF4-FFF2-40B4-BE49-F238E27FC236}">
                <a16:creationId xmlns:a16="http://schemas.microsoft.com/office/drawing/2014/main" id="{6132C9A1-9E65-43DA-9657-08C804A867A3}"/>
              </a:ext>
            </a:extLst>
          </p:cNvPr>
          <p:cNvSpPr txBox="1"/>
          <p:nvPr/>
        </p:nvSpPr>
        <p:spPr>
          <a:xfrm>
            <a:off x="220048" y="4490012"/>
            <a:ext cx="3017571" cy="307777"/>
          </a:xfrm>
          <a:prstGeom prst="rect">
            <a:avLst/>
          </a:prstGeom>
          <a:noFill/>
        </p:spPr>
        <p:txBody>
          <a:bodyPr wrap="square" rtlCol="0">
            <a:spAutoFit/>
          </a:bodyPr>
          <a:lstStyle/>
          <a:p>
            <a:r>
              <a:rPr kumimoji="1" lang="ja-JP" altLang="en-US" sz="1400" b="1" dirty="0">
                <a:latin typeface="游ゴシック 本文"/>
              </a:rPr>
              <a:t>■要支援・要介護認定者の状況</a:t>
            </a:r>
            <a:endParaRPr kumimoji="1" lang="en-US" altLang="ja-JP" sz="1400" b="1" dirty="0">
              <a:latin typeface="游ゴシック 本文"/>
            </a:endParaRPr>
          </a:p>
        </p:txBody>
      </p:sp>
      <p:sp>
        <p:nvSpPr>
          <p:cNvPr id="19" name="テキスト ボックス 18">
            <a:extLst>
              <a:ext uri="{FF2B5EF4-FFF2-40B4-BE49-F238E27FC236}">
                <a16:creationId xmlns:a16="http://schemas.microsoft.com/office/drawing/2014/main" id="{13BE77F4-D9CA-47CE-9CD7-1727F98520CF}"/>
              </a:ext>
            </a:extLst>
          </p:cNvPr>
          <p:cNvSpPr txBox="1"/>
          <p:nvPr/>
        </p:nvSpPr>
        <p:spPr>
          <a:xfrm>
            <a:off x="1323025" y="6046785"/>
            <a:ext cx="3963563" cy="276999"/>
          </a:xfrm>
          <a:prstGeom prst="rect">
            <a:avLst/>
          </a:prstGeom>
          <a:noFill/>
        </p:spPr>
        <p:txBody>
          <a:bodyPr wrap="square" rtlCol="0">
            <a:spAutoFit/>
          </a:bodyPr>
          <a:lstStyle/>
          <a:p>
            <a:r>
              <a:rPr kumimoji="1" lang="ja-JP" altLang="en-US" sz="1200" dirty="0">
                <a:latin typeface="游ゴシック 本文"/>
              </a:rPr>
              <a:t>出典：厚生労働省「介護保険事業状況報告（月報）」</a:t>
            </a:r>
            <a:endParaRPr kumimoji="1" lang="en-US" altLang="ja-JP" sz="1200" dirty="0">
              <a:latin typeface="游ゴシック 本文"/>
            </a:endParaRPr>
          </a:p>
        </p:txBody>
      </p:sp>
      <p:sp>
        <p:nvSpPr>
          <p:cNvPr id="5" name="スライド番号プレースホルダー 7">
            <a:extLst>
              <a:ext uri="{FF2B5EF4-FFF2-40B4-BE49-F238E27FC236}">
                <a16:creationId xmlns:a16="http://schemas.microsoft.com/office/drawing/2014/main" id="{7225936C-F984-6667-7380-22A9827C6F5A}"/>
              </a:ext>
            </a:extLst>
          </p:cNvPr>
          <p:cNvSpPr>
            <a:spLocks noGrp="1"/>
          </p:cNvSpPr>
          <p:nvPr>
            <p:ph type="sldNum" sz="quarter" idx="12"/>
          </p:nvPr>
        </p:nvSpPr>
        <p:spPr>
          <a:xfrm>
            <a:off x="7086600" y="6492875"/>
            <a:ext cx="2057400" cy="365125"/>
          </a:xfrm>
        </p:spPr>
        <p:txBody>
          <a:bodyPr/>
          <a:lstStyle/>
          <a:p>
            <a:fld id="{203C5105-9CA0-4082-B5CD-E63235338F36}" type="slidenum">
              <a:rPr kumimoji="1" lang="ja-JP" altLang="en-US" smtClean="0">
                <a:solidFill>
                  <a:schemeClr val="tx1"/>
                </a:solidFill>
              </a:rPr>
              <a:t>7</a:t>
            </a:fld>
            <a:endParaRPr kumimoji="1" lang="ja-JP" altLang="en-US" dirty="0">
              <a:solidFill>
                <a:schemeClr val="tx1"/>
              </a:solidFill>
            </a:endParaRPr>
          </a:p>
        </p:txBody>
      </p:sp>
      <p:graphicFrame>
        <p:nvGraphicFramePr>
          <p:cNvPr id="3" name="表 2">
            <a:extLst>
              <a:ext uri="{FF2B5EF4-FFF2-40B4-BE49-F238E27FC236}">
                <a16:creationId xmlns:a16="http://schemas.microsoft.com/office/drawing/2014/main" id="{3B7DFFF9-739B-4B6F-BA05-C55FA3FABDEA}"/>
              </a:ext>
            </a:extLst>
          </p:cNvPr>
          <p:cNvGraphicFramePr>
            <a:graphicFrameLocks noGrp="1"/>
          </p:cNvGraphicFramePr>
          <p:nvPr>
            <p:extLst>
              <p:ext uri="{D42A27DB-BD31-4B8C-83A1-F6EECF244321}">
                <p14:modId xmlns:p14="http://schemas.microsoft.com/office/powerpoint/2010/main" val="2587819287"/>
              </p:ext>
            </p:extLst>
          </p:nvPr>
        </p:nvGraphicFramePr>
        <p:xfrm>
          <a:off x="377996" y="4923366"/>
          <a:ext cx="4716000" cy="1062816"/>
        </p:xfrm>
        <a:graphic>
          <a:graphicData uri="http://schemas.openxmlformats.org/drawingml/2006/table">
            <a:tbl>
              <a:tblPr firstRow="1" firstCol="1" bandRow="1">
                <a:tableStyleId>{5940675A-B579-460E-94D1-54222C63F5DA}</a:tableStyleId>
              </a:tblPr>
              <a:tblGrid>
                <a:gridCol w="648000">
                  <a:extLst>
                    <a:ext uri="{9D8B030D-6E8A-4147-A177-3AD203B41FA5}">
                      <a16:colId xmlns:a16="http://schemas.microsoft.com/office/drawing/2014/main" val="1150354536"/>
                    </a:ext>
                  </a:extLst>
                </a:gridCol>
                <a:gridCol w="1440000">
                  <a:extLst>
                    <a:ext uri="{9D8B030D-6E8A-4147-A177-3AD203B41FA5}">
                      <a16:colId xmlns:a16="http://schemas.microsoft.com/office/drawing/2014/main" val="3284390031"/>
                    </a:ext>
                  </a:extLst>
                </a:gridCol>
                <a:gridCol w="360000">
                  <a:extLst>
                    <a:ext uri="{9D8B030D-6E8A-4147-A177-3AD203B41FA5}">
                      <a16:colId xmlns:a16="http://schemas.microsoft.com/office/drawing/2014/main" val="2670577213"/>
                    </a:ext>
                  </a:extLst>
                </a:gridCol>
                <a:gridCol w="1440000">
                  <a:extLst>
                    <a:ext uri="{9D8B030D-6E8A-4147-A177-3AD203B41FA5}">
                      <a16:colId xmlns:a16="http://schemas.microsoft.com/office/drawing/2014/main" val="4147063284"/>
                    </a:ext>
                  </a:extLst>
                </a:gridCol>
                <a:gridCol w="828000">
                  <a:extLst>
                    <a:ext uri="{9D8B030D-6E8A-4147-A177-3AD203B41FA5}">
                      <a16:colId xmlns:a16="http://schemas.microsoft.com/office/drawing/2014/main" val="4170621095"/>
                    </a:ext>
                  </a:extLst>
                </a:gridCol>
              </a:tblGrid>
              <a:tr h="342816">
                <a:tc>
                  <a:txBody>
                    <a:bodyPr/>
                    <a:lstStyle/>
                    <a:p>
                      <a:pPr algn="just">
                        <a:spcAft>
                          <a:spcPts val="0"/>
                        </a:spcAft>
                      </a:pPr>
                      <a:endParaRPr lang="ja-JP" sz="14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spcAft>
                          <a:spcPts val="0"/>
                        </a:spcAft>
                      </a:pPr>
                      <a:r>
                        <a:rPr lang="en-US" altLang="ja-JP" sz="1200" b="1" kern="100" dirty="0">
                          <a:effectLst/>
                          <a:latin typeface="+mn-ea"/>
                          <a:ea typeface="+mn-ea"/>
                        </a:rPr>
                        <a:t>2000</a:t>
                      </a:r>
                      <a:r>
                        <a:rPr lang="ja-JP" altLang="en-US" sz="1200" b="1" kern="100" dirty="0">
                          <a:effectLst/>
                          <a:latin typeface="+mn-ea"/>
                          <a:ea typeface="+mn-ea"/>
                        </a:rPr>
                        <a:t>年</a:t>
                      </a:r>
                      <a:r>
                        <a:rPr lang="en-US" altLang="ja-JP" sz="1200" b="1" kern="100" dirty="0">
                          <a:effectLst/>
                          <a:latin typeface="+mn-ea"/>
                          <a:ea typeface="+mn-ea"/>
                        </a:rPr>
                        <a:t>4</a:t>
                      </a:r>
                      <a:r>
                        <a:rPr lang="ja-JP" altLang="en-US" sz="1200" b="1" kern="100" dirty="0">
                          <a:effectLst/>
                          <a:latin typeface="+mn-ea"/>
                          <a:ea typeface="+mn-ea"/>
                        </a:rPr>
                        <a:t>月末</a:t>
                      </a:r>
                      <a:endParaRPr lang="en-US" altLang="ja-JP" sz="1200" b="1" kern="100" dirty="0">
                        <a:effectLst/>
                        <a:latin typeface="+mn-ea"/>
                        <a:ea typeface="+mn-ea"/>
                      </a:endParaRPr>
                    </a:p>
                  </a:txBody>
                  <a:tcPr marL="68580" marR="68580" marT="0" marB="0" anchor="ctr">
                    <a:solidFill>
                      <a:schemeClr val="accent1">
                        <a:lumMod val="20000"/>
                        <a:lumOff val="80000"/>
                      </a:schemeClr>
                    </a:solidFill>
                  </a:tcPr>
                </a:tc>
                <a:tc>
                  <a:txBody>
                    <a:bodyPr/>
                    <a:lstStyle/>
                    <a:p>
                      <a:pPr algn="ctr">
                        <a:spcAft>
                          <a:spcPts val="0"/>
                        </a:spcAft>
                      </a:pPr>
                      <a:r>
                        <a:rPr lang="en-US" sz="1200" b="1" kern="100" dirty="0">
                          <a:effectLst/>
                          <a:latin typeface="+mn-ea"/>
                          <a:ea typeface="+mn-ea"/>
                        </a:rPr>
                        <a:t> </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spcAft>
                          <a:spcPts val="0"/>
                        </a:spcAft>
                      </a:pPr>
                      <a:r>
                        <a:rPr lang="en-US" altLang="ja-JP" sz="1200" b="1" kern="100" dirty="0">
                          <a:effectLst/>
                          <a:latin typeface="+mn-ea"/>
                          <a:ea typeface="+mn-ea"/>
                        </a:rPr>
                        <a:t>2025</a:t>
                      </a:r>
                      <a:r>
                        <a:rPr lang="ja-JP" altLang="en-US" sz="1200" b="1" kern="100" dirty="0">
                          <a:effectLst/>
                          <a:latin typeface="+mn-ea"/>
                          <a:ea typeface="+mn-ea"/>
                        </a:rPr>
                        <a:t>年</a:t>
                      </a:r>
                      <a:r>
                        <a:rPr lang="en-US" altLang="ja-JP" sz="1200" b="1" kern="100" dirty="0">
                          <a:effectLst/>
                          <a:latin typeface="+mn-ea"/>
                          <a:ea typeface="+mn-ea"/>
                        </a:rPr>
                        <a:t>4</a:t>
                      </a:r>
                      <a:r>
                        <a:rPr lang="ja-JP" altLang="en-US" sz="1200" b="1" kern="100" dirty="0">
                          <a:effectLst/>
                          <a:latin typeface="+mn-ea"/>
                          <a:ea typeface="+mn-ea"/>
                        </a:rPr>
                        <a:t>月末</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ctr">
                        <a:spcAft>
                          <a:spcPts val="0"/>
                        </a:spcAft>
                      </a:pPr>
                      <a:r>
                        <a:rPr lang="ja-JP" sz="1200" b="1" kern="100" dirty="0">
                          <a:effectLst/>
                          <a:latin typeface="+mn-ea"/>
                          <a:ea typeface="+mn-ea"/>
                        </a:rPr>
                        <a:t>増加割合</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4223155840"/>
                  </a:ext>
                </a:extLst>
              </a:tr>
              <a:tr h="360000">
                <a:tc>
                  <a:txBody>
                    <a:bodyPr/>
                    <a:lstStyle/>
                    <a:p>
                      <a:pPr algn="ctr">
                        <a:spcAft>
                          <a:spcPts val="0"/>
                        </a:spcAft>
                      </a:pPr>
                      <a:r>
                        <a:rPr lang="ja-JP" altLang="en-US" sz="1200" b="1" kern="100" dirty="0">
                          <a:effectLst/>
                          <a:latin typeface="+mn-ea"/>
                          <a:ea typeface="+mn-ea"/>
                          <a:cs typeface="+mn-cs"/>
                        </a:rPr>
                        <a:t>全国</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r">
                        <a:spcAft>
                          <a:spcPts val="0"/>
                        </a:spcAft>
                      </a:pPr>
                      <a:r>
                        <a:rPr lang="ja-JP" sz="1200" b="0" kern="100" dirty="0">
                          <a:effectLst/>
                          <a:latin typeface="+mn-ea"/>
                          <a:ea typeface="+mn-ea"/>
                        </a:rPr>
                        <a:t>２１８</a:t>
                      </a:r>
                      <a:r>
                        <a:rPr lang="en-US" altLang="ja-JP" sz="1200" b="0" kern="100" dirty="0">
                          <a:effectLst/>
                          <a:latin typeface="+mn-ea"/>
                          <a:ea typeface="+mn-ea"/>
                        </a:rPr>
                        <a:t>.</a:t>
                      </a:r>
                      <a:r>
                        <a:rPr lang="ja-JP" sz="1200" b="0" kern="100" dirty="0">
                          <a:effectLst/>
                          <a:latin typeface="+mn-ea"/>
                          <a:ea typeface="+mn-ea"/>
                        </a:rPr>
                        <a:t>２万人</a:t>
                      </a:r>
                      <a:endParaRPr lang="ja-JP" sz="1200" b="0" kern="100" dirty="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ja-JP" sz="1200" b="0" kern="100" dirty="0">
                          <a:effectLst/>
                          <a:latin typeface="+mn-ea"/>
                          <a:ea typeface="+mn-ea"/>
                        </a:rPr>
                        <a:t>⇒</a:t>
                      </a:r>
                      <a:endParaRPr lang="ja-JP" sz="1200" b="0" kern="100" dirty="0">
                        <a:effectLst/>
                        <a:latin typeface="+mn-ea"/>
                        <a:ea typeface="+mn-ea"/>
                        <a:cs typeface="Times New Roman" panose="02020603050405020304" pitchFamily="18" charset="0"/>
                      </a:endParaRPr>
                    </a:p>
                  </a:txBody>
                  <a:tcPr marL="68580" marR="68580" marT="0" marB="0" anchor="ctr"/>
                </a:tc>
                <a:tc>
                  <a:txBody>
                    <a:bodyPr/>
                    <a:lstStyle/>
                    <a:p>
                      <a:pPr algn="r">
                        <a:spcAft>
                          <a:spcPts val="0"/>
                        </a:spcAft>
                      </a:pPr>
                      <a:r>
                        <a:rPr lang="ja-JP" altLang="en-US" sz="1200" b="0" kern="100" dirty="0">
                          <a:effectLst/>
                          <a:latin typeface="+mn-ea"/>
                          <a:ea typeface="+mn-ea"/>
                        </a:rPr>
                        <a:t>７２３</a:t>
                      </a:r>
                      <a:r>
                        <a:rPr lang="en-US" altLang="ja-JP" sz="1200" b="0" kern="100" dirty="0">
                          <a:effectLst/>
                          <a:latin typeface="+mn-ea"/>
                          <a:ea typeface="+mn-ea"/>
                        </a:rPr>
                        <a:t>.</a:t>
                      </a:r>
                      <a:r>
                        <a:rPr lang="ja-JP" altLang="en-US" sz="1200" b="0" kern="100" dirty="0">
                          <a:effectLst/>
                          <a:latin typeface="+mn-ea"/>
                          <a:ea typeface="+mn-ea"/>
                        </a:rPr>
                        <a:t>０</a:t>
                      </a:r>
                      <a:r>
                        <a:rPr lang="ja-JP" sz="1200" b="0" kern="100" dirty="0">
                          <a:effectLst/>
                          <a:latin typeface="+mn-ea"/>
                          <a:ea typeface="+mn-ea"/>
                        </a:rPr>
                        <a:t>万人</a:t>
                      </a:r>
                      <a:endParaRPr lang="ja-JP" sz="1200" b="0" kern="100" dirty="0">
                        <a:effectLst/>
                        <a:latin typeface="+mn-ea"/>
                        <a:ea typeface="+mn-ea"/>
                        <a:cs typeface="Times New Roman" panose="02020603050405020304" pitchFamily="18" charset="0"/>
                      </a:endParaRPr>
                    </a:p>
                  </a:txBody>
                  <a:tcPr marL="68580" marR="68580" marT="0" marB="0" anchor="ctr"/>
                </a:tc>
                <a:tc>
                  <a:txBody>
                    <a:bodyPr/>
                    <a:lstStyle/>
                    <a:p>
                      <a:pPr algn="r">
                        <a:spcAft>
                          <a:spcPts val="0"/>
                        </a:spcAft>
                      </a:pPr>
                      <a:r>
                        <a:rPr lang="ja-JP" altLang="en-US" sz="1200" b="0" kern="100" dirty="0">
                          <a:effectLst/>
                          <a:latin typeface="+mn-ea"/>
                          <a:ea typeface="+mn-ea"/>
                        </a:rPr>
                        <a:t>３</a:t>
                      </a:r>
                      <a:r>
                        <a:rPr lang="en-US" altLang="ja-JP" sz="1200" b="0" kern="100" dirty="0">
                          <a:effectLst/>
                          <a:latin typeface="+mn-ea"/>
                          <a:ea typeface="+mn-ea"/>
                        </a:rPr>
                        <a:t>.</a:t>
                      </a:r>
                      <a:r>
                        <a:rPr lang="ja-JP" altLang="en-US" sz="1200" b="0" kern="100" dirty="0">
                          <a:effectLst/>
                          <a:latin typeface="+mn-ea"/>
                          <a:ea typeface="+mn-ea"/>
                        </a:rPr>
                        <a:t>３１</a:t>
                      </a:r>
                      <a:r>
                        <a:rPr lang="ja-JP" sz="1200" b="0" kern="100" dirty="0">
                          <a:effectLst/>
                          <a:latin typeface="+mn-ea"/>
                          <a:ea typeface="+mn-ea"/>
                        </a:rPr>
                        <a:t>倍</a:t>
                      </a:r>
                      <a:endParaRPr lang="ja-JP" sz="1200" b="0" kern="100" dirty="0">
                        <a:effectLst/>
                        <a:latin typeface="+mn-ea"/>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3429651420"/>
                  </a:ext>
                </a:extLst>
              </a:tr>
              <a:tr h="360000">
                <a:tc>
                  <a:txBody>
                    <a:bodyPr/>
                    <a:lstStyle/>
                    <a:p>
                      <a:pPr algn="ctr">
                        <a:spcAft>
                          <a:spcPts val="0"/>
                        </a:spcAft>
                      </a:pPr>
                      <a:r>
                        <a:rPr lang="ja-JP" sz="1200" b="1" kern="100" dirty="0">
                          <a:effectLst/>
                          <a:latin typeface="+mn-ea"/>
                          <a:ea typeface="+mn-ea"/>
                        </a:rPr>
                        <a:t>大阪府</a:t>
                      </a:r>
                      <a:endParaRPr lang="ja-JP" sz="1200" b="1" kern="100" dirty="0">
                        <a:effectLst/>
                        <a:latin typeface="+mn-ea"/>
                        <a:ea typeface="+mn-ea"/>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r">
                        <a:spcAft>
                          <a:spcPts val="0"/>
                        </a:spcAft>
                      </a:pPr>
                      <a:r>
                        <a:rPr lang="ja-JP" sz="1200" b="0" kern="100" dirty="0">
                          <a:effectLst/>
                          <a:latin typeface="+mn-ea"/>
                          <a:ea typeface="+mn-ea"/>
                        </a:rPr>
                        <a:t>１２</a:t>
                      </a:r>
                      <a:r>
                        <a:rPr lang="en-US" altLang="ja-JP" sz="1200" b="0" kern="100" dirty="0">
                          <a:effectLst/>
                          <a:latin typeface="+mn-ea"/>
                          <a:ea typeface="+mn-ea"/>
                        </a:rPr>
                        <a:t>.</a:t>
                      </a:r>
                      <a:r>
                        <a:rPr lang="ja-JP" sz="1200" b="0" kern="100" dirty="0">
                          <a:effectLst/>
                          <a:latin typeface="+mn-ea"/>
                          <a:ea typeface="+mn-ea"/>
                        </a:rPr>
                        <a:t>１万人</a:t>
                      </a:r>
                      <a:endParaRPr lang="ja-JP" sz="1200" b="0" kern="100" dirty="0">
                        <a:effectLst/>
                        <a:latin typeface="+mn-ea"/>
                        <a:ea typeface="+mn-ea"/>
                        <a:cs typeface="Times New Roman" panose="02020603050405020304" pitchFamily="18" charset="0"/>
                      </a:endParaRPr>
                    </a:p>
                  </a:txBody>
                  <a:tcPr marL="68580" marR="68580" marT="0" marB="0" anchor="ctr"/>
                </a:tc>
                <a:tc>
                  <a:txBody>
                    <a:bodyPr/>
                    <a:lstStyle/>
                    <a:p>
                      <a:pPr algn="ctr">
                        <a:spcAft>
                          <a:spcPts val="0"/>
                        </a:spcAft>
                      </a:pPr>
                      <a:r>
                        <a:rPr lang="ja-JP" sz="1200" b="0" kern="100" dirty="0">
                          <a:effectLst/>
                          <a:latin typeface="+mn-ea"/>
                          <a:ea typeface="+mn-ea"/>
                        </a:rPr>
                        <a:t>⇒</a:t>
                      </a:r>
                      <a:endParaRPr lang="ja-JP" sz="1200" b="0" kern="100" dirty="0">
                        <a:effectLst/>
                        <a:latin typeface="+mn-ea"/>
                        <a:ea typeface="+mn-ea"/>
                        <a:cs typeface="Times New Roman" panose="02020603050405020304" pitchFamily="18" charset="0"/>
                      </a:endParaRPr>
                    </a:p>
                  </a:txBody>
                  <a:tcPr marL="68580" marR="68580" marT="0" marB="0" anchor="ctr"/>
                </a:tc>
                <a:tc>
                  <a:txBody>
                    <a:bodyPr/>
                    <a:lstStyle/>
                    <a:p>
                      <a:pPr algn="r">
                        <a:spcAft>
                          <a:spcPts val="0"/>
                        </a:spcAft>
                      </a:pPr>
                      <a:r>
                        <a:rPr lang="ja-JP" altLang="en-US" sz="1200" b="0" kern="100" dirty="0">
                          <a:effectLst/>
                          <a:latin typeface="+mn-ea"/>
                          <a:ea typeface="+mn-ea"/>
                        </a:rPr>
                        <a:t>５８</a:t>
                      </a:r>
                      <a:r>
                        <a:rPr lang="en-US" altLang="ja-JP" sz="1200" b="0" kern="100" dirty="0">
                          <a:effectLst/>
                          <a:latin typeface="+mn-ea"/>
                          <a:ea typeface="+mn-ea"/>
                        </a:rPr>
                        <a:t>.</a:t>
                      </a:r>
                      <a:r>
                        <a:rPr lang="ja-JP" altLang="en-US" sz="1200" b="0" kern="100" dirty="0">
                          <a:effectLst/>
                          <a:latin typeface="+mn-ea"/>
                          <a:ea typeface="+mn-ea"/>
                        </a:rPr>
                        <a:t>３</a:t>
                      </a:r>
                      <a:r>
                        <a:rPr lang="ja-JP" sz="1200" b="0" kern="100" dirty="0">
                          <a:effectLst/>
                          <a:latin typeface="+mn-ea"/>
                          <a:ea typeface="+mn-ea"/>
                        </a:rPr>
                        <a:t>万人</a:t>
                      </a:r>
                      <a:endParaRPr lang="ja-JP" sz="1200" b="0" kern="100" dirty="0">
                        <a:effectLst/>
                        <a:latin typeface="+mn-ea"/>
                        <a:ea typeface="+mn-ea"/>
                        <a:cs typeface="Times New Roman" panose="02020603050405020304" pitchFamily="18" charset="0"/>
                      </a:endParaRPr>
                    </a:p>
                  </a:txBody>
                  <a:tcPr marL="68580" marR="68580" marT="0" marB="0" anchor="ctr"/>
                </a:tc>
                <a:tc>
                  <a:txBody>
                    <a:bodyPr/>
                    <a:lstStyle/>
                    <a:p>
                      <a:pPr algn="r">
                        <a:spcAft>
                          <a:spcPts val="0"/>
                        </a:spcAft>
                      </a:pPr>
                      <a:r>
                        <a:rPr lang="ja-JP" altLang="en-US" sz="1200" b="0" kern="100" dirty="0">
                          <a:effectLst/>
                          <a:latin typeface="+mn-ea"/>
                          <a:ea typeface="+mn-ea"/>
                        </a:rPr>
                        <a:t>４</a:t>
                      </a:r>
                      <a:r>
                        <a:rPr lang="en-US" altLang="ja-JP" sz="1200" b="0" kern="100" dirty="0">
                          <a:effectLst/>
                          <a:latin typeface="+mn-ea"/>
                          <a:ea typeface="+mn-ea"/>
                        </a:rPr>
                        <a:t>.</a:t>
                      </a:r>
                      <a:r>
                        <a:rPr lang="ja-JP" altLang="en-US" sz="1200" b="0" kern="100" dirty="0">
                          <a:effectLst/>
                          <a:latin typeface="+mn-ea"/>
                          <a:ea typeface="+mn-ea"/>
                        </a:rPr>
                        <a:t>８２</a:t>
                      </a:r>
                      <a:r>
                        <a:rPr lang="ja-JP" sz="1200" b="0" kern="100" dirty="0">
                          <a:effectLst/>
                          <a:latin typeface="+mn-ea"/>
                          <a:ea typeface="+mn-ea"/>
                        </a:rPr>
                        <a:t>倍</a:t>
                      </a:r>
                      <a:endParaRPr lang="ja-JP" sz="1200" b="0" kern="100" dirty="0">
                        <a:effectLst/>
                        <a:latin typeface="+mn-ea"/>
                        <a:ea typeface="+mn-ea"/>
                        <a:cs typeface="Times New Roman" panose="02020603050405020304" pitchFamily="18" charset="0"/>
                      </a:endParaRPr>
                    </a:p>
                  </a:txBody>
                  <a:tcPr marL="68580" marR="68580" marT="0" marB="0" anchor="ctr"/>
                </a:tc>
                <a:extLst>
                  <a:ext uri="{0D108BD9-81ED-4DB2-BD59-A6C34878D82A}">
                    <a16:rowId xmlns:a16="http://schemas.microsoft.com/office/drawing/2014/main" val="3349942984"/>
                  </a:ext>
                </a:extLst>
              </a:tr>
            </a:tbl>
          </a:graphicData>
        </a:graphic>
      </p:graphicFrame>
      <p:sp>
        <p:nvSpPr>
          <p:cNvPr id="8" name="テキスト ボックス 7">
            <a:extLst>
              <a:ext uri="{FF2B5EF4-FFF2-40B4-BE49-F238E27FC236}">
                <a16:creationId xmlns:a16="http://schemas.microsoft.com/office/drawing/2014/main" id="{421A7AEB-2D8F-4AE0-8409-D8A7A0726C52}"/>
              </a:ext>
            </a:extLst>
          </p:cNvPr>
          <p:cNvSpPr txBox="1"/>
          <p:nvPr/>
        </p:nvSpPr>
        <p:spPr>
          <a:xfrm>
            <a:off x="5678423" y="2024016"/>
            <a:ext cx="432000" cy="215444"/>
          </a:xfrm>
          <a:prstGeom prst="rect">
            <a:avLst/>
          </a:prstGeom>
          <a:noFill/>
        </p:spPr>
        <p:txBody>
          <a:bodyPr wrap="square" rtlCol="0">
            <a:spAutoFit/>
          </a:bodyPr>
          <a:lstStyle/>
          <a:p>
            <a:r>
              <a:rPr kumimoji="1" lang="ja-JP" altLang="en-US" sz="800" b="1" dirty="0"/>
              <a:t>万人</a:t>
            </a:r>
          </a:p>
        </p:txBody>
      </p:sp>
      <p:sp>
        <p:nvSpPr>
          <p:cNvPr id="17" name="テキスト ボックス 16">
            <a:extLst>
              <a:ext uri="{FF2B5EF4-FFF2-40B4-BE49-F238E27FC236}">
                <a16:creationId xmlns:a16="http://schemas.microsoft.com/office/drawing/2014/main" id="{7C4A4AEB-74F1-4ADE-9E47-03585DB91AAE}"/>
              </a:ext>
            </a:extLst>
          </p:cNvPr>
          <p:cNvSpPr txBox="1"/>
          <p:nvPr/>
        </p:nvSpPr>
        <p:spPr>
          <a:xfrm>
            <a:off x="5678423" y="4404790"/>
            <a:ext cx="432000" cy="215444"/>
          </a:xfrm>
          <a:prstGeom prst="rect">
            <a:avLst/>
          </a:prstGeom>
          <a:noFill/>
        </p:spPr>
        <p:txBody>
          <a:bodyPr wrap="square" rtlCol="0">
            <a:spAutoFit/>
          </a:bodyPr>
          <a:lstStyle/>
          <a:p>
            <a:r>
              <a:rPr kumimoji="1" lang="ja-JP" altLang="en-US" sz="800" b="1" dirty="0"/>
              <a:t>万人</a:t>
            </a:r>
          </a:p>
        </p:txBody>
      </p:sp>
      <p:cxnSp>
        <p:nvCxnSpPr>
          <p:cNvPr id="12" name="直線矢印コネクタ 11">
            <a:extLst>
              <a:ext uri="{FF2B5EF4-FFF2-40B4-BE49-F238E27FC236}">
                <a16:creationId xmlns:a16="http://schemas.microsoft.com/office/drawing/2014/main" id="{F0284D80-F7FB-4EE6-829C-1DDC1DC2E34E}"/>
              </a:ext>
            </a:extLst>
          </p:cNvPr>
          <p:cNvCxnSpPr>
            <a:cxnSpLocks/>
          </p:cNvCxnSpPr>
          <p:nvPr/>
        </p:nvCxnSpPr>
        <p:spPr>
          <a:xfrm flipV="1">
            <a:off x="6517968" y="2430922"/>
            <a:ext cx="843468" cy="692740"/>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AC51C0F7-7CCF-4F2D-95EF-4A9DE4E0D552}"/>
              </a:ext>
            </a:extLst>
          </p:cNvPr>
          <p:cNvCxnSpPr>
            <a:cxnSpLocks/>
          </p:cNvCxnSpPr>
          <p:nvPr/>
        </p:nvCxnSpPr>
        <p:spPr>
          <a:xfrm flipV="1">
            <a:off x="6517968" y="4992089"/>
            <a:ext cx="815520" cy="1054696"/>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5C85568C-8350-4BAA-8E69-F1B079B418C1}"/>
              </a:ext>
            </a:extLst>
          </p:cNvPr>
          <p:cNvSpPr txBox="1"/>
          <p:nvPr/>
        </p:nvSpPr>
        <p:spPr>
          <a:xfrm>
            <a:off x="6280904" y="2356627"/>
            <a:ext cx="756000" cy="246221"/>
          </a:xfrm>
          <a:prstGeom prst="rect">
            <a:avLst/>
          </a:prstGeom>
          <a:noFill/>
        </p:spPr>
        <p:txBody>
          <a:bodyPr wrap="square">
            <a:spAutoFit/>
          </a:bodyPr>
          <a:lstStyle/>
          <a:p>
            <a:pPr algn="ctr">
              <a:spcAft>
                <a:spcPts val="0"/>
              </a:spcAft>
            </a:pPr>
            <a:r>
              <a:rPr lang="ja-JP" altLang="en-US" sz="1000" b="1" kern="100" dirty="0">
                <a:solidFill>
                  <a:srgbClr val="FF0000"/>
                </a:solidFill>
                <a:effectLst/>
                <a:latin typeface="+mn-lt"/>
                <a:ea typeface="+mn-ea"/>
              </a:rPr>
              <a:t>１</a:t>
            </a:r>
            <a:r>
              <a:rPr lang="en-US" altLang="ja-JP" sz="1000" b="1" kern="100" dirty="0">
                <a:solidFill>
                  <a:srgbClr val="FF0000"/>
                </a:solidFill>
                <a:effectLst/>
                <a:latin typeface="+mn-lt"/>
                <a:ea typeface="+mn-ea"/>
              </a:rPr>
              <a:t>.</a:t>
            </a:r>
            <a:r>
              <a:rPr lang="ja-JP" altLang="en-US" sz="1000" b="1" kern="100" dirty="0">
                <a:solidFill>
                  <a:srgbClr val="FF0000"/>
                </a:solidFill>
                <a:effectLst/>
                <a:latin typeface="+mn-lt"/>
                <a:ea typeface="+mn-ea"/>
              </a:rPr>
              <a:t>８２</a:t>
            </a:r>
            <a:r>
              <a:rPr lang="ja-JP" altLang="ja-JP" sz="1000" b="1" kern="100" dirty="0">
                <a:solidFill>
                  <a:srgbClr val="FF0000"/>
                </a:solidFill>
                <a:effectLst/>
                <a:latin typeface="+mn-lt"/>
                <a:ea typeface="+mn-ea"/>
              </a:rPr>
              <a:t>倍</a:t>
            </a:r>
            <a:endParaRPr lang="ja-JP" altLang="ja-JP" sz="1000" b="1" kern="100" dirty="0">
              <a:solidFill>
                <a:srgbClr val="FF0000"/>
              </a:solidFill>
              <a:effectLst/>
              <a:latin typeface="+mn-lt"/>
              <a:ea typeface="+mn-ea"/>
              <a:cs typeface="Times New Roman" panose="02020603050405020304" pitchFamily="18" charset="0"/>
            </a:endParaRPr>
          </a:p>
        </p:txBody>
      </p:sp>
      <p:sp>
        <p:nvSpPr>
          <p:cNvPr id="26" name="テキスト ボックス 25">
            <a:extLst>
              <a:ext uri="{FF2B5EF4-FFF2-40B4-BE49-F238E27FC236}">
                <a16:creationId xmlns:a16="http://schemas.microsoft.com/office/drawing/2014/main" id="{6B4D5B07-0053-4E4F-8EEA-E901EA110E19}"/>
              </a:ext>
            </a:extLst>
          </p:cNvPr>
          <p:cNvSpPr txBox="1"/>
          <p:nvPr/>
        </p:nvSpPr>
        <p:spPr>
          <a:xfrm>
            <a:off x="6271760" y="5149328"/>
            <a:ext cx="756000" cy="246221"/>
          </a:xfrm>
          <a:prstGeom prst="rect">
            <a:avLst/>
          </a:prstGeom>
          <a:noFill/>
        </p:spPr>
        <p:txBody>
          <a:bodyPr wrap="square">
            <a:spAutoFit/>
          </a:bodyPr>
          <a:lstStyle/>
          <a:p>
            <a:pPr algn="ctr">
              <a:spcAft>
                <a:spcPts val="0"/>
              </a:spcAft>
            </a:pPr>
            <a:r>
              <a:rPr lang="ja-JP" altLang="en-US" sz="1000" b="1" kern="100" dirty="0">
                <a:solidFill>
                  <a:srgbClr val="FF0000"/>
                </a:solidFill>
                <a:effectLst/>
                <a:latin typeface="+mn-lt"/>
                <a:ea typeface="+mn-ea"/>
              </a:rPr>
              <a:t>４</a:t>
            </a:r>
            <a:r>
              <a:rPr lang="en-US" altLang="ja-JP" sz="1000" b="1" kern="100" dirty="0">
                <a:solidFill>
                  <a:srgbClr val="FF0000"/>
                </a:solidFill>
                <a:effectLst/>
                <a:latin typeface="+mn-lt"/>
                <a:ea typeface="+mn-ea"/>
              </a:rPr>
              <a:t>.</a:t>
            </a:r>
            <a:r>
              <a:rPr lang="ja-JP" altLang="en-US" sz="1000" b="1" kern="100" dirty="0">
                <a:solidFill>
                  <a:srgbClr val="FF0000"/>
                </a:solidFill>
                <a:effectLst/>
                <a:latin typeface="+mn-lt"/>
                <a:ea typeface="+mn-ea"/>
              </a:rPr>
              <a:t>８２</a:t>
            </a:r>
            <a:r>
              <a:rPr lang="ja-JP" altLang="ja-JP" sz="1000" b="1" kern="100" dirty="0">
                <a:solidFill>
                  <a:srgbClr val="FF0000"/>
                </a:solidFill>
                <a:effectLst/>
                <a:latin typeface="+mn-lt"/>
                <a:ea typeface="+mn-ea"/>
              </a:rPr>
              <a:t>倍</a:t>
            </a:r>
            <a:endParaRPr lang="ja-JP" altLang="ja-JP" sz="1000" b="1" kern="100" dirty="0">
              <a:solidFill>
                <a:srgbClr val="FF0000"/>
              </a:solidFill>
              <a:effectLst/>
              <a:latin typeface="+mn-lt"/>
              <a:ea typeface="+mn-ea"/>
              <a:cs typeface="Times New Roman" panose="02020603050405020304" pitchFamily="18" charset="0"/>
            </a:endParaRPr>
          </a:p>
        </p:txBody>
      </p:sp>
      <p:sp>
        <p:nvSpPr>
          <p:cNvPr id="27" name="テキスト ボックス 26">
            <a:extLst>
              <a:ext uri="{FF2B5EF4-FFF2-40B4-BE49-F238E27FC236}">
                <a16:creationId xmlns:a16="http://schemas.microsoft.com/office/drawing/2014/main" id="{581A397E-B0A9-4EC9-AA57-849C32821746}"/>
              </a:ext>
            </a:extLst>
          </p:cNvPr>
          <p:cNvSpPr txBox="1"/>
          <p:nvPr/>
        </p:nvSpPr>
        <p:spPr>
          <a:xfrm>
            <a:off x="6429306" y="2004030"/>
            <a:ext cx="972000" cy="216000"/>
          </a:xfrm>
          <a:prstGeom prst="rect">
            <a:avLst/>
          </a:prstGeom>
          <a:noFill/>
        </p:spPr>
        <p:txBody>
          <a:bodyPr wrap="square" rtlCol="0">
            <a:spAutoFit/>
          </a:bodyPr>
          <a:lstStyle/>
          <a:p>
            <a:r>
              <a:rPr kumimoji="1" lang="ja-JP" altLang="en-US" sz="1200" b="1" dirty="0"/>
              <a:t>＜大阪府＞</a:t>
            </a:r>
          </a:p>
        </p:txBody>
      </p:sp>
      <p:sp>
        <p:nvSpPr>
          <p:cNvPr id="28" name="テキスト ボックス 27">
            <a:extLst>
              <a:ext uri="{FF2B5EF4-FFF2-40B4-BE49-F238E27FC236}">
                <a16:creationId xmlns:a16="http://schemas.microsoft.com/office/drawing/2014/main" id="{E724E29B-F414-4EBD-8703-66EB5FF86A5A}"/>
              </a:ext>
            </a:extLst>
          </p:cNvPr>
          <p:cNvSpPr txBox="1"/>
          <p:nvPr/>
        </p:nvSpPr>
        <p:spPr>
          <a:xfrm>
            <a:off x="6429306" y="4461255"/>
            <a:ext cx="972000" cy="216000"/>
          </a:xfrm>
          <a:prstGeom prst="rect">
            <a:avLst/>
          </a:prstGeom>
          <a:noFill/>
        </p:spPr>
        <p:txBody>
          <a:bodyPr wrap="square" rtlCol="0">
            <a:spAutoFit/>
          </a:bodyPr>
          <a:lstStyle/>
          <a:p>
            <a:r>
              <a:rPr kumimoji="1" lang="ja-JP" altLang="en-US" sz="1200" b="1" dirty="0"/>
              <a:t>＜大阪府＞</a:t>
            </a:r>
          </a:p>
        </p:txBody>
      </p:sp>
      <p:pic>
        <p:nvPicPr>
          <p:cNvPr id="18" name="図 17">
            <a:extLst>
              <a:ext uri="{FF2B5EF4-FFF2-40B4-BE49-F238E27FC236}">
                <a16:creationId xmlns:a16="http://schemas.microsoft.com/office/drawing/2014/main" id="{D0C8BB00-E323-7A0E-63C1-E18C9D01BA0B}"/>
              </a:ext>
            </a:extLst>
          </p:cNvPr>
          <p:cNvPicPr>
            <a:picLocks noChangeAspect="1"/>
          </p:cNvPicPr>
          <p:nvPr/>
        </p:nvPicPr>
        <p:blipFill>
          <a:blip r:embed="rId2"/>
          <a:stretch>
            <a:fillRect/>
          </a:stretch>
        </p:blipFill>
        <p:spPr>
          <a:xfrm>
            <a:off x="5506675" y="4545574"/>
            <a:ext cx="3060457" cy="2231329"/>
          </a:xfrm>
          <a:prstGeom prst="rect">
            <a:avLst/>
          </a:prstGeom>
        </p:spPr>
      </p:pic>
      <p:pic>
        <p:nvPicPr>
          <p:cNvPr id="23" name="図 22">
            <a:extLst>
              <a:ext uri="{FF2B5EF4-FFF2-40B4-BE49-F238E27FC236}">
                <a16:creationId xmlns:a16="http://schemas.microsoft.com/office/drawing/2014/main" id="{AE797E62-B9DA-EF4F-0623-D57B8A53C46E}"/>
              </a:ext>
            </a:extLst>
          </p:cNvPr>
          <p:cNvPicPr>
            <a:picLocks noChangeAspect="1"/>
          </p:cNvPicPr>
          <p:nvPr/>
        </p:nvPicPr>
        <p:blipFill>
          <a:blip r:embed="rId3"/>
          <a:stretch>
            <a:fillRect/>
          </a:stretch>
        </p:blipFill>
        <p:spPr>
          <a:xfrm>
            <a:off x="5497531" y="2196123"/>
            <a:ext cx="3060457" cy="2231329"/>
          </a:xfrm>
          <a:prstGeom prst="rect">
            <a:avLst/>
          </a:prstGeom>
        </p:spPr>
      </p:pic>
    </p:spTree>
    <p:extLst>
      <p:ext uri="{BB962C8B-B14F-4D97-AF65-F5344CB8AC3E}">
        <p14:creationId xmlns:p14="http://schemas.microsoft.com/office/powerpoint/2010/main" val="533809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41"/>
          <p:cNvSpPr txBox="1">
            <a:spLocks noChangeArrowheads="1"/>
          </p:cNvSpPr>
          <p:nvPr/>
        </p:nvSpPr>
        <p:spPr bwMode="auto">
          <a:xfrm>
            <a:off x="530303" y="4646351"/>
            <a:ext cx="7610019" cy="302392"/>
          </a:xfrm>
          <a:prstGeom prst="rect">
            <a:avLst/>
          </a:prstGeom>
          <a:noFill/>
          <a:ln w="12700">
            <a:noFill/>
            <a:miter lim="800000"/>
            <a:headEnd/>
            <a:tailEnd/>
          </a:ln>
          <a:effectLst/>
        </p:spPr>
        <p:txBody>
          <a:bodyPr wrap="square" lIns="74360" tIns="37180" rIns="74360" bIns="37180">
            <a:spAutoFit/>
          </a:bodyPr>
          <a:lstStyle/>
          <a:p>
            <a:pPr marL="0" marR="0" lvl="0" indent="0" algn="l" defTabSz="743912" rtl="0" eaLnBrk="1" fontAlgn="auto" latinLnBrk="0" hangingPunct="1">
              <a:lnSpc>
                <a:spcPct val="100000"/>
              </a:lnSpc>
              <a:spcBef>
                <a:spcPct val="50000"/>
              </a:spcBef>
              <a:spcAft>
                <a:spcPts val="0"/>
              </a:spcAft>
              <a:buClrTx/>
              <a:buSzTx/>
              <a:buFontTx/>
              <a:buNone/>
              <a:tabLst/>
              <a:defRPr/>
            </a:pPr>
            <a:r>
              <a:rPr lang="ja-JP" altLang="en-US" sz="1477" b="1" dirty="0">
                <a:solidFill>
                  <a:prstClr val="black"/>
                </a:solidFill>
                <a:latin typeface="Meiryo UI" panose="020B0604030504040204" pitchFamily="50" charset="-128"/>
                <a:ea typeface="Meiryo UI" panose="020B0604030504040204" pitchFamily="50" charset="-128"/>
              </a:rPr>
              <a:t>■</a:t>
            </a:r>
            <a:r>
              <a:rPr kumimoji="0" lang="en-US" altLang="ja-JP"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0" lang="ja-JP" altLang="en-US"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歳以上が支払う保険料 </a:t>
            </a:r>
            <a:r>
              <a:rPr kumimoji="0" lang="en-US" altLang="ja-JP"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大阪府平均 </a:t>
            </a:r>
            <a:r>
              <a:rPr lang="ja-JP" altLang="en-US" sz="1477" b="1" dirty="0">
                <a:solidFill>
                  <a:prstClr val="black"/>
                </a:solidFill>
                <a:latin typeface="Meiryo UI" panose="020B0604030504040204" pitchFamily="50" charset="-128"/>
                <a:ea typeface="Meiryo UI" panose="020B0604030504040204" pitchFamily="50" charset="-128"/>
              </a:rPr>
              <a:t>（</a:t>
            </a:r>
            <a:r>
              <a:rPr kumimoji="0" lang="en-US" altLang="ja-JP"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月額・加重平均 </a:t>
            </a:r>
            <a:r>
              <a:rPr lang="ja-JP" altLang="en-US" sz="1477" b="1" dirty="0">
                <a:solidFill>
                  <a:prstClr val="black"/>
                </a:solidFill>
                <a:latin typeface="Meiryo UI" panose="020B0604030504040204" pitchFamily="50" charset="-128"/>
                <a:ea typeface="Meiryo UI" panose="020B0604030504040204" pitchFamily="50" charset="-128"/>
              </a:rPr>
              <a:t>）</a:t>
            </a:r>
            <a:r>
              <a:rPr lang="en-US" altLang="ja-JP" sz="1477" b="1" dirty="0">
                <a:solidFill>
                  <a:prstClr val="black"/>
                </a:solidFill>
                <a:latin typeface="Meiryo UI" panose="020B0604030504040204" pitchFamily="50" charset="-128"/>
                <a:ea typeface="Meiryo UI" panose="020B0604030504040204" pitchFamily="50" charset="-128"/>
              </a:rPr>
              <a:t>〕</a:t>
            </a:r>
            <a:endParaRPr kumimoji="0" lang="en-US" altLang="ja-JP"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Text Box 41"/>
          <p:cNvSpPr txBox="1">
            <a:spLocks noChangeArrowheads="1"/>
          </p:cNvSpPr>
          <p:nvPr/>
        </p:nvSpPr>
        <p:spPr bwMode="auto">
          <a:xfrm>
            <a:off x="490782" y="1568688"/>
            <a:ext cx="7610019" cy="302392"/>
          </a:xfrm>
          <a:prstGeom prst="rect">
            <a:avLst/>
          </a:prstGeom>
          <a:noFill/>
          <a:ln w="12700">
            <a:noFill/>
            <a:miter lim="800000"/>
            <a:headEnd/>
            <a:tailEnd/>
          </a:ln>
          <a:effectLst/>
        </p:spPr>
        <p:txBody>
          <a:bodyPr wrap="square" lIns="74360" tIns="37180" rIns="74360" bIns="37180">
            <a:spAutoFit/>
          </a:bodyPr>
          <a:lstStyle/>
          <a:p>
            <a:pPr marL="0" marR="0" lvl="0" indent="0" algn="l" defTabSz="743912" rtl="0" eaLnBrk="1" fontAlgn="auto" latinLnBrk="0" hangingPunct="1">
              <a:lnSpc>
                <a:spcPct val="100000"/>
              </a:lnSpc>
              <a:spcBef>
                <a:spcPct val="50000"/>
              </a:spcBef>
              <a:spcAft>
                <a:spcPts val="0"/>
              </a:spcAft>
              <a:buClrTx/>
              <a:buSzTx/>
              <a:buFontTx/>
              <a:buNone/>
              <a:tabLst/>
              <a:defRPr/>
            </a:pPr>
            <a:r>
              <a:rPr kumimoji="0" lang="ja-JP" altLang="en-US" sz="147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■大阪府の介護総費用額（単位：十億円）</a:t>
            </a:r>
            <a:endParaRPr kumimoji="0" lang="en-US" altLang="ja-JP" sz="1292"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9" name="グループ化 8">
            <a:extLst>
              <a:ext uri="{FF2B5EF4-FFF2-40B4-BE49-F238E27FC236}">
                <a16:creationId xmlns:a16="http://schemas.microsoft.com/office/drawing/2014/main" id="{D53A60F5-A108-4186-893C-B46C15DF60D1}"/>
              </a:ext>
            </a:extLst>
          </p:cNvPr>
          <p:cNvGrpSpPr/>
          <p:nvPr/>
        </p:nvGrpSpPr>
        <p:grpSpPr>
          <a:xfrm>
            <a:off x="636387" y="5069340"/>
            <a:ext cx="7989966" cy="1424747"/>
            <a:chOff x="636387" y="4154940"/>
            <a:chExt cx="7989966" cy="1424747"/>
          </a:xfrm>
        </p:grpSpPr>
        <p:sp>
          <p:nvSpPr>
            <p:cNvPr id="11" name="Text Box 37"/>
            <p:cNvSpPr txBox="1">
              <a:spLocks noChangeArrowheads="1"/>
            </p:cNvSpPr>
            <p:nvPr/>
          </p:nvSpPr>
          <p:spPr bwMode="auto">
            <a:xfrm>
              <a:off x="641555" y="4154940"/>
              <a:ext cx="7984798" cy="1424747"/>
            </a:xfrm>
            <a:prstGeom prst="rect">
              <a:avLst/>
            </a:prstGeom>
            <a:solidFill>
              <a:schemeClr val="bg1"/>
            </a:solidFill>
            <a:ln w="12700">
              <a:solidFill>
                <a:schemeClr val="tx1"/>
              </a:solidFill>
              <a:prstDash val="dash"/>
              <a:miter lim="800000"/>
              <a:headEnd/>
              <a:tailEnd/>
            </a:ln>
          </p:spPr>
          <p:txBody>
            <a:bodyPr lIns="74360" tIns="37180" rIns="74360" bIns="37180"/>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just" defTabSz="871538" rtl="0" eaLnBrk="1" fontAlgn="auto" latinLnBrk="0" hangingPunct="1">
                <a:lnSpc>
                  <a:spcPct val="120000"/>
                </a:lnSpc>
                <a:spcBef>
                  <a:spcPts val="0"/>
                </a:spcBef>
                <a:spcAft>
                  <a:spcPts val="0"/>
                </a:spcAft>
                <a:buClrTx/>
                <a:buSzTx/>
                <a:buFontTx/>
                <a:buNone/>
                <a:tabLst/>
                <a:defRPr/>
              </a:pPr>
              <a:endParaRPr kumimoji="1" lang="en-US" altLang="ja-JP" sz="1023"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just" defTabSz="871538" rtl="0" eaLnBrk="1" fontAlgn="auto" latinLnBrk="0" hangingPunct="1">
                <a:lnSpc>
                  <a:spcPct val="100000"/>
                </a:lnSpc>
                <a:spcBef>
                  <a:spcPct val="50000"/>
                </a:spcBef>
                <a:spcAft>
                  <a:spcPts val="0"/>
                </a:spcAft>
                <a:buClrTx/>
                <a:buSzTx/>
                <a:buFontTx/>
                <a:buNone/>
                <a:tabLst/>
                <a:defRPr/>
              </a:pPr>
              <a:r>
                <a:rPr kumimoji="1" lang="ja-JP" altLang="en-US" sz="1023"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p>
            <a:p>
              <a:pPr marL="0" marR="0" lvl="0" indent="0" algn="just" defTabSz="871538" rtl="0" eaLnBrk="1" fontAlgn="auto" latinLnBrk="0" hangingPunct="1">
                <a:lnSpc>
                  <a:spcPct val="100000"/>
                </a:lnSpc>
                <a:spcBef>
                  <a:spcPct val="10000"/>
                </a:spcBef>
                <a:spcAft>
                  <a:spcPts val="0"/>
                </a:spcAft>
                <a:buClrTx/>
                <a:buSzTx/>
                <a:buFontTx/>
                <a:buNone/>
                <a:tabLst/>
                <a:defRPr/>
              </a:pPr>
              <a:endParaRPr kumimoji="1" lang="ja-JP" altLang="en-US" sz="1023"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just" defTabSz="871538" rtl="0" eaLnBrk="1" fontAlgn="auto" latinLnBrk="0" hangingPunct="1">
                <a:lnSpc>
                  <a:spcPct val="100000"/>
                </a:lnSpc>
                <a:spcBef>
                  <a:spcPct val="10000"/>
                </a:spcBef>
                <a:spcAft>
                  <a:spcPts val="0"/>
                </a:spcAft>
                <a:buClrTx/>
                <a:buSzTx/>
                <a:buFontTx/>
                <a:buNone/>
                <a:tabLst/>
                <a:defRPr/>
              </a:pPr>
              <a:endParaRPr kumimoji="1" lang="en-US" altLang="ja-JP" sz="1023"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7" name="グループ化 6">
              <a:extLst>
                <a:ext uri="{FF2B5EF4-FFF2-40B4-BE49-F238E27FC236}">
                  <a16:creationId xmlns:a16="http://schemas.microsoft.com/office/drawing/2014/main" id="{311C2ECE-F5ED-43FA-9BBF-A6E8A44320B2}"/>
                </a:ext>
              </a:extLst>
            </p:cNvPr>
            <p:cNvGrpSpPr/>
            <p:nvPr/>
          </p:nvGrpSpPr>
          <p:grpSpPr>
            <a:xfrm>
              <a:off x="636387" y="4262738"/>
              <a:ext cx="7949168" cy="1112834"/>
              <a:chOff x="636387" y="4189586"/>
              <a:chExt cx="7949168" cy="1112834"/>
            </a:xfrm>
          </p:grpSpPr>
          <p:sp>
            <p:nvSpPr>
              <p:cNvPr id="12" name="Text Box 38"/>
              <p:cNvSpPr txBox="1">
                <a:spLocks noChangeArrowheads="1"/>
              </p:cNvSpPr>
              <p:nvPr/>
            </p:nvSpPr>
            <p:spPr bwMode="auto">
              <a:xfrm>
                <a:off x="724215" y="4621397"/>
                <a:ext cx="763210" cy="669999"/>
              </a:xfrm>
              <a:prstGeom prst="rect">
                <a:avLst/>
              </a:prstGeom>
              <a:solidFill>
                <a:schemeClr val="accent2">
                  <a:lumMod val="20000"/>
                  <a:lumOff val="80000"/>
                </a:schemeClr>
              </a:solidFill>
              <a:ln w="12700">
                <a:solidFill>
                  <a:schemeClr val="tx1"/>
                </a:solidFill>
                <a:miter lim="800000"/>
                <a:headEnd/>
                <a:tailEnd/>
              </a:ln>
            </p:spPr>
            <p:txBody>
              <a:bodyPr lIns="74360" tIns="37180" rIns="7436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3,134</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2,911</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p>
            </p:txBody>
          </p:sp>
          <p:sp>
            <p:nvSpPr>
              <p:cNvPr id="15" name="Text Box 38"/>
              <p:cNvSpPr txBox="1">
                <a:spLocks noChangeArrowheads="1"/>
              </p:cNvSpPr>
              <p:nvPr/>
            </p:nvSpPr>
            <p:spPr bwMode="auto">
              <a:xfrm>
                <a:off x="1624417" y="4621397"/>
                <a:ext cx="768702" cy="669999"/>
              </a:xfrm>
              <a:prstGeom prst="rect">
                <a:avLst/>
              </a:prstGeom>
              <a:solidFill>
                <a:schemeClr val="accent2">
                  <a:lumMod val="20000"/>
                  <a:lumOff val="80000"/>
                </a:schemeClr>
              </a:solidFill>
              <a:ln w="12700">
                <a:solidFill>
                  <a:schemeClr val="tx1"/>
                </a:solidFill>
                <a:miter lim="800000"/>
                <a:headEnd/>
                <a:tailEnd/>
              </a:ln>
            </p:spPr>
            <p:txBody>
              <a:bodyPr lIns="74360" tIns="37180" rIns="7436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3,394</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3,293</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p>
            </p:txBody>
          </p:sp>
          <p:sp>
            <p:nvSpPr>
              <p:cNvPr id="16" name="Text Box 38"/>
              <p:cNvSpPr txBox="1">
                <a:spLocks noChangeArrowheads="1"/>
              </p:cNvSpPr>
              <p:nvPr/>
            </p:nvSpPr>
            <p:spPr bwMode="auto">
              <a:xfrm>
                <a:off x="2522051" y="4621397"/>
                <a:ext cx="768701" cy="669999"/>
              </a:xfrm>
              <a:prstGeom prst="rect">
                <a:avLst/>
              </a:prstGeom>
              <a:solidFill>
                <a:schemeClr val="accent2">
                  <a:lumMod val="20000"/>
                  <a:lumOff val="80000"/>
                </a:schemeClr>
              </a:solidFill>
              <a:ln w="12700">
                <a:solidFill>
                  <a:schemeClr val="tx1"/>
                </a:solidFill>
                <a:miter lim="800000"/>
                <a:headEnd/>
                <a:tailEnd/>
              </a:ln>
            </p:spPr>
            <p:txBody>
              <a:bodyPr lIns="74360" tIns="37180" rIns="7436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4,675</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4,090</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7" name="Text Box 38"/>
              <p:cNvSpPr txBox="1">
                <a:spLocks noChangeArrowheads="1"/>
              </p:cNvSpPr>
              <p:nvPr/>
            </p:nvSpPr>
            <p:spPr bwMode="auto">
              <a:xfrm>
                <a:off x="3415112" y="4621397"/>
                <a:ext cx="768701" cy="669999"/>
              </a:xfrm>
              <a:prstGeom prst="rect">
                <a:avLst/>
              </a:prstGeom>
              <a:solidFill>
                <a:schemeClr val="accent2">
                  <a:lumMod val="20000"/>
                  <a:lumOff val="80000"/>
                </a:schemeClr>
              </a:solidFill>
              <a:ln w="12700">
                <a:solidFill>
                  <a:schemeClr val="tx1"/>
                </a:solidFill>
                <a:miter lim="800000"/>
                <a:headEnd/>
                <a:tailEnd/>
              </a:ln>
            </p:spPr>
            <p:txBody>
              <a:bodyPr lIns="74360" tIns="37180" rIns="7436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4,588</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4,160</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8" name="Text Box 38"/>
              <p:cNvSpPr txBox="1">
                <a:spLocks noChangeArrowheads="1"/>
              </p:cNvSpPr>
              <p:nvPr/>
            </p:nvSpPr>
            <p:spPr bwMode="auto">
              <a:xfrm>
                <a:off x="4299031" y="4621397"/>
                <a:ext cx="768704" cy="669999"/>
              </a:xfrm>
              <a:prstGeom prst="rect">
                <a:avLst/>
              </a:prstGeom>
              <a:solidFill>
                <a:schemeClr val="accent2">
                  <a:lumMod val="20000"/>
                  <a:lumOff val="80000"/>
                </a:schemeClr>
              </a:solidFill>
              <a:ln w="12700">
                <a:solidFill>
                  <a:schemeClr val="tx1"/>
                </a:solidFill>
                <a:miter lim="800000"/>
                <a:headEnd/>
                <a:tailEnd/>
              </a:ln>
            </p:spPr>
            <p:txBody>
              <a:bodyPr lIns="74360" tIns="37180" rIns="7436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5,303</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4,972</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p>
            </p:txBody>
          </p:sp>
          <p:sp>
            <p:nvSpPr>
              <p:cNvPr id="19" name="Text Box 38"/>
              <p:cNvSpPr txBox="1">
                <a:spLocks noChangeArrowheads="1"/>
              </p:cNvSpPr>
              <p:nvPr/>
            </p:nvSpPr>
            <p:spPr bwMode="auto">
              <a:xfrm>
                <a:off x="5189044" y="4621397"/>
                <a:ext cx="768813" cy="669999"/>
              </a:xfrm>
              <a:prstGeom prst="rect">
                <a:avLst/>
              </a:prstGeom>
              <a:solidFill>
                <a:schemeClr val="accent2">
                  <a:lumMod val="20000"/>
                  <a:lumOff val="80000"/>
                </a:schemeClr>
              </a:solidFill>
              <a:ln w="12700">
                <a:solidFill>
                  <a:schemeClr val="tx1"/>
                </a:solidFill>
                <a:miter lim="800000"/>
                <a:headEnd/>
                <a:tailEnd/>
              </a:ln>
            </p:spPr>
            <p:txBody>
              <a:bodyPr lIns="74360" tIns="37180" rIns="7436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6,025</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5,514</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p>
            </p:txBody>
          </p:sp>
          <p:sp>
            <p:nvSpPr>
              <p:cNvPr id="20" name="AutoShape 40"/>
              <p:cNvSpPr>
                <a:spLocks noChangeArrowheads="1"/>
              </p:cNvSpPr>
              <p:nvPr/>
            </p:nvSpPr>
            <p:spPr bwMode="auto">
              <a:xfrm>
                <a:off x="2374672" y="4754917"/>
                <a:ext cx="168940" cy="402959"/>
              </a:xfrm>
              <a:prstGeom prst="rightArrow">
                <a:avLst>
                  <a:gd name="adj1" fmla="val 36806"/>
                  <a:gd name="adj2" fmla="val 56472"/>
                </a:avLst>
              </a:prstGeom>
              <a:solidFill>
                <a:srgbClr val="6699FF"/>
              </a:solidFill>
              <a:ln w="12700">
                <a:solidFill>
                  <a:schemeClr val="tx1"/>
                </a:solidFill>
                <a:miter lim="800000"/>
                <a:headEnd/>
                <a:tailEnd/>
              </a:ln>
            </p:spPr>
            <p:txBody>
              <a:bodyPr wrap="none" lIns="77905" tIns="38953" rIns="77905" bIns="38953" anchor="ctr"/>
              <a:lstStyle/>
              <a:p>
                <a:pPr marL="0" marR="0" lvl="0" indent="0" algn="l" defTabSz="777805" rtl="0" eaLnBrk="1" fontAlgn="auto" latinLnBrk="0" hangingPunct="1">
                  <a:lnSpc>
                    <a:spcPct val="100000"/>
                  </a:lnSpc>
                  <a:spcBef>
                    <a:spcPct val="50000"/>
                  </a:spcBef>
                  <a:spcAft>
                    <a:spcPts val="0"/>
                  </a:spcAft>
                  <a:buClrTx/>
                  <a:buSzTx/>
                  <a:buFontTx/>
                  <a:buNone/>
                  <a:tabLst/>
                  <a:defRPr/>
                </a:pPr>
                <a:endParaRPr kumimoji="0" lang="ja-JP" altLang="ja-JP" sz="1754"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1" name="AutoShape 40"/>
              <p:cNvSpPr>
                <a:spLocks noChangeArrowheads="1"/>
              </p:cNvSpPr>
              <p:nvPr/>
            </p:nvSpPr>
            <p:spPr bwMode="auto">
              <a:xfrm>
                <a:off x="3266209" y="4754917"/>
                <a:ext cx="168940" cy="402959"/>
              </a:xfrm>
              <a:prstGeom prst="rightArrow">
                <a:avLst>
                  <a:gd name="adj1" fmla="val 36806"/>
                  <a:gd name="adj2" fmla="val 56472"/>
                </a:avLst>
              </a:prstGeom>
              <a:solidFill>
                <a:srgbClr val="6699FF"/>
              </a:solidFill>
              <a:ln w="12700">
                <a:solidFill>
                  <a:schemeClr val="tx1"/>
                </a:solidFill>
                <a:miter lim="800000"/>
                <a:headEnd/>
                <a:tailEnd/>
              </a:ln>
            </p:spPr>
            <p:txBody>
              <a:bodyPr wrap="none" lIns="77905" tIns="38953" rIns="77905" bIns="38953" anchor="ctr"/>
              <a:lstStyle/>
              <a:p>
                <a:pPr marL="0" marR="0" lvl="0" indent="0" algn="l" defTabSz="777805" rtl="0" eaLnBrk="1" fontAlgn="auto" latinLnBrk="0" hangingPunct="1">
                  <a:lnSpc>
                    <a:spcPct val="100000"/>
                  </a:lnSpc>
                  <a:spcBef>
                    <a:spcPct val="50000"/>
                  </a:spcBef>
                  <a:spcAft>
                    <a:spcPts val="0"/>
                  </a:spcAft>
                  <a:buClrTx/>
                  <a:buSzTx/>
                  <a:buFontTx/>
                  <a:buNone/>
                  <a:tabLst/>
                  <a:defRPr/>
                </a:pPr>
                <a:endParaRPr kumimoji="0" lang="ja-JP" altLang="ja-JP" sz="1754"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2" name="AutoShape 40"/>
              <p:cNvSpPr>
                <a:spLocks noChangeArrowheads="1"/>
              </p:cNvSpPr>
              <p:nvPr/>
            </p:nvSpPr>
            <p:spPr bwMode="auto">
              <a:xfrm>
                <a:off x="4157746" y="4754917"/>
                <a:ext cx="168940" cy="402959"/>
              </a:xfrm>
              <a:prstGeom prst="rightArrow">
                <a:avLst>
                  <a:gd name="adj1" fmla="val 36806"/>
                  <a:gd name="adj2" fmla="val 56472"/>
                </a:avLst>
              </a:prstGeom>
              <a:solidFill>
                <a:srgbClr val="6699FF"/>
              </a:solidFill>
              <a:ln w="12700">
                <a:solidFill>
                  <a:schemeClr val="tx1"/>
                </a:solidFill>
                <a:miter lim="800000"/>
                <a:headEnd/>
                <a:tailEnd/>
              </a:ln>
            </p:spPr>
            <p:txBody>
              <a:bodyPr wrap="none" lIns="77905" tIns="38953" rIns="77905" bIns="38953" anchor="ctr"/>
              <a:lstStyle/>
              <a:p>
                <a:pPr marL="0" marR="0" lvl="0" indent="0" algn="l" defTabSz="777805" rtl="0" eaLnBrk="1" fontAlgn="auto" latinLnBrk="0" hangingPunct="1">
                  <a:lnSpc>
                    <a:spcPct val="100000"/>
                  </a:lnSpc>
                  <a:spcBef>
                    <a:spcPct val="50000"/>
                  </a:spcBef>
                  <a:spcAft>
                    <a:spcPts val="0"/>
                  </a:spcAft>
                  <a:buClrTx/>
                  <a:buSzTx/>
                  <a:buFontTx/>
                  <a:buNone/>
                  <a:tabLst/>
                  <a:defRPr/>
                </a:pPr>
                <a:endParaRPr kumimoji="0" lang="ja-JP" altLang="ja-JP" sz="1754"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3" name="AutoShape 40"/>
              <p:cNvSpPr>
                <a:spLocks noChangeArrowheads="1"/>
              </p:cNvSpPr>
              <p:nvPr/>
            </p:nvSpPr>
            <p:spPr bwMode="auto">
              <a:xfrm>
                <a:off x="5041664" y="4754917"/>
                <a:ext cx="168940" cy="402959"/>
              </a:xfrm>
              <a:prstGeom prst="rightArrow">
                <a:avLst>
                  <a:gd name="adj1" fmla="val 36806"/>
                  <a:gd name="adj2" fmla="val 56472"/>
                </a:avLst>
              </a:prstGeom>
              <a:solidFill>
                <a:srgbClr val="6699FF"/>
              </a:solidFill>
              <a:ln w="12700">
                <a:solidFill>
                  <a:schemeClr val="tx1"/>
                </a:solidFill>
                <a:miter lim="800000"/>
                <a:headEnd/>
                <a:tailEnd/>
              </a:ln>
            </p:spPr>
            <p:txBody>
              <a:bodyPr wrap="none" lIns="77905" tIns="38953" rIns="77905" bIns="38953" anchor="ctr"/>
              <a:lstStyle/>
              <a:p>
                <a:pPr marL="0" marR="0" lvl="0" indent="0" algn="l" defTabSz="777805" rtl="0" eaLnBrk="1" fontAlgn="auto" latinLnBrk="0" hangingPunct="1">
                  <a:lnSpc>
                    <a:spcPct val="100000"/>
                  </a:lnSpc>
                  <a:spcBef>
                    <a:spcPct val="50000"/>
                  </a:spcBef>
                  <a:spcAft>
                    <a:spcPts val="0"/>
                  </a:spcAft>
                  <a:buClrTx/>
                  <a:buSzTx/>
                  <a:buFontTx/>
                  <a:buNone/>
                  <a:tabLst/>
                  <a:defRPr/>
                </a:pPr>
                <a:endParaRPr kumimoji="0" lang="ja-JP" altLang="ja-JP" sz="1754"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p:cNvSpPr txBox="1"/>
              <p:nvPr/>
            </p:nvSpPr>
            <p:spPr>
              <a:xfrm>
                <a:off x="636387" y="4225638"/>
                <a:ext cx="956343" cy="390620"/>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H12-14</a:t>
                </a:r>
                <a:r>
                  <a:rPr kumimoji="0" lang="ja-JP" altLang="en-US"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0" lang="en-US" altLang="ja-JP"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25" name="テキスト ボックス 24"/>
              <p:cNvSpPr txBox="1"/>
              <p:nvPr/>
            </p:nvSpPr>
            <p:spPr>
              <a:xfrm>
                <a:off x="5032374" y="4210946"/>
                <a:ext cx="1055513" cy="390620"/>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H27-29</a:t>
                </a:r>
                <a:r>
                  <a:rPr kumimoji="0" lang="ja-JP" altLang="en-US"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0" lang="en-US" altLang="ja-JP"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26" name="テキスト ボックス 25"/>
              <p:cNvSpPr txBox="1"/>
              <p:nvPr/>
            </p:nvSpPr>
            <p:spPr>
              <a:xfrm>
                <a:off x="4197487" y="4210946"/>
                <a:ext cx="947025" cy="390620"/>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H24-26</a:t>
                </a:r>
                <a:r>
                  <a:rPr kumimoji="0" lang="ja-JP" altLang="en-US"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0" lang="en-US" altLang="ja-JP"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27" name="テキスト ボックス 26"/>
              <p:cNvSpPr txBox="1"/>
              <p:nvPr/>
            </p:nvSpPr>
            <p:spPr>
              <a:xfrm>
                <a:off x="3267370" y="4210946"/>
                <a:ext cx="1055505" cy="390620"/>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H21-23</a:t>
                </a:r>
                <a:r>
                  <a:rPr kumimoji="0" lang="ja-JP" altLang="en-US"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0" lang="en-US" altLang="ja-JP"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28" name="テキスト ボックス 27"/>
              <p:cNvSpPr txBox="1"/>
              <p:nvPr/>
            </p:nvSpPr>
            <p:spPr>
              <a:xfrm>
                <a:off x="2414661" y="4210946"/>
                <a:ext cx="956349" cy="385683"/>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H18-20</a:t>
                </a:r>
                <a:r>
                  <a:rPr kumimoji="0" lang="ja-JP" altLang="en-US" sz="93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37"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3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0" lang="en-US" altLang="ja-JP" sz="93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0" lang="ja-JP" altLang="en-US" sz="937"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29" name="テキスト ボックス 28"/>
              <p:cNvSpPr txBox="1"/>
              <p:nvPr/>
            </p:nvSpPr>
            <p:spPr>
              <a:xfrm>
                <a:off x="1516531" y="4210946"/>
                <a:ext cx="1046200" cy="390620"/>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H15-17</a:t>
                </a:r>
                <a:r>
                  <a:rPr kumimoji="0" lang="ja-JP" altLang="en-US"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0" lang="en-US" altLang="ja-JP"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34" name="Text Box 38"/>
              <p:cNvSpPr txBox="1">
                <a:spLocks noChangeArrowheads="1"/>
              </p:cNvSpPr>
              <p:nvPr/>
            </p:nvSpPr>
            <p:spPr bwMode="auto">
              <a:xfrm>
                <a:off x="6073951" y="4626477"/>
                <a:ext cx="736932" cy="669999"/>
              </a:xfrm>
              <a:prstGeom prst="rect">
                <a:avLst/>
              </a:prstGeom>
              <a:solidFill>
                <a:schemeClr val="accent2">
                  <a:lumMod val="20000"/>
                  <a:lumOff val="80000"/>
                </a:schemeClr>
              </a:solidFill>
              <a:ln w="12700">
                <a:solidFill>
                  <a:schemeClr val="tx1"/>
                </a:solidFill>
                <a:miter lim="800000"/>
                <a:headEnd/>
                <a:tailEnd/>
              </a:ln>
            </p:spPr>
            <p:txBody>
              <a:bodyPr lIns="74360" tIns="37180" rIns="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6,636</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5,869</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p>
            </p:txBody>
          </p:sp>
          <p:sp>
            <p:nvSpPr>
              <p:cNvPr id="38" name="テキスト ボックス 37"/>
              <p:cNvSpPr txBox="1"/>
              <p:nvPr/>
            </p:nvSpPr>
            <p:spPr>
              <a:xfrm>
                <a:off x="5982236" y="4199327"/>
                <a:ext cx="940330" cy="390620"/>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H30-R2</a:t>
                </a:r>
                <a:r>
                  <a:rPr kumimoji="0" lang="ja-JP" altLang="en-US"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0" lang="en-US" altLang="ja-JP"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47" name="角丸四角形 46"/>
              <p:cNvSpPr/>
              <p:nvPr/>
            </p:nvSpPr>
            <p:spPr>
              <a:xfrm>
                <a:off x="792133" y="4802950"/>
                <a:ext cx="648000" cy="173291"/>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403"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3" name="Text Box 38"/>
              <p:cNvSpPr txBox="1">
                <a:spLocks noChangeArrowheads="1"/>
              </p:cNvSpPr>
              <p:nvPr/>
            </p:nvSpPr>
            <p:spPr bwMode="auto">
              <a:xfrm>
                <a:off x="6916611" y="4632421"/>
                <a:ext cx="736932" cy="669999"/>
              </a:xfrm>
              <a:prstGeom prst="rect">
                <a:avLst/>
              </a:prstGeom>
              <a:solidFill>
                <a:schemeClr val="accent2">
                  <a:lumMod val="20000"/>
                  <a:lumOff val="80000"/>
                </a:schemeClr>
              </a:solidFill>
              <a:ln w="12700">
                <a:solidFill>
                  <a:schemeClr val="tx1"/>
                </a:solidFill>
                <a:miter lim="800000"/>
                <a:headEnd/>
                <a:tailEnd/>
              </a:ln>
            </p:spPr>
            <p:txBody>
              <a:bodyPr lIns="74360" tIns="37180" rIns="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6,826</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6,014</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p>
            </p:txBody>
          </p:sp>
          <p:sp>
            <p:nvSpPr>
              <p:cNvPr id="50" name="テキスト ボックス 49"/>
              <p:cNvSpPr txBox="1"/>
              <p:nvPr/>
            </p:nvSpPr>
            <p:spPr>
              <a:xfrm>
                <a:off x="6783775" y="4200244"/>
                <a:ext cx="940330" cy="390620"/>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R3-5</a:t>
                </a:r>
                <a:r>
                  <a:rPr kumimoji="0" lang="ja-JP" altLang="en-US"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0" lang="en-US" altLang="ja-JP"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51" name="Text Box 38">
                <a:extLst>
                  <a:ext uri="{FF2B5EF4-FFF2-40B4-BE49-F238E27FC236}">
                    <a16:creationId xmlns:a16="http://schemas.microsoft.com/office/drawing/2014/main" id="{B08195D0-9BA4-494F-84A8-2ED4CEB811F3}"/>
                  </a:ext>
                </a:extLst>
              </p:cNvPr>
              <p:cNvSpPr txBox="1">
                <a:spLocks noChangeArrowheads="1"/>
              </p:cNvSpPr>
              <p:nvPr/>
            </p:nvSpPr>
            <p:spPr bwMode="auto">
              <a:xfrm>
                <a:off x="7745140" y="4632421"/>
                <a:ext cx="736932" cy="669999"/>
              </a:xfrm>
              <a:prstGeom prst="rect">
                <a:avLst/>
              </a:prstGeom>
              <a:solidFill>
                <a:schemeClr val="accent2">
                  <a:lumMod val="20000"/>
                  <a:lumOff val="80000"/>
                </a:schemeClr>
              </a:solidFill>
              <a:ln w="12700">
                <a:solidFill>
                  <a:schemeClr val="tx1"/>
                </a:solidFill>
                <a:miter lim="800000"/>
                <a:headEnd/>
                <a:tailEnd/>
              </a:ln>
            </p:spPr>
            <p:txBody>
              <a:bodyPr lIns="74360" tIns="37180" rIns="0" bIns="37180" anchor="ctr"/>
              <a:lstStyle>
                <a:lvl1pPr defTabSz="871538" eaLnBrk="0" hangingPunct="0">
                  <a:defRPr kumimoji="1">
                    <a:solidFill>
                      <a:schemeClr val="tx1"/>
                    </a:solidFill>
                    <a:latin typeface="Arial" charset="0"/>
                    <a:ea typeface="ＭＳ Ｐゴシック" charset="-128"/>
                  </a:defRPr>
                </a:lvl1pPr>
                <a:lvl2pPr marL="742950" indent="-285750" defTabSz="871538" eaLnBrk="0" hangingPunct="0">
                  <a:defRPr kumimoji="1">
                    <a:solidFill>
                      <a:schemeClr val="tx1"/>
                    </a:solidFill>
                    <a:latin typeface="Arial" charset="0"/>
                    <a:ea typeface="ＭＳ Ｐゴシック" charset="-128"/>
                  </a:defRPr>
                </a:lvl2pPr>
                <a:lvl3pPr marL="1143000" indent="-228600" defTabSz="871538" eaLnBrk="0" hangingPunct="0">
                  <a:defRPr kumimoji="1">
                    <a:solidFill>
                      <a:schemeClr val="tx1"/>
                    </a:solidFill>
                    <a:latin typeface="Arial" charset="0"/>
                    <a:ea typeface="ＭＳ Ｐゴシック" charset="-128"/>
                  </a:defRPr>
                </a:lvl3pPr>
                <a:lvl4pPr marL="1600200" indent="-228600" defTabSz="871538" eaLnBrk="0" hangingPunct="0">
                  <a:defRPr kumimoji="1">
                    <a:solidFill>
                      <a:schemeClr val="tx1"/>
                    </a:solidFill>
                    <a:latin typeface="Arial" charset="0"/>
                    <a:ea typeface="ＭＳ Ｐゴシック" charset="-128"/>
                  </a:defRPr>
                </a:lvl4pPr>
                <a:lvl5pPr marL="2057400" indent="-228600" defTabSz="871538" eaLnBrk="0" hangingPunct="0">
                  <a:defRPr kumimoji="1">
                    <a:solidFill>
                      <a:schemeClr val="tx1"/>
                    </a:solidFill>
                    <a:latin typeface="Arial" charset="0"/>
                    <a:ea typeface="ＭＳ Ｐゴシック" charset="-128"/>
                  </a:defRPr>
                </a:lvl5pPr>
                <a:lvl6pPr marL="2514600" indent="-228600" algn="ctr" defTabSz="871538"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algn="ctr" defTabSz="871538"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algn="ctr" defTabSz="871538"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algn="ctr" defTabSz="871538" eaLnBrk="0" fontAlgn="base" hangingPunct="0">
                  <a:spcBef>
                    <a:spcPct val="0"/>
                  </a:spcBef>
                  <a:spcAft>
                    <a:spcPct val="0"/>
                  </a:spcAft>
                  <a:defRPr kumimoji="1">
                    <a:solidFill>
                      <a:schemeClr val="tx1"/>
                    </a:solidFill>
                    <a:latin typeface="Arial" charset="0"/>
                    <a:ea typeface="ＭＳ Ｐゴシック" charset="-128"/>
                  </a:defRPr>
                </a:lvl9pPr>
              </a:lstStyle>
              <a:p>
                <a:pPr marL="0" marR="0" lvl="0" indent="0" algn="ctr" defTabSz="871538"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7,486</a:t>
                </a:r>
                <a:r>
                  <a:rPr kumimoji="1" lang="ja-JP" altLang="en-US"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871538" rtl="0" eaLnBrk="1" fontAlgn="auto" latinLnBrk="0" hangingPunct="1">
                  <a:lnSpc>
                    <a:spcPct val="1000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lang="en-US" altLang="ja-JP" sz="800" b="1" dirty="0">
                    <a:solidFill>
                      <a:srgbClr val="000000"/>
                    </a:solidFill>
                    <a:latin typeface="Meiryo UI" panose="020B0604030504040204" pitchFamily="50" charset="-128"/>
                    <a:ea typeface="Meiryo UI" panose="020B0604030504040204" pitchFamily="50" charset="-128"/>
                  </a:rPr>
                  <a:t>6,225</a:t>
                </a:r>
                <a:r>
                  <a:rPr kumimoji="1" lang="ja-JP" altLang="en-US" sz="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p>
            </p:txBody>
          </p:sp>
          <p:sp>
            <p:nvSpPr>
              <p:cNvPr id="13" name="AutoShape 40"/>
              <p:cNvSpPr>
                <a:spLocks noChangeArrowheads="1"/>
              </p:cNvSpPr>
              <p:nvPr/>
            </p:nvSpPr>
            <p:spPr bwMode="auto">
              <a:xfrm>
                <a:off x="1482310" y="4754917"/>
                <a:ext cx="168940" cy="402959"/>
              </a:xfrm>
              <a:prstGeom prst="rightArrow">
                <a:avLst>
                  <a:gd name="adj1" fmla="val 36806"/>
                  <a:gd name="adj2" fmla="val 56472"/>
                </a:avLst>
              </a:prstGeom>
              <a:solidFill>
                <a:srgbClr val="6699FF"/>
              </a:solidFill>
              <a:ln w="12700">
                <a:solidFill>
                  <a:schemeClr val="tx1"/>
                </a:solidFill>
                <a:miter lim="800000"/>
                <a:headEnd/>
                <a:tailEnd/>
              </a:ln>
            </p:spPr>
            <p:txBody>
              <a:bodyPr wrap="none" lIns="77905" tIns="38953" rIns="77905" bIns="38953" anchor="ctr"/>
              <a:lstStyle/>
              <a:p>
                <a:pPr marL="0" marR="0" lvl="0" indent="0" algn="l" defTabSz="777805" rtl="0" eaLnBrk="1" fontAlgn="auto" latinLnBrk="0" hangingPunct="1">
                  <a:lnSpc>
                    <a:spcPct val="100000"/>
                  </a:lnSpc>
                  <a:spcBef>
                    <a:spcPct val="50000"/>
                  </a:spcBef>
                  <a:spcAft>
                    <a:spcPts val="0"/>
                  </a:spcAft>
                  <a:buClrTx/>
                  <a:buSzTx/>
                  <a:buFontTx/>
                  <a:buNone/>
                  <a:tabLst/>
                  <a:defRPr/>
                </a:pPr>
                <a:endParaRPr kumimoji="0" lang="ja-JP" altLang="ja-JP" sz="1754"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3" name="AutoShape 40"/>
              <p:cNvSpPr>
                <a:spLocks noChangeArrowheads="1"/>
              </p:cNvSpPr>
              <p:nvPr/>
            </p:nvSpPr>
            <p:spPr bwMode="auto">
              <a:xfrm>
                <a:off x="5936249" y="4754917"/>
                <a:ext cx="168940" cy="402959"/>
              </a:xfrm>
              <a:prstGeom prst="rightArrow">
                <a:avLst>
                  <a:gd name="adj1" fmla="val 36806"/>
                  <a:gd name="adj2" fmla="val 56472"/>
                </a:avLst>
              </a:prstGeom>
              <a:solidFill>
                <a:srgbClr val="6699FF"/>
              </a:solidFill>
              <a:ln w="12700">
                <a:solidFill>
                  <a:schemeClr val="tx1"/>
                </a:solidFill>
                <a:miter lim="800000"/>
                <a:headEnd/>
                <a:tailEnd/>
              </a:ln>
            </p:spPr>
            <p:txBody>
              <a:bodyPr wrap="none" lIns="77905" tIns="38953" rIns="77905" bIns="38953" anchor="ctr"/>
              <a:lstStyle/>
              <a:p>
                <a:pPr marL="0" marR="0" lvl="0" indent="0" algn="l" defTabSz="777805" rtl="0" eaLnBrk="1" fontAlgn="auto" latinLnBrk="0" hangingPunct="1">
                  <a:lnSpc>
                    <a:spcPct val="100000"/>
                  </a:lnSpc>
                  <a:spcBef>
                    <a:spcPct val="50000"/>
                  </a:spcBef>
                  <a:spcAft>
                    <a:spcPts val="0"/>
                  </a:spcAft>
                  <a:buClrTx/>
                  <a:buSzTx/>
                  <a:buFontTx/>
                  <a:buNone/>
                  <a:tabLst/>
                  <a:defRPr/>
                </a:pPr>
                <a:endParaRPr kumimoji="0" lang="ja-JP" altLang="ja-JP" sz="1754"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2" name="AutoShape 40"/>
              <p:cNvSpPr>
                <a:spLocks noChangeArrowheads="1"/>
              </p:cNvSpPr>
              <p:nvPr/>
            </p:nvSpPr>
            <p:spPr bwMode="auto">
              <a:xfrm>
                <a:off x="6787129" y="4765942"/>
                <a:ext cx="168940" cy="402959"/>
              </a:xfrm>
              <a:prstGeom prst="rightArrow">
                <a:avLst>
                  <a:gd name="adj1" fmla="val 36806"/>
                  <a:gd name="adj2" fmla="val 56472"/>
                </a:avLst>
              </a:prstGeom>
              <a:solidFill>
                <a:srgbClr val="6699FF"/>
              </a:solidFill>
              <a:ln w="12700">
                <a:solidFill>
                  <a:schemeClr val="tx1"/>
                </a:solidFill>
                <a:miter lim="800000"/>
                <a:headEnd/>
                <a:tailEnd/>
              </a:ln>
            </p:spPr>
            <p:txBody>
              <a:bodyPr wrap="none" lIns="77905" tIns="38953" rIns="77905" bIns="38953" anchor="ctr"/>
              <a:lstStyle/>
              <a:p>
                <a:pPr marL="0" marR="0" lvl="0" indent="0" algn="l" defTabSz="777805" rtl="0" eaLnBrk="1" fontAlgn="auto" latinLnBrk="0" hangingPunct="1">
                  <a:lnSpc>
                    <a:spcPct val="100000"/>
                  </a:lnSpc>
                  <a:spcBef>
                    <a:spcPct val="50000"/>
                  </a:spcBef>
                  <a:spcAft>
                    <a:spcPts val="0"/>
                  </a:spcAft>
                  <a:buClrTx/>
                  <a:buSzTx/>
                  <a:buFontTx/>
                  <a:buNone/>
                  <a:tabLst/>
                  <a:defRPr/>
                </a:pPr>
                <a:endParaRPr kumimoji="0" lang="ja-JP" altLang="ja-JP" sz="1754"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9" name="AutoShape 40">
                <a:extLst>
                  <a:ext uri="{FF2B5EF4-FFF2-40B4-BE49-F238E27FC236}">
                    <a16:creationId xmlns:a16="http://schemas.microsoft.com/office/drawing/2014/main" id="{E212BC0B-6D28-4420-9891-5794FC32E0E3}"/>
                  </a:ext>
                </a:extLst>
              </p:cNvPr>
              <p:cNvSpPr>
                <a:spLocks noChangeArrowheads="1"/>
              </p:cNvSpPr>
              <p:nvPr/>
            </p:nvSpPr>
            <p:spPr bwMode="auto">
              <a:xfrm>
                <a:off x="7633946" y="4765942"/>
                <a:ext cx="168940" cy="402959"/>
              </a:xfrm>
              <a:prstGeom prst="rightArrow">
                <a:avLst>
                  <a:gd name="adj1" fmla="val 36806"/>
                  <a:gd name="adj2" fmla="val 56472"/>
                </a:avLst>
              </a:prstGeom>
              <a:solidFill>
                <a:srgbClr val="6699FF"/>
              </a:solidFill>
              <a:ln w="12700">
                <a:solidFill>
                  <a:schemeClr val="tx1"/>
                </a:solidFill>
                <a:miter lim="800000"/>
                <a:headEnd/>
                <a:tailEnd/>
              </a:ln>
            </p:spPr>
            <p:txBody>
              <a:bodyPr wrap="none" lIns="77905" tIns="38953" rIns="77905" bIns="38953" anchor="ctr"/>
              <a:lstStyle/>
              <a:p>
                <a:pPr marL="0" marR="0" lvl="0" indent="0" algn="l" defTabSz="777805" rtl="0" eaLnBrk="1" fontAlgn="auto" latinLnBrk="0" hangingPunct="1">
                  <a:lnSpc>
                    <a:spcPct val="100000"/>
                  </a:lnSpc>
                  <a:spcBef>
                    <a:spcPct val="50000"/>
                  </a:spcBef>
                  <a:spcAft>
                    <a:spcPts val="0"/>
                  </a:spcAft>
                  <a:buClrTx/>
                  <a:buSzTx/>
                  <a:buFontTx/>
                  <a:buNone/>
                  <a:tabLst/>
                  <a:defRPr/>
                </a:pPr>
                <a:endParaRPr kumimoji="0" lang="ja-JP" altLang="ja-JP" sz="1754"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54" name="テキスト ボックス 53">
                <a:extLst>
                  <a:ext uri="{FF2B5EF4-FFF2-40B4-BE49-F238E27FC236}">
                    <a16:creationId xmlns:a16="http://schemas.microsoft.com/office/drawing/2014/main" id="{DC5C2B1C-24E2-4DA4-94F6-6F0AA99CB2F4}"/>
                  </a:ext>
                </a:extLst>
              </p:cNvPr>
              <p:cNvSpPr txBox="1"/>
              <p:nvPr/>
            </p:nvSpPr>
            <p:spPr>
              <a:xfrm>
                <a:off x="7645225" y="4189586"/>
                <a:ext cx="940330" cy="390620"/>
              </a:xfrm>
              <a:prstGeom prst="rect">
                <a:avLst/>
              </a:prstGeom>
              <a:noFill/>
            </p:spPr>
            <p:txBody>
              <a:bodyPr wrap="square" rtlCol="0">
                <a:spAutoFit/>
              </a:bodyPr>
              <a:lstStyle/>
              <a:p>
                <a:pPr marL="0" marR="0" lvl="0" indent="0" algn="ctr" defTabSz="779157" rtl="0" eaLnBrk="1" fontAlgn="auto" latinLnBrk="0" hangingPunct="1">
                  <a:lnSpc>
                    <a:spcPct val="100000"/>
                  </a:lnSpc>
                  <a:spcBef>
                    <a:spcPts val="0"/>
                  </a:spcBef>
                  <a:spcAft>
                    <a:spcPts val="0"/>
                  </a:spcAft>
                  <a:buClrTx/>
                  <a:buSzTx/>
                  <a:buFontTx/>
                  <a:buNone/>
                  <a:tabLst/>
                  <a:defRPr/>
                </a:pPr>
                <a:r>
                  <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R6-8</a:t>
                </a:r>
                <a:r>
                  <a:rPr kumimoji="0" lang="ja-JP" altLang="en-US"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0" lang="en-US" altLang="ja-JP" sz="96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779157" rtl="0" eaLnBrk="1" fontAlgn="auto" latinLnBrk="0" hangingPunct="1">
                  <a:lnSpc>
                    <a:spcPct val="100000"/>
                  </a:lnSpc>
                  <a:spcBef>
                    <a:spcPts val="0"/>
                  </a:spcBef>
                  <a:spcAft>
                    <a:spcPts val="0"/>
                  </a:spcAft>
                  <a:buClrTx/>
                  <a:buSzTx/>
                  <a:buFontTx/>
                  <a:buNone/>
                  <a:tabLst/>
                  <a:defRPr/>
                </a:pP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lang="en-US" altLang="ja-JP" sz="969" dirty="0">
                    <a:solidFill>
                      <a:prstClr val="black"/>
                    </a:solidFill>
                    <a:latin typeface="Meiryo UI" panose="020B0604030504040204" pitchFamily="50" charset="-128"/>
                    <a:ea typeface="Meiryo UI" panose="020B0604030504040204" pitchFamily="50" charset="-128"/>
                  </a:rPr>
                  <a:t>9</a:t>
                </a:r>
                <a:r>
                  <a:rPr kumimoji="0" lang="ja-JP" altLang="en-US" sz="96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p:txBody>
          </p:sp>
          <p:sp>
            <p:nvSpPr>
              <p:cNvPr id="53" name="角丸四角形 46">
                <a:extLst>
                  <a:ext uri="{FF2B5EF4-FFF2-40B4-BE49-F238E27FC236}">
                    <a16:creationId xmlns:a16="http://schemas.microsoft.com/office/drawing/2014/main" id="{54F7FFDA-BEB0-4992-9923-2681B759044C}"/>
                  </a:ext>
                </a:extLst>
              </p:cNvPr>
              <p:cNvSpPr/>
              <p:nvPr/>
            </p:nvSpPr>
            <p:spPr>
              <a:xfrm>
                <a:off x="7804991" y="4821586"/>
                <a:ext cx="648000" cy="160751"/>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403"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cxnSp>
        <p:nvCxnSpPr>
          <p:cNvPr id="55" name="直線コネクタ 54">
            <a:extLst>
              <a:ext uri="{FF2B5EF4-FFF2-40B4-BE49-F238E27FC236}">
                <a16:creationId xmlns:a16="http://schemas.microsoft.com/office/drawing/2014/main" id="{4ECDEE14-68AF-41B3-8583-EBC31928746B}"/>
              </a:ext>
            </a:extLst>
          </p:cNvPr>
          <p:cNvCxnSpPr>
            <a:cxnSpLocks/>
          </p:cNvCxnSpPr>
          <p:nvPr/>
        </p:nvCxnSpPr>
        <p:spPr>
          <a:xfrm>
            <a:off x="160986" y="579549"/>
            <a:ext cx="8822028" cy="0"/>
          </a:xfrm>
          <a:prstGeom prst="line">
            <a:avLst/>
          </a:prstGeom>
          <a:ln w="22225" cmpd="thickThin"/>
        </p:spPr>
        <p:style>
          <a:lnRef idx="1">
            <a:schemeClr val="accent5"/>
          </a:lnRef>
          <a:fillRef idx="0">
            <a:schemeClr val="accent5"/>
          </a:fillRef>
          <a:effectRef idx="0">
            <a:schemeClr val="accent5"/>
          </a:effectRef>
          <a:fontRef idx="minor">
            <a:schemeClr val="tx1"/>
          </a:fontRef>
        </p:style>
      </p:cxnSp>
      <p:sp>
        <p:nvSpPr>
          <p:cNvPr id="56" name="テキスト ボックス 55">
            <a:extLst>
              <a:ext uri="{FF2B5EF4-FFF2-40B4-BE49-F238E27FC236}">
                <a16:creationId xmlns:a16="http://schemas.microsoft.com/office/drawing/2014/main" id="{E8A91C4E-9F4F-406F-A236-8654B0478B31}"/>
              </a:ext>
            </a:extLst>
          </p:cNvPr>
          <p:cNvSpPr txBox="1"/>
          <p:nvPr/>
        </p:nvSpPr>
        <p:spPr>
          <a:xfrm>
            <a:off x="137753" y="171580"/>
            <a:ext cx="6233911" cy="369332"/>
          </a:xfrm>
          <a:prstGeom prst="rect">
            <a:avLst/>
          </a:prstGeom>
          <a:noFill/>
        </p:spPr>
        <p:txBody>
          <a:bodyPr wrap="square" rtlCol="0">
            <a:spAutoFit/>
          </a:bodyPr>
          <a:lstStyle/>
          <a:p>
            <a:r>
              <a:rPr kumimoji="1" lang="ja-JP" altLang="en-US" dirty="0">
                <a:latin typeface="BIZ UDPゴシック" panose="020B0400000000000000" pitchFamily="50" charset="-128"/>
                <a:ea typeface="BIZ UDPゴシック" panose="020B0400000000000000" pitchFamily="50" charset="-128"/>
              </a:rPr>
              <a:t>介護総費用の推移</a:t>
            </a:r>
          </a:p>
        </p:txBody>
      </p:sp>
      <p:sp>
        <p:nvSpPr>
          <p:cNvPr id="57" name="正方形/長方形 56">
            <a:extLst>
              <a:ext uri="{FF2B5EF4-FFF2-40B4-BE49-F238E27FC236}">
                <a16:creationId xmlns:a16="http://schemas.microsoft.com/office/drawing/2014/main" id="{A8A369E7-0367-4BC9-92A5-9B7F5DC1ECFC}"/>
              </a:ext>
            </a:extLst>
          </p:cNvPr>
          <p:cNvSpPr/>
          <p:nvPr/>
        </p:nvSpPr>
        <p:spPr>
          <a:xfrm>
            <a:off x="160986" y="713157"/>
            <a:ext cx="8822028" cy="684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○大阪府における介護総費用は、介護保険制度が創設された２０００年（平成１２年）と比較して、</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chemeClr val="tx1"/>
                </a:solidFill>
                <a:latin typeface="UD デジタル 教科書体 NK-R" panose="02020400000000000000" pitchFamily="18" charset="-128"/>
                <a:ea typeface="UD デジタル 教科書体 NK-R" panose="02020400000000000000" pitchFamily="18" charset="-128"/>
              </a:rPr>
              <a:t>　　４倍以上に増加している。</a:t>
            </a:r>
            <a:endParaRPr kumimoji="1" lang="en-US" altLang="ja-JP" sz="1600"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59" name="正方形/長方形 58">
            <a:extLst>
              <a:ext uri="{FF2B5EF4-FFF2-40B4-BE49-F238E27FC236}">
                <a16:creationId xmlns:a16="http://schemas.microsoft.com/office/drawing/2014/main" id="{D33210B3-21C3-4FA8-AAB0-A7DAF602B616}"/>
              </a:ext>
            </a:extLst>
          </p:cNvPr>
          <p:cNvSpPr/>
          <p:nvPr/>
        </p:nvSpPr>
        <p:spPr>
          <a:xfrm>
            <a:off x="5704380" y="4301919"/>
            <a:ext cx="2942224" cy="2308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厚生労働省「介護保険事業状況報告（年報）」 より作成</a:t>
            </a:r>
          </a:p>
        </p:txBody>
      </p:sp>
      <p:sp>
        <p:nvSpPr>
          <p:cNvPr id="60" name="右矢印 3">
            <a:extLst>
              <a:ext uri="{FF2B5EF4-FFF2-40B4-BE49-F238E27FC236}">
                <a16:creationId xmlns:a16="http://schemas.microsoft.com/office/drawing/2014/main" id="{C3375798-78F5-4EB1-AC3F-3B37703523D2}"/>
              </a:ext>
            </a:extLst>
          </p:cNvPr>
          <p:cNvSpPr/>
          <p:nvPr/>
        </p:nvSpPr>
        <p:spPr>
          <a:xfrm rot="21023140">
            <a:off x="1089183" y="2427825"/>
            <a:ext cx="7020000" cy="121954"/>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754"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1" name="角丸四角形 45">
            <a:extLst>
              <a:ext uri="{FF2B5EF4-FFF2-40B4-BE49-F238E27FC236}">
                <a16:creationId xmlns:a16="http://schemas.microsoft.com/office/drawing/2014/main" id="{0ADF4F09-DE86-489C-960A-76378F5489B9}"/>
              </a:ext>
            </a:extLst>
          </p:cNvPr>
          <p:cNvSpPr/>
          <p:nvPr/>
        </p:nvSpPr>
        <p:spPr>
          <a:xfrm>
            <a:off x="8197443" y="2000955"/>
            <a:ext cx="324000" cy="18928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754"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2" name="角丸四角形 38">
            <a:extLst>
              <a:ext uri="{FF2B5EF4-FFF2-40B4-BE49-F238E27FC236}">
                <a16:creationId xmlns:a16="http://schemas.microsoft.com/office/drawing/2014/main" id="{C6A46D12-0DFD-4124-A843-C542635CCD3F}"/>
              </a:ext>
            </a:extLst>
          </p:cNvPr>
          <p:cNvSpPr/>
          <p:nvPr/>
        </p:nvSpPr>
        <p:spPr>
          <a:xfrm>
            <a:off x="770198" y="3352304"/>
            <a:ext cx="324000" cy="18928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754"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63" name="スライド番号プレースホルダー 1">
            <a:extLst>
              <a:ext uri="{FF2B5EF4-FFF2-40B4-BE49-F238E27FC236}">
                <a16:creationId xmlns:a16="http://schemas.microsoft.com/office/drawing/2014/main" id="{B5478E82-DCBF-408A-BCEE-010D9B11503F}"/>
              </a:ext>
            </a:extLst>
          </p:cNvPr>
          <p:cNvSpPr>
            <a:spLocks noGrp="1"/>
          </p:cNvSpPr>
          <p:nvPr>
            <p:ph type="sldNum" sz="quarter" idx="12"/>
          </p:nvPr>
        </p:nvSpPr>
        <p:spPr>
          <a:xfrm>
            <a:off x="7085441" y="6480642"/>
            <a:ext cx="2057400" cy="365125"/>
          </a:xfrm>
        </p:spPr>
        <p:txBody>
          <a:bodyPr/>
          <a:lstStyle/>
          <a:p>
            <a:fld id="{203C5105-9CA0-4082-B5CD-E63235338F36}" type="slidenum">
              <a:rPr kumimoji="1" lang="ja-JP" altLang="en-US" smtClean="0">
                <a:solidFill>
                  <a:schemeClr val="tx1"/>
                </a:solidFill>
              </a:rPr>
              <a:t>8</a:t>
            </a:fld>
            <a:endParaRPr kumimoji="1" lang="ja-JP" altLang="en-US" dirty="0">
              <a:solidFill>
                <a:schemeClr val="tx1"/>
              </a:solidFill>
            </a:endParaRPr>
          </a:p>
        </p:txBody>
      </p:sp>
      <p:pic>
        <p:nvPicPr>
          <p:cNvPr id="3" name="図 2">
            <a:extLst>
              <a:ext uri="{FF2B5EF4-FFF2-40B4-BE49-F238E27FC236}">
                <a16:creationId xmlns:a16="http://schemas.microsoft.com/office/drawing/2014/main" id="{2212FACF-553C-4CF4-083F-B015345902AD}"/>
              </a:ext>
            </a:extLst>
          </p:cNvPr>
          <p:cNvPicPr>
            <a:picLocks noChangeAspect="1"/>
          </p:cNvPicPr>
          <p:nvPr/>
        </p:nvPicPr>
        <p:blipFill>
          <a:blip r:embed="rId3"/>
          <a:stretch>
            <a:fillRect/>
          </a:stretch>
        </p:blipFill>
        <p:spPr>
          <a:xfrm>
            <a:off x="628849" y="1905196"/>
            <a:ext cx="8016935" cy="2469094"/>
          </a:xfrm>
          <a:prstGeom prst="rect">
            <a:avLst/>
          </a:prstGeom>
        </p:spPr>
      </p:pic>
      <p:sp>
        <p:nvSpPr>
          <p:cNvPr id="4" name="テキスト ボックス 3">
            <a:extLst>
              <a:ext uri="{FF2B5EF4-FFF2-40B4-BE49-F238E27FC236}">
                <a16:creationId xmlns:a16="http://schemas.microsoft.com/office/drawing/2014/main" id="{6D6B3BC0-E1CF-D0D8-B29B-593E7A45E29F}"/>
              </a:ext>
            </a:extLst>
          </p:cNvPr>
          <p:cNvSpPr txBox="1"/>
          <p:nvPr/>
        </p:nvSpPr>
        <p:spPr>
          <a:xfrm>
            <a:off x="6891641" y="6298868"/>
            <a:ext cx="1764000" cy="230832"/>
          </a:xfrm>
          <a:prstGeom prst="rect">
            <a:avLst/>
          </a:prstGeom>
          <a:noFill/>
        </p:spPr>
        <p:txBody>
          <a:bodyPr wrap="square" rtlCol="0">
            <a:spAutoFit/>
          </a:bodyPr>
          <a:lstStyle/>
          <a:p>
            <a:pPr marL="0" marR="0" lvl="0" indent="0" defTabSz="779157"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）内の数値は、全国平均</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74117360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4419</Words>
  <Application>Microsoft Office PowerPoint</Application>
  <PresentationFormat>画面に合わせる (4:3)</PresentationFormat>
  <Paragraphs>588</Paragraphs>
  <Slides>22</Slides>
  <Notes>4</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22</vt:i4>
      </vt:variant>
    </vt:vector>
  </HeadingPairs>
  <TitlesOfParts>
    <vt:vector size="32" baseType="lpstr">
      <vt:lpstr>BIZ UDPゴシック</vt:lpstr>
      <vt:lpstr>Meiryo UI</vt:lpstr>
      <vt:lpstr>UD デジタル 教科書体 NK-R</vt:lpstr>
      <vt:lpstr>メイリオ</vt:lpstr>
      <vt:lpstr>游ゴシック</vt:lpstr>
      <vt:lpstr>游ゴシック 本文</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2023-08-31T01:25:09Z</dcterms:created>
  <dcterms:modified xsi:type="dcterms:W3CDTF">2026-08-27T04:58:31Z</dcterms:modified>
</cp:coreProperties>
</file>