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4" r:id="rId19"/>
    <p:sldId id="275" r:id="rId20"/>
    <p:sldId id="289" r:id="rId21"/>
    <p:sldId id="276" r:id="rId22"/>
    <p:sldId id="277" r:id="rId23"/>
    <p:sldId id="278" r:id="rId24"/>
    <p:sldId id="279" r:id="rId25"/>
    <p:sldId id="280" r:id="rId26"/>
    <p:sldId id="281" r:id="rId27"/>
    <p:sldId id="291" r:id="rId28"/>
    <p:sldId id="292" r:id="rId29"/>
    <p:sldId id="293" r:id="rId30"/>
    <p:sldId id="294" r:id="rId31"/>
    <p:sldId id="296" r:id="rId32"/>
    <p:sldId id="283" r:id="rId33"/>
    <p:sldId id="284" r:id="rId34"/>
    <p:sldId id="285" r:id="rId35"/>
    <p:sldId id="295" r:id="rId36"/>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257" autoAdjust="0"/>
    <p:restoredTop sz="94524" autoAdjust="0"/>
  </p:normalViewPr>
  <p:slideViewPr>
    <p:cSldViewPr snapToGrid="0">
      <p:cViewPr varScale="1">
        <p:scale>
          <a:sx n="74" d="100"/>
          <a:sy n="74" d="100"/>
        </p:scale>
        <p:origin x="10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lIns="91559" tIns="45779" rIns="91559" bIns="45779"/>
          <a:lstStyle/>
          <a:p>
            <a:endParaRPr dirty="0"/>
          </a:p>
        </p:txBody>
      </p:sp>
      <p:sp>
        <p:nvSpPr>
          <p:cNvPr id="3" name="Date Placeholder"/>
          <p:cNvSpPr>
            <a:spLocks noGrp="1"/>
          </p:cNvSpPr>
          <p:nvPr>
            <p:ph type="dt" sz="quarter" idx="1"/>
          </p:nvPr>
        </p:nvSpPr>
        <p:spPr>
          <a:prstGeom prst="rect">
            <a:avLst/>
          </a:prstGeom>
        </p:spPr>
        <p:txBody>
          <a:bodyPr lIns="91559" tIns="45779" rIns="91559" bIns="45779"/>
          <a:lstStyle/>
          <a:p>
            <a:endParaRPr dirty="0"/>
          </a:p>
        </p:txBody>
      </p:sp>
      <p:sp>
        <p:nvSpPr>
          <p:cNvPr id="4" name="Slide Image Placeholder"/>
          <p:cNvSpPr>
            <a:spLocks noGrp="1" noRot="1" noChangeAspect="1"/>
          </p:cNvSpPr>
          <p:nvPr>
            <p:ph type="sldImg" idx="2"/>
          </p:nvPr>
        </p:nvSpPr>
        <p:spPr>
          <a:prstGeom prst="rect">
            <a:avLst/>
          </a:prstGeom>
        </p:spPr>
        <p:txBody>
          <a:bodyPr lIns="91559" tIns="45779" rIns="91559" bIns="45779"/>
          <a:lstStyle/>
          <a:p>
            <a:endParaRPr dirty="0"/>
          </a:p>
        </p:txBody>
      </p:sp>
      <p:sp>
        <p:nvSpPr>
          <p:cNvPr id="5" name="Notes Placeholder"/>
          <p:cNvSpPr>
            <a:spLocks noGrp="1"/>
          </p:cNvSpPr>
          <p:nvPr>
            <p:ph type="body" sz="quarter" idx="3"/>
          </p:nvPr>
        </p:nvSpPr>
        <p:spPr>
          <a:prstGeom prst="rect">
            <a:avLst/>
          </a:prstGeom>
        </p:spPr>
        <p:txBody>
          <a:bodyPr lIns="91559" tIns="45779" rIns="91559" bIns="45779"/>
          <a:lstStyle/>
          <a:p>
            <a:endParaRPr/>
          </a:p>
        </p:txBody>
      </p:sp>
      <p:sp>
        <p:nvSpPr>
          <p:cNvPr id="6" name="Footer Placeholder"/>
          <p:cNvSpPr>
            <a:spLocks noGrp="1"/>
          </p:cNvSpPr>
          <p:nvPr>
            <p:ph type="ftr" sz="quarter" idx="4"/>
          </p:nvPr>
        </p:nvSpPr>
        <p:spPr>
          <a:prstGeom prst="rect">
            <a:avLst/>
          </a:prstGeom>
        </p:spPr>
        <p:txBody>
          <a:bodyPr lIns="91559" tIns="45779" rIns="91559" bIns="45779"/>
          <a:lstStyle/>
          <a:p>
            <a:endParaRPr dirty="0"/>
          </a:p>
        </p:txBody>
      </p:sp>
      <p:sp>
        <p:nvSpPr>
          <p:cNvPr id="7" name="Slide Number Placeholder"/>
          <p:cNvSpPr>
            <a:spLocks noGrp="1"/>
          </p:cNvSpPr>
          <p:nvPr>
            <p:ph type="sldNum" sz="quarter" idx="5"/>
          </p:nvPr>
        </p:nvSpPr>
        <p:spPr>
          <a:prstGeom prst="rect">
            <a:avLst/>
          </a:prstGeom>
        </p:spPr>
        <p:txBody>
          <a:bodyPr lIns="91559" tIns="45779" rIns="91559" bIns="45779"/>
          <a:lstStyle/>
          <a:p>
            <a:endParaRP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F7C17-4114-1D0E-7F6D-F2D973836C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05A578-4CC9-77EF-13C6-91BBEDE8F880}"/>
              </a:ext>
            </a:extLst>
          </p:cNvPr>
          <p:cNvSpPr>
            <a:spLocks noGrp="1" noRot="1" noChangeAspect="1"/>
          </p:cNvSpPr>
          <p:nvPr>
            <p:ph type="sldImg"/>
          </p:nvPr>
        </p:nvSpPr>
        <p:spPr/>
        <p:txBody>
          <a:bodyPr/>
          <a:lstStyle/>
          <a:p>
            <a:endParaRPr lang="ja-JP" altLang="en-US"/>
          </a:p>
        </p:txBody>
      </p:sp>
      <p:sp>
        <p:nvSpPr>
          <p:cNvPr id="3" name="Notes Placeholder 2">
            <a:extLst>
              <a:ext uri="{FF2B5EF4-FFF2-40B4-BE49-F238E27FC236}">
                <a16:creationId xmlns:a16="http://schemas.microsoft.com/office/drawing/2014/main" id="{7ACA82F3-D026-28AC-972E-837CA1271946}"/>
              </a:ext>
            </a:extLst>
          </p:cNvPr>
          <p:cNvSpPr>
            <a:spLocks noGrp="1"/>
          </p:cNvSpPr>
          <p:nvPr>
            <p:ph type="body" idx="1"/>
          </p:nvPr>
        </p:nvSpPr>
        <p:spPr/>
        <p:txBody>
          <a:bodyPr/>
          <a:lstStyle/>
          <a:p>
            <a:endParaRPr dirty="0"/>
          </a:p>
        </p:txBody>
      </p:sp>
      <p:sp>
        <p:nvSpPr>
          <p:cNvPr id="4" name="Slide Number Placeholder 3">
            <a:extLst>
              <a:ext uri="{FF2B5EF4-FFF2-40B4-BE49-F238E27FC236}">
                <a16:creationId xmlns:a16="http://schemas.microsoft.com/office/drawing/2014/main" id="{8E189695-2B2B-5D78-B20A-6C7F9AE4B077}"/>
              </a:ext>
            </a:extLst>
          </p:cNvPr>
          <p:cNvSpPr>
            <a:spLocks noGrp="1"/>
          </p:cNvSpPr>
          <p:nvPr>
            <p:ph type="sldNum" idx="5"/>
          </p:nvPr>
        </p:nvSpPr>
        <p:spPr/>
        <p:txBody>
          <a:bodyPr/>
          <a:lstStyle/>
          <a:p>
            <a:endParaRPr dirty="0"/>
          </a:p>
        </p:txBody>
      </p:sp>
    </p:spTree>
    <p:extLst>
      <p:ext uri="{BB962C8B-B14F-4D97-AF65-F5344CB8AC3E}">
        <p14:creationId xmlns:p14="http://schemas.microsoft.com/office/powerpoint/2010/main" val="29491834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dirty="0"/>
          </a:p>
          <a:p>
            <a:r>
              <a:rPr dirty="0"/>
              <a:t>
[Sources]
- 資料３：鉄道・道路・電力・情報通信の被害想定（資料３スライド５～６）
- 各省庁BCP調査：地方支分部局による情報収集、道路啓開等の現場業務
- 時刻別の進行及びオンライン接続状態はシナリオ上の仮定
[/Sources]</a:t>
            </a:r>
          </a:p>
        </p:txBody>
      </p:sp>
      <p:sp>
        <p:nvSpPr>
          <p:cNvPr id="4" name="Slide Number Placeholder 3"/>
          <p:cNvSpPr>
            <a:spLocks noGrp="1"/>
          </p:cNvSpPr>
          <p:nvPr>
            <p:ph type="sldNum" idx="5"/>
          </p:nvPr>
        </p:nvSpPr>
        <p:spPr/>
        <p:txBody>
          <a:bodyPr/>
          <a:lstStyle/>
          <a:p>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lang="en-US" dirty="0"/>
          </a:p>
          <a:p>
            <a:endParaRPr dirty="0"/>
          </a:p>
        </p:txBody>
      </p:sp>
      <p:sp>
        <p:nvSpPr>
          <p:cNvPr id="4" name="Slide Number Placeholder 3"/>
          <p:cNvSpPr>
            <a:spLocks noGrp="1"/>
          </p:cNvSpPr>
          <p:nvPr>
            <p:ph type="sldNum" idx="5"/>
          </p:nvPr>
        </p:nvSpPr>
        <p:spPr/>
        <p:txBody>
          <a:bodyPr/>
          <a:lstStyle/>
          <a:p>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3362F-4D2D-D8C2-64D3-A068691F54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2A9885-C837-276A-3A98-B15BCED2C36B}"/>
              </a:ext>
            </a:extLst>
          </p:cNvPr>
          <p:cNvSpPr>
            <a:spLocks noGrp="1" noRot="1" noChangeAspect="1"/>
          </p:cNvSpPr>
          <p:nvPr>
            <p:ph type="sldImg"/>
          </p:nvPr>
        </p:nvSpPr>
        <p:spPr/>
        <p:txBody>
          <a:bodyPr/>
          <a:lstStyle/>
          <a:p>
            <a:endParaRPr lang="ja-JP" altLang="en-US"/>
          </a:p>
        </p:txBody>
      </p:sp>
      <p:sp>
        <p:nvSpPr>
          <p:cNvPr id="3" name="Notes Placeholder 2">
            <a:extLst>
              <a:ext uri="{FF2B5EF4-FFF2-40B4-BE49-F238E27FC236}">
                <a16:creationId xmlns:a16="http://schemas.microsoft.com/office/drawing/2014/main" id="{6399FDFA-A337-84C0-2C98-0D9A0746775E}"/>
              </a:ext>
            </a:extLst>
          </p:cNvPr>
          <p:cNvSpPr>
            <a:spLocks noGrp="1"/>
          </p:cNvSpPr>
          <p:nvPr>
            <p:ph type="body" idx="1"/>
          </p:nvPr>
        </p:nvSpPr>
        <p:spPr/>
        <p:txBody>
          <a:bodyPr/>
          <a:lstStyle/>
          <a:p>
            <a:endParaRPr dirty="0"/>
          </a:p>
        </p:txBody>
      </p:sp>
      <p:sp>
        <p:nvSpPr>
          <p:cNvPr id="4" name="Slide Number Placeholder 3">
            <a:extLst>
              <a:ext uri="{FF2B5EF4-FFF2-40B4-BE49-F238E27FC236}">
                <a16:creationId xmlns:a16="http://schemas.microsoft.com/office/drawing/2014/main" id="{9288EAB8-8FF6-D82F-5838-33E5FC18621A}"/>
              </a:ext>
            </a:extLst>
          </p:cNvPr>
          <p:cNvSpPr>
            <a:spLocks noGrp="1"/>
          </p:cNvSpPr>
          <p:nvPr>
            <p:ph type="sldNum" idx="5"/>
          </p:nvPr>
        </p:nvSpPr>
        <p:spPr/>
        <p:txBody>
          <a:bodyPr/>
          <a:lstStyle/>
          <a:p>
            <a:endParaRPr dirty="0"/>
          </a:p>
        </p:txBody>
      </p:sp>
    </p:spTree>
    <p:extLst>
      <p:ext uri="{BB962C8B-B14F-4D97-AF65-F5344CB8AC3E}">
        <p14:creationId xmlns:p14="http://schemas.microsoft.com/office/powerpoint/2010/main" val="29295714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B26BE-A284-6E5B-9942-3E5E913785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5E808F-BE99-51D3-E0E9-F2BAFA70DC73}"/>
              </a:ext>
            </a:extLst>
          </p:cNvPr>
          <p:cNvSpPr>
            <a:spLocks noGrp="1" noRot="1" noChangeAspect="1"/>
          </p:cNvSpPr>
          <p:nvPr>
            <p:ph type="sldImg"/>
          </p:nvPr>
        </p:nvSpPr>
        <p:spPr/>
        <p:txBody>
          <a:bodyPr/>
          <a:lstStyle/>
          <a:p>
            <a:endParaRPr lang="ja-JP" altLang="en-US"/>
          </a:p>
        </p:txBody>
      </p:sp>
      <p:sp>
        <p:nvSpPr>
          <p:cNvPr id="3" name="Notes Placeholder 2">
            <a:extLst>
              <a:ext uri="{FF2B5EF4-FFF2-40B4-BE49-F238E27FC236}">
                <a16:creationId xmlns:a16="http://schemas.microsoft.com/office/drawing/2014/main" id="{488A7EAF-DB6D-EDF7-4349-4A39D2345972}"/>
              </a:ext>
            </a:extLst>
          </p:cNvPr>
          <p:cNvSpPr>
            <a:spLocks noGrp="1"/>
          </p:cNvSpPr>
          <p:nvPr>
            <p:ph type="body" idx="1"/>
          </p:nvPr>
        </p:nvSpPr>
        <p:spPr/>
        <p:txBody>
          <a:bodyPr/>
          <a:lstStyle/>
          <a:p>
            <a:endParaRPr dirty="0"/>
          </a:p>
        </p:txBody>
      </p:sp>
      <p:sp>
        <p:nvSpPr>
          <p:cNvPr id="4" name="Slide Number Placeholder 3">
            <a:extLst>
              <a:ext uri="{FF2B5EF4-FFF2-40B4-BE49-F238E27FC236}">
                <a16:creationId xmlns:a16="http://schemas.microsoft.com/office/drawing/2014/main" id="{E4BEB6CA-1483-6417-0EA7-5BE7C7BC3C33}"/>
              </a:ext>
            </a:extLst>
          </p:cNvPr>
          <p:cNvSpPr>
            <a:spLocks noGrp="1"/>
          </p:cNvSpPr>
          <p:nvPr>
            <p:ph type="sldNum" idx="5"/>
          </p:nvPr>
        </p:nvSpPr>
        <p:spPr/>
        <p:txBody>
          <a:bodyPr/>
          <a:lstStyle/>
          <a:p>
            <a:endParaRPr dirty="0"/>
          </a:p>
        </p:txBody>
      </p:sp>
    </p:spTree>
    <p:extLst>
      <p:ext uri="{BB962C8B-B14F-4D97-AF65-F5344CB8AC3E}">
        <p14:creationId xmlns:p14="http://schemas.microsoft.com/office/powerpoint/2010/main" val="15492444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F88E6-D9BA-6258-647C-8DBB197AA5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A9EA15-C7CF-E395-A901-B8FEF89E516A}"/>
              </a:ext>
            </a:extLst>
          </p:cNvPr>
          <p:cNvSpPr>
            <a:spLocks noGrp="1" noRot="1" noChangeAspect="1"/>
          </p:cNvSpPr>
          <p:nvPr>
            <p:ph type="sldImg"/>
          </p:nvPr>
        </p:nvSpPr>
        <p:spPr/>
        <p:txBody>
          <a:bodyPr/>
          <a:lstStyle/>
          <a:p>
            <a:endParaRPr lang="ja-JP" altLang="en-US"/>
          </a:p>
        </p:txBody>
      </p:sp>
      <p:sp>
        <p:nvSpPr>
          <p:cNvPr id="3" name="Notes Placeholder 2">
            <a:extLst>
              <a:ext uri="{FF2B5EF4-FFF2-40B4-BE49-F238E27FC236}">
                <a16:creationId xmlns:a16="http://schemas.microsoft.com/office/drawing/2014/main" id="{C7301922-5EB4-B148-A014-C52B39CEA1D3}"/>
              </a:ext>
            </a:extLst>
          </p:cNvPr>
          <p:cNvSpPr>
            <a:spLocks noGrp="1"/>
          </p:cNvSpPr>
          <p:nvPr>
            <p:ph type="body" idx="1"/>
          </p:nvPr>
        </p:nvSpPr>
        <p:spPr/>
        <p:txBody>
          <a:bodyPr/>
          <a:lstStyle/>
          <a:p>
            <a:endParaRPr dirty="0"/>
          </a:p>
        </p:txBody>
      </p:sp>
      <p:sp>
        <p:nvSpPr>
          <p:cNvPr id="4" name="Slide Number Placeholder 3">
            <a:extLst>
              <a:ext uri="{FF2B5EF4-FFF2-40B4-BE49-F238E27FC236}">
                <a16:creationId xmlns:a16="http://schemas.microsoft.com/office/drawing/2014/main" id="{FCE22992-72AA-9003-1B76-B66D654941B9}"/>
              </a:ext>
            </a:extLst>
          </p:cNvPr>
          <p:cNvSpPr>
            <a:spLocks noGrp="1"/>
          </p:cNvSpPr>
          <p:nvPr>
            <p:ph type="sldNum" idx="5"/>
          </p:nvPr>
        </p:nvSpPr>
        <p:spPr/>
        <p:txBody>
          <a:bodyPr/>
          <a:lstStyle/>
          <a:p>
            <a:endParaRPr dirty="0"/>
          </a:p>
        </p:txBody>
      </p:sp>
    </p:spTree>
    <p:extLst>
      <p:ext uri="{BB962C8B-B14F-4D97-AF65-F5344CB8AC3E}">
        <p14:creationId xmlns:p14="http://schemas.microsoft.com/office/powerpoint/2010/main" val="2673937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DB993-5557-0A0B-7017-D2CE666AA6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25D9B0-07FC-CFD5-1789-72E93092CD11}"/>
              </a:ext>
            </a:extLst>
          </p:cNvPr>
          <p:cNvSpPr>
            <a:spLocks noGrp="1" noRot="1" noChangeAspect="1"/>
          </p:cNvSpPr>
          <p:nvPr>
            <p:ph type="sldImg"/>
          </p:nvPr>
        </p:nvSpPr>
        <p:spPr/>
        <p:txBody>
          <a:bodyPr/>
          <a:lstStyle/>
          <a:p>
            <a:endParaRPr lang="ja-JP" altLang="en-US"/>
          </a:p>
        </p:txBody>
      </p:sp>
      <p:sp>
        <p:nvSpPr>
          <p:cNvPr id="3" name="Notes Placeholder 2">
            <a:extLst>
              <a:ext uri="{FF2B5EF4-FFF2-40B4-BE49-F238E27FC236}">
                <a16:creationId xmlns:a16="http://schemas.microsoft.com/office/drawing/2014/main" id="{2C078525-DF57-5A66-71DB-E5FF06B0823A}"/>
              </a:ext>
            </a:extLst>
          </p:cNvPr>
          <p:cNvSpPr>
            <a:spLocks noGrp="1"/>
          </p:cNvSpPr>
          <p:nvPr>
            <p:ph type="body" idx="1"/>
          </p:nvPr>
        </p:nvSpPr>
        <p:spPr/>
        <p:txBody>
          <a:bodyPr/>
          <a:lstStyle/>
          <a:p>
            <a:endParaRPr dirty="0"/>
          </a:p>
        </p:txBody>
      </p:sp>
      <p:sp>
        <p:nvSpPr>
          <p:cNvPr id="4" name="Slide Number Placeholder 3">
            <a:extLst>
              <a:ext uri="{FF2B5EF4-FFF2-40B4-BE49-F238E27FC236}">
                <a16:creationId xmlns:a16="http://schemas.microsoft.com/office/drawing/2014/main" id="{FDDE88D7-3309-CB8C-4EA2-F7529001A8B0}"/>
              </a:ext>
            </a:extLst>
          </p:cNvPr>
          <p:cNvSpPr>
            <a:spLocks noGrp="1"/>
          </p:cNvSpPr>
          <p:nvPr>
            <p:ph type="sldNum" idx="5"/>
          </p:nvPr>
        </p:nvSpPr>
        <p:spPr/>
        <p:txBody>
          <a:bodyPr/>
          <a:lstStyle/>
          <a:p>
            <a:endParaRPr dirty="0"/>
          </a:p>
        </p:txBody>
      </p:sp>
    </p:spTree>
    <p:extLst>
      <p:ext uri="{BB962C8B-B14F-4D97-AF65-F5344CB8AC3E}">
        <p14:creationId xmlns:p14="http://schemas.microsoft.com/office/powerpoint/2010/main" val="17591724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665C3-7183-C9D1-5A6A-4BF75FB987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24D1C7-F0BE-E8D3-50EC-3BF8221DC009}"/>
              </a:ext>
            </a:extLst>
          </p:cNvPr>
          <p:cNvSpPr>
            <a:spLocks noGrp="1" noRot="1" noChangeAspect="1"/>
          </p:cNvSpPr>
          <p:nvPr>
            <p:ph type="sldImg"/>
          </p:nvPr>
        </p:nvSpPr>
        <p:spPr/>
        <p:txBody>
          <a:bodyPr/>
          <a:lstStyle/>
          <a:p>
            <a:endParaRPr lang="ja-JP" altLang="en-US"/>
          </a:p>
        </p:txBody>
      </p:sp>
      <p:sp>
        <p:nvSpPr>
          <p:cNvPr id="3" name="Notes Placeholder 2">
            <a:extLst>
              <a:ext uri="{FF2B5EF4-FFF2-40B4-BE49-F238E27FC236}">
                <a16:creationId xmlns:a16="http://schemas.microsoft.com/office/drawing/2014/main" id="{3173A28A-D008-7EB7-3304-51F540525FD8}"/>
              </a:ext>
            </a:extLst>
          </p:cNvPr>
          <p:cNvSpPr>
            <a:spLocks noGrp="1"/>
          </p:cNvSpPr>
          <p:nvPr>
            <p:ph type="body" idx="1"/>
          </p:nvPr>
        </p:nvSpPr>
        <p:spPr/>
        <p:txBody>
          <a:bodyPr/>
          <a:lstStyle/>
          <a:p>
            <a:endParaRPr dirty="0"/>
          </a:p>
        </p:txBody>
      </p:sp>
      <p:sp>
        <p:nvSpPr>
          <p:cNvPr id="4" name="Slide Number Placeholder 3">
            <a:extLst>
              <a:ext uri="{FF2B5EF4-FFF2-40B4-BE49-F238E27FC236}">
                <a16:creationId xmlns:a16="http://schemas.microsoft.com/office/drawing/2014/main" id="{F75FDB50-3CAB-D82E-79E1-BB9B6D6CBFC4}"/>
              </a:ext>
            </a:extLst>
          </p:cNvPr>
          <p:cNvSpPr>
            <a:spLocks noGrp="1"/>
          </p:cNvSpPr>
          <p:nvPr>
            <p:ph type="sldNum" idx="5"/>
          </p:nvPr>
        </p:nvSpPr>
        <p:spPr/>
        <p:txBody>
          <a:bodyPr/>
          <a:lstStyle/>
          <a:p>
            <a:endParaRPr dirty="0"/>
          </a:p>
        </p:txBody>
      </p:sp>
    </p:spTree>
    <p:extLst>
      <p:ext uri="{BB962C8B-B14F-4D97-AF65-F5344CB8AC3E}">
        <p14:creationId xmlns:p14="http://schemas.microsoft.com/office/powerpoint/2010/main" val="35787875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55041-3D58-8072-2229-A7103305E7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DFF057-4223-286F-BE43-45C1A8078565}"/>
              </a:ext>
            </a:extLst>
          </p:cNvPr>
          <p:cNvSpPr>
            <a:spLocks noGrp="1" noRot="1" noChangeAspect="1"/>
          </p:cNvSpPr>
          <p:nvPr>
            <p:ph type="sldImg"/>
          </p:nvPr>
        </p:nvSpPr>
        <p:spPr/>
        <p:txBody>
          <a:bodyPr/>
          <a:lstStyle/>
          <a:p>
            <a:endParaRPr lang="ja-JP" altLang="en-US"/>
          </a:p>
        </p:txBody>
      </p:sp>
      <p:sp>
        <p:nvSpPr>
          <p:cNvPr id="3" name="Notes Placeholder 2">
            <a:extLst>
              <a:ext uri="{FF2B5EF4-FFF2-40B4-BE49-F238E27FC236}">
                <a16:creationId xmlns:a16="http://schemas.microsoft.com/office/drawing/2014/main" id="{451589EA-8C8B-49A2-36C6-3F9956D3892B}"/>
              </a:ext>
            </a:extLst>
          </p:cNvPr>
          <p:cNvSpPr>
            <a:spLocks noGrp="1"/>
          </p:cNvSpPr>
          <p:nvPr>
            <p:ph type="body" idx="1"/>
          </p:nvPr>
        </p:nvSpPr>
        <p:spPr/>
        <p:txBody>
          <a:bodyPr/>
          <a:lstStyle/>
          <a:p>
            <a:endParaRPr dirty="0"/>
          </a:p>
        </p:txBody>
      </p:sp>
      <p:sp>
        <p:nvSpPr>
          <p:cNvPr id="4" name="Slide Number Placeholder 3">
            <a:extLst>
              <a:ext uri="{FF2B5EF4-FFF2-40B4-BE49-F238E27FC236}">
                <a16:creationId xmlns:a16="http://schemas.microsoft.com/office/drawing/2014/main" id="{75FDF6FF-4B9F-B319-71B3-874D483F2DA8}"/>
              </a:ext>
            </a:extLst>
          </p:cNvPr>
          <p:cNvSpPr>
            <a:spLocks noGrp="1"/>
          </p:cNvSpPr>
          <p:nvPr>
            <p:ph type="sldNum" idx="5"/>
          </p:nvPr>
        </p:nvSpPr>
        <p:spPr/>
        <p:txBody>
          <a:bodyPr/>
          <a:lstStyle/>
          <a:p>
            <a:endParaRPr dirty="0"/>
          </a:p>
        </p:txBody>
      </p:sp>
    </p:spTree>
    <p:extLst>
      <p:ext uri="{BB962C8B-B14F-4D97-AF65-F5344CB8AC3E}">
        <p14:creationId xmlns:p14="http://schemas.microsoft.com/office/powerpoint/2010/main" val="14128099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pPr marL="171673" indent="-171673">
              <a:buFont typeface="Arial"/>
              <a:buChar char="•"/>
            </a:pPr>
            <a:endParaRPr dirty="0"/>
          </a:p>
        </p:txBody>
      </p:sp>
      <p:sp>
        <p:nvSpPr>
          <p:cNvPr id="4" name="Slide Number Placeholder 3"/>
          <p:cNvSpPr>
            <a:spLocks noGrp="1"/>
          </p:cNvSpPr>
          <p:nvPr>
            <p:ph type="sldNum" idx="5"/>
          </p:nvPr>
        </p:nvSpPr>
        <p:spPr/>
        <p:txBody>
          <a:bodyPr/>
          <a:lstStyle/>
          <a:p>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ja-JP" altLang="en-US"/>
          </a:p>
        </p:txBody>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idx="5"/>
          </p:nvPr>
        </p:nvSpPr>
        <p:spPr/>
        <p:txBody>
          <a:bodyPr/>
          <a:lstStyle/>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4FEEA00-6B77-4478-A928-A6D990398220}"/>
              </a:ext>
            </a:extLst>
          </p:cNvPr>
          <p:cNvSpPr>
            <a:spLocks noGrp="1"/>
          </p:cNvSpPr>
          <p:nvPr>
            <p:ph type="title"/>
          </p:nvPr>
        </p:nvSpPr>
        <p:spPr/>
        <p:txBody>
          <a:bodyPr/>
          <a:lstStyle/>
          <a:p>
            <a:r>
              <a:t>マスター タイトルの書式設定</a:t>
            </a:r>
          </a:p>
        </p:txBody>
      </p:sp>
      <p:sp>
        <p:nvSpPr>
          <p:cNvPr id="3" name="コンテンツ プレースホルダー 2">
            <a:extLst>
              <a:ext uri="{FF2B5EF4-FFF2-40B4-BE49-F238E27FC236}">
                <a16:creationId xmlns:a16="http://schemas.microsoft.com/office/drawing/2014/main" id="{CF5BB67F-B010-4D5A-9647-86758E6E56ED}"/>
              </a:ext>
            </a:extLst>
          </p:cNvPr>
          <p:cNvSpPr>
            <a:spLocks noGrp="1"/>
          </p:cNvSpPr>
          <p:nvPr>
            <p:ph idx="1"/>
          </p:nvPr>
        </p:nvSpPr>
        <p:spPr/>
        <p:txBody>
          <a:bodyPr/>
          <a:lstStyle/>
          <a:p>
            <a:pPr lvl="0">
              <a:buNone/>
            </a:pPr>
            <a:r>
              <a:t>マスター テキストの書式設定</a:t>
            </a:r>
          </a:p>
          <a:p>
            <a:pPr lvl="1">
              <a:buNone/>
            </a:pPr>
            <a:r>
              <a:t>第 2 レベル</a:t>
            </a:r>
          </a:p>
          <a:p>
            <a:pPr lvl="2">
              <a:buNone/>
            </a:pPr>
            <a:r>
              <a:t>第 3 レベル</a:t>
            </a:r>
          </a:p>
          <a:p>
            <a:pPr lvl="3">
              <a:buNone/>
            </a:pPr>
            <a:r>
              <a:t>第 4 レベル</a:t>
            </a:r>
          </a:p>
          <a:p>
            <a:pPr lvl="4">
              <a:buNone/>
            </a:pPr>
            <a:r>
              <a:t>第 5 レベル</a:t>
            </a:r>
          </a:p>
        </p:txBody>
      </p:sp>
      <p:sp>
        <p:nvSpPr>
          <p:cNvPr id="4" name="日付プレースホルダー 3">
            <a:extLst>
              <a:ext uri="{FF2B5EF4-FFF2-40B4-BE49-F238E27FC236}">
                <a16:creationId xmlns:a16="http://schemas.microsoft.com/office/drawing/2014/main" id="{2EA3C1CA-3A07-4E8D-8839-7BE97C0F18C4}"/>
              </a:ext>
            </a:extLst>
          </p:cNvPr>
          <p:cNvSpPr>
            <a:spLocks noGrp="1"/>
          </p:cNvSpPr>
          <p:nvPr>
            <p:ph type="dt" idx="10"/>
          </p:nvPr>
        </p:nvSpPr>
        <p:spPr/>
        <p:txBody>
          <a:bodyPr/>
          <a:lstStyle/>
          <a:p>
            <a:endParaRPr dirty="0"/>
          </a:p>
        </p:txBody>
      </p:sp>
      <p:sp>
        <p:nvSpPr>
          <p:cNvPr id="5" name="フッター プレースホルダー 4">
            <a:extLst>
              <a:ext uri="{FF2B5EF4-FFF2-40B4-BE49-F238E27FC236}">
                <a16:creationId xmlns:a16="http://schemas.microsoft.com/office/drawing/2014/main" id="{AA8B1A5A-4A97-40C6-B111-348D6F695473}"/>
              </a:ext>
            </a:extLst>
          </p:cNvPr>
          <p:cNvSpPr>
            <a:spLocks noGrp="1"/>
          </p:cNvSpPr>
          <p:nvPr>
            <p:ph type="ftr" idx="11"/>
          </p:nvPr>
        </p:nvSpPr>
        <p:spPr/>
        <p:txBody>
          <a:bodyPr/>
          <a:lstStyle/>
          <a:p>
            <a:endParaRPr dirty="0"/>
          </a:p>
        </p:txBody>
      </p:sp>
      <p:sp>
        <p:nvSpPr>
          <p:cNvPr id="6" name="スライド番号プレースホルダー 5">
            <a:extLst>
              <a:ext uri="{FF2B5EF4-FFF2-40B4-BE49-F238E27FC236}">
                <a16:creationId xmlns:a16="http://schemas.microsoft.com/office/drawing/2014/main" id="{E25A8CBD-CC6E-4E8B-B47F-6C5797EB463F}"/>
              </a:ext>
            </a:extLst>
          </p:cNvPr>
          <p:cNvSpPr>
            <a:spLocks noGrp="1"/>
          </p:cNvSpPr>
          <p:nvPr>
            <p:ph type="sldNum" idx="12"/>
          </p:nvPr>
        </p:nvSpPr>
        <p:spPr/>
        <p:txBody>
          <a:bodyPr/>
          <a:lstStyle/>
          <a:p>
            <a:fld id="{07461F5B-1BDF-4D77-A755-C8D0FF6D81B8}" type="slidenum">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43C8F610-2EC5-4597-9515-3C2CD1FE80DB}"/>
              </a:ext>
            </a:extLst>
          </p:cNvPr>
          <p:cNvSpPr>
            <a:spLocks noGrp="1"/>
          </p:cNvSpPr>
          <p:nvPr/>
        </p:nvSpPr>
        <p:spPr>
          <a:xfrm>
            <a:off x="0" y="0"/>
            <a:ext cx="12192000" cy="361950"/>
          </a:xfrm>
          <a:prstGeom prst="rect">
            <a:avLst/>
          </a:prstGeom>
          <a:solidFill>
            <a:srgbClr val="44546A"/>
          </a:solidFill>
          <a:ln w="0">
            <a:solidFill>
              <a:srgbClr val="44546A"/>
            </a:solidFill>
            <a:prstDash val="solid"/>
          </a:ln>
        </p:spPr>
        <p:txBody>
          <a:bodyPr/>
          <a:lstStyle/>
          <a:p>
            <a:endParaRPr dirty="0"/>
          </a:p>
        </p:txBody>
      </p:sp>
      <p:sp>
        <p:nvSpPr>
          <p:cNvPr id="6" name="正方形/長方形 5">
            <a:extLst>
              <a:ext uri="{FF2B5EF4-FFF2-40B4-BE49-F238E27FC236}">
                <a16:creationId xmlns:a16="http://schemas.microsoft.com/office/drawing/2014/main" id="{C983FDD1-D54F-4AB1-B7A5-9585C05F046B}"/>
              </a:ext>
            </a:extLst>
          </p:cNvPr>
          <p:cNvSpPr>
            <a:spLocks noGrp="1"/>
          </p:cNvSpPr>
          <p:nvPr/>
        </p:nvSpPr>
        <p:spPr>
          <a:xfrm>
            <a:off x="1257300" y="3943350"/>
            <a:ext cx="10039350" cy="19050"/>
          </a:xfrm>
          <a:prstGeom prst="rect">
            <a:avLst/>
          </a:prstGeom>
          <a:solidFill>
            <a:srgbClr val="FF0000"/>
          </a:solidFill>
          <a:ln w="0">
            <a:solidFill>
              <a:srgbClr val="FF0000"/>
            </a:solidFill>
            <a:prstDash val="solid"/>
          </a:ln>
        </p:spPr>
        <p:txBody>
          <a:bodyPr/>
          <a:lstStyle/>
          <a:p>
            <a:endParaRPr dirty="0"/>
          </a:p>
        </p:txBody>
      </p:sp>
      <p:sp>
        <p:nvSpPr>
          <p:cNvPr id="7" name="正方形/長方形 6">
            <a:extLst>
              <a:ext uri="{FF2B5EF4-FFF2-40B4-BE49-F238E27FC236}">
                <a16:creationId xmlns:a16="http://schemas.microsoft.com/office/drawing/2014/main" id="{AA60A5D5-62FB-4357-8F6A-72D13F555A41}"/>
              </a:ext>
            </a:extLst>
          </p:cNvPr>
          <p:cNvSpPr>
            <a:spLocks noGrp="1"/>
          </p:cNvSpPr>
          <p:nvPr/>
        </p:nvSpPr>
        <p:spPr>
          <a:xfrm>
            <a:off x="3810000" y="5314950"/>
            <a:ext cx="4572000" cy="628650"/>
          </a:xfrm>
          <a:prstGeom prst="rect">
            <a:avLst/>
          </a:prstGeom>
          <a:noFill/>
          <a:ln w="0">
            <a:noFill/>
            <a:prstDash val="solid"/>
          </a:ln>
        </p:spPr>
        <p:txBody>
          <a:bodyPr wrap="square" lIns="57150" tIns="38100" rIns="57150" bIns="38100" anchor="ctr">
            <a:noAutofit/>
          </a:bodyPr>
          <a:lstStyle/>
          <a:p>
            <a:pPr algn="ctr">
              <a:lnSpc>
                <a:spcPct val="108000"/>
              </a:lnSpc>
              <a:buNone/>
              <a:defRPr sz="2400" b="1">
                <a:solidFill>
                  <a:srgbClr val="002060"/>
                </a:solidFill>
                <a:latin typeface="BIZ UDPゴシック"/>
                <a:ea typeface="BIZ UDPゴシック"/>
                <a:cs typeface="BIZ UDPゴシック"/>
              </a:defRPr>
            </a:pPr>
            <a:r>
              <a:rPr sz="2400" b="1" dirty="0">
                <a:solidFill>
                  <a:srgbClr val="002060"/>
                </a:solidFill>
                <a:latin typeface="BIZ UDPゴシック"/>
                <a:ea typeface="BIZ UDPゴシック"/>
                <a:cs typeface="BIZ UDPゴシック"/>
              </a:rPr>
              <a:t>副首都推進局</a:t>
            </a:r>
          </a:p>
        </p:txBody>
      </p:sp>
      <p:sp>
        <p:nvSpPr>
          <p:cNvPr id="9" name="タイトル 1">
            <a:extLst>
              <a:ext uri="{FF2B5EF4-FFF2-40B4-BE49-F238E27FC236}">
                <a16:creationId xmlns:a16="http://schemas.microsoft.com/office/drawing/2014/main" id="{4E6180A2-9CC9-8453-A7B0-F5EAA177C0BD}"/>
              </a:ext>
            </a:extLst>
          </p:cNvPr>
          <p:cNvSpPr>
            <a:spLocks noGrp="1"/>
          </p:cNvSpPr>
          <p:nvPr/>
        </p:nvSpPr>
        <p:spPr>
          <a:xfrm>
            <a:off x="1106496" y="1870879"/>
            <a:ext cx="10331387" cy="1883232"/>
          </a:xfrm>
          <a:prstGeom prst="rect">
            <a:avLst/>
          </a:prstGeom>
        </p:spPr>
        <p:txBody>
          <a:bodyPr vert="horz" lIns="91440" tIns="45720" rIns="91440" bIns="45720" anchor="b">
            <a:noAutofit/>
          </a:bodyPr>
          <a:lstStyle>
            <a:lvl1pPr algn="ctr" defTabSz="914400">
              <a:lnSpc>
                <a:spcPct val="90000"/>
              </a:lnSpc>
              <a:spcBef>
                <a:spcPct val="0"/>
              </a:spcBef>
              <a:buNone/>
              <a:defRPr sz="6000" kern="1200">
                <a:solidFill>
                  <a:schemeClr val="tx1"/>
                </a:solidFill>
                <a:latin typeface="+mj-lt"/>
                <a:ea typeface="+mj-lt"/>
                <a:cs typeface="+mj-lt"/>
              </a:defRPr>
            </a:lvl1pPr>
          </a:lstStyle>
          <a:p>
            <a:pPr>
              <a:lnSpc>
                <a:spcPct val="130000"/>
              </a:lnSpc>
              <a:spcBef>
                <a:spcPts val="0"/>
              </a:spcBef>
              <a:buNone/>
            </a:pPr>
            <a:r>
              <a:rPr lang="ja-JP" altLang="en-US" sz="3200" dirty="0">
                <a:solidFill>
                  <a:srgbClr val="002060"/>
                </a:solidFill>
                <a:latin typeface="HGS創英角ｺﾞｼｯｸUB" panose="020B0900000000000000" pitchFamily="50" charset="-128"/>
                <a:ea typeface="HGS創英角ｺﾞｼｯｸUB" panose="020B0900000000000000" pitchFamily="50" charset="-128"/>
                <a:cs typeface="HGP創英角ｺﾞｼｯｸUB"/>
              </a:rPr>
              <a:t>首都中枢機能バックアップが必要となる</a:t>
            </a:r>
            <a:endParaRPr lang="en-US" altLang="ja-JP" sz="3200" dirty="0">
              <a:solidFill>
                <a:srgbClr val="002060"/>
              </a:solidFill>
              <a:latin typeface="HGS創英角ｺﾞｼｯｸUB" panose="020B0900000000000000" pitchFamily="50" charset="-128"/>
              <a:ea typeface="HGS創英角ｺﾞｼｯｸUB" panose="020B0900000000000000" pitchFamily="50" charset="-128"/>
              <a:cs typeface="HGP創英角ｺﾞｼｯｸUB"/>
            </a:endParaRPr>
          </a:p>
          <a:p>
            <a:pPr>
              <a:lnSpc>
                <a:spcPct val="130000"/>
              </a:lnSpc>
              <a:spcBef>
                <a:spcPts val="0"/>
              </a:spcBef>
              <a:buNone/>
            </a:pPr>
            <a:r>
              <a:rPr lang="ja-JP" altLang="en-US" sz="3200" dirty="0">
                <a:solidFill>
                  <a:srgbClr val="002060"/>
                </a:solidFill>
                <a:latin typeface="HGS創英角ｺﾞｼｯｸUB" panose="020B0900000000000000" pitchFamily="50" charset="-128"/>
                <a:ea typeface="HGS創英角ｺﾞｼｯｸUB" panose="020B0900000000000000" pitchFamily="50" charset="-128"/>
                <a:cs typeface="HGP創英角ｺﾞｼｯｸUB"/>
              </a:rPr>
              <a:t>状況</a:t>
            </a:r>
            <a:r>
              <a:rPr lang="ja-JP" altLang="en-US" sz="3200">
                <a:solidFill>
                  <a:srgbClr val="002060"/>
                </a:solidFill>
                <a:latin typeface="HGS創英角ｺﾞｼｯｸUB" panose="020B0900000000000000" pitchFamily="50" charset="-128"/>
                <a:ea typeface="HGS創英角ｺﾞｼｯｸUB" panose="020B0900000000000000" pitchFamily="50" charset="-128"/>
                <a:cs typeface="HGP創英角ｺﾞｼｯｸUB"/>
              </a:rPr>
              <a:t>の整理</a:t>
            </a:r>
            <a:endParaRPr sz="3200" dirty="0">
              <a:solidFill>
                <a:srgbClr val="002060"/>
              </a:solidFill>
              <a:latin typeface="HGS創英角ｺﾞｼｯｸUB" panose="020B0900000000000000" pitchFamily="50" charset="-128"/>
              <a:ea typeface="HGS創英角ｺﾞｼｯｸUB" panose="020B0900000000000000" pitchFamily="50" charset="-128"/>
              <a:cs typeface="HGP創英角ｺﾞｼｯｸUB"/>
            </a:endParaRPr>
          </a:p>
        </p:txBody>
      </p:sp>
      <p:sp>
        <p:nvSpPr>
          <p:cNvPr id="10" name="正方形/長方形 9">
            <a:extLst>
              <a:ext uri="{FF2B5EF4-FFF2-40B4-BE49-F238E27FC236}">
                <a16:creationId xmlns:a16="http://schemas.microsoft.com/office/drawing/2014/main" id="{23AEFE7E-7314-B975-0FF9-8585FFCBD0AE}"/>
              </a:ext>
            </a:extLst>
          </p:cNvPr>
          <p:cNvSpPr>
            <a:spLocks noGrp="1"/>
          </p:cNvSpPr>
          <p:nvPr/>
        </p:nvSpPr>
        <p:spPr>
          <a:xfrm>
            <a:off x="6477000" y="419100"/>
            <a:ext cx="5334000" cy="533400"/>
          </a:xfrm>
          <a:prstGeom prst="rect">
            <a:avLst/>
          </a:prstGeom>
          <a:noFill/>
          <a:ln w="0">
            <a:noFill/>
            <a:prstDash val="solid"/>
          </a:ln>
        </p:spPr>
        <p:txBody>
          <a:bodyPr wrap="square" lIns="0" tIns="0" rIns="0" bIns="0" anchor="ctr">
            <a:noAutofit/>
          </a:bodyPr>
          <a:lstStyle/>
          <a:p>
            <a:pPr algn="r">
              <a:lnSpc>
                <a:spcPct val="108000"/>
              </a:lnSpc>
              <a:buNone/>
              <a:defRPr sz="3200" b="0">
                <a:solidFill>
                  <a:srgbClr val="000000"/>
                </a:solidFill>
                <a:latin typeface="HGP創英角ゴシックUB"/>
                <a:ea typeface="HGP創英角ゴシックUB"/>
                <a:cs typeface="HGP創英角ゴシックUB"/>
              </a:defRPr>
            </a:pPr>
            <a:r>
              <a:rPr sz="1290" b="0" dirty="0">
                <a:solidFill>
                  <a:srgbClr val="000000"/>
                </a:solidFill>
                <a:latin typeface="Meiryo UI"/>
                <a:ea typeface="Meiryo UI"/>
                <a:cs typeface="Meiryo UI"/>
              </a:rPr>
              <a:t>2026.８.</a:t>
            </a:r>
            <a:r>
              <a:rPr sz="1290" dirty="0">
                <a:solidFill>
                  <a:srgbClr val="000000"/>
                </a:solidFill>
                <a:latin typeface="Meiryo UI"/>
                <a:ea typeface="Meiryo UI"/>
                <a:cs typeface="Meiryo UI"/>
              </a:rPr>
              <a:t>19</a:t>
            </a:r>
          </a:p>
          <a:p>
            <a:pPr algn="r">
              <a:lnSpc>
                <a:spcPct val="108000"/>
              </a:lnSpc>
              <a:buNone/>
              <a:defRPr sz="3200" b="0">
                <a:solidFill>
                  <a:srgbClr val="000000"/>
                </a:solidFill>
                <a:latin typeface="HGP創英角ゴシックUB"/>
                <a:ea typeface="HGP創英角ゴシックUB"/>
                <a:cs typeface="HGP創英角ゴシックUB"/>
              </a:defRPr>
            </a:pPr>
            <a:r>
              <a:rPr sz="1290" dirty="0">
                <a:solidFill>
                  <a:srgbClr val="000000"/>
                </a:solidFill>
                <a:latin typeface="Meiryo UI"/>
                <a:ea typeface="Meiryo UI"/>
                <a:cs typeface="Meiryo UI"/>
              </a:rPr>
              <a:t>第２回　</a:t>
            </a:r>
            <a:r>
              <a:rPr lang="ja-JP" altLang="en-US" sz="1290" dirty="0">
                <a:solidFill>
                  <a:srgbClr val="000000"/>
                </a:solidFill>
                <a:latin typeface="Meiryo UI"/>
                <a:ea typeface="Meiryo UI"/>
                <a:cs typeface="Meiryo UI"/>
              </a:rPr>
              <a:t>首都中枢機能</a:t>
            </a:r>
            <a:r>
              <a:rPr sz="1290" dirty="0">
                <a:solidFill>
                  <a:srgbClr val="000000"/>
                </a:solidFill>
                <a:latin typeface="Meiryo UI"/>
                <a:ea typeface="Meiryo UI"/>
                <a:cs typeface="Meiryo UI"/>
              </a:rPr>
              <a:t>バックアップに関する検討会議</a:t>
            </a:r>
          </a:p>
          <a:p>
            <a:pPr algn="r">
              <a:lnSpc>
                <a:spcPct val="108000"/>
              </a:lnSpc>
              <a:buNone/>
              <a:defRPr sz="3200" b="0">
                <a:solidFill>
                  <a:srgbClr val="000000"/>
                </a:solidFill>
                <a:latin typeface="HGP創英角ゴシックUB"/>
                <a:ea typeface="HGP創英角ゴシックUB"/>
                <a:cs typeface="HGP創英角ゴシックUB"/>
              </a:defRPr>
            </a:pPr>
            <a:endParaRPr sz="1290" b="0" dirty="0">
              <a:solidFill>
                <a:srgbClr val="000000"/>
              </a:solidFill>
              <a:latin typeface="Meiryo UI"/>
              <a:ea typeface="Meiryo UI"/>
              <a:cs typeface="Meiryo UI"/>
            </a:endParaRPr>
          </a:p>
        </p:txBody>
      </p:sp>
      <p:sp>
        <p:nvSpPr>
          <p:cNvPr id="11" name="正方形/長方形 10">
            <a:extLst>
              <a:ext uri="{FF2B5EF4-FFF2-40B4-BE49-F238E27FC236}">
                <a16:creationId xmlns:a16="http://schemas.microsoft.com/office/drawing/2014/main" id="{580B6093-E9EA-DD38-A21E-E23D0C5B3747}"/>
              </a:ext>
            </a:extLst>
          </p:cNvPr>
          <p:cNvSpPr>
            <a:spLocks noGrp="1"/>
          </p:cNvSpPr>
          <p:nvPr/>
        </p:nvSpPr>
        <p:spPr>
          <a:xfrm>
            <a:off x="1905000" y="1028700"/>
            <a:ext cx="9906000" cy="609600"/>
          </a:xfrm>
          <a:prstGeom prst="rect">
            <a:avLst/>
          </a:prstGeom>
          <a:noFill/>
          <a:ln w="0">
            <a:noFill/>
            <a:prstDash val="solid"/>
          </a:ln>
        </p:spPr>
        <p:txBody>
          <a:bodyPr wrap="square" lIns="0" tIns="0" rIns="0" bIns="0" anchor="ctr">
            <a:noAutofit/>
          </a:bodyPr>
          <a:lstStyle/>
          <a:p>
            <a:pPr algn="r">
              <a:lnSpc>
                <a:spcPct val="108000"/>
              </a:lnSpc>
              <a:buNone/>
              <a:defRPr sz="3200" b="0">
                <a:solidFill>
                  <a:srgbClr val="000000"/>
                </a:solidFill>
                <a:latin typeface="HGP創英角ゴシックUB"/>
                <a:ea typeface="HGP創英角ゴシックUB"/>
                <a:cs typeface="HGP創英角ゴシックUB"/>
              </a:defRPr>
            </a:pPr>
            <a:endParaRPr sz="3200" b="0" dirty="0">
              <a:solidFill>
                <a:srgbClr val="000000"/>
              </a:solidFill>
              <a:latin typeface="HGP創英角ゴシックUB"/>
              <a:ea typeface="HGP創英角ゴシックUB"/>
              <a:cs typeface="HGP創英角ゴシックUB"/>
            </a:endParaRPr>
          </a:p>
        </p:txBody>
      </p:sp>
      <p:sp>
        <p:nvSpPr>
          <p:cNvPr id="12" name="正方形/長方形 11">
            <a:extLst>
              <a:ext uri="{FF2B5EF4-FFF2-40B4-BE49-F238E27FC236}">
                <a16:creationId xmlns:a16="http://schemas.microsoft.com/office/drawing/2014/main" id="{7F8E6469-9F68-D29D-C679-B803CEA1B711}"/>
              </a:ext>
            </a:extLst>
          </p:cNvPr>
          <p:cNvSpPr>
            <a:spLocks noGrp="1"/>
          </p:cNvSpPr>
          <p:nvPr/>
        </p:nvSpPr>
        <p:spPr>
          <a:xfrm>
            <a:off x="10767060" y="876300"/>
            <a:ext cx="1043940" cy="571500"/>
          </a:xfrm>
          <a:prstGeom prst="rect">
            <a:avLst/>
          </a:prstGeom>
          <a:solidFill>
            <a:srgbClr val="FFFFFF"/>
          </a:solidFill>
          <a:ln w="9525">
            <a:solidFill>
              <a:srgbClr val="000000"/>
            </a:solidFill>
            <a:prstDash val="solid"/>
          </a:ln>
        </p:spPr>
        <p:txBody>
          <a:bodyPr wrap="square" lIns="57150" tIns="38100" rIns="57150" bIns="38100" anchor="ctr">
            <a:noAutofit/>
          </a:bodyPr>
          <a:lstStyle/>
          <a:p>
            <a:pPr algn="ctr">
              <a:lnSpc>
                <a:spcPct val="108000"/>
              </a:lnSpc>
              <a:buNone/>
              <a:defRPr sz="3200" b="0">
                <a:solidFill>
                  <a:srgbClr val="000000"/>
                </a:solidFill>
                <a:latin typeface="HGP創英角ゴシックUB"/>
                <a:ea typeface="HGP創英角ゴシックUB"/>
                <a:cs typeface="HGP創英角ゴシックUB"/>
              </a:defRPr>
            </a:pPr>
            <a:r>
              <a:rPr sz="1660" b="0" dirty="0">
                <a:solidFill>
                  <a:srgbClr val="000000"/>
                </a:solidFill>
                <a:latin typeface="Meiryo UI"/>
                <a:ea typeface="Meiryo UI"/>
                <a:cs typeface="Meiryo UI"/>
              </a:rPr>
              <a:t>資料２</a:t>
            </a:r>
          </a:p>
        </p:txBody>
      </p:sp>
    </p:spTree>
    <p:extLst>
      <p:ext uri="{BB962C8B-B14F-4D97-AF65-F5344CB8AC3E}">
        <p14:creationId xmlns:p14="http://schemas.microsoft.com/office/powerpoint/2010/main" val="16772165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表 1"/>
          <p:cNvGraphicFramePr/>
          <p:nvPr>
            <p:extLst>
              <p:ext uri="{D42A27DB-BD31-4B8C-83A1-F6EECF244321}">
                <p14:modId xmlns:p14="http://schemas.microsoft.com/office/powerpoint/2010/main" val="813108384"/>
              </p:ext>
            </p:extLst>
          </p:nvPr>
        </p:nvGraphicFramePr>
        <p:xfrm>
          <a:off x="376888" y="1999977"/>
          <a:ext cx="11800172" cy="4770207"/>
        </p:xfrm>
        <a:graphic>
          <a:graphicData uri="http://schemas.openxmlformats.org/drawingml/2006/table">
            <a:tbl>
              <a:tblPr>
                <a:tableStyleId>{5940675A-B579-460E-94D1-54222C63F5DA}</a:tableStyleId>
              </a:tblPr>
              <a:tblGrid>
                <a:gridCol w="1222767">
                  <a:extLst>
                    <a:ext uri="{9D8B030D-6E8A-4147-A177-3AD203B41FA5}">
                      <a16:colId xmlns:a16="http://schemas.microsoft.com/office/drawing/2014/main" val="20000"/>
                    </a:ext>
                  </a:extLst>
                </a:gridCol>
                <a:gridCol w="1075267">
                  <a:extLst>
                    <a:ext uri="{9D8B030D-6E8A-4147-A177-3AD203B41FA5}">
                      <a16:colId xmlns:a16="http://schemas.microsoft.com/office/drawing/2014/main" val="20001"/>
                    </a:ext>
                  </a:extLst>
                </a:gridCol>
                <a:gridCol w="1447800">
                  <a:extLst>
                    <a:ext uri="{9D8B030D-6E8A-4147-A177-3AD203B41FA5}">
                      <a16:colId xmlns:a16="http://schemas.microsoft.com/office/drawing/2014/main" val="20002"/>
                    </a:ext>
                  </a:extLst>
                </a:gridCol>
                <a:gridCol w="1617921">
                  <a:extLst>
                    <a:ext uri="{9D8B030D-6E8A-4147-A177-3AD203B41FA5}">
                      <a16:colId xmlns:a16="http://schemas.microsoft.com/office/drawing/2014/main" val="20003"/>
                    </a:ext>
                  </a:extLst>
                </a:gridCol>
                <a:gridCol w="1992547">
                  <a:extLst>
                    <a:ext uri="{9D8B030D-6E8A-4147-A177-3AD203B41FA5}">
                      <a16:colId xmlns:a16="http://schemas.microsoft.com/office/drawing/2014/main" val="20004"/>
                    </a:ext>
                  </a:extLst>
                </a:gridCol>
                <a:gridCol w="2221935">
                  <a:extLst>
                    <a:ext uri="{9D8B030D-6E8A-4147-A177-3AD203B41FA5}">
                      <a16:colId xmlns:a16="http://schemas.microsoft.com/office/drawing/2014/main" val="20005"/>
                    </a:ext>
                  </a:extLst>
                </a:gridCol>
                <a:gridCol w="2221935">
                  <a:extLst>
                    <a:ext uri="{9D8B030D-6E8A-4147-A177-3AD203B41FA5}">
                      <a16:colId xmlns:a16="http://schemas.microsoft.com/office/drawing/2014/main" val="20006"/>
                    </a:ext>
                  </a:extLst>
                </a:gridCol>
              </a:tblGrid>
              <a:tr h="159875">
                <a:tc>
                  <a:txBody>
                    <a:bodyPr/>
                    <a:lstStyle/>
                    <a:p>
                      <a:pPr algn="ctr">
                        <a:lnSpc>
                          <a:spcPts val="1200"/>
                        </a:lnSpc>
                        <a:buNone/>
                      </a:pPr>
                      <a:r>
                        <a:rPr sz="1200" b="1" u="none" dirty="0">
                          <a:latin typeface="BIZ UDPゴシック"/>
                          <a:ea typeface="BIZ UDPゴシック"/>
                          <a:cs typeface="BIZ UDPゴシック"/>
                        </a:rPr>
                        <a:t>種別</a:t>
                      </a:r>
                      <a:endParaRPr sz="1200" b="1" i="0" u="none" dirty="0">
                        <a:solidFill>
                          <a:srgbClr val="000000"/>
                        </a:solidFill>
                        <a:latin typeface="BIZ UDPゴシック"/>
                        <a:ea typeface="BIZ UDPゴシック"/>
                        <a:cs typeface="BIZ UDPゴシック"/>
                      </a:endParaRPr>
                    </a:p>
                  </a:txBody>
                  <a:tcPr marL="4173" marR="4173" marT="4173"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bg1">
                        <a:lumMod val="85000"/>
                      </a:schemeClr>
                    </a:solidFill>
                  </a:tcPr>
                </a:tc>
                <a:tc gridSpan="2">
                  <a:txBody>
                    <a:bodyPr/>
                    <a:lstStyle/>
                    <a:p>
                      <a:pPr algn="ctr">
                        <a:lnSpc>
                          <a:spcPts val="1200"/>
                        </a:lnSpc>
                        <a:buNone/>
                      </a:pPr>
                      <a:r>
                        <a:rPr sz="1200" b="1" u="none" dirty="0">
                          <a:latin typeface="BIZ UDPゴシック"/>
                          <a:ea typeface="BIZ UDPゴシック"/>
                          <a:cs typeface="BIZ UDPゴシック"/>
                        </a:rPr>
                        <a:t>予報</a:t>
                      </a:r>
                      <a:endParaRPr sz="1200" b="1" i="0" u="none" dirty="0">
                        <a:solidFill>
                          <a:srgbClr val="000000"/>
                        </a:solidFill>
                        <a:latin typeface="BIZ UDPゴシック"/>
                        <a:ea typeface="BIZ UDPゴシック"/>
                        <a:cs typeface="BIZ UDPゴシック"/>
                      </a:endParaRPr>
                    </a:p>
                  </a:txBody>
                  <a:tcPr marL="4173" marR="4173" marT="4173"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bg1">
                        <a:lumMod val="85000"/>
                      </a:schemeClr>
                    </a:solidFill>
                  </a:tcPr>
                </a:tc>
                <a:tc hMerge="1">
                  <a:txBody>
                    <a:bodyPr/>
                    <a:lstStyle/>
                    <a:p>
                      <a:endParaRPr/>
                    </a:p>
                  </a:txBody>
                  <a:tcPr/>
                </a:tc>
                <a:tc gridSpan="2">
                  <a:txBody>
                    <a:bodyPr/>
                    <a:lstStyle/>
                    <a:p>
                      <a:pPr algn="ctr">
                        <a:lnSpc>
                          <a:spcPts val="1200"/>
                        </a:lnSpc>
                        <a:buNone/>
                      </a:pPr>
                      <a:r>
                        <a:rPr sz="1200" b="1" u="none" dirty="0">
                          <a:latin typeface="BIZ UDPゴシック"/>
                          <a:ea typeface="BIZ UDPゴシック"/>
                          <a:cs typeface="BIZ UDPゴシック"/>
                        </a:rPr>
                        <a:t>警報</a:t>
                      </a:r>
                      <a:endParaRPr sz="1200" b="1" i="0" u="none" dirty="0">
                        <a:solidFill>
                          <a:srgbClr val="000000"/>
                        </a:solidFill>
                        <a:latin typeface="BIZ UDPゴシック"/>
                        <a:ea typeface="BIZ UDPゴシック"/>
                        <a:cs typeface="BIZ UDPゴシック"/>
                      </a:endParaRPr>
                    </a:p>
                  </a:txBody>
                  <a:tcPr marL="4173" marR="4173" marT="4173"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bg1">
                        <a:lumMod val="85000"/>
                      </a:schemeClr>
                    </a:solidFill>
                  </a:tcPr>
                </a:tc>
                <a:tc hMerge="1">
                  <a:txBody>
                    <a:bodyPr/>
                    <a:lstStyle/>
                    <a:p>
                      <a:endParaRPr/>
                    </a:p>
                  </a:txBody>
                  <a:tcPr/>
                </a:tc>
                <a:tc gridSpan="2">
                  <a:txBody>
                    <a:bodyPr/>
                    <a:lstStyle/>
                    <a:p>
                      <a:pPr algn="ctr">
                        <a:lnSpc>
                          <a:spcPts val="1200"/>
                        </a:lnSpc>
                        <a:buNone/>
                      </a:pPr>
                      <a:r>
                        <a:rPr sz="1200" b="1" u="none" dirty="0">
                          <a:latin typeface="BIZ UDPゴシック"/>
                          <a:ea typeface="BIZ UDPゴシック"/>
                          <a:cs typeface="BIZ UDPゴシック"/>
                        </a:rPr>
                        <a:t>特別警報</a:t>
                      </a:r>
                      <a:endParaRPr sz="1200" b="1" i="0" u="none" dirty="0">
                        <a:solidFill>
                          <a:srgbClr val="000000"/>
                        </a:solidFill>
                        <a:latin typeface="BIZ UDPゴシック"/>
                        <a:ea typeface="BIZ UDPゴシック"/>
                        <a:cs typeface="BIZ UDPゴシック"/>
                      </a:endParaRPr>
                    </a:p>
                  </a:txBody>
                  <a:tcPr marL="4173" marR="4173" marT="4173"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bg1">
                        <a:lumMod val="85000"/>
                      </a:schemeClr>
                    </a:solidFill>
                  </a:tcPr>
                </a:tc>
                <a:tc hMerge="1">
                  <a:txBody>
                    <a:bodyPr/>
                    <a:lstStyle/>
                    <a:p>
                      <a:endParaRPr/>
                    </a:p>
                  </a:txBody>
                  <a:tcPr/>
                </a:tc>
                <a:extLst>
                  <a:ext uri="{0D108BD9-81ED-4DB2-BD59-A6C34878D82A}">
                    <a16:rowId xmlns:a16="http://schemas.microsoft.com/office/drawing/2014/main" val="10000"/>
                  </a:ext>
                </a:extLst>
              </a:tr>
              <a:tr h="159875">
                <a:tc>
                  <a:txBody>
                    <a:bodyPr/>
                    <a:lstStyle/>
                    <a:p>
                      <a:pPr algn="ctr">
                        <a:lnSpc>
                          <a:spcPts val="1200"/>
                        </a:lnSpc>
                        <a:buNone/>
                      </a:pPr>
                      <a:r>
                        <a:rPr sz="1200" b="1" u="none" dirty="0">
                          <a:latin typeface="BIZ UDPゴシック"/>
                          <a:ea typeface="BIZ UDPゴシック"/>
                          <a:cs typeface="BIZ UDPゴシック"/>
                        </a:rPr>
                        <a:t>名称</a:t>
                      </a:r>
                      <a:endParaRPr sz="1200" b="1" i="0" u="none" dirty="0">
                        <a:solidFill>
                          <a:srgbClr val="000000"/>
                        </a:solidFill>
                        <a:latin typeface="BIZ UDPゴシック"/>
                        <a:ea typeface="BIZ UDPゴシック"/>
                        <a:cs typeface="BIZ UDPゴシック"/>
                      </a:endParaRPr>
                    </a:p>
                  </a:txBody>
                  <a:tcPr marL="4173" marR="4173" marT="4173"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bg1">
                        <a:lumMod val="85000"/>
                      </a:schemeClr>
                    </a:solidFill>
                  </a:tcPr>
                </a:tc>
                <a:tc gridSpan="2">
                  <a:txBody>
                    <a:bodyPr/>
                    <a:lstStyle/>
                    <a:p>
                      <a:pPr algn="ctr">
                        <a:lnSpc>
                          <a:spcPts val="1200"/>
                        </a:lnSpc>
                        <a:buNone/>
                      </a:pPr>
                      <a:r>
                        <a:rPr sz="1200" b="1" u="none" dirty="0">
                          <a:latin typeface="BIZ UDPゴシック"/>
                          <a:ea typeface="BIZ UDPゴシック"/>
                          <a:cs typeface="BIZ UDPゴシック"/>
                        </a:rPr>
                        <a:t>噴火予報</a:t>
                      </a:r>
                      <a:endParaRPr sz="1200" b="1" i="0" u="none" dirty="0">
                        <a:solidFill>
                          <a:srgbClr val="000000"/>
                        </a:solidFill>
                        <a:latin typeface="BIZ UDPゴシック"/>
                        <a:ea typeface="BIZ UDPゴシック"/>
                        <a:cs typeface="BIZ UDPゴシック"/>
                      </a:endParaRPr>
                    </a:p>
                  </a:txBody>
                  <a:tcPr marL="4173" marR="4173" marT="4173"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bg1">
                        <a:lumMod val="85000"/>
                      </a:schemeClr>
                    </a:solidFill>
                  </a:tcPr>
                </a:tc>
                <a:tc hMerge="1">
                  <a:txBody>
                    <a:bodyPr/>
                    <a:lstStyle/>
                    <a:p>
                      <a:endParaRPr/>
                    </a:p>
                  </a:txBody>
                  <a:tcPr/>
                </a:tc>
                <a:tc gridSpan="2">
                  <a:txBody>
                    <a:bodyPr/>
                    <a:lstStyle/>
                    <a:p>
                      <a:pPr algn="ctr">
                        <a:lnSpc>
                          <a:spcPts val="1200"/>
                        </a:lnSpc>
                        <a:buNone/>
                      </a:pPr>
                      <a:r>
                        <a:rPr sz="1200" b="1" u="none" dirty="0">
                          <a:latin typeface="BIZ UDPゴシック"/>
                          <a:ea typeface="BIZ UDPゴシック"/>
                          <a:cs typeface="BIZ UDPゴシック"/>
                        </a:rPr>
                        <a:t>噴火警報（火口周辺）または火口周辺警報</a:t>
                      </a:r>
                      <a:endParaRPr sz="1200" b="1" i="0" u="none" dirty="0">
                        <a:solidFill>
                          <a:srgbClr val="000000"/>
                        </a:solidFill>
                        <a:latin typeface="BIZ UDPゴシック"/>
                        <a:ea typeface="BIZ UDPゴシック"/>
                        <a:cs typeface="BIZ UDPゴシック"/>
                      </a:endParaRPr>
                    </a:p>
                  </a:txBody>
                  <a:tcPr marL="4173" marR="4173" marT="4173"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bg1">
                        <a:lumMod val="85000"/>
                      </a:schemeClr>
                    </a:solidFill>
                  </a:tcPr>
                </a:tc>
                <a:tc hMerge="1">
                  <a:txBody>
                    <a:bodyPr/>
                    <a:lstStyle/>
                    <a:p>
                      <a:endParaRPr/>
                    </a:p>
                  </a:txBody>
                  <a:tcPr/>
                </a:tc>
                <a:tc gridSpan="2">
                  <a:txBody>
                    <a:bodyPr/>
                    <a:lstStyle/>
                    <a:p>
                      <a:pPr algn="ctr">
                        <a:lnSpc>
                          <a:spcPts val="1200"/>
                        </a:lnSpc>
                        <a:buNone/>
                      </a:pPr>
                      <a:r>
                        <a:rPr sz="1200" b="1" u="none" dirty="0">
                          <a:latin typeface="BIZ UDPゴシック"/>
                          <a:ea typeface="BIZ UDPゴシック"/>
                          <a:cs typeface="BIZ UDPゴシック"/>
                        </a:rPr>
                        <a:t>噴火警報（居住地域）または噴火警報</a:t>
                      </a:r>
                      <a:endParaRPr sz="1200" b="1" i="0" u="none" dirty="0">
                        <a:solidFill>
                          <a:srgbClr val="000000"/>
                        </a:solidFill>
                        <a:latin typeface="BIZ UDPゴシック"/>
                        <a:ea typeface="BIZ UDPゴシック"/>
                        <a:cs typeface="BIZ UDPゴシック"/>
                      </a:endParaRPr>
                    </a:p>
                  </a:txBody>
                  <a:tcPr marL="4173" marR="4173" marT="4173"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bg1">
                        <a:lumMod val="85000"/>
                      </a:schemeClr>
                    </a:solidFill>
                  </a:tcPr>
                </a:tc>
                <a:tc hMerge="1">
                  <a:txBody>
                    <a:bodyPr/>
                    <a:lstStyle/>
                    <a:p>
                      <a:endParaRPr/>
                    </a:p>
                  </a:txBody>
                  <a:tcPr/>
                </a:tc>
                <a:extLst>
                  <a:ext uri="{0D108BD9-81ED-4DB2-BD59-A6C34878D82A}">
                    <a16:rowId xmlns:a16="http://schemas.microsoft.com/office/drawing/2014/main" val="10001"/>
                  </a:ext>
                </a:extLst>
              </a:tr>
              <a:tr h="159875">
                <a:tc>
                  <a:txBody>
                    <a:bodyPr/>
                    <a:lstStyle/>
                    <a:p>
                      <a:pPr algn="ctr">
                        <a:lnSpc>
                          <a:spcPts val="1200"/>
                        </a:lnSpc>
                        <a:buNone/>
                      </a:pPr>
                      <a:r>
                        <a:rPr sz="1200" b="1" u="none" dirty="0">
                          <a:latin typeface="BIZ UDPゴシック"/>
                          <a:ea typeface="BIZ UDPゴシック"/>
                          <a:cs typeface="BIZ UDPゴシック"/>
                        </a:rPr>
                        <a:t>対象範囲</a:t>
                      </a:r>
                      <a:endParaRPr sz="1200" b="1" i="0" u="none" dirty="0">
                        <a:solidFill>
                          <a:srgbClr val="000000"/>
                        </a:solidFill>
                        <a:latin typeface="BIZ UDPゴシック"/>
                        <a:ea typeface="BIZ UDPゴシック"/>
                        <a:cs typeface="BIZ UDPゴシック"/>
                      </a:endParaRPr>
                    </a:p>
                  </a:txBody>
                  <a:tcPr marL="4173" marR="4173" marT="4173"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bg1">
                        <a:lumMod val="85000"/>
                      </a:schemeClr>
                    </a:solidFill>
                  </a:tcPr>
                </a:tc>
                <a:tc gridSpan="2">
                  <a:txBody>
                    <a:bodyPr/>
                    <a:lstStyle/>
                    <a:p>
                      <a:pPr algn="ctr">
                        <a:lnSpc>
                          <a:spcPts val="1200"/>
                        </a:lnSpc>
                        <a:buNone/>
                      </a:pPr>
                      <a:r>
                        <a:rPr sz="1200" u="none" dirty="0">
                          <a:latin typeface="BIZ UDPゴシック"/>
                          <a:ea typeface="BIZ UDPゴシック"/>
                          <a:cs typeface="BIZ UDPゴシック"/>
                        </a:rPr>
                        <a:t>火口内等</a:t>
                      </a:r>
                      <a:endParaRPr sz="1200" b="0" i="0" u="none" dirty="0">
                        <a:solidFill>
                          <a:srgbClr val="000000"/>
                        </a:solidFill>
                        <a:latin typeface="BIZ UDPゴシック"/>
                        <a:ea typeface="BIZ UDPゴシック"/>
                        <a:cs typeface="BIZ UDPゴシック"/>
                      </a:endParaRPr>
                    </a:p>
                  </a:txBody>
                  <a:tcPr marL="4173" marR="4173" marT="4173"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bg1">
                        <a:lumMod val="85000"/>
                      </a:schemeClr>
                    </a:solidFill>
                  </a:tcPr>
                </a:tc>
                <a:tc hMerge="1">
                  <a:txBody>
                    <a:bodyPr/>
                    <a:lstStyle/>
                    <a:p>
                      <a:endParaRPr/>
                    </a:p>
                  </a:txBody>
                  <a:tcPr/>
                </a:tc>
                <a:tc>
                  <a:txBody>
                    <a:bodyPr/>
                    <a:lstStyle/>
                    <a:p>
                      <a:pPr algn="ctr">
                        <a:lnSpc>
                          <a:spcPts val="1200"/>
                        </a:lnSpc>
                        <a:buNone/>
                      </a:pPr>
                      <a:r>
                        <a:rPr sz="1200" u="none" dirty="0">
                          <a:latin typeface="BIZ UDPゴシック"/>
                          <a:ea typeface="BIZ UDPゴシック"/>
                          <a:cs typeface="BIZ UDPゴシック"/>
                        </a:rPr>
                        <a:t>火口周辺</a:t>
                      </a:r>
                      <a:endParaRPr sz="1200" b="0" i="0" u="none" dirty="0">
                        <a:solidFill>
                          <a:srgbClr val="000000"/>
                        </a:solidFill>
                        <a:latin typeface="BIZ UDPゴシック"/>
                        <a:ea typeface="BIZ UDPゴシック"/>
                        <a:cs typeface="BIZ UDPゴシック"/>
                      </a:endParaRPr>
                    </a:p>
                  </a:txBody>
                  <a:tcPr marL="4173" marR="4173" marT="4173"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bg1">
                        <a:lumMod val="85000"/>
                      </a:schemeClr>
                    </a:solidFill>
                  </a:tcPr>
                </a:tc>
                <a:tc>
                  <a:txBody>
                    <a:bodyPr/>
                    <a:lstStyle/>
                    <a:p>
                      <a:pPr algn="ctr">
                        <a:lnSpc>
                          <a:spcPts val="1200"/>
                        </a:lnSpc>
                        <a:buNone/>
                      </a:pPr>
                      <a:r>
                        <a:rPr sz="1200" u="none" dirty="0">
                          <a:latin typeface="BIZ UDPゴシック"/>
                          <a:ea typeface="BIZ UDPゴシック"/>
                          <a:cs typeface="BIZ UDPゴシック"/>
                        </a:rPr>
                        <a:t>火口から居住地域近くまで</a:t>
                      </a:r>
                      <a:endParaRPr sz="1200" b="0" i="0" u="none" dirty="0">
                        <a:solidFill>
                          <a:srgbClr val="000000"/>
                        </a:solidFill>
                        <a:latin typeface="BIZ UDPゴシック"/>
                        <a:ea typeface="BIZ UDPゴシック"/>
                        <a:cs typeface="BIZ UDPゴシック"/>
                      </a:endParaRPr>
                    </a:p>
                  </a:txBody>
                  <a:tcPr marL="4173" marR="4173" marT="4173"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bg1">
                        <a:lumMod val="85000"/>
                      </a:schemeClr>
                    </a:solidFill>
                  </a:tcPr>
                </a:tc>
                <a:tc gridSpan="2">
                  <a:txBody>
                    <a:bodyPr/>
                    <a:lstStyle/>
                    <a:p>
                      <a:pPr algn="ctr">
                        <a:lnSpc>
                          <a:spcPts val="1200"/>
                        </a:lnSpc>
                        <a:buNone/>
                      </a:pPr>
                      <a:r>
                        <a:rPr sz="1200" u="none" dirty="0">
                          <a:latin typeface="BIZ UDPゴシック"/>
                          <a:ea typeface="BIZ UDPゴシック"/>
                          <a:cs typeface="BIZ UDPゴシック"/>
                        </a:rPr>
                        <a:t>居住地域及びそれより火口側</a:t>
                      </a:r>
                      <a:endParaRPr sz="1200" b="0" i="0" u="none" dirty="0">
                        <a:solidFill>
                          <a:srgbClr val="000000"/>
                        </a:solidFill>
                        <a:latin typeface="BIZ UDPゴシック"/>
                        <a:ea typeface="BIZ UDPゴシック"/>
                        <a:cs typeface="BIZ UDPゴシック"/>
                      </a:endParaRPr>
                    </a:p>
                  </a:txBody>
                  <a:tcPr marL="4173" marR="4173" marT="4173"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bg1">
                        <a:lumMod val="85000"/>
                      </a:schemeClr>
                    </a:solidFill>
                  </a:tcPr>
                </a:tc>
                <a:tc hMerge="1">
                  <a:txBody>
                    <a:bodyPr/>
                    <a:lstStyle/>
                    <a:p>
                      <a:endParaRPr/>
                    </a:p>
                  </a:txBody>
                  <a:tcPr/>
                </a:tc>
                <a:extLst>
                  <a:ext uri="{0D108BD9-81ED-4DB2-BD59-A6C34878D82A}">
                    <a16:rowId xmlns:a16="http://schemas.microsoft.com/office/drawing/2014/main" val="10002"/>
                  </a:ext>
                </a:extLst>
              </a:tr>
              <a:tr h="271170">
                <a:tc rowSpan="2">
                  <a:txBody>
                    <a:bodyPr/>
                    <a:lstStyle/>
                    <a:p>
                      <a:pPr algn="ctr">
                        <a:lnSpc>
                          <a:spcPts val="1200"/>
                        </a:lnSpc>
                        <a:buNone/>
                      </a:pPr>
                      <a:r>
                        <a:rPr sz="1200" b="1" u="none" dirty="0">
                          <a:latin typeface="BIZ UDPゴシック"/>
                          <a:ea typeface="BIZ UDPゴシック"/>
                          <a:cs typeface="BIZ UDPゴシック"/>
                        </a:rPr>
                        <a:t>噴火警戒レベル</a:t>
                      </a:r>
                    </a:p>
                  </a:txBody>
                  <a:tcPr marL="4173" marR="4173" marT="4173"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bg1">
                        <a:lumMod val="85000"/>
                      </a:schemeClr>
                    </a:solidFill>
                  </a:tcPr>
                </a:tc>
                <a:tc gridSpan="2">
                  <a:txBody>
                    <a:bodyPr/>
                    <a:lstStyle/>
                    <a:p>
                      <a:pPr algn="ctr">
                        <a:lnSpc>
                          <a:spcPct val="100000"/>
                        </a:lnSpc>
                        <a:buNone/>
                      </a:pPr>
                      <a:r>
                        <a:rPr sz="1800" u="none" dirty="0">
                          <a:latin typeface="BIZ UDPゴシック"/>
                          <a:ea typeface="BIZ UDPゴシック"/>
                          <a:cs typeface="BIZ UDPゴシック"/>
                        </a:rPr>
                        <a:t>1</a:t>
                      </a:r>
                      <a:endParaRPr sz="1800" b="0" i="0" u="none" dirty="0">
                        <a:solidFill>
                          <a:srgbClr val="000000"/>
                        </a:solidFill>
                        <a:latin typeface="BIZ UDPゴシック"/>
                        <a:ea typeface="BIZ UDPゴシック"/>
                        <a:cs typeface="BIZ UDPゴシック"/>
                      </a:endParaRPr>
                    </a:p>
                  </a:txBody>
                  <a:tcPr marL="4173" marR="4173" marT="4173"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tc hMerge="1">
                  <a:txBody>
                    <a:bodyPr/>
                    <a:lstStyle/>
                    <a:p>
                      <a:endParaRPr/>
                    </a:p>
                  </a:txBody>
                  <a:tcPr/>
                </a:tc>
                <a:tc>
                  <a:txBody>
                    <a:bodyPr/>
                    <a:lstStyle/>
                    <a:p>
                      <a:pPr algn="ctr">
                        <a:lnSpc>
                          <a:spcPct val="100000"/>
                        </a:lnSpc>
                        <a:buNone/>
                      </a:pPr>
                      <a:r>
                        <a:rPr sz="1800" u="none" dirty="0">
                          <a:latin typeface="BIZ UDPゴシック"/>
                          <a:ea typeface="BIZ UDPゴシック"/>
                          <a:cs typeface="BIZ UDPゴシック"/>
                        </a:rPr>
                        <a:t>2</a:t>
                      </a:r>
                      <a:endParaRPr sz="1800" b="0" i="0" u="none" dirty="0">
                        <a:solidFill>
                          <a:srgbClr val="000000"/>
                        </a:solidFill>
                        <a:latin typeface="BIZ UDPゴシック"/>
                        <a:ea typeface="BIZ UDPゴシック"/>
                        <a:cs typeface="BIZ UDPゴシック"/>
                      </a:endParaRPr>
                    </a:p>
                  </a:txBody>
                  <a:tcPr marL="4173" marR="4173" marT="4173"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rgbClr val="FFFF00"/>
                    </a:solidFill>
                  </a:tcPr>
                </a:tc>
                <a:tc>
                  <a:txBody>
                    <a:bodyPr/>
                    <a:lstStyle/>
                    <a:p>
                      <a:pPr algn="ctr">
                        <a:lnSpc>
                          <a:spcPct val="100000"/>
                        </a:lnSpc>
                        <a:buNone/>
                      </a:pPr>
                      <a:r>
                        <a:rPr sz="1800" u="none" dirty="0">
                          <a:latin typeface="BIZ UDPゴシック"/>
                          <a:ea typeface="BIZ UDPゴシック"/>
                          <a:cs typeface="BIZ UDPゴシック"/>
                        </a:rPr>
                        <a:t>3</a:t>
                      </a:r>
                      <a:endParaRPr sz="1800" b="0" i="0" u="none" dirty="0">
                        <a:solidFill>
                          <a:srgbClr val="000000"/>
                        </a:solidFill>
                        <a:latin typeface="BIZ UDPゴシック"/>
                        <a:ea typeface="BIZ UDPゴシック"/>
                        <a:cs typeface="BIZ UDPゴシック"/>
                      </a:endParaRPr>
                    </a:p>
                  </a:txBody>
                  <a:tcPr marL="4173" marR="4173" marT="4173"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rgbClr val="FFC000"/>
                    </a:solidFill>
                  </a:tcPr>
                </a:tc>
                <a:tc>
                  <a:txBody>
                    <a:bodyPr/>
                    <a:lstStyle/>
                    <a:p>
                      <a:pPr algn="ctr">
                        <a:lnSpc>
                          <a:spcPct val="100000"/>
                        </a:lnSpc>
                        <a:buNone/>
                      </a:pPr>
                      <a:r>
                        <a:rPr sz="1800" u="none" dirty="0">
                          <a:solidFill>
                            <a:schemeClr val="bg1"/>
                          </a:solidFill>
                          <a:latin typeface="BIZ UDPゴシック"/>
                          <a:ea typeface="BIZ UDPゴシック"/>
                          <a:cs typeface="BIZ UDPゴシック"/>
                        </a:rPr>
                        <a:t>4</a:t>
                      </a:r>
                      <a:endParaRPr sz="1800" b="0" i="0" u="none" dirty="0">
                        <a:solidFill>
                          <a:schemeClr val="bg1"/>
                        </a:solidFill>
                        <a:latin typeface="BIZ UDPゴシック"/>
                        <a:ea typeface="BIZ UDPゴシック"/>
                        <a:cs typeface="BIZ UDPゴシック"/>
                      </a:endParaRPr>
                    </a:p>
                  </a:txBody>
                  <a:tcPr marL="4173" marR="4173" marT="4173"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rgbClr val="FF0000"/>
                    </a:solidFill>
                  </a:tcPr>
                </a:tc>
                <a:tc>
                  <a:txBody>
                    <a:bodyPr/>
                    <a:lstStyle/>
                    <a:p>
                      <a:pPr algn="ctr">
                        <a:lnSpc>
                          <a:spcPct val="100000"/>
                        </a:lnSpc>
                        <a:buNone/>
                      </a:pPr>
                      <a:r>
                        <a:rPr sz="1800" u="none" dirty="0">
                          <a:solidFill>
                            <a:schemeClr val="bg1"/>
                          </a:solidFill>
                          <a:latin typeface="BIZ UDPゴシック"/>
                          <a:ea typeface="BIZ UDPゴシック"/>
                          <a:cs typeface="BIZ UDPゴシック"/>
                        </a:rPr>
                        <a:t>5</a:t>
                      </a:r>
                      <a:endParaRPr sz="1800" b="0" i="0" u="none" dirty="0">
                        <a:solidFill>
                          <a:schemeClr val="bg1"/>
                        </a:solidFill>
                        <a:latin typeface="BIZ UDPゴシック"/>
                        <a:ea typeface="BIZ UDPゴシック"/>
                        <a:cs typeface="BIZ UDPゴシック"/>
                      </a:endParaRPr>
                    </a:p>
                  </a:txBody>
                  <a:tcPr marL="4173" marR="4173" marT="4173"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accent5">
                        <a:lumMod val="75000"/>
                      </a:schemeClr>
                    </a:solidFill>
                  </a:tcPr>
                </a:tc>
                <a:extLst>
                  <a:ext uri="{0D108BD9-81ED-4DB2-BD59-A6C34878D82A}">
                    <a16:rowId xmlns:a16="http://schemas.microsoft.com/office/drawing/2014/main" val="10003"/>
                  </a:ext>
                </a:extLst>
              </a:tr>
              <a:tr h="159875">
                <a:tc vMerge="1">
                  <a:txBody>
                    <a:bodyPr/>
                    <a:lstStyle/>
                    <a:p>
                      <a:endParaRPr/>
                    </a:p>
                  </a:txBody>
                  <a:tcPr marL="4173" marR="4173" marT="4173" marB="0" anchor="ctr"/>
                </a:tc>
                <a:tc gridSpan="2">
                  <a:txBody>
                    <a:bodyPr/>
                    <a:lstStyle/>
                    <a:p>
                      <a:pPr algn="ctr">
                        <a:lnSpc>
                          <a:spcPts val="1200"/>
                        </a:lnSpc>
                        <a:buNone/>
                      </a:pPr>
                      <a:r>
                        <a:rPr sz="1200" u="none" dirty="0">
                          <a:latin typeface="BIZ UDPゴシック"/>
                          <a:ea typeface="BIZ UDPゴシック"/>
                          <a:cs typeface="BIZ UDPゴシック"/>
                        </a:rPr>
                        <a:t>（活火山であることに留意）</a:t>
                      </a:r>
                      <a:endParaRPr sz="1200" b="0" i="0" u="none" dirty="0">
                        <a:solidFill>
                          <a:srgbClr val="000000"/>
                        </a:solidFill>
                        <a:latin typeface="BIZ UDPゴシック"/>
                        <a:ea typeface="BIZ UDPゴシック"/>
                        <a:cs typeface="BIZ UDPゴシック"/>
                      </a:endParaRPr>
                    </a:p>
                  </a:txBody>
                  <a:tcPr marL="4173" marR="4173" marT="4173"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tc hMerge="1">
                  <a:txBody>
                    <a:bodyPr/>
                    <a:lstStyle/>
                    <a:p>
                      <a:endParaRPr/>
                    </a:p>
                  </a:txBody>
                  <a:tcPr/>
                </a:tc>
                <a:tc>
                  <a:txBody>
                    <a:bodyPr/>
                    <a:lstStyle/>
                    <a:p>
                      <a:pPr algn="ctr">
                        <a:lnSpc>
                          <a:spcPts val="1200"/>
                        </a:lnSpc>
                        <a:buNone/>
                      </a:pPr>
                      <a:r>
                        <a:rPr sz="1200" u="none" dirty="0">
                          <a:latin typeface="BIZ UDPゴシック"/>
                          <a:ea typeface="BIZ UDPゴシック"/>
                          <a:cs typeface="BIZ UDPゴシック"/>
                        </a:rPr>
                        <a:t>（火口周辺規制）</a:t>
                      </a:r>
                      <a:endParaRPr sz="1200" b="0" i="0" u="none" dirty="0">
                        <a:solidFill>
                          <a:srgbClr val="000000"/>
                        </a:solidFill>
                        <a:latin typeface="BIZ UDPゴシック"/>
                        <a:ea typeface="BIZ UDPゴシック"/>
                        <a:cs typeface="BIZ UDPゴシック"/>
                      </a:endParaRPr>
                    </a:p>
                  </a:txBody>
                  <a:tcPr marL="4173" marR="4173" marT="4173"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tc>
                  <a:txBody>
                    <a:bodyPr/>
                    <a:lstStyle/>
                    <a:p>
                      <a:pPr algn="ctr">
                        <a:lnSpc>
                          <a:spcPts val="1200"/>
                        </a:lnSpc>
                        <a:buNone/>
                      </a:pPr>
                      <a:r>
                        <a:rPr sz="1200" u="none" dirty="0">
                          <a:latin typeface="BIZ UDPゴシック"/>
                          <a:ea typeface="BIZ UDPゴシック"/>
                          <a:cs typeface="BIZ UDPゴシック"/>
                        </a:rPr>
                        <a:t>（入山規制）</a:t>
                      </a:r>
                      <a:endParaRPr sz="1200" b="0" i="0" u="none" dirty="0">
                        <a:solidFill>
                          <a:srgbClr val="000000"/>
                        </a:solidFill>
                        <a:latin typeface="BIZ UDPゴシック"/>
                        <a:ea typeface="BIZ UDPゴシック"/>
                        <a:cs typeface="BIZ UDPゴシック"/>
                      </a:endParaRPr>
                    </a:p>
                  </a:txBody>
                  <a:tcPr marL="4173" marR="4173" marT="4173"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tc>
                  <a:txBody>
                    <a:bodyPr/>
                    <a:lstStyle/>
                    <a:p>
                      <a:pPr algn="ctr">
                        <a:lnSpc>
                          <a:spcPts val="1200"/>
                        </a:lnSpc>
                        <a:buNone/>
                      </a:pPr>
                      <a:r>
                        <a:rPr sz="1200" u="none" dirty="0">
                          <a:latin typeface="BIZ UDPゴシック"/>
                          <a:ea typeface="BIZ UDPゴシック"/>
                          <a:cs typeface="BIZ UDPゴシック"/>
                        </a:rPr>
                        <a:t>（高齢者等避難）</a:t>
                      </a:r>
                      <a:endParaRPr sz="1200" b="0" i="0" u="none" dirty="0">
                        <a:solidFill>
                          <a:srgbClr val="000000"/>
                        </a:solidFill>
                        <a:latin typeface="BIZ UDPゴシック"/>
                        <a:ea typeface="BIZ UDPゴシック"/>
                        <a:cs typeface="BIZ UDPゴシック"/>
                      </a:endParaRPr>
                    </a:p>
                  </a:txBody>
                  <a:tcPr marL="4173" marR="4173" marT="4173"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tc>
                  <a:txBody>
                    <a:bodyPr/>
                    <a:lstStyle/>
                    <a:p>
                      <a:pPr algn="ctr">
                        <a:lnSpc>
                          <a:spcPts val="1200"/>
                        </a:lnSpc>
                        <a:buNone/>
                      </a:pPr>
                      <a:r>
                        <a:rPr sz="1200" u="none" dirty="0">
                          <a:latin typeface="BIZ UDPゴシック"/>
                          <a:ea typeface="BIZ UDPゴシック"/>
                          <a:cs typeface="BIZ UDPゴシック"/>
                        </a:rPr>
                        <a:t>（避難）</a:t>
                      </a:r>
                      <a:endParaRPr sz="1200" b="0" i="0" u="none" dirty="0">
                        <a:solidFill>
                          <a:srgbClr val="000000"/>
                        </a:solidFill>
                        <a:latin typeface="BIZ UDPゴシック"/>
                        <a:ea typeface="BIZ UDPゴシック"/>
                        <a:cs typeface="BIZ UDPゴシック"/>
                      </a:endParaRPr>
                    </a:p>
                  </a:txBody>
                  <a:tcPr marL="4173" marR="4173" marT="4173"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extLst>
                  <a:ext uri="{0D108BD9-81ED-4DB2-BD59-A6C34878D82A}">
                    <a16:rowId xmlns:a16="http://schemas.microsoft.com/office/drawing/2014/main" val="10004"/>
                  </a:ext>
                </a:extLst>
              </a:tr>
              <a:tr h="932828">
                <a:tc>
                  <a:txBody>
                    <a:bodyPr/>
                    <a:lstStyle/>
                    <a:p>
                      <a:pPr algn="ctr">
                        <a:lnSpc>
                          <a:spcPts val="1200"/>
                        </a:lnSpc>
                        <a:buNone/>
                      </a:pPr>
                      <a:r>
                        <a:rPr sz="1200" b="1" u="none" dirty="0">
                          <a:latin typeface="BIZ UDPゴシック"/>
                          <a:ea typeface="BIZ UDPゴシック"/>
                          <a:cs typeface="BIZ UDPゴシック"/>
                        </a:rPr>
                        <a:t>火山活動の状況</a:t>
                      </a:r>
                      <a:endParaRPr sz="1200" b="1" i="0" u="none" dirty="0">
                        <a:solidFill>
                          <a:srgbClr val="000000"/>
                        </a:solidFill>
                        <a:latin typeface="BIZ UDPゴシック"/>
                        <a:ea typeface="BIZ UDPゴシック"/>
                        <a:cs typeface="BIZ UDPゴシック"/>
                      </a:endParaRPr>
                    </a:p>
                  </a:txBody>
                  <a:tcPr marL="4173" marR="4173" marT="4173"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bg1">
                        <a:lumMod val="85000"/>
                      </a:schemeClr>
                    </a:solidFill>
                  </a:tcPr>
                </a:tc>
                <a:tc>
                  <a:txBody>
                    <a:bodyPr/>
                    <a:lstStyle/>
                    <a:p>
                      <a:pPr marL="171450" indent="-171450" algn="l">
                        <a:lnSpc>
                          <a:spcPts val="1200"/>
                        </a:lnSpc>
                        <a:buFont typeface="Arial"/>
                        <a:buChar char="•"/>
                      </a:pPr>
                      <a:r>
                        <a:rPr sz="1200" u="none" dirty="0">
                          <a:latin typeface="BIZ UDPゴシック"/>
                          <a:ea typeface="BIZ UDPゴシック"/>
                          <a:cs typeface="BIZ UDPゴシック"/>
                        </a:rPr>
                        <a:t>火山活動は静穏</a:t>
                      </a:r>
                      <a:endParaRPr sz="1200" b="0" i="0" u="none" dirty="0">
                        <a:solidFill>
                          <a:srgbClr val="000000"/>
                        </a:solidFill>
                        <a:latin typeface="BIZ UDPゴシック"/>
                        <a:ea typeface="BIZ UDPゴシック"/>
                        <a:cs typeface="BIZ UDPゴシック"/>
                      </a:endParaRPr>
                    </a:p>
                  </a:txBody>
                  <a:tcPr marL="36000" marR="4173" marT="36000"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tc>
                  <a:txBody>
                    <a:bodyPr/>
                    <a:lstStyle/>
                    <a:p>
                      <a:pPr marL="171450" indent="-171450" algn="l">
                        <a:lnSpc>
                          <a:spcPts val="1200"/>
                        </a:lnSpc>
                        <a:buFont typeface="Arial"/>
                        <a:buChar char="•"/>
                      </a:pPr>
                      <a:r>
                        <a:rPr sz="1200" u="none" dirty="0">
                          <a:latin typeface="BIZ UDPゴシック"/>
                          <a:ea typeface="BIZ UDPゴシック"/>
                          <a:cs typeface="BIZ UDPゴシック"/>
                        </a:rPr>
                        <a:t>火山活動に高まりがみられる。今後の活動の推移によってはレベルを引き上げる可能性がある</a:t>
                      </a:r>
                      <a:endParaRPr sz="1200" b="0" i="0" u="none" dirty="0">
                        <a:solidFill>
                          <a:srgbClr val="000000"/>
                        </a:solidFill>
                        <a:latin typeface="BIZ UDPゴシック"/>
                        <a:ea typeface="BIZ UDPゴシック"/>
                        <a:cs typeface="BIZ UDPゴシック"/>
                      </a:endParaRPr>
                    </a:p>
                  </a:txBody>
                  <a:tcPr marL="36000" marR="4173" marT="36000"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tc>
                  <a:txBody>
                    <a:bodyPr/>
                    <a:lstStyle/>
                    <a:p>
                      <a:pPr marL="171450" indent="-171450" algn="l">
                        <a:lnSpc>
                          <a:spcPts val="1200"/>
                        </a:lnSpc>
                        <a:buFont typeface="Arial"/>
                        <a:buChar char="•"/>
                      </a:pPr>
                      <a:r>
                        <a:rPr sz="1200" u="none" dirty="0">
                          <a:latin typeface="BIZ UDPゴシック"/>
                          <a:ea typeface="BIZ UDPゴシック"/>
                          <a:cs typeface="BIZ UDPゴシック"/>
                        </a:rPr>
                        <a:t>火口周辺に影響を及ぼす（この範囲に入った場合には生命に危険が及ぶ）噴火が発生、あるいは発生すると予想される</a:t>
                      </a:r>
                      <a:endParaRPr sz="1200" b="0" i="0" u="none" dirty="0">
                        <a:solidFill>
                          <a:srgbClr val="000000"/>
                        </a:solidFill>
                        <a:latin typeface="BIZ UDPゴシック"/>
                        <a:ea typeface="BIZ UDPゴシック"/>
                        <a:cs typeface="BIZ UDPゴシック"/>
                      </a:endParaRPr>
                    </a:p>
                  </a:txBody>
                  <a:tcPr marL="36000" marR="4173" marT="36000"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tc>
                  <a:txBody>
                    <a:bodyPr/>
                    <a:lstStyle/>
                    <a:p>
                      <a:pPr marL="171450" indent="-171450" algn="l">
                        <a:lnSpc>
                          <a:spcPts val="1200"/>
                        </a:lnSpc>
                        <a:buFont typeface="Arial"/>
                        <a:buChar char="•"/>
                      </a:pPr>
                      <a:r>
                        <a:rPr sz="1200" u="none" dirty="0">
                          <a:latin typeface="BIZ UDPゴシック"/>
                          <a:ea typeface="BIZ UDPゴシック"/>
                          <a:cs typeface="BIZ UDPゴシック"/>
                        </a:rPr>
                        <a:t>居住地域の近くまで重大な影響を及ぼす（この範囲に入った場合には生命に危険が及ぶ）噴火が発生、あるいは発生すると予想される</a:t>
                      </a:r>
                      <a:endParaRPr sz="1200" b="0" i="0" u="none" dirty="0">
                        <a:solidFill>
                          <a:srgbClr val="000000"/>
                        </a:solidFill>
                        <a:latin typeface="BIZ UDPゴシック"/>
                        <a:ea typeface="BIZ UDPゴシック"/>
                        <a:cs typeface="BIZ UDPゴシック"/>
                      </a:endParaRPr>
                    </a:p>
                  </a:txBody>
                  <a:tcPr marL="36000" marR="4173" marT="36000"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tc>
                  <a:txBody>
                    <a:bodyPr/>
                    <a:lstStyle/>
                    <a:p>
                      <a:pPr marL="171450" indent="-171450" algn="l">
                        <a:lnSpc>
                          <a:spcPts val="1200"/>
                        </a:lnSpc>
                        <a:buFont typeface="Arial"/>
                        <a:buChar char="•"/>
                      </a:pPr>
                      <a:r>
                        <a:rPr sz="1200" u="none" dirty="0">
                          <a:latin typeface="BIZ UDPゴシック"/>
                          <a:ea typeface="BIZ UDPゴシック"/>
                          <a:cs typeface="BIZ UDPゴシック"/>
                        </a:rPr>
                        <a:t>居住地域に重大な被害を及ぼす噴火が発生すると予想される（可能性が高まっている）。</a:t>
                      </a:r>
                      <a:endParaRPr sz="1200" b="0" i="0" u="none" dirty="0">
                        <a:solidFill>
                          <a:srgbClr val="000000"/>
                        </a:solidFill>
                        <a:latin typeface="BIZ UDPゴシック"/>
                        <a:ea typeface="BIZ UDPゴシック"/>
                        <a:cs typeface="BIZ UDPゴシック"/>
                      </a:endParaRPr>
                    </a:p>
                  </a:txBody>
                  <a:tcPr marL="36000" marR="4173" marT="36000"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tc>
                  <a:txBody>
                    <a:bodyPr/>
                    <a:lstStyle/>
                    <a:p>
                      <a:pPr marL="171450" indent="-171450" algn="l">
                        <a:lnSpc>
                          <a:spcPts val="1200"/>
                        </a:lnSpc>
                        <a:buFont typeface="Arial"/>
                        <a:buChar char="•"/>
                      </a:pPr>
                      <a:r>
                        <a:rPr sz="1200" u="none" dirty="0">
                          <a:latin typeface="BIZ UDPゴシック"/>
                          <a:ea typeface="BIZ UDPゴシック"/>
                          <a:cs typeface="BIZ UDPゴシック"/>
                        </a:rPr>
                        <a:t>居住地域に重大な被害を及ぼす噴火が発生、あるいは切迫している状態にある。</a:t>
                      </a:r>
                      <a:endParaRPr sz="1200" b="0" i="0" u="none" dirty="0">
                        <a:solidFill>
                          <a:srgbClr val="000000"/>
                        </a:solidFill>
                        <a:latin typeface="BIZ UDPゴシック"/>
                        <a:ea typeface="BIZ UDPゴシック"/>
                        <a:cs typeface="BIZ UDPゴシック"/>
                      </a:endParaRPr>
                    </a:p>
                  </a:txBody>
                  <a:tcPr marL="36000" marR="4173" marT="36000"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extLst>
                  <a:ext uri="{0D108BD9-81ED-4DB2-BD59-A6C34878D82A}">
                    <a16:rowId xmlns:a16="http://schemas.microsoft.com/office/drawing/2014/main" val="10005"/>
                  </a:ext>
                </a:extLst>
              </a:tr>
              <a:tr h="1486310">
                <a:tc>
                  <a:txBody>
                    <a:bodyPr/>
                    <a:lstStyle/>
                    <a:p>
                      <a:pPr algn="ctr">
                        <a:lnSpc>
                          <a:spcPts val="1200"/>
                        </a:lnSpc>
                        <a:buNone/>
                      </a:pPr>
                      <a:r>
                        <a:rPr sz="1200" b="1" u="none" dirty="0">
                          <a:latin typeface="BIZ UDPゴシック"/>
                          <a:ea typeface="BIZ UDPゴシック"/>
                          <a:cs typeface="BIZ UDPゴシック"/>
                        </a:rPr>
                        <a:t>想定される現象等</a:t>
                      </a:r>
                      <a:br>
                        <a:rPr dirty="0"/>
                      </a:br>
                      <a:r>
                        <a:rPr sz="1200" b="1" u="none" dirty="0">
                          <a:latin typeface="BIZ UDPゴシック"/>
                          <a:ea typeface="BIZ UDPゴシック"/>
                          <a:cs typeface="BIZ UDPゴシック"/>
                        </a:rPr>
                        <a:t>（レベル１、２は</a:t>
                      </a:r>
                      <a:endParaRPr sz="1200" b="1" u="none" spc="-150" dirty="0">
                        <a:latin typeface="BIZ UDPゴシック"/>
                        <a:ea typeface="BIZ UDPゴシック"/>
                        <a:cs typeface="BIZ UDPゴシック"/>
                      </a:endParaRPr>
                    </a:p>
                    <a:p>
                      <a:pPr algn="ctr">
                        <a:lnSpc>
                          <a:spcPts val="1200"/>
                        </a:lnSpc>
                        <a:buNone/>
                      </a:pPr>
                      <a:r>
                        <a:rPr sz="1200" b="1" u="none" dirty="0">
                          <a:latin typeface="BIZ UDPゴシック"/>
                          <a:ea typeface="BIZ UDPゴシック"/>
                          <a:cs typeface="BIZ UDPゴシック"/>
                        </a:rPr>
                        <a:t>記載省略）</a:t>
                      </a:r>
                      <a:endParaRPr sz="1200" b="1" i="0" u="none" spc="-150" dirty="0">
                        <a:solidFill>
                          <a:srgbClr val="000000"/>
                        </a:solidFill>
                        <a:latin typeface="BIZ UDPゴシック"/>
                        <a:ea typeface="BIZ UDPゴシック"/>
                        <a:cs typeface="BIZ UDPゴシック"/>
                      </a:endParaRPr>
                    </a:p>
                  </a:txBody>
                  <a:tcPr marL="4173" marR="4173" marT="4173"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bg1">
                        <a:lumMod val="85000"/>
                      </a:schemeClr>
                    </a:solidFill>
                  </a:tcPr>
                </a:tc>
                <a:tc>
                  <a:txBody>
                    <a:bodyPr/>
                    <a:lstStyle/>
                    <a:p>
                      <a:pPr marL="0" indent="0" algn="l">
                        <a:lnSpc>
                          <a:spcPts val="1200"/>
                        </a:lnSpc>
                        <a:buFont typeface="Arial"/>
                        <a:buNone/>
                      </a:pPr>
                      <a:endParaRPr sz="1200" b="0" i="0" u="none" dirty="0">
                        <a:solidFill>
                          <a:srgbClr val="000000"/>
                        </a:solidFill>
                        <a:latin typeface="BIZ UDPゴシック"/>
                        <a:ea typeface="BIZ UDPゴシック"/>
                        <a:cs typeface="BIZ UDPゴシック"/>
                      </a:endParaRPr>
                    </a:p>
                  </a:txBody>
                  <a:tcPr marL="36000" marR="4173" marT="36000"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tc>
                  <a:txBody>
                    <a:bodyPr/>
                    <a:lstStyle/>
                    <a:p>
                      <a:pPr marL="0" indent="0" algn="l">
                        <a:lnSpc>
                          <a:spcPts val="1200"/>
                        </a:lnSpc>
                        <a:buFont typeface="Arial"/>
                        <a:buNone/>
                      </a:pPr>
                      <a:endParaRPr sz="1200" b="0" i="0" u="none" dirty="0">
                        <a:solidFill>
                          <a:srgbClr val="000000"/>
                        </a:solidFill>
                        <a:latin typeface="BIZ UDPゴシック"/>
                        <a:ea typeface="BIZ UDPゴシック"/>
                        <a:cs typeface="BIZ UDPゴシック"/>
                      </a:endParaRPr>
                    </a:p>
                  </a:txBody>
                  <a:tcPr marL="36000" marR="4173" marT="36000"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tc>
                  <a:txBody>
                    <a:bodyPr/>
                    <a:lstStyle/>
                    <a:p>
                      <a:pPr marL="0" indent="0" algn="l">
                        <a:lnSpc>
                          <a:spcPts val="1200"/>
                        </a:lnSpc>
                        <a:buFont typeface="Arial"/>
                        <a:buNone/>
                      </a:pPr>
                      <a:endParaRPr sz="1200" b="0" i="0" u="none" dirty="0">
                        <a:solidFill>
                          <a:srgbClr val="000000"/>
                        </a:solidFill>
                        <a:latin typeface="BIZ UDPゴシック"/>
                        <a:ea typeface="BIZ UDPゴシック"/>
                        <a:cs typeface="BIZ UDPゴシック"/>
                      </a:endParaRPr>
                    </a:p>
                  </a:txBody>
                  <a:tcPr marL="36000" marR="4173" marT="36000"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tc>
                  <a:txBody>
                    <a:bodyPr/>
                    <a:lstStyle/>
                    <a:p>
                      <a:pPr marL="171450" indent="-171450" algn="l">
                        <a:lnSpc>
                          <a:spcPts val="1200"/>
                        </a:lnSpc>
                        <a:buFont typeface="Arial"/>
                        <a:buChar char="•"/>
                      </a:pPr>
                      <a:r>
                        <a:rPr sz="1200" u="none" dirty="0">
                          <a:latin typeface="BIZ UDPゴシック"/>
                          <a:ea typeface="BIZ UDPゴシック"/>
                          <a:cs typeface="BIZ UDPゴシック"/>
                        </a:rPr>
                        <a:t>火山活動が低下する過程などにおいて、居住地域に影響しない程度の噴火の発生等。</a:t>
                      </a:r>
                    </a:p>
                    <a:p>
                      <a:pPr marL="171450" indent="-171450" algn="l">
                        <a:lnSpc>
                          <a:spcPts val="1200"/>
                        </a:lnSpc>
                        <a:buFont typeface="Arial"/>
                        <a:buChar char="•"/>
                      </a:pPr>
                      <a:endParaRPr sz="1200" u="none" dirty="0">
                        <a:latin typeface="BIZ UDPゴシック"/>
                        <a:ea typeface="BIZ UDPゴシック"/>
                        <a:cs typeface="BIZ UDPゴシック"/>
                      </a:endParaRPr>
                    </a:p>
                    <a:p>
                      <a:pPr marL="171450" indent="-171450" algn="l">
                        <a:lnSpc>
                          <a:spcPts val="1200"/>
                        </a:lnSpc>
                        <a:buFont typeface="Arial"/>
                        <a:buChar char="•"/>
                      </a:pPr>
                      <a:r>
                        <a:rPr sz="1200" u="none" dirty="0">
                          <a:latin typeface="BIZ UDPゴシック"/>
                          <a:ea typeface="BIZ UDPゴシック"/>
                          <a:cs typeface="BIZ UDPゴシック"/>
                        </a:rPr>
                        <a:t>地震増加、地殻変動、浅部の低周波地震や火山性微動の断続的な発生など、火山活動の高まり。</a:t>
                      </a:r>
                      <a:endParaRPr sz="1200" b="0" i="0" u="none" dirty="0">
                        <a:solidFill>
                          <a:srgbClr val="000000"/>
                        </a:solidFill>
                        <a:latin typeface="BIZ UDPゴシック"/>
                        <a:ea typeface="BIZ UDPゴシック"/>
                        <a:cs typeface="BIZ UDPゴシック"/>
                      </a:endParaRPr>
                    </a:p>
                  </a:txBody>
                  <a:tcPr marL="36000" marR="4173" marT="36000"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tc>
                  <a:txBody>
                    <a:bodyPr/>
                    <a:lstStyle/>
                    <a:p>
                      <a:pPr marL="171450" indent="-171450" algn="l">
                        <a:lnSpc>
                          <a:spcPts val="1200"/>
                        </a:lnSpc>
                        <a:buFont typeface="Arial"/>
                        <a:buChar char="•"/>
                      </a:pPr>
                      <a:r>
                        <a:rPr sz="1200" u="none" dirty="0">
                          <a:latin typeface="BIZ UDPゴシック"/>
                          <a:ea typeface="BIZ UDPゴシック"/>
                          <a:cs typeface="BIZ UDPゴシック"/>
                        </a:rPr>
                        <a:t>地震活動のさらなる活発化、顕著な地殻変動等により、居住地域に重大な被害を及ぼす噴火が予想される。</a:t>
                      </a:r>
                    </a:p>
                    <a:p>
                      <a:pPr marL="171450" indent="-171450" algn="l">
                        <a:lnSpc>
                          <a:spcPts val="1200"/>
                        </a:lnSpc>
                        <a:buFont typeface="Arial"/>
                        <a:buChar char="•"/>
                      </a:pPr>
                      <a:endParaRPr sz="1200" u="none" dirty="0">
                        <a:latin typeface="BIZ UDPゴシック"/>
                        <a:ea typeface="BIZ UDPゴシック"/>
                        <a:cs typeface="BIZ UDPゴシック"/>
                      </a:endParaRPr>
                    </a:p>
                    <a:p>
                      <a:pPr marL="171450" indent="-171450" algn="l">
                        <a:lnSpc>
                          <a:spcPts val="1200"/>
                        </a:lnSpc>
                        <a:buFont typeface="Arial"/>
                        <a:buChar char="•"/>
                      </a:pPr>
                      <a:r>
                        <a:rPr sz="1200" u="none" dirty="0">
                          <a:latin typeface="BIZ UDPゴシック"/>
                          <a:ea typeface="BIZ UDPゴシック"/>
                          <a:cs typeface="BIZ UDPゴシック"/>
                        </a:rPr>
                        <a:t>居住地域に影響しない程度の噴火が発生し、今後居住地域に重大な被害を及ぼす噴火が予想される。</a:t>
                      </a:r>
                      <a:br>
                        <a:rPr dirty="0"/>
                      </a:br>
                      <a:endParaRPr sz="1200" b="0" i="0" u="none" dirty="0">
                        <a:solidFill>
                          <a:srgbClr val="000000"/>
                        </a:solidFill>
                        <a:latin typeface="BIZ UDPゴシック"/>
                        <a:ea typeface="BIZ UDPゴシック"/>
                        <a:cs typeface="BIZ UDPゴシック"/>
                      </a:endParaRPr>
                    </a:p>
                  </a:txBody>
                  <a:tcPr marL="36000" marR="4173" marT="36000"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tc>
                  <a:txBody>
                    <a:bodyPr/>
                    <a:lstStyle/>
                    <a:p>
                      <a:pPr marL="171450" indent="-171450" algn="l">
                        <a:lnSpc>
                          <a:spcPts val="1200"/>
                        </a:lnSpc>
                        <a:buFont typeface="Arial"/>
                        <a:buChar char="•"/>
                      </a:pPr>
                      <a:r>
                        <a:rPr sz="1200" u="none" dirty="0">
                          <a:latin typeface="BIZ UDPゴシック"/>
                          <a:ea typeface="BIZ UDPゴシック"/>
                          <a:cs typeface="BIZ UDPゴシック"/>
                        </a:rPr>
                        <a:t>体に感じる地震を含む顕著な地震活動、地殻変動の加速、噴火開始後の噴火活動の高まり等、居住地域に重大な被害を及ぼす噴火が切迫している。</a:t>
                      </a:r>
                    </a:p>
                    <a:p>
                      <a:pPr marL="171450" indent="-171450" algn="l">
                        <a:lnSpc>
                          <a:spcPts val="1200"/>
                        </a:lnSpc>
                        <a:buFont typeface="Arial"/>
                        <a:buChar char="•"/>
                      </a:pPr>
                      <a:endParaRPr sz="1200" u="none" dirty="0">
                        <a:latin typeface="BIZ UDPゴシック"/>
                        <a:ea typeface="BIZ UDPゴシック"/>
                        <a:cs typeface="BIZ UDPゴシック"/>
                      </a:endParaRPr>
                    </a:p>
                    <a:p>
                      <a:pPr marL="171450" indent="-171450" algn="l">
                        <a:lnSpc>
                          <a:spcPts val="1200"/>
                        </a:lnSpc>
                        <a:buFont typeface="Arial"/>
                        <a:buChar char="•"/>
                      </a:pPr>
                      <a:r>
                        <a:rPr sz="1200" u="none" dirty="0">
                          <a:latin typeface="BIZ UDPゴシック"/>
                          <a:ea typeface="BIZ UDPゴシック"/>
                          <a:cs typeface="BIZ UDPゴシック"/>
                        </a:rPr>
                        <a:t>噴火が発生</a:t>
                      </a:r>
                      <a:endParaRPr sz="1200" b="0" i="0" u="none" dirty="0">
                        <a:solidFill>
                          <a:srgbClr val="000000"/>
                        </a:solidFill>
                        <a:latin typeface="BIZ UDPゴシック"/>
                        <a:ea typeface="BIZ UDPゴシック"/>
                        <a:cs typeface="BIZ UDPゴシック"/>
                      </a:endParaRPr>
                    </a:p>
                  </a:txBody>
                  <a:tcPr marL="36000" marR="4173" marT="36000"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extLst>
                  <a:ext uri="{0D108BD9-81ED-4DB2-BD59-A6C34878D82A}">
                    <a16:rowId xmlns:a16="http://schemas.microsoft.com/office/drawing/2014/main" val="10006"/>
                  </a:ext>
                </a:extLst>
              </a:tr>
              <a:tr h="1341814">
                <a:tc>
                  <a:txBody>
                    <a:bodyPr/>
                    <a:lstStyle/>
                    <a:p>
                      <a:pPr algn="ctr">
                        <a:lnSpc>
                          <a:spcPts val="1200"/>
                        </a:lnSpc>
                        <a:buNone/>
                      </a:pPr>
                      <a:r>
                        <a:rPr sz="1200" b="1" u="none" dirty="0">
                          <a:latin typeface="BIZ UDPゴシック"/>
                          <a:ea typeface="BIZ UDPゴシック"/>
                          <a:cs typeface="BIZ UDPゴシック"/>
                        </a:rPr>
                        <a:t>（宝永噴火の例）</a:t>
                      </a:r>
                      <a:endParaRPr sz="1200" b="1" i="0" u="none" dirty="0">
                        <a:solidFill>
                          <a:srgbClr val="000000"/>
                        </a:solidFill>
                        <a:latin typeface="BIZ UDPゴシック"/>
                        <a:ea typeface="BIZ UDPゴシック"/>
                        <a:cs typeface="BIZ UDPゴシック"/>
                      </a:endParaRPr>
                    </a:p>
                  </a:txBody>
                  <a:tcPr marL="4173" marR="4173" marT="4173"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bg1">
                        <a:lumMod val="85000"/>
                      </a:schemeClr>
                    </a:solidFill>
                  </a:tcPr>
                </a:tc>
                <a:tc>
                  <a:txBody>
                    <a:bodyPr/>
                    <a:lstStyle/>
                    <a:p>
                      <a:pPr marL="0" indent="0" algn="l">
                        <a:lnSpc>
                          <a:spcPts val="1200"/>
                        </a:lnSpc>
                        <a:buFont typeface="Arial"/>
                        <a:buNone/>
                      </a:pPr>
                      <a:endParaRPr sz="1200" b="0" i="0" u="none" dirty="0">
                        <a:solidFill>
                          <a:srgbClr val="000000"/>
                        </a:solidFill>
                        <a:latin typeface="BIZ UDPゴシック"/>
                        <a:ea typeface="BIZ UDPゴシック"/>
                        <a:cs typeface="BIZ UDPゴシック"/>
                      </a:endParaRPr>
                    </a:p>
                  </a:txBody>
                  <a:tcPr marL="36000" marR="4173" marT="36000"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tc>
                  <a:txBody>
                    <a:bodyPr/>
                    <a:lstStyle/>
                    <a:p>
                      <a:pPr marL="0" indent="0" algn="l">
                        <a:lnSpc>
                          <a:spcPts val="1200"/>
                        </a:lnSpc>
                        <a:buFont typeface="Arial"/>
                        <a:buNone/>
                      </a:pPr>
                      <a:endParaRPr sz="1200" b="0" i="0" u="none" dirty="0">
                        <a:solidFill>
                          <a:srgbClr val="000000"/>
                        </a:solidFill>
                        <a:latin typeface="BIZ UDPゴシック"/>
                        <a:ea typeface="BIZ UDPゴシック"/>
                        <a:cs typeface="BIZ UDPゴシック"/>
                      </a:endParaRPr>
                    </a:p>
                  </a:txBody>
                  <a:tcPr marL="36000" marR="4173" marT="36000"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tc>
                  <a:txBody>
                    <a:bodyPr/>
                    <a:lstStyle/>
                    <a:p>
                      <a:pPr marL="0" indent="0" algn="l">
                        <a:lnSpc>
                          <a:spcPts val="1200"/>
                        </a:lnSpc>
                        <a:buFont typeface="Arial"/>
                        <a:buNone/>
                      </a:pPr>
                      <a:endParaRPr sz="1200" b="0" i="0" u="none" dirty="0">
                        <a:solidFill>
                          <a:srgbClr val="000000"/>
                        </a:solidFill>
                        <a:latin typeface="BIZ UDPゴシック"/>
                        <a:ea typeface="BIZ UDPゴシック"/>
                        <a:cs typeface="BIZ UDPゴシック"/>
                      </a:endParaRPr>
                    </a:p>
                  </a:txBody>
                  <a:tcPr marL="36000" marR="4173" marT="36000"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tc>
                  <a:txBody>
                    <a:bodyPr/>
                    <a:lstStyle/>
                    <a:p>
                      <a:pPr marL="171450" indent="-171450" algn="l">
                        <a:lnSpc>
                          <a:spcPts val="1200"/>
                        </a:lnSpc>
                        <a:buFont typeface="Arial"/>
                        <a:buChar char="•"/>
                      </a:pPr>
                      <a:r>
                        <a:rPr sz="1200" u="none" dirty="0">
                          <a:latin typeface="BIZ UDPゴシック"/>
                          <a:ea typeface="BIZ UDPゴシック"/>
                          <a:cs typeface="BIZ UDPゴシック"/>
                        </a:rPr>
                        <a:t>１２月３日以降（</a:t>
                      </a:r>
                      <a:r>
                        <a:rPr sz="1200" b="1" u="none" dirty="0">
                          <a:highlight>
                            <a:srgbClr val="FFFF00"/>
                          </a:highlight>
                          <a:latin typeface="BIZ UDPゴシック"/>
                          <a:ea typeface="BIZ UDPゴシック"/>
                          <a:cs typeface="BIZ UDPゴシック"/>
                        </a:rPr>
                        <a:t>噴火開始十数日前</a:t>
                      </a:r>
                      <a:r>
                        <a:rPr sz="1200" u="none" dirty="0">
                          <a:latin typeface="BIZ UDPゴシック"/>
                          <a:ea typeface="BIZ UDPゴシック"/>
                          <a:cs typeface="BIZ UDPゴシック"/>
                        </a:rPr>
                        <a:t>）：山中のみで体に感じる地震が多発、鳴動がほぼ毎日あった。</a:t>
                      </a:r>
                      <a:endParaRPr sz="1200" b="0" i="0" u="none" dirty="0">
                        <a:solidFill>
                          <a:srgbClr val="000000"/>
                        </a:solidFill>
                        <a:latin typeface="BIZ UDPゴシック"/>
                        <a:ea typeface="BIZ UDPゴシック"/>
                        <a:cs typeface="BIZ UDPゴシック"/>
                      </a:endParaRPr>
                    </a:p>
                  </a:txBody>
                  <a:tcPr marL="36000" marR="4173" marT="36000"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tc>
                  <a:txBody>
                    <a:bodyPr/>
                    <a:lstStyle/>
                    <a:p>
                      <a:pPr marL="171450" indent="-171450" algn="l">
                        <a:lnSpc>
                          <a:spcPts val="1200"/>
                        </a:lnSpc>
                        <a:buFont typeface="Arial"/>
                        <a:buChar char="•"/>
                      </a:pPr>
                      <a:r>
                        <a:rPr sz="1200" b="1" u="none" dirty="0">
                          <a:highlight>
                            <a:srgbClr val="FFFF00"/>
                          </a:highlight>
                          <a:latin typeface="BIZ UDPゴシック"/>
                          <a:ea typeface="BIZ UDPゴシック"/>
                          <a:cs typeface="BIZ UDPゴシック"/>
                        </a:rPr>
                        <a:t>噴火開始数日前～：地震活動</a:t>
                      </a:r>
                      <a:r>
                        <a:rPr sz="1200" u="none" dirty="0">
                          <a:latin typeface="BIZ UDPゴシック"/>
                          <a:ea typeface="BIZ UDPゴシック"/>
                          <a:cs typeface="BIZ UDPゴシック"/>
                        </a:rPr>
                        <a:t>のさらなる活発化と顕著な地殻変動（推定）</a:t>
                      </a:r>
                      <a:endParaRPr sz="1200" b="0" i="0" u="none" dirty="0">
                        <a:solidFill>
                          <a:srgbClr val="000000"/>
                        </a:solidFill>
                        <a:latin typeface="BIZ UDPゴシック"/>
                        <a:ea typeface="BIZ UDPゴシック"/>
                        <a:cs typeface="BIZ UDPゴシック"/>
                      </a:endParaRPr>
                    </a:p>
                  </a:txBody>
                  <a:tcPr marL="36000" marR="4173" marT="36000"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tc>
                  <a:txBody>
                    <a:bodyPr/>
                    <a:lstStyle/>
                    <a:p>
                      <a:pPr marL="171450" indent="-171450" algn="l">
                        <a:lnSpc>
                          <a:spcPts val="1200"/>
                        </a:lnSpc>
                        <a:buFont typeface="Arial"/>
                        <a:buChar char="•"/>
                      </a:pPr>
                      <a:r>
                        <a:rPr sz="1200" b="0" u="none" dirty="0">
                          <a:latin typeface="BIZ UDPゴシック"/>
                          <a:ea typeface="BIZ UDPゴシック"/>
                          <a:cs typeface="BIZ UDPゴシック"/>
                        </a:rPr>
                        <a:t>１２月１５日朝～１６日午前</a:t>
                      </a:r>
                      <a:r>
                        <a:rPr sz="1200" b="1" u="none" dirty="0">
                          <a:highlight>
                            <a:srgbClr val="FFFF00"/>
                          </a:highlight>
                          <a:latin typeface="BIZ UDPゴシック"/>
                          <a:ea typeface="BIZ UDPゴシック"/>
                          <a:cs typeface="BIZ UDPゴシック"/>
                        </a:rPr>
                        <a:t>（噴火開始前日～直前</a:t>
                      </a:r>
                      <a:r>
                        <a:rPr sz="1200" u="none" dirty="0">
                          <a:latin typeface="BIZ UDPゴシック"/>
                          <a:ea typeface="BIZ UDPゴシック"/>
                          <a:cs typeface="BIZ UDPゴシック"/>
                        </a:rPr>
                        <a:t>）：地震多発、東京など広域で揺れ。</a:t>
                      </a:r>
                    </a:p>
                    <a:p>
                      <a:pPr marL="171450" indent="-171450" algn="l">
                        <a:lnSpc>
                          <a:spcPts val="1200"/>
                        </a:lnSpc>
                        <a:buFont typeface="Arial"/>
                        <a:buChar char="•"/>
                      </a:pPr>
                      <a:endParaRPr sz="1200" u="none" dirty="0">
                        <a:latin typeface="BIZ UDPゴシック"/>
                        <a:ea typeface="BIZ UDPゴシック"/>
                        <a:cs typeface="BIZ UDPゴシック"/>
                      </a:endParaRPr>
                    </a:p>
                    <a:p>
                      <a:pPr marL="171450" indent="-171450" algn="l">
                        <a:lnSpc>
                          <a:spcPts val="1200"/>
                        </a:lnSpc>
                        <a:buFont typeface="Arial"/>
                        <a:buChar char="•"/>
                      </a:pPr>
                      <a:r>
                        <a:rPr sz="1200" u="none" dirty="0">
                          <a:latin typeface="BIZ UDPゴシック"/>
                          <a:ea typeface="BIZ UDPゴシック"/>
                          <a:cs typeface="BIZ UDPゴシック"/>
                        </a:rPr>
                        <a:t>１２月１６日噴火開始：翌年１月１日にかけて１６日間噴火継続、大規模噴火、大量の火山灰等が広範囲に堆積。</a:t>
                      </a:r>
                      <a:endParaRPr sz="1200" b="0" i="0" u="none" dirty="0">
                        <a:solidFill>
                          <a:srgbClr val="000000"/>
                        </a:solidFill>
                        <a:latin typeface="BIZ UDPゴシック"/>
                        <a:ea typeface="BIZ UDPゴシック"/>
                        <a:cs typeface="BIZ UDPゴシック"/>
                      </a:endParaRPr>
                    </a:p>
                  </a:txBody>
                  <a:tcPr marL="36000" marR="4173" marT="36000"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extLst>
                  <a:ext uri="{0D108BD9-81ED-4DB2-BD59-A6C34878D82A}">
                    <a16:rowId xmlns:a16="http://schemas.microsoft.com/office/drawing/2014/main" val="10007"/>
                  </a:ext>
                </a:extLst>
              </a:tr>
            </a:tbl>
          </a:graphicData>
        </a:graphic>
      </p:graphicFrame>
      <p:sp>
        <p:nvSpPr>
          <p:cNvPr id="8" name="スライド番号プレースホルダー 1">
            <a:extLst>
              <a:ext uri="{FF2B5EF4-FFF2-40B4-BE49-F238E27FC236}">
                <a16:creationId xmlns:a16="http://schemas.microsoft.com/office/drawing/2014/main" id="{35C4A100-070D-4F37-D83F-8ABE271C17D5}"/>
              </a:ext>
            </a:extLst>
          </p:cNvPr>
          <p:cNvSpPr>
            <a:spLocks noGrp="1"/>
          </p:cNvSpPr>
          <p:nvPr/>
        </p:nvSpPr>
        <p:spPr>
          <a:xfrm>
            <a:off x="9448800" y="6376614"/>
            <a:ext cx="2743200" cy="400252"/>
          </a:xfrm>
          <a:prstGeom prst="rect">
            <a:avLst/>
          </a:prstGeom>
        </p:spPr>
        <p:txBody>
          <a:bodyPr anchor="ctr"/>
          <a:lstStyle>
            <a:lvl1pPr marL="0" indent="0" algn="l" defTabSz="914400">
              <a:buNone/>
              <a:defRPr sz="1800" kern="1200">
                <a:solidFill>
                  <a:schemeClr val="tx1"/>
                </a:solidFill>
                <a:latin typeface="+mn-lt"/>
                <a:ea typeface="+mn-lt"/>
                <a:cs typeface="+mn-lt"/>
              </a:defRPr>
            </a:lvl1pPr>
            <a:lvl2pPr marL="457200" indent="0" algn="l" defTabSz="914400">
              <a:buNone/>
              <a:defRPr sz="1800" kern="1200">
                <a:solidFill>
                  <a:schemeClr val="tx1"/>
                </a:solidFill>
                <a:latin typeface="+mn-lt"/>
                <a:ea typeface="+mn-lt"/>
                <a:cs typeface="+mn-lt"/>
              </a:defRPr>
            </a:lvl2pPr>
            <a:lvl3pPr marL="914400" indent="0" algn="l" defTabSz="914400">
              <a:buNone/>
              <a:defRPr sz="1800" kern="1200">
                <a:solidFill>
                  <a:schemeClr val="tx1"/>
                </a:solidFill>
                <a:latin typeface="+mn-lt"/>
                <a:ea typeface="+mn-lt"/>
                <a:cs typeface="+mn-lt"/>
              </a:defRPr>
            </a:lvl3pPr>
            <a:lvl4pPr marL="1371600" indent="0" algn="l" defTabSz="914400">
              <a:buNone/>
              <a:defRPr sz="1800" kern="1200">
                <a:solidFill>
                  <a:schemeClr val="tx1"/>
                </a:solidFill>
                <a:latin typeface="+mn-lt"/>
                <a:ea typeface="+mn-lt"/>
                <a:cs typeface="+mn-lt"/>
              </a:defRPr>
            </a:lvl4pPr>
            <a:lvl5pPr marL="1828800" indent="0" algn="l" defTabSz="914400">
              <a:buNone/>
              <a:defRPr sz="1800" kern="1200">
                <a:solidFill>
                  <a:schemeClr val="tx1"/>
                </a:solidFill>
                <a:latin typeface="+mn-lt"/>
                <a:ea typeface="+mn-lt"/>
                <a:cs typeface="+mn-lt"/>
              </a:defRPr>
            </a:lvl5pPr>
            <a:lvl6pPr marL="2286000" indent="0" algn="l" defTabSz="914400">
              <a:buNone/>
              <a:defRPr sz="1800" kern="1200">
                <a:solidFill>
                  <a:schemeClr val="tx1"/>
                </a:solidFill>
                <a:latin typeface="+mn-lt"/>
                <a:ea typeface="+mn-lt"/>
                <a:cs typeface="+mn-lt"/>
              </a:defRPr>
            </a:lvl6pPr>
            <a:lvl7pPr marL="2743200" indent="0" algn="l" defTabSz="914400">
              <a:buNone/>
              <a:defRPr sz="1800" kern="1200">
                <a:solidFill>
                  <a:schemeClr val="tx1"/>
                </a:solidFill>
                <a:latin typeface="+mn-lt"/>
                <a:ea typeface="+mn-lt"/>
                <a:cs typeface="+mn-lt"/>
              </a:defRPr>
            </a:lvl7pPr>
            <a:lvl8pPr marL="3200400" indent="0" algn="l" defTabSz="914400">
              <a:buNone/>
              <a:defRPr sz="1800" kern="1200">
                <a:solidFill>
                  <a:schemeClr val="tx1"/>
                </a:solidFill>
                <a:latin typeface="+mn-lt"/>
                <a:ea typeface="+mn-lt"/>
                <a:cs typeface="+mn-lt"/>
              </a:defRPr>
            </a:lvl8pPr>
            <a:lvl9pPr marL="3657600" indent="0" algn="l" defTabSz="914400">
              <a:buNone/>
              <a:defRPr sz="1800" kern="1200">
                <a:solidFill>
                  <a:schemeClr val="tx1"/>
                </a:solidFill>
                <a:latin typeface="+mn-lt"/>
                <a:ea typeface="+mn-lt"/>
                <a:cs typeface="+mn-lt"/>
              </a:defRPr>
            </a:lvl9pPr>
          </a:lstStyle>
          <a:p>
            <a:pPr algn="r">
              <a:buNone/>
              <a:defRPr sz="1200">
                <a:latin typeface="BIZ UDゴシック"/>
                <a:ea typeface="BIZ UDゴシック"/>
                <a:cs typeface="BIZ UDゴシック"/>
              </a:defRPr>
            </a:pPr>
            <a:fld id="{7AF72CF6-950A-0C0B-1206-6F7C51738285}" type="slidenum">
              <a:rPr sz="1200">
                <a:latin typeface="BIZ UDゴシック"/>
                <a:ea typeface="BIZ UDゴシック"/>
                <a:cs typeface="BIZ UDゴシック"/>
              </a:rPr>
              <a:t>9</a:t>
            </a:fld>
            <a:endParaRPr sz="1400" dirty="0">
              <a:latin typeface="BIZ UDPゴシック"/>
              <a:ea typeface="BIZ UDPゴシック"/>
              <a:cs typeface="BIZ UDPゴシック"/>
            </a:endParaRPr>
          </a:p>
        </p:txBody>
      </p:sp>
      <p:sp>
        <p:nvSpPr>
          <p:cNvPr id="18" name="Rectangle 3">
            <a:extLst>
              <a:ext uri="{FF2B5EF4-FFF2-40B4-BE49-F238E27FC236}">
                <a16:creationId xmlns:a16="http://schemas.microsoft.com/office/drawing/2014/main" id="{5A816A08-383F-CF1D-ECC0-C90D6C4F25EA}"/>
              </a:ext>
            </a:extLst>
          </p:cNvPr>
          <p:cNvSpPr>
            <a:spLocks noGrp="1"/>
          </p:cNvSpPr>
          <p:nvPr/>
        </p:nvSpPr>
        <p:spPr>
          <a:xfrm>
            <a:off x="6689557" y="6506655"/>
            <a:ext cx="2969876" cy="230832"/>
          </a:xfrm>
          <a:prstGeom prst="rect">
            <a:avLst/>
          </a:prstGeom>
          <a:solidFill>
            <a:schemeClr val="bg1"/>
          </a:solidFill>
          <a:ln>
            <a:noFill/>
          </a:ln>
        </p:spPr>
        <p:txBody>
          <a:bodyPr vert="horz" wrap="square" lIns="91440" tIns="45720" rIns="91440" bIns="45720" anchor="ctr">
            <a:spAutoFit/>
          </a:bodyPr>
          <a:lstStyle/>
          <a:p>
            <a:pPr algn="r">
              <a:spcBef>
                <a:spcPct val="0"/>
              </a:spcBef>
              <a:spcAft>
                <a:spcPct val="0"/>
              </a:spcAft>
              <a:buNone/>
            </a:pPr>
            <a:r>
              <a:rPr sz="900" b="0" i="0" u="none" cap="none" dirty="0">
                <a:ln>
                  <a:noFill/>
                </a:ln>
                <a:solidFill>
                  <a:prstClr val="black"/>
                </a:solidFill>
                <a:latin typeface="BIZ UDPゴシック"/>
                <a:ea typeface="BIZ UDPゴシック"/>
                <a:cs typeface="BIZ UDPゴシック"/>
              </a:rPr>
              <a:t>出典：</a:t>
            </a:r>
            <a:r>
              <a:rPr sz="900" dirty="0">
                <a:solidFill>
                  <a:prstClr val="black"/>
                </a:solidFill>
                <a:latin typeface="BIZ UDPゴシック"/>
                <a:ea typeface="BIZ UDPゴシック"/>
                <a:cs typeface="BIZ UDPゴシック"/>
              </a:rPr>
              <a:t>気象庁</a:t>
            </a:r>
            <a:r>
              <a:rPr sz="900" b="0" i="0" u="none" cap="none" dirty="0">
                <a:ln>
                  <a:noFill/>
                </a:ln>
                <a:solidFill>
                  <a:prstClr val="black"/>
                </a:solidFill>
                <a:latin typeface="BIZ UDPゴシック"/>
                <a:ea typeface="BIZ UDPゴシック"/>
                <a:cs typeface="BIZ UDPゴシック"/>
              </a:rPr>
              <a:t>「噴火警戒レベルリーフレット」</a:t>
            </a:r>
            <a:r>
              <a:rPr sz="900" dirty="0">
                <a:solidFill>
                  <a:prstClr val="black"/>
                </a:solidFill>
                <a:latin typeface="BIZ UDPゴシック"/>
                <a:ea typeface="BIZ UDPゴシック"/>
                <a:cs typeface="BIZ UDPゴシック"/>
              </a:rPr>
              <a:t>をもとに作成</a:t>
            </a:r>
            <a:endParaRPr sz="900" b="0" i="0" u="none" kern="1200" cap="none" spc="0" baseline="0" dirty="0">
              <a:ln>
                <a:noFill/>
              </a:ln>
              <a:solidFill>
                <a:prstClr val="black"/>
              </a:solidFill>
              <a:latin typeface="BIZ UDPゴシック"/>
              <a:ea typeface="BIZ UDPゴシック"/>
              <a:cs typeface="BIZ UDPゴシック"/>
            </a:endParaRPr>
          </a:p>
        </p:txBody>
      </p:sp>
      <p:sp>
        <p:nvSpPr>
          <p:cNvPr id="3" name="takeaway-band">
            <a:extLst>
              <a:ext uri="{FF2B5EF4-FFF2-40B4-BE49-F238E27FC236}">
                <a16:creationId xmlns:a16="http://schemas.microsoft.com/office/drawing/2014/main" id="{340F2AE5-8EFF-CCAA-0C87-E652CECD19FA}"/>
              </a:ext>
            </a:extLst>
          </p:cNvPr>
          <p:cNvSpPr>
            <a:spLocks noGrp="1"/>
          </p:cNvSpPr>
          <p:nvPr/>
        </p:nvSpPr>
        <p:spPr>
          <a:xfrm>
            <a:off x="361949" y="546891"/>
            <a:ext cx="11830051" cy="1021002"/>
          </a:xfrm>
          <a:prstGeom prst="rect">
            <a:avLst/>
          </a:prstGeom>
          <a:solidFill>
            <a:srgbClr val="BDD7EE"/>
          </a:solidFill>
          <a:ln w="0">
            <a:solidFill>
              <a:srgbClr val="BDD7EE"/>
            </a:solidFill>
            <a:prstDash val="solid"/>
          </a:ln>
        </p:spPr>
        <p:txBody>
          <a:bodyPr/>
          <a:lstStyle/>
          <a:p>
            <a:pPr marL="285750" indent="-285750">
              <a:lnSpc>
                <a:spcPct val="108000"/>
              </a:lnSpc>
              <a:buFont typeface="Wingdings"/>
              <a:buChar char="u"/>
              <a:defRPr sz="1500" b="0">
                <a:solidFill>
                  <a:srgbClr val="111111"/>
                </a:solidFill>
                <a:latin typeface="BIZ UDゴシック"/>
                <a:ea typeface="BIZ UDゴシック"/>
                <a:cs typeface="BIZ UDゴシック"/>
              </a:defRPr>
            </a:pPr>
            <a:r>
              <a:rPr sz="1400" dirty="0">
                <a:solidFill>
                  <a:srgbClr val="111111"/>
                </a:solidFill>
                <a:latin typeface="BIZ UDゴシック"/>
                <a:ea typeface="BIZ UDゴシック"/>
                <a:cs typeface="BIZ UDゴシック"/>
              </a:rPr>
              <a:t>富士山噴火については、気象庁が噴火警戒レベルや火山活動に関する情報を発表している。</a:t>
            </a:r>
          </a:p>
          <a:p>
            <a:pPr marL="285750" indent="-285750">
              <a:lnSpc>
                <a:spcPct val="108000"/>
              </a:lnSpc>
              <a:buFont typeface="Wingdings"/>
              <a:buChar char="u"/>
              <a:defRPr sz="1500" b="0">
                <a:solidFill>
                  <a:srgbClr val="111111"/>
                </a:solidFill>
                <a:latin typeface="BIZ UDゴシック"/>
                <a:ea typeface="BIZ UDゴシック"/>
                <a:cs typeface="BIZ UDゴシック"/>
              </a:defRPr>
            </a:pPr>
            <a:r>
              <a:rPr sz="1400" b="1" u="sng" dirty="0">
                <a:solidFill>
                  <a:srgbClr val="111111"/>
                </a:solidFill>
                <a:latin typeface="BIZ UDゴシック"/>
                <a:ea typeface="BIZ UDゴシック"/>
                <a:cs typeface="BIZ UDゴシック"/>
              </a:rPr>
              <a:t>宝永噴火では、噴火開始十数日前から地震や鳴動等の前兆が確認</a:t>
            </a:r>
            <a:r>
              <a:rPr sz="1400" dirty="0">
                <a:solidFill>
                  <a:srgbClr val="111111"/>
                </a:solidFill>
                <a:latin typeface="BIZ UDゴシック"/>
                <a:ea typeface="BIZ UDゴシック"/>
                <a:cs typeface="BIZ UDゴシック"/>
              </a:rPr>
              <a:t>された。</a:t>
            </a:r>
          </a:p>
          <a:p>
            <a:pPr marL="285750" indent="-285750">
              <a:lnSpc>
                <a:spcPct val="108000"/>
              </a:lnSpc>
              <a:buFont typeface="Wingdings"/>
              <a:buChar char="u"/>
              <a:defRPr sz="1500" b="0">
                <a:solidFill>
                  <a:srgbClr val="111111"/>
                </a:solidFill>
                <a:latin typeface="BIZ UDゴシック"/>
                <a:ea typeface="BIZ UDゴシック"/>
                <a:cs typeface="BIZ UDゴシック"/>
              </a:defRPr>
            </a:pPr>
            <a:r>
              <a:rPr sz="1400" b="1" u="sng" dirty="0">
                <a:solidFill>
                  <a:srgbClr val="111111"/>
                </a:solidFill>
                <a:latin typeface="BIZ UDゴシック"/>
                <a:ea typeface="BIZ UDゴシック"/>
                <a:cs typeface="BIZ UDゴシック"/>
              </a:rPr>
              <a:t>大規模噴火の時期や降灰範囲を噴火前に確実に予測することは困難</a:t>
            </a:r>
            <a:r>
              <a:rPr sz="1400" dirty="0">
                <a:solidFill>
                  <a:srgbClr val="111111"/>
                </a:solidFill>
                <a:latin typeface="BIZ UDゴシック"/>
                <a:ea typeface="BIZ UDゴシック"/>
                <a:cs typeface="BIZ UDゴシック"/>
              </a:rPr>
              <a:t>であるが、</a:t>
            </a:r>
            <a:r>
              <a:rPr sz="1400" b="1" u="sng" dirty="0">
                <a:solidFill>
                  <a:srgbClr val="111111"/>
                </a:solidFill>
                <a:latin typeface="BIZ UDゴシック"/>
                <a:ea typeface="BIZ UDゴシック"/>
                <a:cs typeface="BIZ UDゴシック"/>
              </a:rPr>
              <a:t>火山活動の活発化を把握した場合には、大阪でのバックアップ体制の事前起動や、閣僚等の事前移行を検討する時間を確保できる可能性がある。</a:t>
            </a:r>
          </a:p>
        </p:txBody>
      </p:sp>
      <p:pic>
        <p:nvPicPr>
          <p:cNvPr id="26" name="図 4"/>
          <p:cNvPicPr>
            <a:picLocks noChangeAspect="1"/>
          </p:cNvPicPr>
          <p:nvPr/>
        </p:nvPicPr>
        <p:blipFill>
          <a:blip r:embed="rId3"/>
          <a:srcRect t="906"/>
          <a:stretch>
            <a:fillRect/>
          </a:stretch>
        </p:blipFill>
        <p:spPr>
          <a:xfrm>
            <a:off x="1707879" y="3940705"/>
            <a:ext cx="3906112" cy="2839315"/>
          </a:xfrm>
          <a:prstGeom prst="rect">
            <a:avLst/>
          </a:prstGeom>
        </p:spPr>
      </p:pic>
      <p:sp>
        <p:nvSpPr>
          <p:cNvPr id="6" name="直線コネクタ 5">
            <a:extLst>
              <a:ext uri="{FF2B5EF4-FFF2-40B4-BE49-F238E27FC236}">
                <a16:creationId xmlns:a16="http://schemas.microsoft.com/office/drawing/2014/main" id="{3FA32289-40A4-443F-BCD4-B6027D33463A}"/>
              </a:ext>
            </a:extLst>
          </p:cNvPr>
          <p:cNvSpPr>
            <a:spLocks noGrp="1"/>
          </p:cNvSpPr>
          <p:nvPr/>
        </p:nvSpPr>
        <p:spPr>
          <a:xfrm>
            <a:off x="419151" y="481387"/>
            <a:ext cx="11743658" cy="0"/>
          </a:xfrm>
          <a:prstGeom prst="line">
            <a:avLst/>
          </a:prstGeom>
        </p:spPr>
        <p:style>
          <a:lnRef idx="1">
            <a:schemeClr val="dk1"/>
          </a:lnRef>
          <a:fillRef idx="0">
            <a:schemeClr val="dk1"/>
          </a:fillRef>
          <a:effectRef idx="0">
            <a:schemeClr val="dk1"/>
          </a:effectRef>
          <a:fontRef idx="minor">
            <a:schemeClr val="tx1"/>
          </a:fontRef>
        </p:style>
        <p:txBody>
          <a:bodyPr/>
          <a:lstStyle/>
          <a:p>
            <a:endParaRPr lang="ja-JP" altLang="en-US"/>
          </a:p>
        </p:txBody>
      </p:sp>
      <p:sp>
        <p:nvSpPr>
          <p:cNvPr id="7" name="直線コネクタ 6">
            <a:extLst>
              <a:ext uri="{FF2B5EF4-FFF2-40B4-BE49-F238E27FC236}">
                <a16:creationId xmlns:a16="http://schemas.microsoft.com/office/drawing/2014/main" id="{6EC783B3-0F6E-416A-A591-FF5379E58D39}"/>
              </a:ext>
            </a:extLst>
          </p:cNvPr>
          <p:cNvSpPr>
            <a:spLocks noGrp="1"/>
          </p:cNvSpPr>
          <p:nvPr/>
        </p:nvSpPr>
        <p:spPr>
          <a:xfrm>
            <a:off x="419151" y="481387"/>
            <a:ext cx="11743658" cy="0"/>
          </a:xfrm>
          <a:prstGeom prst="line">
            <a:avLst/>
          </a:prstGeom>
        </p:spPr>
        <p:style>
          <a:lnRef idx="1">
            <a:schemeClr val="dk1"/>
          </a:lnRef>
          <a:fillRef idx="0">
            <a:schemeClr val="dk1"/>
          </a:fillRef>
          <a:effectRef idx="0">
            <a:schemeClr val="dk1"/>
          </a:effectRef>
          <a:fontRef idx="minor">
            <a:schemeClr val="tx1"/>
          </a:fontRef>
        </p:style>
        <p:txBody>
          <a:bodyPr/>
          <a:lstStyle/>
          <a:p>
            <a:endParaRPr lang="ja-JP" altLang="en-US"/>
          </a:p>
        </p:txBody>
      </p:sp>
      <p:sp>
        <p:nvSpPr>
          <p:cNvPr id="9" name="正方形/長方形 8">
            <a:extLst>
              <a:ext uri="{FF2B5EF4-FFF2-40B4-BE49-F238E27FC236}">
                <a16:creationId xmlns:a16="http://schemas.microsoft.com/office/drawing/2014/main" id="{917C2DC2-BD3A-4420-A469-BBF7CB24DF65}"/>
              </a:ext>
            </a:extLst>
          </p:cNvPr>
          <p:cNvSpPr>
            <a:spLocks noGrp="1"/>
          </p:cNvSpPr>
          <p:nvPr/>
        </p:nvSpPr>
        <p:spPr>
          <a:xfrm>
            <a:off x="205376" y="80182"/>
            <a:ext cx="12189107" cy="369332"/>
          </a:xfrm>
          <a:prstGeom prst="rect">
            <a:avLst/>
          </a:prstGeom>
        </p:spPr>
        <p:txBody>
          <a:bodyPr wrap="square">
            <a:spAutoFit/>
          </a:bodyPr>
          <a:lstStyle/>
          <a:p>
            <a:r>
              <a:rPr b="1" dirty="0">
                <a:latin typeface="BIZ UDゴシック"/>
                <a:ea typeface="BIZ UDゴシック"/>
                <a:cs typeface="BIZ UDゴシック"/>
              </a:rPr>
              <a:t>　参考１：予見に活用できる既存ツールについて（富士山噴火・広域降灰（１／２））</a:t>
            </a:r>
          </a:p>
        </p:txBody>
      </p:sp>
      <p:graphicFrame>
        <p:nvGraphicFramePr>
          <p:cNvPr id="30" name="表 9"/>
          <p:cNvGraphicFramePr/>
          <p:nvPr>
            <p:extLst>
              <p:ext uri="{D42A27DB-BD31-4B8C-83A1-F6EECF244321}">
                <p14:modId xmlns:p14="http://schemas.microsoft.com/office/powerpoint/2010/main" val="1184459608"/>
              </p:ext>
            </p:extLst>
          </p:nvPr>
        </p:nvGraphicFramePr>
        <p:xfrm>
          <a:off x="361949" y="1529984"/>
          <a:ext cx="3763484" cy="400950"/>
        </p:xfrm>
        <a:graphic>
          <a:graphicData uri="http://schemas.openxmlformats.org/drawingml/2006/table">
            <a:tbl>
              <a:tblPr firstRow="1" bandRow="1">
                <a:tableStyleId>{5C22544A-7EE6-4342-B048-85BDC9FD1C3A}</a:tableStyleId>
              </a:tblPr>
              <a:tblGrid>
                <a:gridCol w="3763484">
                  <a:extLst>
                    <a:ext uri="{9D8B030D-6E8A-4147-A177-3AD203B41FA5}">
                      <a16:colId xmlns:a16="http://schemas.microsoft.com/office/drawing/2014/main" val="20000"/>
                    </a:ext>
                  </a:extLst>
                </a:gridCol>
              </a:tblGrid>
              <a:tr h="400950">
                <a:tc>
                  <a:txBody>
                    <a:bodyPr/>
                    <a:lstStyle/>
                    <a:p>
                      <a:pPr marL="0" marR="0" lvl="0" indent="0" algn="l" defTabSz="914400">
                        <a:lnSpc>
                          <a:spcPct val="100000"/>
                        </a:lnSpc>
                        <a:spcBef>
                          <a:spcPts val="0"/>
                        </a:spcBef>
                        <a:spcAft>
                          <a:spcPts val="0"/>
                        </a:spcAft>
                        <a:buClrTx/>
                        <a:buSzTx/>
                        <a:buFontTx/>
                        <a:buNone/>
                      </a:pPr>
                      <a:r>
                        <a:rPr sz="1800" b="1" dirty="0">
                          <a:solidFill>
                            <a:srgbClr val="111111"/>
                          </a:solidFill>
                          <a:latin typeface="BIZ UDゴシック"/>
                          <a:ea typeface="BIZ UDゴシック"/>
                          <a:cs typeface="BIZ UDゴシック"/>
                        </a:rPr>
                        <a:t>噴火について（噴火警戒レベル）</a:t>
                      </a:r>
                      <a:endParaRPr sz="1800" b="1" dirty="0">
                        <a:solidFill>
                          <a:schemeClr val="tx1"/>
                        </a:solidFill>
                        <a:latin typeface="BIZ UDゴシック"/>
                        <a:ea typeface="BIZ UDゴシック"/>
                        <a:cs typeface="BIZ UDゴシック"/>
                      </a:endParaRPr>
                    </a:p>
                  </a:txBody>
                  <a:tcPr>
                    <a:lnL w="12700" cmpd="sng">
                      <a:noFill/>
                    </a:lnL>
                    <a:lnR w="12700" cmpd="sng">
                      <a:noFill/>
                    </a:lnR>
                    <a:lnT w="12700" cmpd="sng">
                      <a:noFill/>
                    </a:lnT>
                    <a:lnB w="76200" cmpd="sng">
                      <a:noFill/>
                      <a:prstDash val="solid"/>
                    </a:lnB>
                    <a:lnTlToBr w="12700" cmpd="sng">
                      <a:noFill/>
                      <a:prstDash val="solid"/>
                    </a:lnTlToBr>
                    <a:lnBlToTr w="12700" cmpd="sng">
                      <a:noFill/>
                      <a:prstDash val="solid"/>
                    </a:lnBlToTr>
                    <a:gradFill>
                      <a:gsLst>
                        <a:gs pos="75000">
                          <a:srgbClr val="FFC000"/>
                        </a:gs>
                        <a:gs pos="92000">
                          <a:srgbClr val="FFC000"/>
                        </a:gs>
                        <a:gs pos="58000">
                          <a:schemeClr val="bg1">
                            <a:alpha val="0"/>
                          </a:schemeClr>
                        </a:gs>
                        <a:gs pos="100000">
                          <a:srgbClr val="FFC000"/>
                        </a:gs>
                      </a:gsLst>
                      <a:lin ang="5400000" scaled="1"/>
                    </a:gra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734453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スライド番号プレースホルダー 1">
            <a:extLst>
              <a:ext uri="{FF2B5EF4-FFF2-40B4-BE49-F238E27FC236}">
                <a16:creationId xmlns:a16="http://schemas.microsoft.com/office/drawing/2014/main" id="{AE9518BA-2950-743A-9C38-17117201EACE}"/>
              </a:ext>
            </a:extLst>
          </p:cNvPr>
          <p:cNvSpPr>
            <a:spLocks noGrp="1"/>
          </p:cNvSpPr>
          <p:nvPr/>
        </p:nvSpPr>
        <p:spPr>
          <a:xfrm>
            <a:off x="9448800" y="6394177"/>
            <a:ext cx="2743200" cy="365125"/>
          </a:xfrm>
          <a:prstGeom prst="rect">
            <a:avLst/>
          </a:prstGeom>
        </p:spPr>
        <p:txBody>
          <a:bodyPr anchor="ctr"/>
          <a:lstStyle>
            <a:lvl1pPr marL="0" indent="0" algn="l" defTabSz="914400">
              <a:buNone/>
              <a:defRPr sz="1800" kern="1200">
                <a:solidFill>
                  <a:schemeClr val="tx1"/>
                </a:solidFill>
                <a:latin typeface="+mn-lt"/>
                <a:ea typeface="+mn-lt"/>
                <a:cs typeface="+mn-lt"/>
              </a:defRPr>
            </a:lvl1pPr>
            <a:lvl2pPr marL="457200" indent="0" algn="l" defTabSz="914400">
              <a:buNone/>
              <a:defRPr sz="1800" kern="1200">
                <a:solidFill>
                  <a:schemeClr val="tx1"/>
                </a:solidFill>
                <a:latin typeface="+mn-lt"/>
                <a:ea typeface="+mn-lt"/>
                <a:cs typeface="+mn-lt"/>
              </a:defRPr>
            </a:lvl2pPr>
            <a:lvl3pPr marL="914400" indent="0" algn="l" defTabSz="914400">
              <a:buNone/>
              <a:defRPr sz="1800" kern="1200">
                <a:solidFill>
                  <a:schemeClr val="tx1"/>
                </a:solidFill>
                <a:latin typeface="+mn-lt"/>
                <a:ea typeface="+mn-lt"/>
                <a:cs typeface="+mn-lt"/>
              </a:defRPr>
            </a:lvl3pPr>
            <a:lvl4pPr marL="1371600" indent="0" algn="l" defTabSz="914400">
              <a:buNone/>
              <a:defRPr sz="1800" kern="1200">
                <a:solidFill>
                  <a:schemeClr val="tx1"/>
                </a:solidFill>
                <a:latin typeface="+mn-lt"/>
                <a:ea typeface="+mn-lt"/>
                <a:cs typeface="+mn-lt"/>
              </a:defRPr>
            </a:lvl4pPr>
            <a:lvl5pPr marL="1828800" indent="0" algn="l" defTabSz="914400">
              <a:buNone/>
              <a:defRPr sz="1800" kern="1200">
                <a:solidFill>
                  <a:schemeClr val="tx1"/>
                </a:solidFill>
                <a:latin typeface="+mn-lt"/>
                <a:ea typeface="+mn-lt"/>
                <a:cs typeface="+mn-lt"/>
              </a:defRPr>
            </a:lvl5pPr>
            <a:lvl6pPr marL="2286000" indent="0" algn="l" defTabSz="914400">
              <a:buNone/>
              <a:defRPr sz="1800" kern="1200">
                <a:solidFill>
                  <a:schemeClr val="tx1"/>
                </a:solidFill>
                <a:latin typeface="+mn-lt"/>
                <a:ea typeface="+mn-lt"/>
                <a:cs typeface="+mn-lt"/>
              </a:defRPr>
            </a:lvl6pPr>
            <a:lvl7pPr marL="2743200" indent="0" algn="l" defTabSz="914400">
              <a:buNone/>
              <a:defRPr sz="1800" kern="1200">
                <a:solidFill>
                  <a:schemeClr val="tx1"/>
                </a:solidFill>
                <a:latin typeface="+mn-lt"/>
                <a:ea typeface="+mn-lt"/>
                <a:cs typeface="+mn-lt"/>
              </a:defRPr>
            </a:lvl7pPr>
            <a:lvl8pPr marL="3200400" indent="0" algn="l" defTabSz="914400">
              <a:buNone/>
              <a:defRPr sz="1800" kern="1200">
                <a:solidFill>
                  <a:schemeClr val="tx1"/>
                </a:solidFill>
                <a:latin typeface="+mn-lt"/>
                <a:ea typeface="+mn-lt"/>
                <a:cs typeface="+mn-lt"/>
              </a:defRPr>
            </a:lvl8pPr>
            <a:lvl9pPr marL="3657600" indent="0" algn="l" defTabSz="914400">
              <a:buNone/>
              <a:defRPr sz="1800" kern="1200">
                <a:solidFill>
                  <a:schemeClr val="tx1"/>
                </a:solidFill>
                <a:latin typeface="+mn-lt"/>
                <a:ea typeface="+mn-lt"/>
                <a:cs typeface="+mn-lt"/>
              </a:defRPr>
            </a:lvl9pPr>
          </a:lstStyle>
          <a:p>
            <a:pPr algn="r">
              <a:buNone/>
              <a:defRPr sz="1200">
                <a:latin typeface="BIZ UDゴシック"/>
                <a:ea typeface="BIZ UDゴシック"/>
                <a:cs typeface="BIZ UDゴシック"/>
              </a:defRPr>
            </a:pPr>
            <a:fld id="{DB7BEEEC-A170-5376-2B6E-CB54687B0CB1}" type="slidenum">
              <a:rPr sz="1200">
                <a:latin typeface="BIZ UDゴシック"/>
                <a:ea typeface="BIZ UDゴシック"/>
                <a:cs typeface="BIZ UDゴシック"/>
              </a:rPr>
              <a:t>10</a:t>
            </a:fld>
            <a:endParaRPr sz="1400" dirty="0">
              <a:latin typeface="BIZ UDPゴシック"/>
              <a:ea typeface="BIZ UDPゴシック"/>
              <a:cs typeface="BIZ UDPゴシック"/>
            </a:endParaRPr>
          </a:p>
        </p:txBody>
      </p:sp>
      <p:sp>
        <p:nvSpPr>
          <p:cNvPr id="3" name="takeaway-band">
            <a:extLst>
              <a:ext uri="{FF2B5EF4-FFF2-40B4-BE49-F238E27FC236}">
                <a16:creationId xmlns:a16="http://schemas.microsoft.com/office/drawing/2014/main" id="{547CD9EA-4883-C8AF-CC15-98B5A3E0F9FD}"/>
              </a:ext>
            </a:extLst>
          </p:cNvPr>
          <p:cNvSpPr>
            <a:spLocks noGrp="1"/>
          </p:cNvSpPr>
          <p:nvPr/>
        </p:nvSpPr>
        <p:spPr>
          <a:xfrm>
            <a:off x="361949" y="546890"/>
            <a:ext cx="11830051" cy="533136"/>
          </a:xfrm>
          <a:prstGeom prst="rect">
            <a:avLst/>
          </a:prstGeom>
          <a:solidFill>
            <a:srgbClr val="BDD7EE"/>
          </a:solidFill>
          <a:ln w="0">
            <a:solidFill>
              <a:srgbClr val="BDD7EE"/>
            </a:solidFill>
            <a:prstDash val="solid"/>
          </a:ln>
        </p:spPr>
        <p:txBody>
          <a:bodyPr/>
          <a:lstStyle/>
          <a:p>
            <a:pPr marL="285750" indent="-285750">
              <a:lnSpc>
                <a:spcPct val="108000"/>
              </a:lnSpc>
              <a:buFont typeface="Wingdings"/>
              <a:buChar char="u"/>
              <a:defRPr sz="1500" b="0">
                <a:solidFill>
                  <a:srgbClr val="111111"/>
                </a:solidFill>
                <a:latin typeface="BIZ UDゴシック"/>
                <a:ea typeface="BIZ UDゴシック"/>
                <a:cs typeface="BIZ UDゴシック"/>
              </a:defRPr>
            </a:pPr>
            <a:r>
              <a:rPr sz="1400" dirty="0">
                <a:solidFill>
                  <a:srgbClr val="111111"/>
                </a:solidFill>
                <a:latin typeface="BIZ UDゴシック"/>
                <a:ea typeface="BIZ UDゴシック"/>
                <a:cs typeface="BIZ UDゴシック"/>
              </a:rPr>
              <a:t>中央防災会議の資料では、噴火３時間後には、霞が関付近及び立川市が降灰範囲に含まれている。</a:t>
            </a:r>
          </a:p>
          <a:p>
            <a:pPr marL="285750" indent="-285750">
              <a:lnSpc>
                <a:spcPct val="108000"/>
              </a:lnSpc>
              <a:buFont typeface="Wingdings"/>
              <a:buChar char="u"/>
              <a:defRPr sz="1500" b="0">
                <a:solidFill>
                  <a:srgbClr val="111111"/>
                </a:solidFill>
                <a:latin typeface="BIZ UDゴシック"/>
                <a:ea typeface="BIZ UDゴシック"/>
                <a:cs typeface="BIZ UDゴシック"/>
              </a:defRPr>
            </a:pPr>
            <a:r>
              <a:rPr sz="1400" dirty="0">
                <a:solidFill>
                  <a:srgbClr val="111111"/>
                </a:solidFill>
                <a:latin typeface="BIZ UDゴシック"/>
                <a:ea typeface="BIZ UDゴシック"/>
                <a:cs typeface="BIZ UDゴシック"/>
              </a:rPr>
              <a:t>富士山噴火後の降灰については、</a:t>
            </a:r>
            <a:r>
              <a:rPr sz="1400" b="1" u="sng" dirty="0">
                <a:solidFill>
                  <a:srgbClr val="111111"/>
                </a:solidFill>
                <a:latin typeface="BIZ UDゴシック"/>
                <a:ea typeface="BIZ UDゴシック"/>
                <a:cs typeface="BIZ UDゴシック"/>
              </a:rPr>
              <a:t>降灰予報</a:t>
            </a:r>
            <a:r>
              <a:rPr sz="1400" dirty="0">
                <a:solidFill>
                  <a:srgbClr val="111111"/>
                </a:solidFill>
                <a:latin typeface="BIZ UDゴシック"/>
                <a:ea typeface="BIZ UDゴシック"/>
                <a:cs typeface="BIZ UDゴシック"/>
              </a:rPr>
              <a:t>がある。</a:t>
            </a:r>
          </a:p>
        </p:txBody>
      </p:sp>
      <p:sp>
        <p:nvSpPr>
          <p:cNvPr id="5" name="直線コネクタ 4">
            <a:extLst>
              <a:ext uri="{FF2B5EF4-FFF2-40B4-BE49-F238E27FC236}">
                <a16:creationId xmlns:a16="http://schemas.microsoft.com/office/drawing/2014/main" id="{67E9F664-3C38-4838-A465-684C61DC9CC6}"/>
              </a:ext>
            </a:extLst>
          </p:cNvPr>
          <p:cNvSpPr>
            <a:spLocks noGrp="1"/>
          </p:cNvSpPr>
          <p:nvPr/>
        </p:nvSpPr>
        <p:spPr>
          <a:xfrm>
            <a:off x="419151" y="481387"/>
            <a:ext cx="11743658" cy="0"/>
          </a:xfrm>
          <a:prstGeom prst="line">
            <a:avLst/>
          </a:prstGeom>
        </p:spPr>
        <p:style>
          <a:lnRef idx="1">
            <a:schemeClr val="dk1"/>
          </a:lnRef>
          <a:fillRef idx="0">
            <a:schemeClr val="dk1"/>
          </a:fillRef>
          <a:effectRef idx="0">
            <a:schemeClr val="dk1"/>
          </a:effectRef>
          <a:fontRef idx="minor">
            <a:schemeClr val="tx1"/>
          </a:fontRef>
        </p:style>
        <p:txBody>
          <a:bodyPr/>
          <a:lstStyle/>
          <a:p>
            <a:endParaRPr lang="ja-JP" altLang="en-US"/>
          </a:p>
        </p:txBody>
      </p:sp>
      <p:sp>
        <p:nvSpPr>
          <p:cNvPr id="6" name="直線コネクタ 5">
            <a:extLst>
              <a:ext uri="{FF2B5EF4-FFF2-40B4-BE49-F238E27FC236}">
                <a16:creationId xmlns:a16="http://schemas.microsoft.com/office/drawing/2014/main" id="{88D19939-6AC9-4772-9453-931E9AA4D53F}"/>
              </a:ext>
            </a:extLst>
          </p:cNvPr>
          <p:cNvSpPr>
            <a:spLocks noGrp="1"/>
          </p:cNvSpPr>
          <p:nvPr/>
        </p:nvSpPr>
        <p:spPr>
          <a:xfrm>
            <a:off x="419151" y="481387"/>
            <a:ext cx="11743658" cy="0"/>
          </a:xfrm>
          <a:prstGeom prst="line">
            <a:avLst/>
          </a:prstGeom>
        </p:spPr>
        <p:style>
          <a:lnRef idx="1">
            <a:schemeClr val="dk1"/>
          </a:lnRef>
          <a:fillRef idx="0">
            <a:schemeClr val="dk1"/>
          </a:fillRef>
          <a:effectRef idx="0">
            <a:schemeClr val="dk1"/>
          </a:effectRef>
          <a:fontRef idx="minor">
            <a:schemeClr val="tx1"/>
          </a:fontRef>
        </p:style>
        <p:txBody>
          <a:bodyPr/>
          <a:lstStyle/>
          <a:p>
            <a:endParaRPr lang="ja-JP" altLang="en-US"/>
          </a:p>
        </p:txBody>
      </p:sp>
      <p:sp>
        <p:nvSpPr>
          <p:cNvPr id="9" name="正方形/長方形 8">
            <a:extLst>
              <a:ext uri="{FF2B5EF4-FFF2-40B4-BE49-F238E27FC236}">
                <a16:creationId xmlns:a16="http://schemas.microsoft.com/office/drawing/2014/main" id="{E598403E-C496-0B28-B19C-B551403FA3FB}"/>
              </a:ext>
            </a:extLst>
          </p:cNvPr>
          <p:cNvSpPr>
            <a:spLocks noGrp="1"/>
          </p:cNvSpPr>
          <p:nvPr/>
        </p:nvSpPr>
        <p:spPr>
          <a:xfrm>
            <a:off x="205376" y="80182"/>
            <a:ext cx="12189107" cy="369332"/>
          </a:xfrm>
          <a:prstGeom prst="rect">
            <a:avLst/>
          </a:prstGeom>
        </p:spPr>
        <p:txBody>
          <a:bodyPr wrap="square">
            <a:spAutoFit/>
          </a:bodyPr>
          <a:lstStyle/>
          <a:p>
            <a:r>
              <a:rPr b="1" dirty="0">
                <a:latin typeface="BIZ UDゴシック"/>
                <a:ea typeface="BIZ UDゴシック"/>
                <a:cs typeface="BIZ UDゴシック"/>
              </a:rPr>
              <a:t>　参考１：予見に活用できる既存ツールについて（富士山噴火・広域降灰（２／２））</a:t>
            </a:r>
          </a:p>
        </p:txBody>
      </p:sp>
      <p:pic>
        <p:nvPicPr>
          <p:cNvPr id="25" name="図 10"/>
          <p:cNvPicPr>
            <a:picLocks noChangeAspect="1"/>
          </p:cNvPicPr>
          <p:nvPr/>
        </p:nvPicPr>
        <p:blipFill>
          <a:blip r:embed="rId3"/>
          <a:stretch>
            <a:fillRect/>
          </a:stretch>
        </p:blipFill>
        <p:spPr>
          <a:xfrm>
            <a:off x="680482" y="4435526"/>
            <a:ext cx="7022959" cy="2393790"/>
          </a:xfrm>
          <a:prstGeom prst="rect">
            <a:avLst/>
          </a:prstGeom>
        </p:spPr>
      </p:pic>
      <p:sp>
        <p:nvSpPr>
          <p:cNvPr id="12" name="Rectangle 3">
            <a:extLst>
              <a:ext uri="{FF2B5EF4-FFF2-40B4-BE49-F238E27FC236}">
                <a16:creationId xmlns:a16="http://schemas.microsoft.com/office/drawing/2014/main" id="{02EEE4DE-1ED6-590A-6667-F34D3D6C5E68}"/>
              </a:ext>
            </a:extLst>
          </p:cNvPr>
          <p:cNvSpPr>
            <a:spLocks noGrp="1"/>
          </p:cNvSpPr>
          <p:nvPr/>
        </p:nvSpPr>
        <p:spPr>
          <a:xfrm>
            <a:off x="7757416" y="6513081"/>
            <a:ext cx="1637409" cy="246221"/>
          </a:xfrm>
          <a:prstGeom prst="rect">
            <a:avLst/>
          </a:prstGeom>
          <a:solidFill>
            <a:schemeClr val="bg1"/>
          </a:solidFill>
          <a:ln>
            <a:noFill/>
          </a:ln>
        </p:spPr>
        <p:txBody>
          <a:bodyPr vert="horz" wrap="square" lIns="91440" tIns="45720" rIns="91440" bIns="45720" anchor="ctr">
            <a:spAutoFit/>
          </a:bodyPr>
          <a:lstStyle/>
          <a:p>
            <a:pPr algn="r">
              <a:spcBef>
                <a:spcPct val="0"/>
              </a:spcBef>
              <a:spcAft>
                <a:spcPct val="0"/>
              </a:spcAft>
              <a:buNone/>
            </a:pPr>
            <a:r>
              <a:rPr sz="1000" b="0" i="0" u="none" cap="none" dirty="0">
                <a:ln>
                  <a:noFill/>
                </a:ln>
                <a:solidFill>
                  <a:prstClr val="black"/>
                </a:solidFill>
                <a:latin typeface="BIZ UDPゴシック"/>
                <a:ea typeface="BIZ UDPゴシック"/>
                <a:cs typeface="BIZ UDPゴシック"/>
              </a:rPr>
              <a:t>出典：</a:t>
            </a:r>
            <a:r>
              <a:rPr sz="1000" dirty="0">
                <a:solidFill>
                  <a:prstClr val="black"/>
                </a:solidFill>
                <a:latin typeface="BIZ UDPゴシック"/>
                <a:ea typeface="BIZ UDPゴシック"/>
                <a:cs typeface="BIZ UDPゴシック"/>
              </a:rPr>
              <a:t>気象庁ウェブサイト</a:t>
            </a:r>
            <a:endParaRPr sz="1000" b="0" i="0" u="none" kern="1200" cap="none" spc="0" baseline="0" dirty="0">
              <a:ln>
                <a:noFill/>
              </a:ln>
              <a:solidFill>
                <a:prstClr val="black"/>
              </a:solidFill>
              <a:latin typeface="BIZ UDPゴシック"/>
              <a:ea typeface="BIZ UDPゴシック"/>
              <a:cs typeface="BIZ UDPゴシック"/>
            </a:endParaRPr>
          </a:p>
        </p:txBody>
      </p:sp>
      <p:sp>
        <p:nvSpPr>
          <p:cNvPr id="13" name="テキスト ボックス 12">
            <a:extLst>
              <a:ext uri="{FF2B5EF4-FFF2-40B4-BE49-F238E27FC236}">
                <a16:creationId xmlns:a16="http://schemas.microsoft.com/office/drawing/2014/main" id="{B2FAC678-F19F-33B1-E81A-08A4D0483A77}"/>
              </a:ext>
            </a:extLst>
          </p:cNvPr>
          <p:cNvSpPr>
            <a:spLocks noGrp="1"/>
          </p:cNvSpPr>
          <p:nvPr/>
        </p:nvSpPr>
        <p:spPr>
          <a:xfrm>
            <a:off x="407862" y="3961546"/>
            <a:ext cx="11784138" cy="525400"/>
          </a:xfrm>
          <a:prstGeom prst="rect">
            <a:avLst/>
          </a:prstGeom>
          <a:noFill/>
        </p:spPr>
        <p:txBody>
          <a:bodyPr wrap="square">
            <a:spAutoFit/>
          </a:bodyPr>
          <a:lstStyle/>
          <a:p>
            <a:pPr marL="285750" indent="-285750">
              <a:lnSpc>
                <a:spcPct val="108000"/>
              </a:lnSpc>
              <a:buFont typeface="BIZ UDゴシック"/>
              <a:buChar char="○"/>
              <a:defRPr sz="1500" b="0">
                <a:solidFill>
                  <a:srgbClr val="111111"/>
                </a:solidFill>
                <a:latin typeface="BIZ UDゴシック"/>
                <a:ea typeface="BIZ UDゴシック"/>
                <a:cs typeface="BIZ UDゴシック"/>
              </a:defRPr>
            </a:pPr>
            <a:r>
              <a:rPr sz="1400" b="1" dirty="0">
                <a:solidFill>
                  <a:srgbClr val="111111"/>
                </a:solidFill>
                <a:highlight>
                  <a:srgbClr val="FFFF00"/>
                </a:highlight>
                <a:latin typeface="BIZ UDゴシック"/>
                <a:ea typeface="BIZ UDゴシック"/>
                <a:cs typeface="BIZ UDゴシック"/>
              </a:rPr>
              <a:t>降灰予報（速報）は、噴火後５～10分程度で発表</a:t>
            </a:r>
            <a:r>
              <a:rPr sz="1400" dirty="0">
                <a:solidFill>
                  <a:srgbClr val="111111"/>
                </a:solidFill>
                <a:latin typeface="BIZ UDゴシック"/>
                <a:ea typeface="BIZ UDゴシック"/>
                <a:cs typeface="BIZ UDゴシック"/>
              </a:rPr>
              <a:t>され、噴火後１時間以内の降灰を予測する。</a:t>
            </a:r>
            <a:r>
              <a:rPr sz="1400" b="1" dirty="0">
                <a:solidFill>
                  <a:srgbClr val="111111"/>
                </a:solidFill>
                <a:highlight>
                  <a:srgbClr val="FFFF00"/>
                </a:highlight>
                <a:latin typeface="BIZ UDゴシック"/>
                <a:ea typeface="BIZ UDゴシック"/>
                <a:cs typeface="BIZ UDゴシック"/>
              </a:rPr>
              <a:t>降灰予報（詳細）は、噴火後20～30分程度で発表され、噴火から６時間先までの降灰量分布や降灰開始時刻を提供している</a:t>
            </a:r>
            <a:r>
              <a:rPr sz="1400" dirty="0">
                <a:solidFill>
                  <a:srgbClr val="111111"/>
                </a:solidFill>
                <a:latin typeface="BIZ UDゴシック"/>
                <a:ea typeface="BIZ UDゴシック"/>
                <a:cs typeface="BIZ UDゴシック"/>
              </a:rPr>
              <a:t>。</a:t>
            </a:r>
          </a:p>
        </p:txBody>
      </p:sp>
      <p:sp>
        <p:nvSpPr>
          <p:cNvPr id="14" name="テキスト ボックス 13">
            <a:extLst>
              <a:ext uri="{FF2B5EF4-FFF2-40B4-BE49-F238E27FC236}">
                <a16:creationId xmlns:a16="http://schemas.microsoft.com/office/drawing/2014/main" id="{0FF0CCFF-C96D-A696-53F0-248844C0BDB9}"/>
              </a:ext>
            </a:extLst>
          </p:cNvPr>
          <p:cNvSpPr>
            <a:spLocks noGrp="1"/>
          </p:cNvSpPr>
          <p:nvPr/>
        </p:nvSpPr>
        <p:spPr>
          <a:xfrm>
            <a:off x="407862" y="1485654"/>
            <a:ext cx="11784138" cy="292709"/>
          </a:xfrm>
          <a:prstGeom prst="rect">
            <a:avLst/>
          </a:prstGeom>
          <a:noFill/>
        </p:spPr>
        <p:txBody>
          <a:bodyPr wrap="square">
            <a:spAutoFit/>
          </a:bodyPr>
          <a:lstStyle/>
          <a:p>
            <a:pPr marL="285750" indent="-285750">
              <a:lnSpc>
                <a:spcPct val="108000"/>
              </a:lnSpc>
              <a:buFont typeface="BIZ UDゴシック"/>
              <a:buChar char="○"/>
              <a:defRPr sz="1500" b="0">
                <a:solidFill>
                  <a:srgbClr val="111111"/>
                </a:solidFill>
                <a:latin typeface="BIZ UDゴシック"/>
                <a:ea typeface="BIZ UDゴシック"/>
                <a:cs typeface="BIZ UDゴシック"/>
              </a:defRPr>
            </a:pPr>
            <a:r>
              <a:rPr sz="1400" b="1" dirty="0">
                <a:solidFill>
                  <a:srgbClr val="111111"/>
                </a:solidFill>
                <a:latin typeface="BIZ UDゴシック"/>
                <a:ea typeface="BIZ UDゴシック"/>
                <a:cs typeface="BIZ UDゴシック"/>
              </a:rPr>
              <a:t>中央防災会議の西南西風卓越・降雨時の想定ケースでは、</a:t>
            </a:r>
            <a:r>
              <a:rPr sz="1400" b="1" dirty="0">
                <a:solidFill>
                  <a:srgbClr val="111111"/>
                </a:solidFill>
                <a:highlight>
                  <a:srgbClr val="FFFF00"/>
                </a:highlight>
                <a:latin typeface="BIZ UDゴシック"/>
                <a:ea typeface="BIZ UDゴシック"/>
                <a:cs typeface="BIZ UDゴシック"/>
              </a:rPr>
              <a:t>噴火３時間後の降灰範囲に霞が関及び立川市が含まれる。</a:t>
            </a:r>
            <a:endParaRPr sz="1400" dirty="0">
              <a:solidFill>
                <a:srgbClr val="111111"/>
              </a:solidFill>
              <a:latin typeface="BIZ UDゴシック"/>
              <a:ea typeface="BIZ UDゴシック"/>
              <a:cs typeface="BIZ UDゴシック"/>
            </a:endParaRPr>
          </a:p>
        </p:txBody>
      </p:sp>
      <p:pic>
        <p:nvPicPr>
          <p:cNvPr id="29" name="図 14"/>
          <p:cNvPicPr>
            <a:picLocks noChangeAspect="1"/>
          </p:cNvPicPr>
          <p:nvPr/>
        </p:nvPicPr>
        <p:blipFill>
          <a:blip r:embed="rId4"/>
          <a:stretch>
            <a:fillRect/>
          </a:stretch>
        </p:blipFill>
        <p:spPr>
          <a:xfrm>
            <a:off x="773407" y="1762863"/>
            <a:ext cx="7201012" cy="2194300"/>
          </a:xfrm>
          <a:prstGeom prst="rect">
            <a:avLst/>
          </a:prstGeom>
        </p:spPr>
      </p:pic>
      <p:sp>
        <p:nvSpPr>
          <p:cNvPr id="16" name="Rectangle 3">
            <a:extLst>
              <a:ext uri="{FF2B5EF4-FFF2-40B4-BE49-F238E27FC236}">
                <a16:creationId xmlns:a16="http://schemas.microsoft.com/office/drawing/2014/main" id="{81503267-FBDA-6C07-75FE-C1B1577DFD0E}"/>
              </a:ext>
            </a:extLst>
          </p:cNvPr>
          <p:cNvSpPr>
            <a:spLocks noGrp="1"/>
          </p:cNvSpPr>
          <p:nvPr/>
        </p:nvSpPr>
        <p:spPr>
          <a:xfrm>
            <a:off x="8059479" y="3206393"/>
            <a:ext cx="4132521" cy="577081"/>
          </a:xfrm>
          <a:prstGeom prst="rect">
            <a:avLst/>
          </a:prstGeom>
          <a:noFill/>
          <a:ln>
            <a:noFill/>
          </a:ln>
        </p:spPr>
        <p:txBody>
          <a:bodyPr vert="horz" wrap="square" lIns="91440" tIns="45720" rIns="91440" bIns="45720" anchor="ctr">
            <a:spAutoFit/>
          </a:bodyPr>
          <a:lstStyle/>
          <a:p>
            <a:pPr lvl="0" algn="r">
              <a:spcBef>
                <a:spcPct val="0"/>
              </a:spcBef>
              <a:spcAft>
                <a:spcPct val="0"/>
              </a:spcAft>
              <a:buNone/>
            </a:pPr>
            <a:r>
              <a:rPr sz="1050" b="0" i="0" u="none" cap="none" dirty="0">
                <a:ln>
                  <a:noFill/>
                </a:ln>
                <a:solidFill>
                  <a:schemeClr val="tx1"/>
                </a:solidFill>
                <a:latin typeface="BIZ UDゴシック"/>
                <a:ea typeface="BIZ UDゴシック"/>
                <a:cs typeface="BIZ UDゴシック"/>
              </a:rPr>
              <a:t>出典：中央防災</a:t>
            </a:r>
            <a:r>
              <a:rPr sz="1050" dirty="0">
                <a:latin typeface="BIZ UDゴシック"/>
                <a:ea typeface="BIZ UDゴシック"/>
                <a:cs typeface="BIZ UDゴシック"/>
              </a:rPr>
              <a:t>会議「大規模噴火時の広域降灰対策について―首都圏における降灰の影響と対策―～富士山噴火をモデルケースに～（報告） </a:t>
            </a:r>
            <a:r>
              <a:rPr sz="1050" b="0" i="0" u="none" cap="none" dirty="0">
                <a:ln>
                  <a:noFill/>
                </a:ln>
                <a:solidFill>
                  <a:schemeClr val="tx1"/>
                </a:solidFill>
                <a:latin typeface="BIZ UDゴシック"/>
                <a:ea typeface="BIZ UDゴシック"/>
                <a:cs typeface="BIZ UDゴシック"/>
              </a:rPr>
              <a:t>概要版」（令和</a:t>
            </a:r>
            <a:r>
              <a:rPr sz="1050" dirty="0">
                <a:latin typeface="BIZ UDゴシック"/>
                <a:ea typeface="BIZ UDゴシック"/>
                <a:cs typeface="BIZ UDゴシック"/>
              </a:rPr>
              <a:t>２</a:t>
            </a:r>
            <a:r>
              <a:rPr sz="1050" b="0" i="0" u="none" cap="none" dirty="0">
                <a:ln>
                  <a:noFill/>
                </a:ln>
                <a:solidFill>
                  <a:schemeClr val="tx1"/>
                </a:solidFill>
                <a:latin typeface="BIZ UDゴシック"/>
                <a:ea typeface="BIZ UDゴシック"/>
                <a:cs typeface="BIZ UDゴシック"/>
              </a:rPr>
              <a:t>年４月）をもとに副首都推進局作成</a:t>
            </a:r>
          </a:p>
        </p:txBody>
      </p:sp>
      <p:graphicFrame>
        <p:nvGraphicFramePr>
          <p:cNvPr id="31" name="表 16"/>
          <p:cNvGraphicFramePr/>
          <p:nvPr>
            <p:extLst>
              <p:ext uri="{D42A27DB-BD31-4B8C-83A1-F6EECF244321}">
                <p14:modId xmlns:p14="http://schemas.microsoft.com/office/powerpoint/2010/main" val="2328275871"/>
              </p:ext>
            </p:extLst>
          </p:nvPr>
        </p:nvGraphicFramePr>
        <p:xfrm>
          <a:off x="361949" y="1101008"/>
          <a:ext cx="5050023" cy="365760"/>
        </p:xfrm>
        <a:graphic>
          <a:graphicData uri="http://schemas.openxmlformats.org/drawingml/2006/table">
            <a:tbl>
              <a:tblPr firstRow="1" bandRow="1">
                <a:tableStyleId>{5C22544A-7EE6-4342-B048-85BDC9FD1C3A}</a:tableStyleId>
              </a:tblPr>
              <a:tblGrid>
                <a:gridCol w="5050023">
                  <a:extLst>
                    <a:ext uri="{9D8B030D-6E8A-4147-A177-3AD203B41FA5}">
                      <a16:colId xmlns:a16="http://schemas.microsoft.com/office/drawing/2014/main" val="20000"/>
                    </a:ext>
                  </a:extLst>
                </a:gridCol>
              </a:tblGrid>
              <a:tr h="343456">
                <a:tc>
                  <a:txBody>
                    <a:bodyPr/>
                    <a:lstStyle/>
                    <a:p>
                      <a:pPr marL="0" marR="0" lvl="0" indent="0" algn="l" defTabSz="914400">
                        <a:lnSpc>
                          <a:spcPct val="100000"/>
                        </a:lnSpc>
                        <a:spcBef>
                          <a:spcPts val="0"/>
                        </a:spcBef>
                        <a:spcAft>
                          <a:spcPts val="0"/>
                        </a:spcAft>
                        <a:buClrTx/>
                        <a:buSzTx/>
                        <a:buFontTx/>
                        <a:buNone/>
                      </a:pPr>
                      <a:r>
                        <a:rPr sz="1800" b="1" dirty="0">
                          <a:solidFill>
                            <a:srgbClr val="111111"/>
                          </a:solidFill>
                          <a:latin typeface="BIZ UDゴシック"/>
                          <a:ea typeface="BIZ UDゴシック"/>
                          <a:cs typeface="BIZ UDゴシック"/>
                        </a:rPr>
                        <a:t>降灰について（中央防災会議資料／降灰予報）</a:t>
                      </a:r>
                      <a:endParaRPr sz="1800" b="1" dirty="0">
                        <a:solidFill>
                          <a:schemeClr val="tx1"/>
                        </a:solidFill>
                        <a:latin typeface="BIZ UDゴシック"/>
                        <a:ea typeface="BIZ UDゴシック"/>
                        <a:cs typeface="BIZ UDゴシック"/>
                      </a:endParaRPr>
                    </a:p>
                  </a:txBody>
                  <a:tcPr>
                    <a:lnL w="12700" cmpd="sng">
                      <a:noFill/>
                    </a:lnL>
                    <a:lnR w="12700" cmpd="sng">
                      <a:noFill/>
                    </a:lnR>
                    <a:lnT w="12700" cmpd="sng">
                      <a:noFill/>
                    </a:lnT>
                    <a:lnB w="76200" cmpd="sng">
                      <a:noFill/>
                      <a:prstDash val="solid"/>
                    </a:lnB>
                    <a:lnTlToBr w="12700" cmpd="sng">
                      <a:noFill/>
                      <a:prstDash val="solid"/>
                    </a:lnTlToBr>
                    <a:lnBlToTr w="12700" cmpd="sng">
                      <a:noFill/>
                      <a:prstDash val="solid"/>
                    </a:lnBlToTr>
                    <a:gradFill>
                      <a:gsLst>
                        <a:gs pos="75000">
                          <a:srgbClr val="FFC000"/>
                        </a:gs>
                        <a:gs pos="92000">
                          <a:srgbClr val="FFC000"/>
                        </a:gs>
                        <a:gs pos="58000">
                          <a:schemeClr val="bg1">
                            <a:alpha val="0"/>
                          </a:schemeClr>
                        </a:gs>
                        <a:gs pos="100000">
                          <a:srgbClr val="FFC000"/>
                        </a:gs>
                      </a:gsLst>
                      <a:lin ang="5400000" scaled="1"/>
                    </a:gra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75948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表 16"/>
          <p:cNvGraphicFramePr/>
          <p:nvPr>
            <p:extLst>
              <p:ext uri="{D42A27DB-BD31-4B8C-83A1-F6EECF244321}">
                <p14:modId xmlns:p14="http://schemas.microsoft.com/office/powerpoint/2010/main" val="2834609510"/>
              </p:ext>
            </p:extLst>
          </p:nvPr>
        </p:nvGraphicFramePr>
        <p:xfrm>
          <a:off x="60739" y="2170747"/>
          <a:ext cx="12138852" cy="4657108"/>
        </p:xfrm>
        <a:graphic>
          <a:graphicData uri="http://schemas.openxmlformats.org/drawingml/2006/table">
            <a:tbl>
              <a:tblPr>
                <a:tableStyleId>{5940675A-B579-460E-94D1-54222C63F5DA}</a:tableStyleId>
              </a:tblPr>
              <a:tblGrid>
                <a:gridCol w="1009303">
                  <a:extLst>
                    <a:ext uri="{9D8B030D-6E8A-4147-A177-3AD203B41FA5}">
                      <a16:colId xmlns:a16="http://schemas.microsoft.com/office/drawing/2014/main" val="20000"/>
                    </a:ext>
                  </a:extLst>
                </a:gridCol>
                <a:gridCol w="953311">
                  <a:extLst>
                    <a:ext uri="{9D8B030D-6E8A-4147-A177-3AD203B41FA5}">
                      <a16:colId xmlns:a16="http://schemas.microsoft.com/office/drawing/2014/main" val="20001"/>
                    </a:ext>
                  </a:extLst>
                </a:gridCol>
                <a:gridCol w="1702340">
                  <a:extLst>
                    <a:ext uri="{9D8B030D-6E8A-4147-A177-3AD203B41FA5}">
                      <a16:colId xmlns:a16="http://schemas.microsoft.com/office/drawing/2014/main" val="20002"/>
                    </a:ext>
                  </a:extLst>
                </a:gridCol>
                <a:gridCol w="1770833">
                  <a:extLst>
                    <a:ext uri="{9D8B030D-6E8A-4147-A177-3AD203B41FA5}">
                      <a16:colId xmlns:a16="http://schemas.microsoft.com/office/drawing/2014/main" val="20003"/>
                    </a:ext>
                  </a:extLst>
                </a:gridCol>
                <a:gridCol w="1868795">
                  <a:extLst>
                    <a:ext uri="{9D8B030D-6E8A-4147-A177-3AD203B41FA5}">
                      <a16:colId xmlns:a16="http://schemas.microsoft.com/office/drawing/2014/main" val="20004"/>
                    </a:ext>
                  </a:extLst>
                </a:gridCol>
                <a:gridCol w="2424291">
                  <a:extLst>
                    <a:ext uri="{9D8B030D-6E8A-4147-A177-3AD203B41FA5}">
                      <a16:colId xmlns:a16="http://schemas.microsoft.com/office/drawing/2014/main" val="20005"/>
                    </a:ext>
                  </a:extLst>
                </a:gridCol>
                <a:gridCol w="965541">
                  <a:extLst>
                    <a:ext uri="{9D8B030D-6E8A-4147-A177-3AD203B41FA5}">
                      <a16:colId xmlns:a16="http://schemas.microsoft.com/office/drawing/2014/main" val="20006"/>
                    </a:ext>
                  </a:extLst>
                </a:gridCol>
                <a:gridCol w="722219">
                  <a:extLst>
                    <a:ext uri="{9D8B030D-6E8A-4147-A177-3AD203B41FA5}">
                      <a16:colId xmlns:a16="http://schemas.microsoft.com/office/drawing/2014/main" val="20007"/>
                    </a:ext>
                  </a:extLst>
                </a:gridCol>
                <a:gridCol w="722219">
                  <a:extLst>
                    <a:ext uri="{9D8B030D-6E8A-4147-A177-3AD203B41FA5}">
                      <a16:colId xmlns:a16="http://schemas.microsoft.com/office/drawing/2014/main" val="20008"/>
                    </a:ext>
                  </a:extLst>
                </a:gridCol>
              </a:tblGrid>
              <a:tr h="472100">
                <a:tc>
                  <a:txBody>
                    <a:bodyPr/>
                    <a:lstStyle/>
                    <a:p>
                      <a:pPr algn="ctr">
                        <a:lnSpc>
                          <a:spcPts val="1300"/>
                        </a:lnSpc>
                        <a:buNone/>
                      </a:pPr>
                      <a:r>
                        <a:rPr sz="1200" b="1" u="none" dirty="0">
                          <a:latin typeface="BIZ UDPゴシック"/>
                          <a:ea typeface="BIZ UDPゴシック"/>
                          <a:cs typeface="BIZ UDPゴシック"/>
                        </a:rPr>
                        <a:t>タイムライン</a:t>
                      </a:r>
                      <a:endParaRPr sz="1200" b="1" i="0" u="none" spc="-150" dirty="0">
                        <a:solidFill>
                          <a:srgbClr val="000000"/>
                        </a:solidFill>
                        <a:latin typeface="BIZ UDPゴシック"/>
                        <a:ea typeface="BIZ UDPゴシック"/>
                        <a:cs typeface="BIZ UDPゴシック"/>
                      </a:endParaRPr>
                    </a:p>
                  </a:txBody>
                  <a:tcPr marL="5718" marR="5718" marT="5718"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bg1">
                        <a:lumMod val="85000"/>
                      </a:schemeClr>
                    </a:solidFill>
                  </a:tcPr>
                </a:tc>
                <a:tc gridSpan="2">
                  <a:txBody>
                    <a:bodyPr/>
                    <a:lstStyle/>
                    <a:p>
                      <a:pPr algn="ctr">
                        <a:lnSpc>
                          <a:spcPts val="1300"/>
                        </a:lnSpc>
                        <a:buNone/>
                      </a:pPr>
                      <a:r>
                        <a:rPr sz="1200" b="1" u="none" dirty="0">
                          <a:latin typeface="BIZ UDPゴシック"/>
                          <a:ea typeface="BIZ UDPゴシック"/>
                          <a:cs typeface="BIZ UDPゴシック"/>
                        </a:rPr>
                        <a:t>共同検討開始前の事前協議</a:t>
                      </a:r>
                      <a:endParaRPr sz="1200" b="1" i="0" u="none" dirty="0">
                        <a:solidFill>
                          <a:srgbClr val="000000"/>
                        </a:solidFill>
                        <a:latin typeface="BIZ UDPゴシック"/>
                        <a:ea typeface="BIZ UDPゴシック"/>
                        <a:cs typeface="BIZ UDPゴシック"/>
                      </a:endParaRPr>
                    </a:p>
                  </a:txBody>
                  <a:tcPr marL="5718" marR="5718" marT="5718"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accent1">
                        <a:lumMod val="20000"/>
                        <a:lumOff val="80000"/>
                      </a:schemeClr>
                    </a:solidFill>
                  </a:tcPr>
                </a:tc>
                <a:tc hMerge="1">
                  <a:txBody>
                    <a:bodyPr/>
                    <a:lstStyle/>
                    <a:p>
                      <a:endParaRPr/>
                    </a:p>
                  </a:txBody>
                  <a:tcPr/>
                </a:tc>
                <a:tc>
                  <a:txBody>
                    <a:bodyPr/>
                    <a:lstStyle/>
                    <a:p>
                      <a:pPr algn="ctr">
                        <a:lnSpc>
                          <a:spcPts val="1300"/>
                        </a:lnSpc>
                        <a:buNone/>
                      </a:pPr>
                      <a:r>
                        <a:rPr sz="1200" b="1" u="none" dirty="0">
                          <a:latin typeface="BIZ UDPゴシック"/>
                          <a:ea typeface="BIZ UDPゴシック"/>
                          <a:cs typeface="BIZ UDPゴシック"/>
                        </a:rPr>
                        <a:t>共同検討開始</a:t>
                      </a:r>
                      <a:endParaRPr sz="1200" b="1" i="0" u="none" dirty="0">
                        <a:solidFill>
                          <a:srgbClr val="000000"/>
                        </a:solidFill>
                        <a:latin typeface="BIZ UDPゴシック"/>
                        <a:ea typeface="BIZ UDPゴシック"/>
                        <a:cs typeface="BIZ UDPゴシック"/>
                      </a:endParaRPr>
                    </a:p>
                  </a:txBody>
                  <a:tcPr marL="5718" marR="5718" marT="5718"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rgbClr val="FFF2CC"/>
                    </a:solidFill>
                  </a:tcPr>
                </a:tc>
                <a:tc>
                  <a:txBody>
                    <a:bodyPr/>
                    <a:lstStyle/>
                    <a:p>
                      <a:pPr algn="ctr">
                        <a:lnSpc>
                          <a:spcPts val="1300"/>
                        </a:lnSpc>
                        <a:buNone/>
                      </a:pPr>
                      <a:r>
                        <a:rPr sz="1200" b="1" u="none" dirty="0">
                          <a:latin typeface="BIZ UDPゴシック"/>
                          <a:ea typeface="BIZ UDPゴシック"/>
                          <a:cs typeface="BIZ UDPゴシック"/>
                        </a:rPr>
                        <a:t>「自主的な避難を促す</a:t>
                      </a:r>
                      <a:br>
                        <a:rPr dirty="0"/>
                      </a:br>
                      <a:r>
                        <a:rPr sz="1200" b="1" u="none" dirty="0">
                          <a:latin typeface="BIZ UDPゴシック"/>
                          <a:ea typeface="BIZ UDPゴシック"/>
                          <a:cs typeface="BIZ UDPゴシック"/>
                        </a:rPr>
                        <a:t>情報」の発表</a:t>
                      </a:r>
                      <a:endParaRPr sz="1200" b="1" i="0" u="none" dirty="0">
                        <a:solidFill>
                          <a:srgbClr val="000000"/>
                        </a:solidFill>
                        <a:latin typeface="BIZ UDPゴシック"/>
                        <a:ea typeface="BIZ UDPゴシック"/>
                        <a:cs typeface="BIZ UDPゴシック"/>
                      </a:endParaRPr>
                    </a:p>
                  </a:txBody>
                  <a:tcPr marL="5718" marR="5718" marT="5718"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accent2">
                        <a:lumMod val="40000"/>
                        <a:lumOff val="60000"/>
                      </a:schemeClr>
                    </a:solidFill>
                  </a:tcPr>
                </a:tc>
                <a:tc>
                  <a:txBody>
                    <a:bodyPr/>
                    <a:lstStyle/>
                    <a:p>
                      <a:pPr algn="ctr">
                        <a:lnSpc>
                          <a:spcPts val="1300"/>
                        </a:lnSpc>
                        <a:buNone/>
                      </a:pPr>
                      <a:r>
                        <a:rPr sz="1200" b="1" u="none" dirty="0">
                          <a:solidFill>
                            <a:schemeClr val="bg1"/>
                          </a:solidFill>
                          <a:latin typeface="BIZ UDPゴシック"/>
                          <a:ea typeface="BIZ UDPゴシック"/>
                          <a:cs typeface="BIZ UDPゴシック"/>
                        </a:rPr>
                        <a:t>「広域避難を促す情報」の発表</a:t>
                      </a:r>
                      <a:endParaRPr sz="1200" b="1" i="0" u="none" dirty="0">
                        <a:solidFill>
                          <a:schemeClr val="bg1"/>
                        </a:solidFill>
                        <a:latin typeface="BIZ UDPゴシック"/>
                        <a:ea typeface="BIZ UDPゴシック"/>
                        <a:cs typeface="BIZ UDPゴシック"/>
                      </a:endParaRPr>
                    </a:p>
                  </a:txBody>
                  <a:tcPr marL="5718" marR="5718" marT="5718"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rgbClr val="FF6433"/>
                    </a:solidFill>
                  </a:tcPr>
                </a:tc>
                <a:tc>
                  <a:txBody>
                    <a:bodyPr/>
                    <a:lstStyle/>
                    <a:p>
                      <a:pPr algn="ctr">
                        <a:lnSpc>
                          <a:spcPts val="1300"/>
                        </a:lnSpc>
                        <a:buNone/>
                      </a:pPr>
                      <a:r>
                        <a:rPr sz="1200" b="1" u="none" dirty="0">
                          <a:solidFill>
                            <a:schemeClr val="bg1"/>
                          </a:solidFill>
                          <a:latin typeface="BIZ UDPゴシック"/>
                          <a:ea typeface="BIZ UDPゴシック"/>
                          <a:cs typeface="BIZ UDPゴシック"/>
                        </a:rPr>
                        <a:t>「垂直避難を促す情報」</a:t>
                      </a:r>
                      <a:br>
                        <a:rPr dirty="0"/>
                      </a:br>
                      <a:r>
                        <a:rPr sz="1200" b="1" u="none" dirty="0">
                          <a:solidFill>
                            <a:schemeClr val="bg1"/>
                          </a:solidFill>
                          <a:latin typeface="BIZ UDPゴシック"/>
                          <a:ea typeface="BIZ UDPゴシック"/>
                          <a:cs typeface="BIZ UDPゴシック"/>
                        </a:rPr>
                        <a:t>の発表</a:t>
                      </a:r>
                      <a:endParaRPr sz="1200" b="1" i="0" u="none" dirty="0">
                        <a:solidFill>
                          <a:schemeClr val="bg1"/>
                        </a:solidFill>
                        <a:latin typeface="BIZ UDPゴシック"/>
                        <a:ea typeface="BIZ UDPゴシック"/>
                        <a:cs typeface="BIZ UDPゴシック"/>
                      </a:endParaRPr>
                    </a:p>
                  </a:txBody>
                  <a:tcPr marL="5718" marR="5718" marT="5718"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rgbClr val="FF0000"/>
                    </a:solidFill>
                  </a:tcPr>
                </a:tc>
                <a:tc gridSpan="2">
                  <a:txBody>
                    <a:bodyPr/>
                    <a:lstStyle/>
                    <a:p>
                      <a:pPr algn="ctr">
                        <a:lnSpc>
                          <a:spcPts val="1300"/>
                        </a:lnSpc>
                        <a:buNone/>
                      </a:pPr>
                      <a:r>
                        <a:rPr sz="1200" b="1" u="none" dirty="0">
                          <a:solidFill>
                            <a:schemeClr val="bg1"/>
                          </a:solidFill>
                          <a:latin typeface="BIZ UDPゴシック"/>
                          <a:ea typeface="BIZ UDPゴシック"/>
                          <a:cs typeface="BIZ UDPゴシック"/>
                        </a:rPr>
                        <a:t>発災</a:t>
                      </a:r>
                      <a:br>
                        <a:rPr dirty="0"/>
                      </a:br>
                      <a:endParaRPr sz="1200" b="1" i="0" u="none" dirty="0">
                        <a:solidFill>
                          <a:schemeClr val="bg1"/>
                        </a:solidFill>
                        <a:latin typeface="BIZ UDPゴシック"/>
                        <a:ea typeface="BIZ UDPゴシック"/>
                        <a:cs typeface="BIZ UDPゴシック"/>
                      </a:endParaRPr>
                    </a:p>
                  </a:txBody>
                  <a:tcPr marL="5718" marR="5718" marT="5718"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tx1"/>
                    </a:solidFill>
                  </a:tcPr>
                </a:tc>
                <a:tc hMerge="1">
                  <a:txBody>
                    <a:bodyPr/>
                    <a:lstStyle/>
                    <a:p>
                      <a:endParaRPr/>
                    </a:p>
                  </a:txBody>
                  <a:tcPr/>
                </a:tc>
                <a:extLst>
                  <a:ext uri="{0D108BD9-81ED-4DB2-BD59-A6C34878D82A}">
                    <a16:rowId xmlns:a16="http://schemas.microsoft.com/office/drawing/2014/main" val="10000"/>
                  </a:ext>
                </a:extLst>
              </a:tr>
              <a:tr h="164266">
                <a:tc rowSpan="2">
                  <a:txBody>
                    <a:bodyPr/>
                    <a:lstStyle/>
                    <a:p>
                      <a:pPr algn="l">
                        <a:lnSpc>
                          <a:spcPts val="1300"/>
                        </a:lnSpc>
                        <a:buNone/>
                      </a:pPr>
                      <a:r>
                        <a:rPr sz="1200" b="1" u="none" dirty="0">
                          <a:latin typeface="BIZ UDPゴシック"/>
                          <a:ea typeface="BIZ UDPゴシック"/>
                          <a:cs typeface="BIZ UDPゴシック"/>
                        </a:rPr>
                        <a:t>時間</a:t>
                      </a:r>
                      <a:endParaRPr sz="1200" b="1" i="0" u="none" dirty="0">
                        <a:solidFill>
                          <a:srgbClr val="000000"/>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bg1">
                        <a:lumMod val="85000"/>
                      </a:schemeClr>
                    </a:solidFill>
                  </a:tcPr>
                </a:tc>
                <a:tc>
                  <a:txBody>
                    <a:bodyPr/>
                    <a:lstStyle/>
                    <a:p>
                      <a:pPr algn="r">
                        <a:lnSpc>
                          <a:spcPts val="1300"/>
                        </a:lnSpc>
                        <a:buNone/>
                      </a:pPr>
                      <a:r>
                        <a:rPr sz="1200" b="1" u="none" dirty="0">
                          <a:latin typeface="BIZ UDPゴシック"/>
                          <a:ea typeface="BIZ UDPゴシック"/>
                          <a:cs typeface="BIZ UDPゴシック"/>
                        </a:rPr>
                        <a:t>～１２０ｈ</a:t>
                      </a:r>
                      <a:endParaRPr sz="1200" b="1" i="0" u="none" dirty="0">
                        <a:solidFill>
                          <a:srgbClr val="000000"/>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accent1">
                        <a:lumMod val="20000"/>
                        <a:lumOff val="80000"/>
                      </a:schemeClr>
                    </a:solidFill>
                  </a:tcPr>
                </a:tc>
                <a:tc>
                  <a:txBody>
                    <a:bodyPr/>
                    <a:lstStyle/>
                    <a:p>
                      <a:pPr algn="r">
                        <a:lnSpc>
                          <a:spcPts val="1300"/>
                        </a:lnSpc>
                        <a:buNone/>
                      </a:pPr>
                      <a:r>
                        <a:rPr sz="1200" b="1" u="none" dirty="0">
                          <a:latin typeface="BIZ UDPゴシック"/>
                          <a:ea typeface="BIZ UDPゴシック"/>
                          <a:cs typeface="BIZ UDPゴシック"/>
                        </a:rPr>
                        <a:t>～９６ｈ</a:t>
                      </a:r>
                      <a:endParaRPr sz="1200" b="1" i="0" u="none" dirty="0">
                        <a:solidFill>
                          <a:srgbClr val="000000"/>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accent1">
                        <a:lumMod val="20000"/>
                        <a:lumOff val="80000"/>
                      </a:schemeClr>
                    </a:solidFill>
                  </a:tcPr>
                </a:tc>
                <a:tc>
                  <a:txBody>
                    <a:bodyPr/>
                    <a:lstStyle/>
                    <a:p>
                      <a:pPr algn="r">
                        <a:lnSpc>
                          <a:spcPts val="1300"/>
                        </a:lnSpc>
                        <a:buNone/>
                      </a:pPr>
                      <a:r>
                        <a:rPr sz="1200" b="1" u="none" dirty="0">
                          <a:latin typeface="BIZ UDPゴシック"/>
                          <a:ea typeface="BIZ UDPゴシック"/>
                          <a:cs typeface="BIZ UDPゴシック"/>
                        </a:rPr>
                        <a:t>～７２ｈ</a:t>
                      </a:r>
                      <a:endParaRPr sz="1200" b="1" i="0" u="none" dirty="0">
                        <a:solidFill>
                          <a:srgbClr val="000000"/>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rgbClr val="FFF2CC"/>
                    </a:solidFill>
                  </a:tcPr>
                </a:tc>
                <a:tc>
                  <a:txBody>
                    <a:bodyPr/>
                    <a:lstStyle/>
                    <a:p>
                      <a:pPr algn="r">
                        <a:lnSpc>
                          <a:spcPts val="1300"/>
                        </a:lnSpc>
                        <a:buNone/>
                      </a:pPr>
                      <a:r>
                        <a:rPr sz="1200" b="1" u="none" dirty="0">
                          <a:latin typeface="BIZ UDPゴシック"/>
                          <a:ea typeface="BIZ UDPゴシック"/>
                          <a:cs typeface="BIZ UDPゴシック"/>
                        </a:rPr>
                        <a:t>～４８ｈ</a:t>
                      </a:r>
                      <a:endParaRPr sz="1200" b="1" i="0" u="none" dirty="0">
                        <a:solidFill>
                          <a:srgbClr val="000000"/>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accent2">
                        <a:lumMod val="40000"/>
                        <a:lumOff val="60000"/>
                      </a:schemeClr>
                    </a:solidFill>
                  </a:tcPr>
                </a:tc>
                <a:tc>
                  <a:txBody>
                    <a:bodyPr/>
                    <a:lstStyle/>
                    <a:p>
                      <a:pPr algn="r">
                        <a:lnSpc>
                          <a:spcPts val="1300"/>
                        </a:lnSpc>
                        <a:buNone/>
                      </a:pPr>
                      <a:r>
                        <a:rPr sz="1200" b="1" u="none" dirty="0">
                          <a:solidFill>
                            <a:schemeClr val="bg1"/>
                          </a:solidFill>
                          <a:latin typeface="BIZ UDPゴシック"/>
                          <a:ea typeface="BIZ UDPゴシック"/>
                          <a:cs typeface="BIZ UDPゴシック"/>
                        </a:rPr>
                        <a:t>～２４ｈ</a:t>
                      </a:r>
                      <a:endParaRPr sz="1200" b="1" i="0" u="none" dirty="0">
                        <a:solidFill>
                          <a:schemeClr val="bg1"/>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rgbClr val="FF6433"/>
                    </a:solidFill>
                  </a:tcPr>
                </a:tc>
                <a:tc>
                  <a:txBody>
                    <a:bodyPr/>
                    <a:lstStyle/>
                    <a:p>
                      <a:pPr algn="r">
                        <a:lnSpc>
                          <a:spcPts val="1300"/>
                        </a:lnSpc>
                        <a:buNone/>
                      </a:pPr>
                      <a:r>
                        <a:rPr sz="1200" b="1" u="none" dirty="0">
                          <a:solidFill>
                            <a:schemeClr val="bg1"/>
                          </a:solidFill>
                          <a:latin typeface="BIZ UDPゴシック"/>
                          <a:ea typeface="BIZ UDPゴシック"/>
                          <a:cs typeface="BIZ UDPゴシック"/>
                        </a:rPr>
                        <a:t>～９ｈ</a:t>
                      </a:r>
                      <a:endParaRPr sz="1200" b="1" i="0" u="none" dirty="0">
                        <a:solidFill>
                          <a:schemeClr val="bg1"/>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rgbClr val="FF0000"/>
                    </a:solidFill>
                  </a:tcPr>
                </a:tc>
                <a:tc>
                  <a:txBody>
                    <a:bodyPr/>
                    <a:lstStyle/>
                    <a:p>
                      <a:pPr algn="r">
                        <a:lnSpc>
                          <a:spcPts val="1300"/>
                        </a:lnSpc>
                        <a:buNone/>
                      </a:pPr>
                      <a:r>
                        <a:rPr sz="1200" b="1" u="none" dirty="0">
                          <a:solidFill>
                            <a:schemeClr val="bg1"/>
                          </a:solidFill>
                          <a:latin typeface="BIZ UDPゴシック"/>
                          <a:ea typeface="BIZ UDPゴシック"/>
                          <a:cs typeface="BIZ UDPゴシック"/>
                        </a:rPr>
                        <a:t>０ｈ</a:t>
                      </a:r>
                      <a:endParaRPr sz="1200" b="1" i="0" u="none" dirty="0">
                        <a:solidFill>
                          <a:schemeClr val="bg1"/>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tx1"/>
                    </a:solidFill>
                  </a:tcPr>
                </a:tc>
                <a:tc>
                  <a:txBody>
                    <a:bodyPr/>
                    <a:lstStyle/>
                    <a:p>
                      <a:pPr algn="r">
                        <a:lnSpc>
                          <a:spcPts val="1300"/>
                        </a:lnSpc>
                        <a:buNone/>
                      </a:pPr>
                      <a:r>
                        <a:rPr sz="1200" b="1" u="none" dirty="0">
                          <a:solidFill>
                            <a:schemeClr val="bg1"/>
                          </a:solidFill>
                          <a:latin typeface="BIZ UDPゴシック"/>
                          <a:ea typeface="BIZ UDPゴシック"/>
                          <a:cs typeface="BIZ UDPゴシック"/>
                        </a:rPr>
                        <a:t>ー●ｈ</a:t>
                      </a:r>
                      <a:endParaRPr sz="1200" b="1" i="0" u="none" dirty="0">
                        <a:solidFill>
                          <a:schemeClr val="bg1"/>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tx1"/>
                    </a:solidFill>
                  </a:tcPr>
                </a:tc>
                <a:extLst>
                  <a:ext uri="{0D108BD9-81ED-4DB2-BD59-A6C34878D82A}">
                    <a16:rowId xmlns:a16="http://schemas.microsoft.com/office/drawing/2014/main" val="10001"/>
                  </a:ext>
                </a:extLst>
              </a:tr>
              <a:tr h="319008">
                <a:tc vMerge="1">
                  <a:txBody>
                    <a:bodyPr/>
                    <a:lstStyle/>
                    <a:p>
                      <a:endParaRPr/>
                    </a:p>
                  </a:txBody>
                  <a:tcPr/>
                </a:tc>
                <a:tc>
                  <a:txBody>
                    <a:bodyPr/>
                    <a:lstStyle/>
                    <a:p>
                      <a:pPr algn="ctr">
                        <a:lnSpc>
                          <a:spcPts val="1300"/>
                        </a:lnSpc>
                        <a:buNone/>
                      </a:pPr>
                      <a:r>
                        <a:rPr sz="1200" b="1" u="none" dirty="0">
                          <a:latin typeface="BIZ UDPゴシック"/>
                          <a:ea typeface="BIZ UDPゴシック"/>
                          <a:cs typeface="BIZ UDPゴシック"/>
                        </a:rPr>
                        <a:t>発災５日以前</a:t>
                      </a:r>
                      <a:br>
                        <a:rPr dirty="0"/>
                      </a:br>
                      <a:endParaRPr sz="1200" b="1" i="0" u="none" dirty="0">
                        <a:solidFill>
                          <a:srgbClr val="000000"/>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accent1">
                        <a:lumMod val="20000"/>
                        <a:lumOff val="80000"/>
                      </a:schemeClr>
                    </a:solidFill>
                  </a:tcPr>
                </a:tc>
                <a:tc>
                  <a:txBody>
                    <a:bodyPr/>
                    <a:lstStyle/>
                    <a:p>
                      <a:pPr algn="ctr">
                        <a:lnSpc>
                          <a:spcPts val="1300"/>
                        </a:lnSpc>
                        <a:buNone/>
                      </a:pPr>
                      <a:r>
                        <a:rPr sz="1200" b="1" u="none" dirty="0">
                          <a:latin typeface="BIZ UDPゴシック"/>
                          <a:ea typeface="BIZ UDPゴシック"/>
                          <a:cs typeface="BIZ UDPゴシック"/>
                        </a:rPr>
                        <a:t>発災４日前</a:t>
                      </a:r>
                      <a:endParaRPr sz="1200" b="1" i="0" u="none" dirty="0">
                        <a:solidFill>
                          <a:srgbClr val="000000"/>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accent1">
                        <a:lumMod val="20000"/>
                        <a:lumOff val="80000"/>
                      </a:schemeClr>
                    </a:solidFill>
                  </a:tcPr>
                </a:tc>
                <a:tc>
                  <a:txBody>
                    <a:bodyPr/>
                    <a:lstStyle/>
                    <a:p>
                      <a:pPr algn="ctr">
                        <a:lnSpc>
                          <a:spcPts val="1300"/>
                        </a:lnSpc>
                        <a:buNone/>
                      </a:pPr>
                      <a:r>
                        <a:rPr sz="1200" b="1" u="none" dirty="0">
                          <a:latin typeface="BIZ UDPゴシック"/>
                          <a:ea typeface="BIZ UDPゴシック"/>
                          <a:cs typeface="BIZ UDPゴシック"/>
                        </a:rPr>
                        <a:t>発災３日前</a:t>
                      </a:r>
                      <a:endParaRPr sz="1200" b="1" i="0" u="none" dirty="0">
                        <a:solidFill>
                          <a:srgbClr val="000000"/>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rgbClr val="FFF2CC"/>
                    </a:solidFill>
                  </a:tcPr>
                </a:tc>
                <a:tc>
                  <a:txBody>
                    <a:bodyPr/>
                    <a:lstStyle/>
                    <a:p>
                      <a:pPr algn="ctr">
                        <a:lnSpc>
                          <a:spcPts val="1300"/>
                        </a:lnSpc>
                        <a:buNone/>
                      </a:pPr>
                      <a:r>
                        <a:rPr sz="1200" b="1" u="none" dirty="0">
                          <a:latin typeface="BIZ UDPゴシック"/>
                          <a:ea typeface="BIZ UDPゴシック"/>
                          <a:cs typeface="BIZ UDPゴシック"/>
                        </a:rPr>
                        <a:t>発災２日前</a:t>
                      </a:r>
                      <a:endParaRPr sz="1200" b="1" i="0" u="none" dirty="0">
                        <a:solidFill>
                          <a:srgbClr val="000000"/>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accent2">
                        <a:lumMod val="40000"/>
                        <a:lumOff val="60000"/>
                      </a:schemeClr>
                    </a:solidFill>
                  </a:tcPr>
                </a:tc>
                <a:tc>
                  <a:txBody>
                    <a:bodyPr/>
                    <a:lstStyle/>
                    <a:p>
                      <a:pPr algn="ctr">
                        <a:lnSpc>
                          <a:spcPts val="1300"/>
                        </a:lnSpc>
                        <a:buNone/>
                      </a:pPr>
                      <a:r>
                        <a:rPr sz="1200" b="1" u="none" dirty="0">
                          <a:solidFill>
                            <a:schemeClr val="bg1"/>
                          </a:solidFill>
                          <a:latin typeface="BIZ UDPゴシック"/>
                          <a:ea typeface="BIZ UDPゴシック"/>
                          <a:cs typeface="BIZ UDPゴシック"/>
                        </a:rPr>
                        <a:t>発災１日前</a:t>
                      </a:r>
                      <a:endParaRPr sz="1200" b="1" i="0" u="none" dirty="0">
                        <a:solidFill>
                          <a:schemeClr val="bg1"/>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rgbClr val="FF6433"/>
                    </a:solidFill>
                  </a:tcPr>
                </a:tc>
                <a:tc>
                  <a:txBody>
                    <a:bodyPr/>
                    <a:lstStyle/>
                    <a:p>
                      <a:pPr algn="ctr">
                        <a:lnSpc>
                          <a:spcPts val="1300"/>
                        </a:lnSpc>
                        <a:buNone/>
                      </a:pPr>
                      <a:r>
                        <a:rPr sz="1200" b="1" u="none" dirty="0">
                          <a:solidFill>
                            <a:schemeClr val="bg1"/>
                          </a:solidFill>
                          <a:latin typeface="BIZ UDPゴシック"/>
                          <a:ea typeface="BIZ UDPゴシック"/>
                          <a:cs typeface="BIZ UDPゴシック"/>
                        </a:rPr>
                        <a:t>発災９時間前</a:t>
                      </a:r>
                      <a:endParaRPr sz="1200" b="1" i="0" u="none" dirty="0">
                        <a:solidFill>
                          <a:schemeClr val="bg1"/>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rgbClr val="FF0000"/>
                    </a:solidFill>
                  </a:tcPr>
                </a:tc>
                <a:tc>
                  <a:txBody>
                    <a:bodyPr/>
                    <a:lstStyle/>
                    <a:p>
                      <a:pPr algn="ctr">
                        <a:lnSpc>
                          <a:spcPts val="1300"/>
                        </a:lnSpc>
                        <a:buNone/>
                      </a:pPr>
                      <a:r>
                        <a:rPr sz="1200" b="1" u="none" dirty="0">
                          <a:solidFill>
                            <a:schemeClr val="bg1"/>
                          </a:solidFill>
                          <a:latin typeface="BIZ UDPゴシック"/>
                          <a:ea typeface="BIZ UDPゴシック"/>
                          <a:cs typeface="BIZ UDPゴシック"/>
                        </a:rPr>
                        <a:t>ゼロアワー</a:t>
                      </a:r>
                      <a:endParaRPr sz="1200" b="1" i="0" u="none" spc="-150" dirty="0">
                        <a:solidFill>
                          <a:schemeClr val="bg1"/>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tx1"/>
                    </a:solidFill>
                  </a:tcPr>
                </a:tc>
                <a:tc>
                  <a:txBody>
                    <a:bodyPr/>
                    <a:lstStyle/>
                    <a:p>
                      <a:pPr algn="ctr">
                        <a:lnSpc>
                          <a:spcPts val="1300"/>
                        </a:lnSpc>
                        <a:buNone/>
                      </a:pPr>
                      <a:r>
                        <a:rPr sz="1200" b="1" u="none" dirty="0">
                          <a:solidFill>
                            <a:schemeClr val="bg1"/>
                          </a:solidFill>
                          <a:latin typeface="BIZ UDPゴシック"/>
                          <a:ea typeface="BIZ UDPゴシック"/>
                          <a:cs typeface="BIZ UDPゴシック"/>
                        </a:rPr>
                        <a:t>　</a:t>
                      </a:r>
                      <a:endParaRPr sz="1200" b="1" i="0" u="none" dirty="0">
                        <a:solidFill>
                          <a:schemeClr val="bg1"/>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tx1"/>
                    </a:solidFill>
                  </a:tcPr>
                </a:tc>
                <a:extLst>
                  <a:ext uri="{0D108BD9-81ED-4DB2-BD59-A6C34878D82A}">
                    <a16:rowId xmlns:a16="http://schemas.microsoft.com/office/drawing/2014/main" val="10002"/>
                  </a:ext>
                </a:extLst>
              </a:tr>
              <a:tr h="627670">
                <a:tc>
                  <a:txBody>
                    <a:bodyPr/>
                    <a:lstStyle/>
                    <a:p>
                      <a:pPr algn="l">
                        <a:lnSpc>
                          <a:spcPts val="1300"/>
                        </a:lnSpc>
                        <a:buNone/>
                      </a:pPr>
                      <a:r>
                        <a:rPr sz="1200" b="1" u="none" dirty="0">
                          <a:latin typeface="BIZ UDPゴシック"/>
                          <a:ea typeface="BIZ UDPゴシック"/>
                          <a:cs typeface="BIZ UDPゴシック"/>
                        </a:rPr>
                        <a:t>気象・水文情報</a:t>
                      </a:r>
                      <a:br>
                        <a:rPr dirty="0"/>
                      </a:br>
                      <a:r>
                        <a:rPr sz="1200" b="1" u="none" dirty="0">
                          <a:latin typeface="BIZ UDPゴシック"/>
                          <a:ea typeface="BIZ UDPゴシック"/>
                          <a:cs typeface="BIZ UDPゴシック"/>
                        </a:rPr>
                        <a:t>【平均風速（東京）】</a:t>
                      </a:r>
                      <a:endParaRPr sz="1200" b="1" i="0" u="none" dirty="0">
                        <a:solidFill>
                          <a:srgbClr val="000000"/>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bg1">
                        <a:lumMod val="85000"/>
                      </a:schemeClr>
                    </a:solidFill>
                  </a:tcPr>
                </a:tc>
                <a:tc>
                  <a:txBody>
                    <a:bodyPr/>
                    <a:lstStyle/>
                    <a:p>
                      <a:pPr algn="l">
                        <a:lnSpc>
                          <a:spcPts val="1300"/>
                        </a:lnSpc>
                        <a:buNone/>
                      </a:pPr>
                      <a:r>
                        <a:rPr sz="1200" b="1" u="none" dirty="0">
                          <a:latin typeface="BIZ UDPゴシック"/>
                          <a:ea typeface="BIZ UDPゴシック"/>
                          <a:cs typeface="BIZ UDPゴシック"/>
                        </a:rPr>
                        <a:t>○台風情報</a:t>
                      </a:r>
                      <a:br>
                        <a:rPr dirty="0"/>
                      </a:br>
                      <a:r>
                        <a:rPr sz="1200" b="1" u="none" dirty="0">
                          <a:latin typeface="BIZ UDPゴシック"/>
                          <a:ea typeface="BIZ UDPゴシック"/>
                          <a:cs typeface="BIZ UDPゴシック"/>
                        </a:rPr>
                        <a:t>【15m/s未満】</a:t>
                      </a:r>
                      <a:endParaRPr sz="1200" b="1" i="0" u="none" dirty="0">
                        <a:solidFill>
                          <a:srgbClr val="000000"/>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accent1">
                        <a:lumMod val="20000"/>
                        <a:lumOff val="80000"/>
                      </a:schemeClr>
                    </a:solidFill>
                  </a:tcPr>
                </a:tc>
                <a:tc>
                  <a:txBody>
                    <a:bodyPr/>
                    <a:lstStyle/>
                    <a:p>
                      <a:pPr algn="l">
                        <a:lnSpc>
                          <a:spcPts val="1300"/>
                        </a:lnSpc>
                        <a:buNone/>
                      </a:pPr>
                      <a:r>
                        <a:rPr sz="1200" b="1" u="none" dirty="0">
                          <a:latin typeface="BIZ UDPゴシック"/>
                          <a:ea typeface="BIZ UDPゴシック"/>
                          <a:cs typeface="BIZ UDPゴシック"/>
                        </a:rPr>
                        <a:t>○台風情報</a:t>
                      </a:r>
                      <a:br>
                        <a:rPr dirty="0"/>
                      </a:br>
                      <a:r>
                        <a:rPr sz="1200" b="1" u="none" dirty="0">
                          <a:latin typeface="BIZ UDPゴシック"/>
                          <a:ea typeface="BIZ UDPゴシック"/>
                          <a:cs typeface="BIZ UDPゴシック"/>
                        </a:rPr>
                        <a:t>【15m/s未満】</a:t>
                      </a:r>
                      <a:endParaRPr sz="1200" b="1" i="0" u="none" dirty="0">
                        <a:solidFill>
                          <a:srgbClr val="000000"/>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accent1">
                        <a:lumMod val="20000"/>
                        <a:lumOff val="80000"/>
                      </a:schemeClr>
                    </a:solidFill>
                  </a:tcPr>
                </a:tc>
                <a:tc>
                  <a:txBody>
                    <a:bodyPr/>
                    <a:lstStyle/>
                    <a:p>
                      <a:pPr algn="l">
                        <a:lnSpc>
                          <a:spcPts val="1300"/>
                        </a:lnSpc>
                        <a:buNone/>
                      </a:pPr>
                      <a:r>
                        <a:rPr sz="1200" b="1" u="none" dirty="0">
                          <a:latin typeface="BIZ UDPゴシック"/>
                          <a:ea typeface="BIZ UDPゴシック"/>
                          <a:cs typeface="BIZ UDPゴシック"/>
                        </a:rPr>
                        <a:t>○台風情報</a:t>
                      </a:r>
                      <a:br>
                        <a:rPr dirty="0"/>
                      </a:br>
                      <a:r>
                        <a:rPr sz="1200" b="1" u="none" dirty="0">
                          <a:latin typeface="BIZ UDPゴシック"/>
                          <a:ea typeface="BIZ UDPゴシック"/>
                          <a:cs typeface="BIZ UDPゴシック"/>
                        </a:rPr>
                        <a:t>【15m/s未満】</a:t>
                      </a:r>
                      <a:endParaRPr sz="1200" b="1" i="0" u="none" dirty="0">
                        <a:solidFill>
                          <a:srgbClr val="000000"/>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rgbClr val="FFF2CC"/>
                    </a:solidFill>
                  </a:tcPr>
                </a:tc>
                <a:tc>
                  <a:txBody>
                    <a:bodyPr/>
                    <a:lstStyle/>
                    <a:p>
                      <a:pPr algn="l">
                        <a:lnSpc>
                          <a:spcPts val="1300"/>
                        </a:lnSpc>
                        <a:buNone/>
                      </a:pPr>
                      <a:r>
                        <a:rPr sz="1200" b="1" u="none" dirty="0">
                          <a:latin typeface="BIZ UDPゴシック"/>
                          <a:ea typeface="BIZ UDPゴシック"/>
                          <a:cs typeface="BIZ UDPゴシック"/>
                        </a:rPr>
                        <a:t>○台風情報</a:t>
                      </a:r>
                      <a:br>
                        <a:rPr dirty="0"/>
                      </a:br>
                      <a:r>
                        <a:rPr sz="1200" b="1" u="none" dirty="0">
                          <a:latin typeface="BIZ UDPゴシック"/>
                          <a:ea typeface="BIZ UDPゴシック"/>
                          <a:cs typeface="BIZ UDPゴシック"/>
                        </a:rPr>
                        <a:t>【15m/s未満】</a:t>
                      </a:r>
                      <a:endParaRPr sz="1200" b="1" i="0" u="none" dirty="0">
                        <a:solidFill>
                          <a:srgbClr val="000000"/>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accent2">
                        <a:lumMod val="40000"/>
                        <a:lumOff val="60000"/>
                      </a:schemeClr>
                    </a:solidFill>
                  </a:tcPr>
                </a:tc>
                <a:tc>
                  <a:txBody>
                    <a:bodyPr/>
                    <a:lstStyle/>
                    <a:p>
                      <a:pPr marL="180975" indent="-180975" algn="l">
                        <a:lnSpc>
                          <a:spcPts val="1300"/>
                        </a:lnSpc>
                        <a:buNone/>
                      </a:pPr>
                      <a:r>
                        <a:rPr sz="1200" b="1" u="none" dirty="0">
                          <a:solidFill>
                            <a:schemeClr val="bg1"/>
                          </a:solidFill>
                          <a:latin typeface="BIZ UDPゴシック"/>
                          <a:ea typeface="BIZ UDPゴシック"/>
                          <a:cs typeface="BIZ UDPゴシック"/>
                        </a:rPr>
                        <a:t>○注意報（大雨、洪水、強風、波浪、高潮）→警報（大雨、洪水、暴風、波浪、高潮）</a:t>
                      </a:r>
                    </a:p>
                    <a:p>
                      <a:pPr marL="180975" indent="-180975" algn="l">
                        <a:lnSpc>
                          <a:spcPts val="1300"/>
                        </a:lnSpc>
                        <a:buNone/>
                      </a:pPr>
                      <a:r>
                        <a:rPr sz="1200" b="1" u="none" dirty="0">
                          <a:solidFill>
                            <a:schemeClr val="bg1"/>
                          </a:solidFill>
                          <a:latin typeface="BIZ UDPゴシック"/>
                          <a:ea typeface="BIZ UDPゴシック"/>
                          <a:cs typeface="BIZ UDPゴシック"/>
                        </a:rPr>
                        <a:t>【15m/s未満】</a:t>
                      </a:r>
                      <a:endParaRPr sz="1200" b="1" i="0" u="none" dirty="0">
                        <a:solidFill>
                          <a:schemeClr val="bg1"/>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rgbClr val="FF6433"/>
                    </a:solidFill>
                  </a:tcPr>
                </a:tc>
                <a:tc>
                  <a:txBody>
                    <a:bodyPr/>
                    <a:lstStyle/>
                    <a:p>
                      <a:pPr algn="l">
                        <a:lnSpc>
                          <a:spcPts val="1300"/>
                        </a:lnSpc>
                        <a:buNone/>
                      </a:pPr>
                      <a:r>
                        <a:rPr sz="1200" b="1" u="none" dirty="0">
                          <a:solidFill>
                            <a:schemeClr val="bg1"/>
                          </a:solidFill>
                          <a:latin typeface="BIZ UDPゴシック"/>
                          <a:ea typeface="BIZ UDPゴシック"/>
                          <a:cs typeface="BIZ UDPゴシック"/>
                        </a:rPr>
                        <a:t>【15ｍ/s以上】</a:t>
                      </a:r>
                      <a:endParaRPr sz="1200" b="1" i="0" u="none" dirty="0">
                        <a:solidFill>
                          <a:schemeClr val="bg1"/>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rgbClr val="FF0000"/>
                    </a:solidFill>
                  </a:tcPr>
                </a:tc>
                <a:tc>
                  <a:txBody>
                    <a:bodyPr/>
                    <a:lstStyle/>
                    <a:p>
                      <a:pPr algn="l">
                        <a:lnSpc>
                          <a:spcPts val="1300"/>
                        </a:lnSpc>
                        <a:buNone/>
                      </a:pPr>
                      <a:r>
                        <a:rPr sz="1200" b="1" u="none" dirty="0">
                          <a:solidFill>
                            <a:schemeClr val="bg1"/>
                          </a:solidFill>
                          <a:latin typeface="BIZ UDPゴシック"/>
                          <a:ea typeface="BIZ UDPゴシック"/>
                          <a:cs typeface="BIZ UDPゴシック"/>
                        </a:rPr>
                        <a:t>高潮発生</a:t>
                      </a:r>
                      <a:br>
                        <a:rPr dirty="0"/>
                      </a:br>
                      <a:r>
                        <a:rPr sz="1200" b="1" u="none" dirty="0">
                          <a:solidFill>
                            <a:schemeClr val="bg1"/>
                          </a:solidFill>
                          <a:latin typeface="BIZ UDPゴシック"/>
                          <a:ea typeface="BIZ UDPゴシック"/>
                          <a:cs typeface="BIZ UDPゴシック"/>
                        </a:rPr>
                        <a:t>【25m/s以上】</a:t>
                      </a:r>
                      <a:br>
                        <a:rPr dirty="0"/>
                      </a:br>
                      <a:endParaRPr sz="1200" b="1" i="0" u="none" dirty="0">
                        <a:solidFill>
                          <a:schemeClr val="bg1"/>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tx1"/>
                    </a:solidFill>
                  </a:tcPr>
                </a:tc>
                <a:tc>
                  <a:txBody>
                    <a:bodyPr/>
                    <a:lstStyle/>
                    <a:p>
                      <a:pPr algn="l">
                        <a:lnSpc>
                          <a:spcPts val="1300"/>
                        </a:lnSpc>
                        <a:buNone/>
                      </a:pPr>
                      <a:r>
                        <a:rPr sz="1200" b="1" u="none" dirty="0">
                          <a:solidFill>
                            <a:schemeClr val="bg1"/>
                          </a:solidFill>
                          <a:latin typeface="BIZ UDPゴシック"/>
                          <a:ea typeface="BIZ UDPゴシック"/>
                          <a:cs typeface="BIZ UDPゴシック"/>
                        </a:rPr>
                        <a:t>河川氾濫発生</a:t>
                      </a:r>
                      <a:br>
                        <a:rPr dirty="0"/>
                      </a:br>
                      <a:endParaRPr sz="1200" b="1" i="0" u="none" dirty="0">
                        <a:solidFill>
                          <a:schemeClr val="bg1"/>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tx1"/>
                    </a:solidFill>
                  </a:tcPr>
                </a:tc>
                <a:extLst>
                  <a:ext uri="{0D108BD9-81ED-4DB2-BD59-A6C34878D82A}">
                    <a16:rowId xmlns:a16="http://schemas.microsoft.com/office/drawing/2014/main" val="10003"/>
                  </a:ext>
                </a:extLst>
              </a:tr>
              <a:tr h="1405523">
                <a:tc>
                  <a:txBody>
                    <a:bodyPr/>
                    <a:lstStyle/>
                    <a:p>
                      <a:pPr algn="l">
                        <a:lnSpc>
                          <a:spcPts val="1300"/>
                        </a:lnSpc>
                        <a:buNone/>
                      </a:pPr>
                      <a:r>
                        <a:rPr sz="1200" b="1" u="none" dirty="0">
                          <a:solidFill>
                            <a:schemeClr val="tx1"/>
                          </a:solidFill>
                          <a:latin typeface="BIZ UDPゴシック"/>
                          <a:ea typeface="BIZ UDPゴシック"/>
                          <a:cs typeface="BIZ UDPゴシック"/>
                        </a:rPr>
                        <a:t>台風・荒川流域</a:t>
                      </a:r>
                      <a:br>
                        <a:rPr dirty="0"/>
                      </a:br>
                      <a:r>
                        <a:rPr sz="1200" b="1" u="none" dirty="0">
                          <a:solidFill>
                            <a:schemeClr val="tx1"/>
                          </a:solidFill>
                          <a:latin typeface="BIZ UDPゴシック"/>
                          <a:ea typeface="BIZ UDPゴシック"/>
                          <a:cs typeface="BIZ UDPゴシック"/>
                        </a:rPr>
                        <a:t>平均雨量の予測</a:t>
                      </a:r>
                      <a:endParaRPr sz="1200" b="1" i="0" u="none" dirty="0">
                        <a:solidFill>
                          <a:schemeClr val="tx1"/>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bg1">
                        <a:lumMod val="85000"/>
                      </a:schemeClr>
                    </a:solidFill>
                  </a:tcPr>
                </a:tc>
                <a:tc>
                  <a:txBody>
                    <a:bodyPr/>
                    <a:lstStyle/>
                    <a:p>
                      <a:pPr marL="0" indent="0" algn="l">
                        <a:lnSpc>
                          <a:spcPts val="1300"/>
                        </a:lnSpc>
                        <a:buFont typeface="Arial"/>
                        <a:buNone/>
                      </a:pPr>
                      <a:endParaRPr sz="1200" b="0" i="0" u="none" dirty="0">
                        <a:solidFill>
                          <a:schemeClr val="tx1"/>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indent="0" algn="l">
                        <a:lnSpc>
                          <a:spcPts val="1300"/>
                        </a:lnSpc>
                        <a:buFont typeface="Arial"/>
                        <a:buNone/>
                      </a:pPr>
                      <a:endParaRPr sz="1200" b="0" i="0" u="none" dirty="0">
                        <a:solidFill>
                          <a:schemeClr val="tx1"/>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171450" indent="-171450" algn="l">
                        <a:lnSpc>
                          <a:spcPts val="1300"/>
                        </a:lnSpc>
                        <a:buFont typeface="Arial"/>
                        <a:buChar char="•"/>
                      </a:pPr>
                      <a:r>
                        <a:rPr sz="1200" u="none" dirty="0">
                          <a:solidFill>
                            <a:schemeClr val="tx1"/>
                          </a:solidFill>
                          <a:latin typeface="BIZ UDPゴシック"/>
                          <a:ea typeface="BIZ UDPゴシック"/>
                          <a:cs typeface="BIZ UDPゴシック"/>
                        </a:rPr>
                        <a:t>72時間先の台風予報で、中心気圧930ｈＰａ以下の台風の予報円が東京地方を含むと予測。</a:t>
                      </a:r>
                    </a:p>
                    <a:p>
                      <a:pPr marL="171450" indent="-171450" algn="l">
                        <a:lnSpc>
                          <a:spcPts val="1300"/>
                        </a:lnSpc>
                        <a:buFont typeface="Arial"/>
                        <a:buChar char="•"/>
                      </a:pPr>
                      <a:r>
                        <a:rPr sz="1200" u="none" dirty="0">
                          <a:solidFill>
                            <a:schemeClr val="tx1"/>
                          </a:solidFill>
                          <a:latin typeface="BIZ UDPゴシック"/>
                          <a:ea typeface="BIZ UDPゴシック"/>
                          <a:cs typeface="BIZ UDPゴシック"/>
                        </a:rPr>
                        <a:t>荒川流域での３日間積算流域平均雨量が概ね400ｍｍを超える可能性があると予測</a:t>
                      </a:r>
                      <a:endParaRPr sz="1200" b="0" i="0" u="none" dirty="0">
                        <a:solidFill>
                          <a:schemeClr val="tx1"/>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171450" indent="-171450" algn="l">
                        <a:lnSpc>
                          <a:spcPts val="1300"/>
                        </a:lnSpc>
                        <a:buFont typeface="Arial"/>
                        <a:buChar char="•"/>
                      </a:pPr>
                      <a:r>
                        <a:rPr sz="1200" u="none" dirty="0">
                          <a:solidFill>
                            <a:schemeClr val="tx1"/>
                          </a:solidFill>
                          <a:latin typeface="BIZ UDPゴシック"/>
                          <a:ea typeface="BIZ UDPゴシック"/>
                          <a:cs typeface="BIZ UDPゴシック"/>
                        </a:rPr>
                        <a:t>48時間先の台風予報で、中心気圧９３０ｈPa以下の台風の予報円が東京地方を含むと予測。</a:t>
                      </a:r>
                    </a:p>
                    <a:p>
                      <a:pPr marL="171450" indent="-171450" algn="l">
                        <a:lnSpc>
                          <a:spcPts val="1300"/>
                        </a:lnSpc>
                        <a:buFont typeface="Arial"/>
                        <a:buChar char="•"/>
                      </a:pPr>
                      <a:r>
                        <a:rPr sz="1200" u="none" dirty="0">
                          <a:solidFill>
                            <a:schemeClr val="tx1"/>
                          </a:solidFill>
                          <a:latin typeface="BIZ UDPゴシック"/>
                          <a:ea typeface="BIZ UDPゴシック"/>
                          <a:cs typeface="BIZ UDPゴシック"/>
                        </a:rPr>
                        <a:t>荒川流域での３日間積算流域平均雨量が概ね５００ｍｍを超える可能性があると予測</a:t>
                      </a:r>
                      <a:endParaRPr sz="1200" b="0" i="0" u="none" dirty="0">
                        <a:solidFill>
                          <a:schemeClr val="tx1"/>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171450" indent="-171450" algn="l">
                        <a:lnSpc>
                          <a:spcPts val="1300"/>
                        </a:lnSpc>
                        <a:buFont typeface="Arial"/>
                        <a:buChar char="•"/>
                      </a:pPr>
                      <a:r>
                        <a:rPr sz="1200" u="none" dirty="0">
                          <a:solidFill>
                            <a:schemeClr val="tx1"/>
                          </a:solidFill>
                          <a:latin typeface="BIZ UDPゴシック"/>
                          <a:ea typeface="BIZ UDPゴシック"/>
                          <a:cs typeface="BIZ UDPゴシック"/>
                        </a:rPr>
                        <a:t>９３０ｈPa以下の台風が概ね２４時間以内に到達すると予測</a:t>
                      </a:r>
                    </a:p>
                    <a:p>
                      <a:pPr marL="171450" indent="-171450" algn="l">
                        <a:lnSpc>
                          <a:spcPts val="1300"/>
                        </a:lnSpc>
                        <a:buFont typeface="Arial"/>
                        <a:buChar char="•"/>
                      </a:pPr>
                      <a:r>
                        <a:rPr sz="1200" u="none" dirty="0">
                          <a:solidFill>
                            <a:schemeClr val="tx1"/>
                          </a:solidFill>
                          <a:latin typeface="BIZ UDPゴシック"/>
                          <a:ea typeface="BIZ UDPゴシック"/>
                          <a:cs typeface="BIZ UDPゴシック"/>
                        </a:rPr>
                        <a:t>荒川流域での３日間積算流域平均雨量が概ね６００ｍｍを超える可能性があると予測</a:t>
                      </a:r>
                      <a:endParaRPr sz="1200" b="0" i="0" u="none" dirty="0">
                        <a:solidFill>
                          <a:schemeClr val="tx1"/>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indent="0" algn="l">
                        <a:lnSpc>
                          <a:spcPts val="1300"/>
                        </a:lnSpc>
                        <a:buFont typeface="Arial"/>
                        <a:buNone/>
                      </a:pPr>
                      <a:endParaRPr sz="1200" b="0" i="0" u="none" dirty="0">
                        <a:solidFill>
                          <a:schemeClr val="tx1"/>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indent="0" algn="l">
                        <a:lnSpc>
                          <a:spcPts val="1300"/>
                        </a:lnSpc>
                        <a:buFont typeface="Arial"/>
                        <a:buNone/>
                      </a:pPr>
                      <a:endParaRPr sz="1200" b="0" i="0" u="none" dirty="0">
                        <a:solidFill>
                          <a:schemeClr val="tx1"/>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indent="0" algn="l">
                        <a:lnSpc>
                          <a:spcPts val="1300"/>
                        </a:lnSpc>
                        <a:buFont typeface="Arial"/>
                        <a:buNone/>
                      </a:pPr>
                      <a:endParaRPr sz="1200" b="0" i="0" u="none" dirty="0">
                        <a:solidFill>
                          <a:schemeClr val="tx1"/>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extLst>
                  <a:ext uri="{0D108BD9-81ED-4DB2-BD59-A6C34878D82A}">
                    <a16:rowId xmlns:a16="http://schemas.microsoft.com/office/drawing/2014/main" val="10004"/>
                  </a:ext>
                </a:extLst>
              </a:tr>
              <a:tr h="1405523">
                <a:tc>
                  <a:txBody>
                    <a:bodyPr/>
                    <a:lstStyle/>
                    <a:p>
                      <a:pPr algn="l">
                        <a:lnSpc>
                          <a:spcPts val="1300"/>
                        </a:lnSpc>
                        <a:buNone/>
                      </a:pPr>
                      <a:r>
                        <a:rPr sz="1200" b="1" u="none" dirty="0">
                          <a:solidFill>
                            <a:schemeClr val="tx1"/>
                          </a:solidFill>
                          <a:latin typeface="BIZ UDPゴシック"/>
                          <a:ea typeface="BIZ UDPゴシック"/>
                          <a:cs typeface="BIZ UDPゴシック"/>
                        </a:rPr>
                        <a:t>国</a:t>
                      </a:r>
                      <a:br>
                        <a:rPr dirty="0"/>
                      </a:br>
                      <a:r>
                        <a:rPr sz="1200" b="1" u="none" dirty="0">
                          <a:solidFill>
                            <a:schemeClr val="tx1"/>
                          </a:solidFill>
                          <a:latin typeface="BIZ UDPゴシック"/>
                          <a:ea typeface="BIZ UDPゴシック"/>
                          <a:cs typeface="BIZ UDPゴシック"/>
                        </a:rPr>
                        <a:t>（内閣府、国土交通省、気象庁、消防庁、海上保安庁、自衛隊、警察庁等）</a:t>
                      </a:r>
                      <a:br>
                        <a:rPr dirty="0"/>
                      </a:br>
                      <a:endParaRPr sz="1200" b="1" i="0" u="none" dirty="0">
                        <a:solidFill>
                          <a:schemeClr val="tx1"/>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bg1">
                        <a:lumMod val="85000"/>
                      </a:schemeClr>
                    </a:solidFill>
                  </a:tcPr>
                </a:tc>
                <a:tc>
                  <a:txBody>
                    <a:bodyPr/>
                    <a:lstStyle/>
                    <a:p>
                      <a:pPr marL="171450" indent="-171450" algn="l">
                        <a:lnSpc>
                          <a:spcPts val="1300"/>
                        </a:lnSpc>
                        <a:buFont typeface="Arial"/>
                        <a:buChar char="•"/>
                      </a:pPr>
                      <a:r>
                        <a:rPr sz="1200" u="none" dirty="0">
                          <a:solidFill>
                            <a:schemeClr val="tx1"/>
                          </a:solidFill>
                          <a:latin typeface="BIZ UDPゴシック"/>
                          <a:ea typeface="BIZ UDPゴシック"/>
                          <a:cs typeface="BIZ UDPゴシック"/>
                        </a:rPr>
                        <a:t>記者会見等（気象庁）</a:t>
                      </a:r>
                      <a:br>
                        <a:rPr dirty="0"/>
                      </a:br>
                      <a:r>
                        <a:rPr sz="1200" u="none" dirty="0">
                          <a:solidFill>
                            <a:schemeClr val="tx1"/>
                          </a:solidFill>
                          <a:latin typeface="BIZ UDPゴシック"/>
                          <a:ea typeface="BIZ UDPゴシック"/>
                          <a:cs typeface="BIZ UDPゴシック"/>
                        </a:rPr>
                        <a:t>台風への警戒</a:t>
                      </a:r>
                      <a:br>
                        <a:rPr dirty="0"/>
                      </a:br>
                      <a:r>
                        <a:rPr sz="1200" u="none" dirty="0">
                          <a:solidFill>
                            <a:schemeClr val="tx1"/>
                          </a:solidFill>
                          <a:latin typeface="BIZ UDPゴシック"/>
                          <a:ea typeface="BIZ UDPゴシック"/>
                          <a:cs typeface="BIZ UDPゴシック"/>
                        </a:rPr>
                        <a:t>※台風の進路や強度の予測を踏まえて実施を判断</a:t>
                      </a:r>
                      <a:endParaRPr sz="1200" b="0" i="0" u="none" dirty="0">
                        <a:solidFill>
                          <a:schemeClr val="tx1"/>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171450" indent="-171450" algn="l">
                        <a:lnSpc>
                          <a:spcPts val="1300"/>
                        </a:lnSpc>
                        <a:buFont typeface="Arial"/>
                        <a:buChar char="•"/>
                      </a:pPr>
                      <a:r>
                        <a:rPr sz="1200" b="1" u="none" dirty="0">
                          <a:solidFill>
                            <a:schemeClr val="tx1"/>
                          </a:solidFill>
                          <a:highlight>
                            <a:srgbClr val="FFFF00"/>
                          </a:highlight>
                          <a:latin typeface="BIZ UDPゴシック"/>
                          <a:ea typeface="BIZ UDPゴシック"/>
                          <a:cs typeface="BIZ UDPゴシック"/>
                        </a:rPr>
                        <a:t>災害対策本部設置</a:t>
                      </a:r>
                    </a:p>
                    <a:p>
                      <a:pPr marL="171450" indent="-171450" algn="l">
                        <a:lnSpc>
                          <a:spcPts val="1300"/>
                        </a:lnSpc>
                        <a:buFont typeface="Arial"/>
                        <a:buChar char="•"/>
                      </a:pPr>
                      <a:r>
                        <a:rPr sz="1200" u="none" dirty="0">
                          <a:solidFill>
                            <a:schemeClr val="tx1"/>
                          </a:solidFill>
                          <a:latin typeface="BIZ UDPゴシック"/>
                          <a:ea typeface="BIZ UDPゴシック"/>
                          <a:cs typeface="BIZ UDPゴシック"/>
                        </a:rPr>
                        <a:t>記者会見等（気象庁）</a:t>
                      </a:r>
                      <a:br>
                        <a:rPr dirty="0"/>
                      </a:br>
                      <a:r>
                        <a:rPr sz="1200" u="none" dirty="0">
                          <a:solidFill>
                            <a:schemeClr val="tx1"/>
                          </a:solidFill>
                          <a:latin typeface="BIZ UDPゴシック"/>
                          <a:ea typeface="BIZ UDPゴシック"/>
                          <a:cs typeface="BIZ UDPゴシック"/>
                        </a:rPr>
                        <a:t>※気象予測等を踏まえ、総合的に判断される</a:t>
                      </a:r>
                    </a:p>
                    <a:p>
                      <a:pPr marL="171450" indent="-171450" algn="l">
                        <a:lnSpc>
                          <a:spcPts val="1300"/>
                        </a:lnSpc>
                        <a:buFont typeface="Arial"/>
                        <a:buChar char="•"/>
                      </a:pPr>
                      <a:r>
                        <a:rPr sz="1200" u="none" dirty="0">
                          <a:solidFill>
                            <a:schemeClr val="tx1"/>
                          </a:solidFill>
                          <a:latin typeface="BIZ UDPゴシック"/>
                          <a:ea typeface="BIZ UDPゴシック"/>
                          <a:cs typeface="BIZ UDPゴシック"/>
                        </a:rPr>
                        <a:t>計画運休の検討状況確認（国交省）</a:t>
                      </a:r>
                    </a:p>
                    <a:p>
                      <a:pPr marL="171450" indent="-171450" algn="l">
                        <a:lnSpc>
                          <a:spcPts val="1300"/>
                        </a:lnSpc>
                        <a:buFont typeface="Arial"/>
                        <a:buChar char="•"/>
                      </a:pPr>
                      <a:r>
                        <a:rPr sz="1200" u="none" dirty="0">
                          <a:solidFill>
                            <a:schemeClr val="tx1"/>
                          </a:solidFill>
                          <a:latin typeface="BIZ UDPゴシック"/>
                          <a:ea typeface="BIZ UDPゴシック"/>
                          <a:cs typeface="BIZ UDPゴシック"/>
                        </a:rPr>
                        <a:t>東京都・広域避難自治体との情報共有</a:t>
                      </a:r>
                      <a:endParaRPr sz="1200" b="0" i="0" u="none" dirty="0">
                        <a:solidFill>
                          <a:schemeClr val="tx1"/>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171450" indent="-171450" algn="l">
                        <a:lnSpc>
                          <a:spcPts val="1300"/>
                        </a:lnSpc>
                        <a:buFont typeface="Arial"/>
                        <a:buChar char="•"/>
                      </a:pPr>
                      <a:r>
                        <a:rPr sz="1200" b="1" u="none" dirty="0">
                          <a:solidFill>
                            <a:schemeClr val="tx1"/>
                          </a:solidFill>
                          <a:highlight>
                            <a:srgbClr val="FFFF00"/>
                          </a:highlight>
                          <a:latin typeface="BIZ UDPゴシック"/>
                          <a:ea typeface="BIZ UDPゴシック"/>
                          <a:cs typeface="BIZ UDPゴシック"/>
                        </a:rPr>
                        <a:t>計画運休の検討状況</a:t>
                      </a:r>
                      <a:r>
                        <a:rPr sz="1200" u="none" dirty="0">
                          <a:solidFill>
                            <a:schemeClr val="tx1"/>
                          </a:solidFill>
                          <a:latin typeface="BIZ UDPゴシック"/>
                          <a:ea typeface="BIZ UDPゴシック"/>
                          <a:cs typeface="BIZ UDPゴシック"/>
                        </a:rPr>
                        <a:t>確認（国交省）</a:t>
                      </a:r>
                    </a:p>
                    <a:p>
                      <a:pPr marL="171450" indent="-171450" algn="l">
                        <a:lnSpc>
                          <a:spcPts val="1300"/>
                        </a:lnSpc>
                        <a:buFont typeface="Arial"/>
                        <a:buChar char="•"/>
                      </a:pPr>
                      <a:r>
                        <a:rPr sz="1200" u="none" dirty="0">
                          <a:solidFill>
                            <a:schemeClr val="tx1"/>
                          </a:solidFill>
                          <a:latin typeface="BIZ UDPゴシック"/>
                          <a:ea typeface="BIZ UDPゴシック"/>
                          <a:cs typeface="BIZ UDPゴシック"/>
                        </a:rPr>
                        <a:t>東京都・広域避難自治体との情報共有</a:t>
                      </a:r>
                    </a:p>
                    <a:p>
                      <a:pPr marL="171450" indent="-171450" algn="l">
                        <a:lnSpc>
                          <a:spcPts val="1300"/>
                        </a:lnSpc>
                        <a:buFont typeface="Arial"/>
                        <a:buChar char="•"/>
                      </a:pPr>
                      <a:r>
                        <a:rPr sz="1200" u="none" dirty="0">
                          <a:solidFill>
                            <a:schemeClr val="tx1"/>
                          </a:solidFill>
                          <a:latin typeface="BIZ UDPゴシック"/>
                          <a:ea typeface="BIZ UDPゴシック"/>
                          <a:cs typeface="BIZ UDPゴシック"/>
                        </a:rPr>
                        <a:t>記者会見等</a:t>
                      </a:r>
                      <a:br>
                        <a:rPr dirty="0"/>
                      </a:br>
                      <a:r>
                        <a:rPr sz="1200" b="1" u="none" dirty="0">
                          <a:solidFill>
                            <a:schemeClr val="tx1"/>
                          </a:solidFill>
                          <a:highlight>
                            <a:srgbClr val="FFFF00"/>
                          </a:highlight>
                          <a:latin typeface="BIZ UDPゴシック"/>
                          <a:ea typeface="BIZ UDPゴシック"/>
                          <a:cs typeface="BIZ UDPゴシック"/>
                        </a:rPr>
                        <a:t>台風情報（首都圏への影響等）</a:t>
                      </a:r>
                      <a:br>
                        <a:rPr dirty="0"/>
                      </a:br>
                      <a:r>
                        <a:rPr sz="1200" b="1" u="none" dirty="0">
                          <a:solidFill>
                            <a:schemeClr val="tx1"/>
                          </a:solidFill>
                          <a:highlight>
                            <a:srgbClr val="FFFF00"/>
                          </a:highlight>
                          <a:latin typeface="BIZ UDPゴシック"/>
                          <a:ea typeface="BIZ UDPゴシック"/>
                          <a:cs typeface="BIZ UDPゴシック"/>
                        </a:rPr>
                        <a:t>早期避難の呼びかけ</a:t>
                      </a:r>
                      <a:endParaRPr sz="1200" b="1" i="0" u="none" dirty="0">
                        <a:solidFill>
                          <a:schemeClr val="tx1"/>
                        </a:solidFill>
                        <a:highlight>
                          <a:srgbClr val="FFFF00"/>
                        </a:highlight>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171450" indent="-171450" algn="l">
                        <a:lnSpc>
                          <a:spcPts val="1300"/>
                        </a:lnSpc>
                        <a:buFont typeface="Arial"/>
                        <a:buChar char="•"/>
                      </a:pPr>
                      <a:r>
                        <a:rPr sz="1200" u="none" dirty="0">
                          <a:solidFill>
                            <a:schemeClr val="tx1"/>
                          </a:solidFill>
                          <a:latin typeface="BIZ UDPゴシック"/>
                          <a:ea typeface="BIZ UDPゴシック"/>
                          <a:cs typeface="BIZ UDPゴシック"/>
                        </a:rPr>
                        <a:t>東京都・広域避難自治体との情報共有</a:t>
                      </a:r>
                    </a:p>
                    <a:p>
                      <a:pPr marL="171450" indent="-171450" algn="l">
                        <a:lnSpc>
                          <a:spcPts val="1300"/>
                        </a:lnSpc>
                        <a:buFont typeface="Arial"/>
                        <a:buChar char="•"/>
                      </a:pPr>
                      <a:r>
                        <a:rPr sz="1200" u="none" dirty="0">
                          <a:solidFill>
                            <a:schemeClr val="tx1"/>
                          </a:solidFill>
                          <a:latin typeface="BIZ UDPゴシック"/>
                          <a:ea typeface="BIZ UDPゴシック"/>
                          <a:cs typeface="BIZ UDPゴシック"/>
                        </a:rPr>
                        <a:t>記者会見等</a:t>
                      </a:r>
                      <a:br>
                        <a:rPr dirty="0"/>
                      </a:br>
                      <a:r>
                        <a:rPr sz="1200" b="0" u="none" dirty="0">
                          <a:solidFill>
                            <a:schemeClr val="tx1"/>
                          </a:solidFill>
                          <a:latin typeface="BIZ UDPゴシック"/>
                          <a:ea typeface="BIZ UDPゴシック"/>
                          <a:cs typeface="BIZ UDPゴシック"/>
                        </a:rPr>
                        <a:t>大雨、暴風、高波、洪水の見通し（気象の見通し、河川の状況、ハザードマップ等）</a:t>
                      </a:r>
                    </a:p>
                    <a:p>
                      <a:pPr marL="171450" indent="-171450" algn="l">
                        <a:lnSpc>
                          <a:spcPts val="1300"/>
                        </a:lnSpc>
                        <a:buFont typeface="Arial"/>
                        <a:buChar char="•"/>
                      </a:pPr>
                      <a:r>
                        <a:rPr sz="1200" b="0" u="none" dirty="0">
                          <a:solidFill>
                            <a:schemeClr val="tx1"/>
                          </a:solidFill>
                          <a:latin typeface="BIZ UDPゴシック"/>
                          <a:ea typeface="BIZ UDPゴシック"/>
                          <a:cs typeface="BIZ UDPゴシック"/>
                        </a:rPr>
                        <a:t>避難の呼びかけ</a:t>
                      </a:r>
                      <a:endParaRPr sz="1200" b="0" i="0" u="none" dirty="0">
                        <a:solidFill>
                          <a:schemeClr val="tx1"/>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171450" indent="-171450" algn="l">
                        <a:lnSpc>
                          <a:spcPts val="1300"/>
                        </a:lnSpc>
                        <a:buFont typeface="Arial"/>
                        <a:buChar char="•"/>
                      </a:pPr>
                      <a:r>
                        <a:rPr sz="1200" u="none" dirty="0">
                          <a:solidFill>
                            <a:schemeClr val="tx1"/>
                          </a:solidFill>
                          <a:latin typeface="BIZ UDPゴシック"/>
                          <a:ea typeface="BIZ UDPゴシック"/>
                          <a:cs typeface="BIZ UDPゴシック"/>
                        </a:rPr>
                        <a:t>東京都・広域避難自治体との情報共有</a:t>
                      </a:r>
                    </a:p>
                    <a:p>
                      <a:pPr marL="171450" indent="-171450" algn="l">
                        <a:lnSpc>
                          <a:spcPts val="1300"/>
                        </a:lnSpc>
                        <a:buFont typeface="Arial"/>
                        <a:buChar char="•"/>
                      </a:pPr>
                      <a:r>
                        <a:rPr sz="1200" u="none" dirty="0">
                          <a:solidFill>
                            <a:schemeClr val="tx1"/>
                          </a:solidFill>
                          <a:latin typeface="BIZ UDPゴシック"/>
                          <a:ea typeface="BIZ UDPゴシック"/>
                          <a:cs typeface="BIZ UDPゴシック"/>
                        </a:rPr>
                        <a:t>記者会見等</a:t>
                      </a:r>
                      <a:br>
                        <a:rPr dirty="0"/>
                      </a:br>
                      <a:r>
                        <a:rPr sz="1200" u="none" dirty="0">
                          <a:solidFill>
                            <a:schemeClr val="tx1"/>
                          </a:solidFill>
                          <a:latin typeface="BIZ UDPゴシック"/>
                          <a:ea typeface="BIZ UDPゴシック"/>
                          <a:cs typeface="BIZ UDPゴシック"/>
                        </a:rPr>
                        <a:t>避難の呼びかけ</a:t>
                      </a:r>
                      <a:br>
                        <a:rPr dirty="0"/>
                      </a:br>
                      <a:r>
                        <a:rPr sz="1200" u="none" dirty="0">
                          <a:solidFill>
                            <a:schemeClr val="tx1"/>
                          </a:solidFill>
                          <a:latin typeface="BIZ UDPゴシック"/>
                          <a:ea typeface="BIZ UDPゴシック"/>
                          <a:cs typeface="BIZ UDPゴシック"/>
                        </a:rPr>
                        <a:t>大雨、暴風、高波、高潮、洪水の見通し（気象の見通し、河川の状況、ハザードマップ等）</a:t>
                      </a:r>
                    </a:p>
                    <a:p>
                      <a:pPr marL="171450" indent="-171450" algn="l">
                        <a:lnSpc>
                          <a:spcPts val="1300"/>
                        </a:lnSpc>
                        <a:buFont typeface="Arial"/>
                        <a:buChar char="•"/>
                      </a:pPr>
                      <a:r>
                        <a:rPr sz="1200" u="none" dirty="0">
                          <a:solidFill>
                            <a:schemeClr val="tx1"/>
                          </a:solidFill>
                          <a:latin typeface="BIZ UDPゴシック"/>
                          <a:ea typeface="BIZ UDPゴシック"/>
                          <a:cs typeface="BIZ UDPゴシック"/>
                        </a:rPr>
                        <a:t>道路・公共交通機関情報の提供</a:t>
                      </a:r>
                      <a:endParaRPr sz="1200" b="0" i="0" u="none" dirty="0">
                        <a:solidFill>
                          <a:schemeClr val="tx1"/>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171450" indent="-171450" algn="l">
                        <a:lnSpc>
                          <a:spcPts val="1300"/>
                        </a:lnSpc>
                        <a:buFont typeface="Arial"/>
                        <a:buChar char="•"/>
                      </a:pPr>
                      <a:r>
                        <a:rPr sz="1200" u="none" dirty="0">
                          <a:solidFill>
                            <a:schemeClr val="tx1"/>
                          </a:solidFill>
                          <a:latin typeface="BIZ UDPゴシック"/>
                          <a:ea typeface="BIZ UDPゴシック"/>
                          <a:cs typeface="BIZ UDPゴシック"/>
                        </a:rPr>
                        <a:t>避難の呼びかけ</a:t>
                      </a:r>
                    </a:p>
                    <a:p>
                      <a:pPr marL="171450" indent="-171450" algn="l">
                        <a:lnSpc>
                          <a:spcPts val="1300"/>
                        </a:lnSpc>
                        <a:buFont typeface="Arial"/>
                        <a:buChar char="•"/>
                      </a:pPr>
                      <a:r>
                        <a:rPr sz="1200" u="none" dirty="0">
                          <a:solidFill>
                            <a:schemeClr val="tx1"/>
                          </a:solidFill>
                          <a:latin typeface="BIZ UDPゴシック"/>
                          <a:ea typeface="BIZ UDPゴシック"/>
                          <a:cs typeface="BIZ UDPゴシック"/>
                        </a:rPr>
                        <a:t>避難先、手段の周知</a:t>
                      </a:r>
                      <a:endParaRPr sz="1200" b="0" i="0" u="none" dirty="0">
                        <a:solidFill>
                          <a:schemeClr val="tx1"/>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indent="0" algn="l">
                        <a:lnSpc>
                          <a:spcPts val="1300"/>
                        </a:lnSpc>
                        <a:buFont typeface="Arial"/>
                        <a:buNone/>
                      </a:pPr>
                      <a:endParaRPr sz="1200" b="0" i="0" u="none" dirty="0">
                        <a:solidFill>
                          <a:schemeClr val="tx1"/>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indent="0" algn="l">
                        <a:lnSpc>
                          <a:spcPts val="1300"/>
                        </a:lnSpc>
                        <a:buFont typeface="Arial"/>
                        <a:buNone/>
                      </a:pPr>
                      <a:endParaRPr sz="1200" b="0" i="0" u="none" dirty="0">
                        <a:solidFill>
                          <a:schemeClr val="tx1"/>
                        </a:solidFill>
                        <a:latin typeface="BIZ UDPゴシック"/>
                        <a:ea typeface="BIZ UDPゴシック"/>
                        <a:cs typeface="BIZ UDPゴシック"/>
                      </a:endParaRPr>
                    </a:p>
                  </a:txBody>
                  <a:tcPr marL="5718" marR="5718" marT="5718" marB="0">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extLst>
                  <a:ext uri="{0D108BD9-81ED-4DB2-BD59-A6C34878D82A}">
                    <a16:rowId xmlns:a16="http://schemas.microsoft.com/office/drawing/2014/main" val="10005"/>
                  </a:ext>
                </a:extLst>
              </a:tr>
            </a:tbl>
          </a:graphicData>
        </a:graphic>
      </p:graphicFrame>
      <p:sp>
        <p:nvSpPr>
          <p:cNvPr id="18" name="Rectangle 3">
            <a:extLst>
              <a:ext uri="{FF2B5EF4-FFF2-40B4-BE49-F238E27FC236}">
                <a16:creationId xmlns:a16="http://schemas.microsoft.com/office/drawing/2014/main" id="{5E58FC7C-3DF8-2DDE-4676-AA1CF2AEC690}"/>
              </a:ext>
            </a:extLst>
          </p:cNvPr>
          <p:cNvSpPr>
            <a:spLocks noGrp="1"/>
          </p:cNvSpPr>
          <p:nvPr/>
        </p:nvSpPr>
        <p:spPr>
          <a:xfrm>
            <a:off x="9881718" y="6259028"/>
            <a:ext cx="1920422" cy="507831"/>
          </a:xfrm>
          <a:prstGeom prst="rect">
            <a:avLst/>
          </a:prstGeom>
          <a:solidFill>
            <a:schemeClr val="bg1"/>
          </a:solidFill>
          <a:ln>
            <a:noFill/>
          </a:ln>
        </p:spPr>
        <p:txBody>
          <a:bodyPr vert="horz" wrap="square" lIns="91440" tIns="45720" rIns="91440" bIns="45720" anchor="ctr">
            <a:spAutoFit/>
          </a:bodyPr>
          <a:lstStyle/>
          <a:p>
            <a:pPr>
              <a:spcBef>
                <a:spcPct val="0"/>
              </a:spcBef>
              <a:spcAft>
                <a:spcPct val="0"/>
              </a:spcAft>
              <a:buNone/>
            </a:pPr>
            <a:r>
              <a:rPr sz="900" b="0" i="0" u="none" cap="none" dirty="0">
                <a:ln>
                  <a:noFill/>
                </a:ln>
                <a:solidFill>
                  <a:prstClr val="black"/>
                </a:solidFill>
                <a:latin typeface="BIZ UDPゴシック"/>
                <a:ea typeface="BIZ UDPゴシック"/>
                <a:cs typeface="BIZ UDPゴシック"/>
              </a:rPr>
              <a:t>出典：内閣府「首都圏大規模水害広域避難タイムライン（令和６年度版）【巻末資料】」</a:t>
            </a:r>
            <a:r>
              <a:rPr sz="900" dirty="0">
                <a:solidFill>
                  <a:prstClr val="black"/>
                </a:solidFill>
                <a:latin typeface="BIZ UDPゴシック"/>
                <a:ea typeface="BIZ UDPゴシック"/>
                <a:cs typeface="BIZ UDPゴシック"/>
              </a:rPr>
              <a:t>をもとに作成</a:t>
            </a:r>
            <a:endParaRPr sz="900" b="0" i="0" u="none" kern="1200" cap="none" spc="0" baseline="0" dirty="0">
              <a:ln>
                <a:noFill/>
              </a:ln>
              <a:solidFill>
                <a:prstClr val="black"/>
              </a:solidFill>
              <a:latin typeface="BIZ UDPゴシック"/>
              <a:ea typeface="BIZ UDPゴシック"/>
              <a:cs typeface="BIZ UDPゴシック"/>
            </a:endParaRPr>
          </a:p>
        </p:txBody>
      </p:sp>
      <p:sp>
        <p:nvSpPr>
          <p:cNvPr id="8" name="スライド番号プレースホルダー 1">
            <a:extLst>
              <a:ext uri="{FF2B5EF4-FFF2-40B4-BE49-F238E27FC236}">
                <a16:creationId xmlns:a16="http://schemas.microsoft.com/office/drawing/2014/main" id="{085C553C-8C3F-8B8C-9721-3B53F7562FC7}"/>
              </a:ext>
            </a:extLst>
          </p:cNvPr>
          <p:cNvSpPr>
            <a:spLocks noGrp="1"/>
          </p:cNvSpPr>
          <p:nvPr/>
        </p:nvSpPr>
        <p:spPr>
          <a:xfrm>
            <a:off x="9448800" y="6394177"/>
            <a:ext cx="2743200" cy="365125"/>
          </a:xfrm>
          <a:prstGeom prst="rect">
            <a:avLst/>
          </a:prstGeom>
        </p:spPr>
        <p:txBody>
          <a:bodyPr anchor="ctr"/>
          <a:lstStyle>
            <a:lvl1pPr marL="0" indent="0" algn="l" defTabSz="914400">
              <a:buNone/>
              <a:defRPr sz="1800" kern="1200">
                <a:solidFill>
                  <a:schemeClr val="tx1"/>
                </a:solidFill>
                <a:latin typeface="+mn-lt"/>
                <a:ea typeface="+mn-lt"/>
                <a:cs typeface="+mn-lt"/>
              </a:defRPr>
            </a:lvl1pPr>
            <a:lvl2pPr marL="457200" indent="0" algn="l" defTabSz="914400">
              <a:buNone/>
              <a:defRPr sz="1800" kern="1200">
                <a:solidFill>
                  <a:schemeClr val="tx1"/>
                </a:solidFill>
                <a:latin typeface="+mn-lt"/>
                <a:ea typeface="+mn-lt"/>
                <a:cs typeface="+mn-lt"/>
              </a:defRPr>
            </a:lvl2pPr>
            <a:lvl3pPr marL="914400" indent="0" algn="l" defTabSz="914400">
              <a:buNone/>
              <a:defRPr sz="1800" kern="1200">
                <a:solidFill>
                  <a:schemeClr val="tx1"/>
                </a:solidFill>
                <a:latin typeface="+mn-lt"/>
                <a:ea typeface="+mn-lt"/>
                <a:cs typeface="+mn-lt"/>
              </a:defRPr>
            </a:lvl3pPr>
            <a:lvl4pPr marL="1371600" indent="0" algn="l" defTabSz="914400">
              <a:buNone/>
              <a:defRPr sz="1800" kern="1200">
                <a:solidFill>
                  <a:schemeClr val="tx1"/>
                </a:solidFill>
                <a:latin typeface="+mn-lt"/>
                <a:ea typeface="+mn-lt"/>
                <a:cs typeface="+mn-lt"/>
              </a:defRPr>
            </a:lvl4pPr>
            <a:lvl5pPr marL="1828800" indent="0" algn="l" defTabSz="914400">
              <a:buNone/>
              <a:defRPr sz="1800" kern="1200">
                <a:solidFill>
                  <a:schemeClr val="tx1"/>
                </a:solidFill>
                <a:latin typeface="+mn-lt"/>
                <a:ea typeface="+mn-lt"/>
                <a:cs typeface="+mn-lt"/>
              </a:defRPr>
            </a:lvl5pPr>
            <a:lvl6pPr marL="2286000" indent="0" algn="l" defTabSz="914400">
              <a:buNone/>
              <a:defRPr sz="1800" kern="1200">
                <a:solidFill>
                  <a:schemeClr val="tx1"/>
                </a:solidFill>
                <a:latin typeface="+mn-lt"/>
                <a:ea typeface="+mn-lt"/>
                <a:cs typeface="+mn-lt"/>
              </a:defRPr>
            </a:lvl6pPr>
            <a:lvl7pPr marL="2743200" indent="0" algn="l" defTabSz="914400">
              <a:buNone/>
              <a:defRPr sz="1800" kern="1200">
                <a:solidFill>
                  <a:schemeClr val="tx1"/>
                </a:solidFill>
                <a:latin typeface="+mn-lt"/>
                <a:ea typeface="+mn-lt"/>
                <a:cs typeface="+mn-lt"/>
              </a:defRPr>
            </a:lvl7pPr>
            <a:lvl8pPr marL="3200400" indent="0" algn="l" defTabSz="914400">
              <a:buNone/>
              <a:defRPr sz="1800" kern="1200">
                <a:solidFill>
                  <a:schemeClr val="tx1"/>
                </a:solidFill>
                <a:latin typeface="+mn-lt"/>
                <a:ea typeface="+mn-lt"/>
                <a:cs typeface="+mn-lt"/>
              </a:defRPr>
            </a:lvl8pPr>
            <a:lvl9pPr marL="3657600" indent="0" algn="l" defTabSz="914400">
              <a:buNone/>
              <a:defRPr sz="1800" kern="1200">
                <a:solidFill>
                  <a:schemeClr val="tx1"/>
                </a:solidFill>
                <a:latin typeface="+mn-lt"/>
                <a:ea typeface="+mn-lt"/>
                <a:cs typeface="+mn-lt"/>
              </a:defRPr>
            </a:lvl9pPr>
          </a:lstStyle>
          <a:p>
            <a:pPr algn="r">
              <a:buNone/>
              <a:defRPr sz="1200">
                <a:latin typeface="BIZ UDゴシック"/>
                <a:ea typeface="BIZ UDゴシック"/>
                <a:cs typeface="BIZ UDゴシック"/>
              </a:defRPr>
            </a:pPr>
            <a:fld id="{30394428-F1DC-E5F6-DB0C-7DE31F3D8A23}" type="slidenum">
              <a:rPr sz="1200">
                <a:latin typeface="BIZ UDゴシック"/>
                <a:ea typeface="BIZ UDゴシック"/>
                <a:cs typeface="BIZ UDゴシック"/>
              </a:rPr>
              <a:t>11</a:t>
            </a:fld>
            <a:endParaRPr sz="1400" dirty="0">
              <a:latin typeface="BIZ UDPゴシック"/>
              <a:ea typeface="BIZ UDPゴシック"/>
              <a:cs typeface="BIZ UDPゴシック"/>
            </a:endParaRPr>
          </a:p>
        </p:txBody>
      </p:sp>
      <p:sp>
        <p:nvSpPr>
          <p:cNvPr id="3" name="takeaway-band">
            <a:extLst>
              <a:ext uri="{FF2B5EF4-FFF2-40B4-BE49-F238E27FC236}">
                <a16:creationId xmlns:a16="http://schemas.microsoft.com/office/drawing/2014/main" id="{D0249EA2-3DA4-2347-6818-1B3838A654C7}"/>
              </a:ext>
            </a:extLst>
          </p:cNvPr>
          <p:cNvSpPr>
            <a:spLocks noGrp="1"/>
          </p:cNvSpPr>
          <p:nvPr/>
        </p:nvSpPr>
        <p:spPr>
          <a:xfrm>
            <a:off x="361949" y="557521"/>
            <a:ext cx="11837642" cy="754579"/>
          </a:xfrm>
          <a:prstGeom prst="rect">
            <a:avLst/>
          </a:prstGeom>
          <a:solidFill>
            <a:srgbClr val="BDD7EE"/>
          </a:solidFill>
          <a:ln w="0">
            <a:solidFill>
              <a:srgbClr val="BDD7EE"/>
            </a:solidFill>
            <a:prstDash val="solid"/>
          </a:ln>
        </p:spPr>
        <p:txBody>
          <a:bodyPr/>
          <a:lstStyle/>
          <a:p>
            <a:pPr marL="285750" indent="-285750">
              <a:lnSpc>
                <a:spcPct val="108000"/>
              </a:lnSpc>
              <a:buFont typeface="Wingdings"/>
              <a:buChar char="u"/>
              <a:defRPr sz="1500" b="0">
                <a:solidFill>
                  <a:srgbClr val="111111"/>
                </a:solidFill>
                <a:latin typeface="BIZ UDゴシック"/>
                <a:ea typeface="BIZ UDゴシック"/>
                <a:cs typeface="BIZ UDゴシック"/>
              </a:defRPr>
            </a:pPr>
            <a:r>
              <a:rPr sz="1400" dirty="0">
                <a:solidFill>
                  <a:srgbClr val="111111"/>
                </a:solidFill>
                <a:latin typeface="BIZ UDゴシック"/>
                <a:ea typeface="BIZ UDゴシック"/>
                <a:cs typeface="BIZ UDゴシック"/>
              </a:rPr>
              <a:t>荒川氾濫、高潮及び台風については、</a:t>
            </a:r>
            <a:r>
              <a:rPr sz="1400" b="1" u="sng" dirty="0">
                <a:solidFill>
                  <a:srgbClr val="111111"/>
                </a:solidFill>
                <a:latin typeface="BIZ UDゴシック"/>
                <a:ea typeface="BIZ UDゴシック"/>
                <a:cs typeface="BIZ UDゴシック"/>
              </a:rPr>
              <a:t>「首都圏大規模水害広域避難タイムライン」により、発災前から気象・水文情報を共有し、関係機関が段階的に対応を開始する枠組みが整理</a:t>
            </a:r>
            <a:r>
              <a:rPr sz="1400" dirty="0">
                <a:solidFill>
                  <a:srgbClr val="111111"/>
                </a:solidFill>
                <a:latin typeface="BIZ UDゴシック"/>
                <a:ea typeface="BIZ UDゴシック"/>
                <a:cs typeface="BIZ UDゴシック"/>
              </a:rPr>
              <a:t>されている。</a:t>
            </a:r>
          </a:p>
          <a:p>
            <a:pPr marL="285750" indent="-285750">
              <a:lnSpc>
                <a:spcPct val="108000"/>
              </a:lnSpc>
              <a:buFont typeface="Wingdings"/>
              <a:buChar char="u"/>
              <a:defRPr sz="1500" b="0">
                <a:solidFill>
                  <a:srgbClr val="111111"/>
                </a:solidFill>
                <a:latin typeface="BIZ UDゴシック"/>
                <a:ea typeface="BIZ UDゴシック"/>
                <a:cs typeface="BIZ UDゴシック"/>
              </a:defRPr>
            </a:pPr>
            <a:r>
              <a:rPr sz="1400" b="1" u="sng" dirty="0">
                <a:solidFill>
                  <a:srgbClr val="111111"/>
                </a:solidFill>
                <a:latin typeface="BIZ UDゴシック"/>
                <a:ea typeface="BIZ UDゴシック"/>
                <a:cs typeface="BIZ UDゴシック"/>
              </a:rPr>
              <a:t>最大５日前から監視、事前準備等を行うことができる。</a:t>
            </a:r>
          </a:p>
        </p:txBody>
      </p:sp>
      <p:sp>
        <p:nvSpPr>
          <p:cNvPr id="20" name="テキスト ボックス 19">
            <a:extLst>
              <a:ext uri="{FF2B5EF4-FFF2-40B4-BE49-F238E27FC236}">
                <a16:creationId xmlns:a16="http://schemas.microsoft.com/office/drawing/2014/main" id="{887358F7-2395-FD14-509B-FE3289D3EB16}"/>
              </a:ext>
            </a:extLst>
          </p:cNvPr>
          <p:cNvSpPr>
            <a:spLocks noGrp="1"/>
          </p:cNvSpPr>
          <p:nvPr/>
        </p:nvSpPr>
        <p:spPr>
          <a:xfrm>
            <a:off x="407861" y="1690853"/>
            <a:ext cx="11784139" cy="477054"/>
          </a:xfrm>
          <a:prstGeom prst="rect">
            <a:avLst/>
          </a:prstGeom>
          <a:noFill/>
        </p:spPr>
        <p:txBody>
          <a:bodyPr wrap="square">
            <a:spAutoFit/>
          </a:bodyPr>
          <a:lstStyle/>
          <a:p>
            <a:pPr marL="285750" indent="-285750">
              <a:lnSpc>
                <a:spcPts val="1500"/>
              </a:lnSpc>
              <a:buFont typeface="Arial"/>
              <a:buChar char="•"/>
              <a:defRPr sz="1500" b="0">
                <a:solidFill>
                  <a:srgbClr val="111111"/>
                </a:solidFill>
                <a:latin typeface="BIZ UDゴシック"/>
                <a:ea typeface="BIZ UDゴシック"/>
                <a:cs typeface="BIZ UDゴシック"/>
              </a:defRPr>
            </a:pPr>
            <a:r>
              <a:rPr sz="1400" dirty="0">
                <a:solidFill>
                  <a:srgbClr val="111111"/>
                </a:solidFill>
                <a:latin typeface="BIZ UDゴシック"/>
                <a:ea typeface="BIZ UDゴシック"/>
                <a:cs typeface="BIZ UDゴシック"/>
              </a:rPr>
              <a:t>災害の発生を前提に、防災関係機関が連携して災害時に発生する状況をあらかじめ想定し共有した上で、「いつ」、「誰が」、「何をするか」に着目して、防災行動とその実施主体を時系列で整理した計画。対象地域は、洪水（荒川・江戸川）と高潮の浸水想定区域。</a:t>
            </a:r>
          </a:p>
        </p:txBody>
      </p:sp>
      <p:graphicFrame>
        <p:nvGraphicFramePr>
          <p:cNvPr id="28" name="表 20"/>
          <p:cNvGraphicFramePr/>
          <p:nvPr>
            <p:extLst>
              <p:ext uri="{D42A27DB-BD31-4B8C-83A1-F6EECF244321}">
                <p14:modId xmlns:p14="http://schemas.microsoft.com/office/powerpoint/2010/main" val="2105366825"/>
              </p:ext>
            </p:extLst>
          </p:nvPr>
        </p:nvGraphicFramePr>
        <p:xfrm>
          <a:off x="361948" y="1325093"/>
          <a:ext cx="4412071" cy="365760"/>
        </p:xfrm>
        <a:graphic>
          <a:graphicData uri="http://schemas.openxmlformats.org/drawingml/2006/table">
            <a:tbl>
              <a:tblPr firstRow="1" bandRow="1">
                <a:tableStyleId>{5C22544A-7EE6-4342-B048-85BDC9FD1C3A}</a:tableStyleId>
              </a:tblPr>
              <a:tblGrid>
                <a:gridCol w="4412071">
                  <a:extLst>
                    <a:ext uri="{9D8B030D-6E8A-4147-A177-3AD203B41FA5}">
                      <a16:colId xmlns:a16="http://schemas.microsoft.com/office/drawing/2014/main" val="20000"/>
                    </a:ext>
                  </a:extLst>
                </a:gridCol>
              </a:tblGrid>
              <a:tr h="343456">
                <a:tc>
                  <a:txBody>
                    <a:bodyPr/>
                    <a:lstStyle/>
                    <a:p>
                      <a:pPr marL="0" marR="0" lvl="0" indent="0" algn="l" defTabSz="914400">
                        <a:lnSpc>
                          <a:spcPct val="100000"/>
                        </a:lnSpc>
                        <a:spcBef>
                          <a:spcPts val="0"/>
                        </a:spcBef>
                        <a:spcAft>
                          <a:spcPts val="0"/>
                        </a:spcAft>
                        <a:buClrTx/>
                        <a:buSzTx/>
                        <a:buFontTx/>
                        <a:buNone/>
                      </a:pPr>
                      <a:r>
                        <a:rPr sz="1800" dirty="0">
                          <a:solidFill>
                            <a:srgbClr val="111111"/>
                          </a:solidFill>
                          <a:latin typeface="BIZ UDゴシック"/>
                          <a:ea typeface="BIZ UDゴシック"/>
                          <a:cs typeface="BIZ UDゴシック"/>
                        </a:rPr>
                        <a:t>首都圏大規模水害広域避難タイムライン</a:t>
                      </a:r>
                      <a:endParaRPr sz="1800" b="1" dirty="0">
                        <a:solidFill>
                          <a:schemeClr val="tx1"/>
                        </a:solidFill>
                        <a:latin typeface="BIZ UDゴシック"/>
                        <a:ea typeface="BIZ UDゴシック"/>
                        <a:cs typeface="BIZ UDゴシック"/>
                      </a:endParaRPr>
                    </a:p>
                  </a:txBody>
                  <a:tcPr>
                    <a:lnL w="12700" cmpd="sng">
                      <a:noFill/>
                    </a:lnL>
                    <a:lnR w="12700" cmpd="sng">
                      <a:noFill/>
                    </a:lnR>
                    <a:lnT w="12700" cmpd="sng">
                      <a:noFill/>
                    </a:lnT>
                    <a:lnB w="76200" cmpd="sng">
                      <a:noFill/>
                      <a:prstDash val="solid"/>
                    </a:lnB>
                    <a:lnTlToBr w="12700" cmpd="sng">
                      <a:noFill/>
                      <a:prstDash val="solid"/>
                    </a:lnTlToBr>
                    <a:lnBlToTr w="12700" cmpd="sng">
                      <a:noFill/>
                      <a:prstDash val="solid"/>
                    </a:lnBlToTr>
                    <a:gradFill>
                      <a:gsLst>
                        <a:gs pos="75000">
                          <a:srgbClr val="FFC000"/>
                        </a:gs>
                        <a:gs pos="92000">
                          <a:srgbClr val="FFC000"/>
                        </a:gs>
                        <a:gs pos="58000">
                          <a:schemeClr val="bg1">
                            <a:alpha val="0"/>
                          </a:schemeClr>
                        </a:gs>
                        <a:gs pos="100000">
                          <a:srgbClr val="FFC000"/>
                        </a:gs>
                      </a:gsLst>
                      <a:lin ang="5400000" scaled="1"/>
                    </a:gradFill>
                  </a:tcPr>
                </a:tc>
                <a:extLst>
                  <a:ext uri="{0D108BD9-81ED-4DB2-BD59-A6C34878D82A}">
                    <a16:rowId xmlns:a16="http://schemas.microsoft.com/office/drawing/2014/main" val="10000"/>
                  </a:ext>
                </a:extLst>
              </a:tr>
            </a:tbl>
          </a:graphicData>
        </a:graphic>
      </p:graphicFrame>
      <p:sp>
        <p:nvSpPr>
          <p:cNvPr id="9" name="直線コネクタ 8">
            <a:extLst>
              <a:ext uri="{FF2B5EF4-FFF2-40B4-BE49-F238E27FC236}">
                <a16:creationId xmlns:a16="http://schemas.microsoft.com/office/drawing/2014/main" id="{D0F39CAD-F326-4D53-9524-3FDCBB199102}"/>
              </a:ext>
            </a:extLst>
          </p:cNvPr>
          <p:cNvSpPr>
            <a:spLocks noGrp="1"/>
          </p:cNvSpPr>
          <p:nvPr/>
        </p:nvSpPr>
        <p:spPr>
          <a:xfrm>
            <a:off x="419151" y="492017"/>
            <a:ext cx="11743658" cy="0"/>
          </a:xfrm>
          <a:prstGeom prst="line">
            <a:avLst/>
          </a:prstGeom>
        </p:spPr>
        <p:style>
          <a:lnRef idx="1">
            <a:schemeClr val="dk1"/>
          </a:lnRef>
          <a:fillRef idx="0">
            <a:schemeClr val="dk1"/>
          </a:fillRef>
          <a:effectRef idx="0">
            <a:schemeClr val="dk1"/>
          </a:effectRef>
          <a:fontRef idx="minor">
            <a:schemeClr val="tx1"/>
          </a:fontRef>
        </p:style>
        <p:txBody>
          <a:bodyPr/>
          <a:lstStyle/>
          <a:p>
            <a:endParaRPr lang="ja-JP" altLang="en-US"/>
          </a:p>
        </p:txBody>
      </p:sp>
      <p:sp>
        <p:nvSpPr>
          <p:cNvPr id="10" name="直線コネクタ 9">
            <a:extLst>
              <a:ext uri="{FF2B5EF4-FFF2-40B4-BE49-F238E27FC236}">
                <a16:creationId xmlns:a16="http://schemas.microsoft.com/office/drawing/2014/main" id="{4500E159-D0CB-4379-950B-45F5882264BB}"/>
              </a:ext>
            </a:extLst>
          </p:cNvPr>
          <p:cNvSpPr>
            <a:spLocks noGrp="1"/>
          </p:cNvSpPr>
          <p:nvPr/>
        </p:nvSpPr>
        <p:spPr>
          <a:xfrm>
            <a:off x="419151" y="492017"/>
            <a:ext cx="11743658" cy="0"/>
          </a:xfrm>
          <a:prstGeom prst="line">
            <a:avLst/>
          </a:prstGeom>
        </p:spPr>
        <p:style>
          <a:lnRef idx="1">
            <a:schemeClr val="dk1"/>
          </a:lnRef>
          <a:fillRef idx="0">
            <a:schemeClr val="dk1"/>
          </a:fillRef>
          <a:effectRef idx="0">
            <a:schemeClr val="dk1"/>
          </a:effectRef>
          <a:fontRef idx="minor">
            <a:schemeClr val="tx1"/>
          </a:fontRef>
        </p:style>
        <p:txBody>
          <a:bodyPr/>
          <a:lstStyle/>
          <a:p>
            <a:endParaRPr lang="ja-JP" altLang="en-US"/>
          </a:p>
        </p:txBody>
      </p:sp>
      <p:sp>
        <p:nvSpPr>
          <p:cNvPr id="11" name="正方形/長方形 10">
            <a:extLst>
              <a:ext uri="{FF2B5EF4-FFF2-40B4-BE49-F238E27FC236}">
                <a16:creationId xmlns:a16="http://schemas.microsoft.com/office/drawing/2014/main" id="{4C3C512D-150B-6A1C-58AE-72DD125D2D7D}"/>
              </a:ext>
            </a:extLst>
          </p:cNvPr>
          <p:cNvSpPr>
            <a:spLocks noGrp="1"/>
          </p:cNvSpPr>
          <p:nvPr/>
        </p:nvSpPr>
        <p:spPr>
          <a:xfrm>
            <a:off x="205376" y="90812"/>
            <a:ext cx="12189107" cy="369332"/>
          </a:xfrm>
          <a:prstGeom prst="rect">
            <a:avLst/>
          </a:prstGeom>
        </p:spPr>
        <p:txBody>
          <a:bodyPr wrap="square">
            <a:spAutoFit/>
          </a:bodyPr>
          <a:lstStyle/>
          <a:p>
            <a:r>
              <a:rPr b="1" dirty="0">
                <a:latin typeface="BIZ UDゴシック"/>
                <a:ea typeface="BIZ UDゴシック"/>
                <a:cs typeface="BIZ UDゴシック"/>
              </a:rPr>
              <a:t>　参考２：予見に活用できる既存ツール（河川氾濫（荒川）、高潮、台風）</a:t>
            </a:r>
          </a:p>
        </p:txBody>
      </p:sp>
    </p:spTree>
    <p:extLst>
      <p:ext uri="{BB962C8B-B14F-4D97-AF65-F5344CB8AC3E}">
        <p14:creationId xmlns:p14="http://schemas.microsoft.com/office/powerpoint/2010/main" val="34223983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図 14"/>
          <p:cNvPicPr>
            <a:picLocks noChangeAspect="1"/>
          </p:cNvPicPr>
          <p:nvPr/>
        </p:nvPicPr>
        <p:blipFill>
          <a:blip r:embed="rId3"/>
          <a:srcRect t="3609"/>
          <a:stretch>
            <a:fillRect/>
          </a:stretch>
        </p:blipFill>
        <p:spPr>
          <a:xfrm>
            <a:off x="0" y="2711931"/>
            <a:ext cx="12192000" cy="4023633"/>
          </a:xfrm>
          <a:prstGeom prst="rect">
            <a:avLst/>
          </a:prstGeom>
        </p:spPr>
      </p:pic>
      <p:sp>
        <p:nvSpPr>
          <p:cNvPr id="8" name="スライド番号プレースホルダー 1">
            <a:extLst>
              <a:ext uri="{FF2B5EF4-FFF2-40B4-BE49-F238E27FC236}">
                <a16:creationId xmlns:a16="http://schemas.microsoft.com/office/drawing/2014/main" id="{64879A2C-5D2C-60F6-5062-634F9AC704EC}"/>
              </a:ext>
            </a:extLst>
          </p:cNvPr>
          <p:cNvSpPr>
            <a:spLocks noGrp="1"/>
          </p:cNvSpPr>
          <p:nvPr/>
        </p:nvSpPr>
        <p:spPr>
          <a:xfrm>
            <a:off x="9448800" y="6394177"/>
            <a:ext cx="2743200" cy="365125"/>
          </a:xfrm>
          <a:prstGeom prst="rect">
            <a:avLst/>
          </a:prstGeom>
        </p:spPr>
        <p:txBody>
          <a:bodyPr anchor="ctr"/>
          <a:lstStyle>
            <a:lvl1pPr marL="0" indent="0" algn="l" defTabSz="914400">
              <a:buNone/>
              <a:defRPr sz="1800" kern="1200">
                <a:solidFill>
                  <a:schemeClr val="tx1"/>
                </a:solidFill>
                <a:latin typeface="+mn-lt"/>
                <a:ea typeface="+mn-lt"/>
                <a:cs typeface="+mn-lt"/>
              </a:defRPr>
            </a:lvl1pPr>
            <a:lvl2pPr marL="457200" indent="0" algn="l" defTabSz="914400">
              <a:buNone/>
              <a:defRPr sz="1800" kern="1200">
                <a:solidFill>
                  <a:schemeClr val="tx1"/>
                </a:solidFill>
                <a:latin typeface="+mn-lt"/>
                <a:ea typeface="+mn-lt"/>
                <a:cs typeface="+mn-lt"/>
              </a:defRPr>
            </a:lvl2pPr>
            <a:lvl3pPr marL="914400" indent="0" algn="l" defTabSz="914400">
              <a:buNone/>
              <a:defRPr sz="1800" kern="1200">
                <a:solidFill>
                  <a:schemeClr val="tx1"/>
                </a:solidFill>
                <a:latin typeface="+mn-lt"/>
                <a:ea typeface="+mn-lt"/>
                <a:cs typeface="+mn-lt"/>
              </a:defRPr>
            </a:lvl3pPr>
            <a:lvl4pPr marL="1371600" indent="0" algn="l" defTabSz="914400">
              <a:buNone/>
              <a:defRPr sz="1800" kern="1200">
                <a:solidFill>
                  <a:schemeClr val="tx1"/>
                </a:solidFill>
                <a:latin typeface="+mn-lt"/>
                <a:ea typeface="+mn-lt"/>
                <a:cs typeface="+mn-lt"/>
              </a:defRPr>
            </a:lvl4pPr>
            <a:lvl5pPr marL="1828800" indent="0" algn="l" defTabSz="914400">
              <a:buNone/>
              <a:defRPr sz="1800" kern="1200">
                <a:solidFill>
                  <a:schemeClr val="tx1"/>
                </a:solidFill>
                <a:latin typeface="+mn-lt"/>
                <a:ea typeface="+mn-lt"/>
                <a:cs typeface="+mn-lt"/>
              </a:defRPr>
            </a:lvl5pPr>
            <a:lvl6pPr marL="2286000" indent="0" algn="l" defTabSz="914400">
              <a:buNone/>
              <a:defRPr sz="1800" kern="1200">
                <a:solidFill>
                  <a:schemeClr val="tx1"/>
                </a:solidFill>
                <a:latin typeface="+mn-lt"/>
                <a:ea typeface="+mn-lt"/>
                <a:cs typeface="+mn-lt"/>
              </a:defRPr>
            </a:lvl6pPr>
            <a:lvl7pPr marL="2743200" indent="0" algn="l" defTabSz="914400">
              <a:buNone/>
              <a:defRPr sz="1800" kern="1200">
                <a:solidFill>
                  <a:schemeClr val="tx1"/>
                </a:solidFill>
                <a:latin typeface="+mn-lt"/>
                <a:ea typeface="+mn-lt"/>
                <a:cs typeface="+mn-lt"/>
              </a:defRPr>
            </a:lvl7pPr>
            <a:lvl8pPr marL="3200400" indent="0" algn="l" defTabSz="914400">
              <a:buNone/>
              <a:defRPr sz="1800" kern="1200">
                <a:solidFill>
                  <a:schemeClr val="tx1"/>
                </a:solidFill>
                <a:latin typeface="+mn-lt"/>
                <a:ea typeface="+mn-lt"/>
                <a:cs typeface="+mn-lt"/>
              </a:defRPr>
            </a:lvl8pPr>
            <a:lvl9pPr marL="3657600" indent="0" algn="l" defTabSz="914400">
              <a:buNone/>
              <a:defRPr sz="1800" kern="1200">
                <a:solidFill>
                  <a:schemeClr val="tx1"/>
                </a:solidFill>
                <a:latin typeface="+mn-lt"/>
                <a:ea typeface="+mn-lt"/>
                <a:cs typeface="+mn-lt"/>
              </a:defRPr>
            </a:lvl9pPr>
          </a:lstStyle>
          <a:p>
            <a:pPr algn="r">
              <a:buNone/>
              <a:defRPr sz="1200">
                <a:latin typeface="BIZ UDゴシック"/>
                <a:ea typeface="BIZ UDゴシック"/>
                <a:cs typeface="BIZ UDゴシック"/>
              </a:defRPr>
            </a:pPr>
            <a:fld id="{4DB16885-0D3F-A391-B669-3211DB3B26E8}" type="slidenum">
              <a:rPr sz="1200">
                <a:latin typeface="BIZ UDゴシック"/>
                <a:ea typeface="BIZ UDゴシック"/>
                <a:cs typeface="BIZ UDゴシック"/>
              </a:rPr>
              <a:t>12</a:t>
            </a:fld>
            <a:endParaRPr sz="1400" dirty="0">
              <a:latin typeface="BIZ UDPゴシック"/>
              <a:ea typeface="BIZ UDPゴシック"/>
              <a:cs typeface="BIZ UDPゴシック"/>
            </a:endParaRPr>
          </a:p>
        </p:txBody>
      </p:sp>
      <p:sp>
        <p:nvSpPr>
          <p:cNvPr id="18" name="Rectangle 3">
            <a:extLst>
              <a:ext uri="{FF2B5EF4-FFF2-40B4-BE49-F238E27FC236}">
                <a16:creationId xmlns:a16="http://schemas.microsoft.com/office/drawing/2014/main" id="{221EEE0D-81FC-0619-AF51-DA9245E4BA2C}"/>
              </a:ext>
            </a:extLst>
          </p:cNvPr>
          <p:cNvSpPr>
            <a:spLocks noGrp="1"/>
          </p:cNvSpPr>
          <p:nvPr/>
        </p:nvSpPr>
        <p:spPr>
          <a:xfrm>
            <a:off x="6640408" y="6598005"/>
            <a:ext cx="5104552" cy="230832"/>
          </a:xfrm>
          <a:prstGeom prst="rect">
            <a:avLst/>
          </a:prstGeom>
          <a:solidFill>
            <a:schemeClr val="bg1"/>
          </a:solidFill>
          <a:ln>
            <a:noFill/>
          </a:ln>
        </p:spPr>
        <p:txBody>
          <a:bodyPr vert="horz" wrap="square" lIns="91440" tIns="45720" rIns="91440" bIns="45720" anchor="ctr">
            <a:spAutoFit/>
          </a:bodyPr>
          <a:lstStyle/>
          <a:p>
            <a:pPr algn="r">
              <a:spcBef>
                <a:spcPct val="0"/>
              </a:spcBef>
              <a:spcAft>
                <a:spcPct val="0"/>
              </a:spcAft>
              <a:buNone/>
            </a:pPr>
            <a:r>
              <a:rPr sz="900" b="0" i="0" u="none" cap="none" dirty="0">
                <a:ln>
                  <a:noFill/>
                </a:ln>
                <a:solidFill>
                  <a:prstClr val="black"/>
                </a:solidFill>
                <a:latin typeface="BIZ UDPゴシック"/>
                <a:ea typeface="BIZ UDPゴシック"/>
                <a:cs typeface="BIZ UDPゴシック"/>
              </a:rPr>
              <a:t>出典：内閣府「首都圏大規模水害広域避難タイムライン（令和５年度版）」</a:t>
            </a:r>
            <a:r>
              <a:rPr sz="900" dirty="0">
                <a:solidFill>
                  <a:prstClr val="black"/>
                </a:solidFill>
                <a:latin typeface="BIZ UDPゴシック"/>
                <a:ea typeface="BIZ UDPゴシック"/>
                <a:cs typeface="BIZ UDPゴシック"/>
              </a:rPr>
              <a:t>をもとに作成</a:t>
            </a:r>
            <a:endParaRPr sz="900" b="0" i="0" u="none" kern="1200" cap="none" spc="0" baseline="0" dirty="0">
              <a:ln>
                <a:noFill/>
              </a:ln>
              <a:solidFill>
                <a:prstClr val="black"/>
              </a:solidFill>
              <a:latin typeface="BIZ UDPゴシック"/>
              <a:ea typeface="BIZ UDPゴシック"/>
              <a:cs typeface="BIZ UDPゴシック"/>
            </a:endParaRPr>
          </a:p>
        </p:txBody>
      </p:sp>
      <p:graphicFrame>
        <p:nvGraphicFramePr>
          <p:cNvPr id="25" name="表 15"/>
          <p:cNvGraphicFramePr/>
          <p:nvPr>
            <p:extLst>
              <p:ext uri="{D42A27DB-BD31-4B8C-83A1-F6EECF244321}">
                <p14:modId xmlns:p14="http://schemas.microsoft.com/office/powerpoint/2010/main" val="1419638721"/>
              </p:ext>
            </p:extLst>
          </p:nvPr>
        </p:nvGraphicFramePr>
        <p:xfrm>
          <a:off x="659219" y="640676"/>
          <a:ext cx="11217348" cy="2026920"/>
        </p:xfrm>
        <a:graphic>
          <a:graphicData uri="http://schemas.openxmlformats.org/drawingml/2006/table">
            <a:tbl>
              <a:tblPr firstRow="1" bandRow="1">
                <a:tableStyleId>{5940675A-B579-460E-94D1-54222C63F5DA}</a:tableStyleId>
              </a:tblPr>
              <a:tblGrid>
                <a:gridCol w="1616179">
                  <a:extLst>
                    <a:ext uri="{9D8B030D-6E8A-4147-A177-3AD203B41FA5}">
                      <a16:colId xmlns:a16="http://schemas.microsoft.com/office/drawing/2014/main" val="20000"/>
                    </a:ext>
                  </a:extLst>
                </a:gridCol>
                <a:gridCol w="9601169">
                  <a:extLst>
                    <a:ext uri="{9D8B030D-6E8A-4147-A177-3AD203B41FA5}">
                      <a16:colId xmlns:a16="http://schemas.microsoft.com/office/drawing/2014/main" val="20001"/>
                    </a:ext>
                  </a:extLst>
                </a:gridCol>
              </a:tblGrid>
              <a:tr h="277795">
                <a:tc>
                  <a:txBody>
                    <a:bodyPr/>
                    <a:lstStyle/>
                    <a:p>
                      <a:r>
                        <a:rPr sz="1300" b="1" dirty="0">
                          <a:solidFill>
                            <a:schemeClr val="bg1"/>
                          </a:solidFill>
                          <a:latin typeface="BIZ UDゴシック"/>
                          <a:ea typeface="BIZ UDゴシック"/>
                          <a:cs typeface="BIZ UDゴシック"/>
                        </a:rPr>
                        <a:t>進路</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tx2">
                        <a:lumMod val="75000"/>
                        <a:lumOff val="25000"/>
                      </a:schemeClr>
                    </a:solidFill>
                  </a:tcPr>
                </a:tc>
                <a:tc>
                  <a:txBody>
                    <a:bodyPr/>
                    <a:lstStyle/>
                    <a:p>
                      <a:r>
                        <a:rPr sz="1300" dirty="0">
                          <a:latin typeface="BIZ UDゴシック"/>
                          <a:ea typeface="BIZ UDゴシック"/>
                          <a:cs typeface="BIZ UDゴシック"/>
                        </a:rPr>
                        <a:t>令和元年台風第19号を踏襲。東京を通過。</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extLst>
                  <a:ext uri="{0D108BD9-81ED-4DB2-BD59-A6C34878D82A}">
                    <a16:rowId xmlns:a16="http://schemas.microsoft.com/office/drawing/2014/main" val="10000"/>
                  </a:ext>
                </a:extLst>
              </a:tr>
              <a:tr h="277795">
                <a:tc>
                  <a:txBody>
                    <a:bodyPr/>
                    <a:lstStyle/>
                    <a:p>
                      <a:r>
                        <a:rPr sz="1300" b="1" dirty="0">
                          <a:solidFill>
                            <a:schemeClr val="bg1"/>
                          </a:solidFill>
                          <a:latin typeface="BIZ UDゴシック"/>
                          <a:ea typeface="BIZ UDゴシック"/>
                          <a:cs typeface="BIZ UDゴシック"/>
                        </a:rPr>
                        <a:t>中心気圧</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tx2">
                        <a:lumMod val="75000"/>
                        <a:lumOff val="25000"/>
                      </a:schemeClr>
                    </a:solidFill>
                  </a:tcPr>
                </a:tc>
                <a:tc>
                  <a:txBody>
                    <a:bodyPr/>
                    <a:lstStyle/>
                    <a:p>
                      <a:r>
                        <a:rPr sz="1300" dirty="0">
                          <a:latin typeface="BIZ UDゴシック"/>
                          <a:ea typeface="BIZ UDゴシック"/>
                          <a:cs typeface="BIZ UDゴシック"/>
                        </a:rPr>
                        <a:t>広域避難実施の基準の９３０ｈPa以下。かつ、緯度毎の気圧は、既往台風の最低気圧とする。</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extLst>
                  <a:ext uri="{0D108BD9-81ED-4DB2-BD59-A6C34878D82A}">
                    <a16:rowId xmlns:a16="http://schemas.microsoft.com/office/drawing/2014/main" val="10001"/>
                  </a:ext>
                </a:extLst>
              </a:tr>
              <a:tr h="277795">
                <a:tc>
                  <a:txBody>
                    <a:bodyPr/>
                    <a:lstStyle/>
                    <a:p>
                      <a:r>
                        <a:rPr sz="1300" b="1" dirty="0">
                          <a:solidFill>
                            <a:schemeClr val="bg1"/>
                          </a:solidFill>
                          <a:latin typeface="BIZ UDゴシック"/>
                          <a:ea typeface="BIZ UDゴシック"/>
                          <a:cs typeface="BIZ UDゴシック"/>
                        </a:rPr>
                        <a:t>暴風域の大きさ</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tx2">
                        <a:lumMod val="75000"/>
                        <a:lumOff val="25000"/>
                      </a:schemeClr>
                    </a:solidFill>
                  </a:tcPr>
                </a:tc>
                <a:tc rowSpan="2">
                  <a:txBody>
                    <a:bodyPr/>
                    <a:lstStyle/>
                    <a:p>
                      <a:r>
                        <a:rPr sz="1300" dirty="0">
                          <a:latin typeface="BIZ UDゴシック"/>
                          <a:ea typeface="BIZ UDゴシック"/>
                          <a:cs typeface="BIZ UDゴシック"/>
                        </a:rPr>
                        <a:t>高潮浸水想定で使用されている数式をもとに設定。</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extLst>
                  <a:ext uri="{0D108BD9-81ED-4DB2-BD59-A6C34878D82A}">
                    <a16:rowId xmlns:a16="http://schemas.microsoft.com/office/drawing/2014/main" val="10002"/>
                  </a:ext>
                </a:extLst>
              </a:tr>
              <a:tr h="265152">
                <a:tc>
                  <a:txBody>
                    <a:bodyPr/>
                    <a:lstStyle/>
                    <a:p>
                      <a:r>
                        <a:rPr sz="1300" b="1" dirty="0">
                          <a:solidFill>
                            <a:schemeClr val="bg1"/>
                          </a:solidFill>
                          <a:latin typeface="BIZ UDゴシック"/>
                          <a:ea typeface="BIZ UDゴシック"/>
                          <a:cs typeface="BIZ UDゴシック"/>
                        </a:rPr>
                        <a:t>平均風速</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tx2">
                        <a:lumMod val="75000"/>
                        <a:lumOff val="25000"/>
                      </a:schemeClr>
                    </a:solidFill>
                  </a:tcPr>
                </a:tc>
                <a:tc vMerge="1">
                  <a:txBody>
                    <a:bodyPr/>
                    <a:lstStyle/>
                    <a:p>
                      <a:endParaRPr sz="1300">
                        <a:latin typeface="BIZ UDゴシック"/>
                        <a:ea typeface="BIZ UDゴシック"/>
                        <a:cs typeface="BIZ UDゴシック"/>
                      </a:endParaRPr>
                    </a:p>
                  </a:txBody>
                  <a:tcPr/>
                </a:tc>
                <a:extLst>
                  <a:ext uri="{0D108BD9-81ED-4DB2-BD59-A6C34878D82A}">
                    <a16:rowId xmlns:a16="http://schemas.microsoft.com/office/drawing/2014/main" val="10003"/>
                  </a:ext>
                </a:extLst>
              </a:tr>
              <a:tr h="277795">
                <a:tc>
                  <a:txBody>
                    <a:bodyPr/>
                    <a:lstStyle/>
                    <a:p>
                      <a:r>
                        <a:rPr sz="1300" b="1" dirty="0">
                          <a:solidFill>
                            <a:schemeClr val="bg1"/>
                          </a:solidFill>
                          <a:latin typeface="BIZ UDゴシック"/>
                          <a:ea typeface="BIZ UDゴシック"/>
                          <a:cs typeface="BIZ UDゴシック"/>
                        </a:rPr>
                        <a:t>潮位</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tx2">
                        <a:lumMod val="75000"/>
                        <a:lumOff val="25000"/>
                      </a:schemeClr>
                    </a:solidFill>
                  </a:tcPr>
                </a:tc>
                <a:tc>
                  <a:txBody>
                    <a:bodyPr/>
                    <a:lstStyle/>
                    <a:p>
                      <a:r>
                        <a:rPr sz="1300" dirty="0">
                          <a:latin typeface="BIZ UDゴシック"/>
                          <a:ea typeface="BIZ UDゴシック"/>
                          <a:cs typeface="BIZ UDゴシック"/>
                        </a:rPr>
                        <a:t>台風最接近時に天文潮位</a:t>
                      </a:r>
                      <a:r>
                        <a:rPr sz="1100" dirty="0">
                          <a:latin typeface="BIZ UDゴシック"/>
                          <a:ea typeface="BIZ UDゴシック"/>
                          <a:cs typeface="BIZ UDゴシック"/>
                        </a:rPr>
                        <a:t>（月や太陽の引力等により生じる海面の変動。）</a:t>
                      </a:r>
                      <a:r>
                        <a:rPr sz="1300" dirty="0">
                          <a:latin typeface="BIZ UDゴシック"/>
                          <a:ea typeface="BIZ UDゴシック"/>
                          <a:cs typeface="BIZ UDゴシック"/>
                        </a:rPr>
                        <a:t>がピークに。高潮氾濫が発生。</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extLst>
                  <a:ext uri="{0D108BD9-81ED-4DB2-BD59-A6C34878D82A}">
                    <a16:rowId xmlns:a16="http://schemas.microsoft.com/office/drawing/2014/main" val="10004"/>
                  </a:ext>
                </a:extLst>
              </a:tr>
              <a:tr h="277795">
                <a:tc>
                  <a:txBody>
                    <a:bodyPr/>
                    <a:lstStyle/>
                    <a:p>
                      <a:r>
                        <a:rPr sz="1300" b="1" dirty="0">
                          <a:solidFill>
                            <a:schemeClr val="bg1"/>
                          </a:solidFill>
                          <a:latin typeface="BIZ UDゴシック"/>
                          <a:ea typeface="BIZ UDゴシック"/>
                          <a:cs typeface="BIZ UDゴシック"/>
                        </a:rPr>
                        <a:t>雨量</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tx2">
                        <a:lumMod val="75000"/>
                        <a:lumOff val="25000"/>
                      </a:schemeClr>
                    </a:solidFill>
                  </a:tcPr>
                </a:tc>
                <a:tc>
                  <a:txBody>
                    <a:bodyPr/>
                    <a:lstStyle/>
                    <a:p>
                      <a:r>
                        <a:rPr sz="1300" dirty="0">
                          <a:latin typeface="BIZ UDゴシック"/>
                          <a:ea typeface="BIZ UDゴシック"/>
                          <a:cs typeface="BIZ UDゴシック"/>
                        </a:rPr>
                        <a:t>荒川流域３日間積算流域平均雨量は、広域避難実施の基準の６００mm以上。</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extLst>
                  <a:ext uri="{0D108BD9-81ED-4DB2-BD59-A6C34878D82A}">
                    <a16:rowId xmlns:a16="http://schemas.microsoft.com/office/drawing/2014/main" val="10005"/>
                  </a:ext>
                </a:extLst>
              </a:tr>
              <a:tr h="277795">
                <a:tc>
                  <a:txBody>
                    <a:bodyPr/>
                    <a:lstStyle/>
                    <a:p>
                      <a:r>
                        <a:rPr sz="1300" b="1" dirty="0">
                          <a:solidFill>
                            <a:schemeClr val="bg1"/>
                          </a:solidFill>
                          <a:latin typeface="BIZ UDゴシック"/>
                          <a:ea typeface="BIZ UDゴシック"/>
                          <a:cs typeface="BIZ UDゴシック"/>
                        </a:rPr>
                        <a:t>河川水位</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tx2">
                        <a:lumMod val="75000"/>
                        <a:lumOff val="25000"/>
                      </a:schemeClr>
                    </a:solidFill>
                  </a:tcPr>
                </a:tc>
                <a:tc>
                  <a:txBody>
                    <a:bodyPr/>
                    <a:lstStyle/>
                    <a:p>
                      <a:r>
                        <a:rPr sz="1300" dirty="0">
                          <a:latin typeface="BIZ UDゴシック"/>
                          <a:ea typeface="BIZ UDゴシック"/>
                          <a:cs typeface="BIZ UDゴシック"/>
                        </a:rPr>
                        <a:t>上記流域平均雨量をもとに流出計算により設定。荒川で河川氾濫が発生。</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extLst>
                  <a:ext uri="{0D108BD9-81ED-4DB2-BD59-A6C34878D82A}">
                    <a16:rowId xmlns:a16="http://schemas.microsoft.com/office/drawing/2014/main" val="10006"/>
                  </a:ext>
                </a:extLst>
              </a:tr>
            </a:tbl>
          </a:graphicData>
        </a:graphic>
      </p:graphicFrame>
      <p:graphicFrame>
        <p:nvGraphicFramePr>
          <p:cNvPr id="26" name="表 1"/>
          <p:cNvGraphicFramePr/>
          <p:nvPr/>
        </p:nvGraphicFramePr>
        <p:xfrm>
          <a:off x="372584" y="226164"/>
          <a:ext cx="7336024" cy="365760"/>
        </p:xfrm>
        <a:graphic>
          <a:graphicData uri="http://schemas.openxmlformats.org/drawingml/2006/table">
            <a:tbl>
              <a:tblPr firstRow="1" bandRow="1">
                <a:tableStyleId>{5C22544A-7EE6-4342-B048-85BDC9FD1C3A}</a:tableStyleId>
              </a:tblPr>
              <a:tblGrid>
                <a:gridCol w="7336024">
                  <a:extLst>
                    <a:ext uri="{9D8B030D-6E8A-4147-A177-3AD203B41FA5}">
                      <a16:colId xmlns:a16="http://schemas.microsoft.com/office/drawing/2014/main" val="20000"/>
                    </a:ext>
                  </a:extLst>
                </a:gridCol>
              </a:tblGrid>
              <a:tr h="343456">
                <a:tc>
                  <a:txBody>
                    <a:bodyPr/>
                    <a:lstStyle/>
                    <a:p>
                      <a:pPr marL="0" marR="0" lvl="0" indent="0" algn="l" defTabSz="914400">
                        <a:lnSpc>
                          <a:spcPct val="100000"/>
                        </a:lnSpc>
                        <a:spcBef>
                          <a:spcPts val="0"/>
                        </a:spcBef>
                        <a:spcAft>
                          <a:spcPts val="0"/>
                        </a:spcAft>
                        <a:buClrTx/>
                        <a:buSzTx/>
                        <a:buFontTx/>
                        <a:buNone/>
                      </a:pPr>
                      <a:r>
                        <a:rPr sz="1800" dirty="0">
                          <a:solidFill>
                            <a:srgbClr val="111111"/>
                          </a:solidFill>
                          <a:latin typeface="BIZ UDゴシック"/>
                          <a:ea typeface="BIZ UDゴシック"/>
                          <a:cs typeface="BIZ UDゴシック"/>
                        </a:rPr>
                        <a:t>タイムラインのモデル台風（令和元年台風第19号と同じ進路を想定）</a:t>
                      </a:r>
                      <a:endParaRPr sz="1800" b="1" dirty="0">
                        <a:solidFill>
                          <a:schemeClr val="tx1"/>
                        </a:solidFill>
                        <a:latin typeface="BIZ UDゴシック"/>
                        <a:ea typeface="BIZ UDゴシック"/>
                        <a:cs typeface="BIZ UDゴシック"/>
                      </a:endParaRPr>
                    </a:p>
                  </a:txBody>
                  <a:tcPr>
                    <a:lnL w="12700" cmpd="sng">
                      <a:noFill/>
                    </a:lnL>
                    <a:lnR w="12700" cmpd="sng">
                      <a:noFill/>
                    </a:lnR>
                    <a:lnT w="12700" cmpd="sng">
                      <a:noFill/>
                    </a:lnT>
                    <a:lnB w="76200" cmpd="sng">
                      <a:noFill/>
                      <a:prstDash val="solid"/>
                    </a:lnB>
                    <a:lnTlToBr w="12700" cmpd="sng">
                      <a:noFill/>
                      <a:prstDash val="solid"/>
                    </a:lnTlToBr>
                    <a:lnBlToTr w="12700" cmpd="sng">
                      <a:noFill/>
                      <a:prstDash val="solid"/>
                    </a:lnBlToTr>
                    <a:gradFill>
                      <a:gsLst>
                        <a:gs pos="75000">
                          <a:srgbClr val="FFC000"/>
                        </a:gs>
                        <a:gs pos="92000">
                          <a:srgbClr val="FFC000"/>
                        </a:gs>
                        <a:gs pos="58000">
                          <a:schemeClr val="bg1">
                            <a:alpha val="0"/>
                          </a:schemeClr>
                        </a:gs>
                        <a:gs pos="100000">
                          <a:srgbClr val="FFC000"/>
                        </a:gs>
                      </a:gsLst>
                      <a:lin ang="5400000" scaled="1"/>
                    </a:gra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42510950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図 5"/>
          <p:cNvPicPr>
            <a:picLocks noChangeAspect="1"/>
          </p:cNvPicPr>
          <p:nvPr/>
        </p:nvPicPr>
        <p:blipFill>
          <a:blip r:embed="rId3"/>
          <a:stretch>
            <a:fillRect/>
          </a:stretch>
        </p:blipFill>
        <p:spPr>
          <a:xfrm>
            <a:off x="5739318" y="2476106"/>
            <a:ext cx="6353619" cy="4353000"/>
          </a:xfrm>
          <a:prstGeom prst="rect">
            <a:avLst/>
          </a:prstGeom>
        </p:spPr>
      </p:pic>
      <p:sp>
        <p:nvSpPr>
          <p:cNvPr id="8" name="スライド番号プレースホルダー 1">
            <a:extLst>
              <a:ext uri="{FF2B5EF4-FFF2-40B4-BE49-F238E27FC236}">
                <a16:creationId xmlns:a16="http://schemas.microsoft.com/office/drawing/2014/main" id="{06B645E7-C3D7-9C6A-B3CA-59E43A49C597}"/>
              </a:ext>
            </a:extLst>
          </p:cNvPr>
          <p:cNvSpPr>
            <a:spLocks noGrp="1"/>
          </p:cNvSpPr>
          <p:nvPr/>
        </p:nvSpPr>
        <p:spPr>
          <a:xfrm>
            <a:off x="9448800" y="6394177"/>
            <a:ext cx="2743200" cy="365125"/>
          </a:xfrm>
          <a:prstGeom prst="rect">
            <a:avLst/>
          </a:prstGeom>
        </p:spPr>
        <p:txBody>
          <a:bodyPr anchor="ctr"/>
          <a:lstStyle>
            <a:lvl1pPr marL="0" indent="0" algn="l" defTabSz="914400">
              <a:buNone/>
              <a:defRPr sz="1800" kern="1200">
                <a:solidFill>
                  <a:schemeClr val="tx1"/>
                </a:solidFill>
                <a:latin typeface="+mn-lt"/>
                <a:ea typeface="+mn-lt"/>
                <a:cs typeface="+mn-lt"/>
              </a:defRPr>
            </a:lvl1pPr>
            <a:lvl2pPr marL="457200" indent="0" algn="l" defTabSz="914400">
              <a:buNone/>
              <a:defRPr sz="1800" kern="1200">
                <a:solidFill>
                  <a:schemeClr val="tx1"/>
                </a:solidFill>
                <a:latin typeface="+mn-lt"/>
                <a:ea typeface="+mn-lt"/>
                <a:cs typeface="+mn-lt"/>
              </a:defRPr>
            </a:lvl2pPr>
            <a:lvl3pPr marL="914400" indent="0" algn="l" defTabSz="914400">
              <a:buNone/>
              <a:defRPr sz="1800" kern="1200">
                <a:solidFill>
                  <a:schemeClr val="tx1"/>
                </a:solidFill>
                <a:latin typeface="+mn-lt"/>
                <a:ea typeface="+mn-lt"/>
                <a:cs typeface="+mn-lt"/>
              </a:defRPr>
            </a:lvl3pPr>
            <a:lvl4pPr marL="1371600" indent="0" algn="l" defTabSz="914400">
              <a:buNone/>
              <a:defRPr sz="1800" kern="1200">
                <a:solidFill>
                  <a:schemeClr val="tx1"/>
                </a:solidFill>
                <a:latin typeface="+mn-lt"/>
                <a:ea typeface="+mn-lt"/>
                <a:cs typeface="+mn-lt"/>
              </a:defRPr>
            </a:lvl4pPr>
            <a:lvl5pPr marL="1828800" indent="0" algn="l" defTabSz="914400">
              <a:buNone/>
              <a:defRPr sz="1800" kern="1200">
                <a:solidFill>
                  <a:schemeClr val="tx1"/>
                </a:solidFill>
                <a:latin typeface="+mn-lt"/>
                <a:ea typeface="+mn-lt"/>
                <a:cs typeface="+mn-lt"/>
              </a:defRPr>
            </a:lvl5pPr>
            <a:lvl6pPr marL="2286000" indent="0" algn="l" defTabSz="914400">
              <a:buNone/>
              <a:defRPr sz="1800" kern="1200">
                <a:solidFill>
                  <a:schemeClr val="tx1"/>
                </a:solidFill>
                <a:latin typeface="+mn-lt"/>
                <a:ea typeface="+mn-lt"/>
                <a:cs typeface="+mn-lt"/>
              </a:defRPr>
            </a:lvl6pPr>
            <a:lvl7pPr marL="2743200" indent="0" algn="l" defTabSz="914400">
              <a:buNone/>
              <a:defRPr sz="1800" kern="1200">
                <a:solidFill>
                  <a:schemeClr val="tx1"/>
                </a:solidFill>
                <a:latin typeface="+mn-lt"/>
                <a:ea typeface="+mn-lt"/>
                <a:cs typeface="+mn-lt"/>
              </a:defRPr>
            </a:lvl7pPr>
            <a:lvl8pPr marL="3200400" indent="0" algn="l" defTabSz="914400">
              <a:buNone/>
              <a:defRPr sz="1800" kern="1200">
                <a:solidFill>
                  <a:schemeClr val="tx1"/>
                </a:solidFill>
                <a:latin typeface="+mn-lt"/>
                <a:ea typeface="+mn-lt"/>
                <a:cs typeface="+mn-lt"/>
              </a:defRPr>
            </a:lvl8pPr>
            <a:lvl9pPr marL="3657600" indent="0" algn="l" defTabSz="914400">
              <a:buNone/>
              <a:defRPr sz="1800" kern="1200">
                <a:solidFill>
                  <a:schemeClr val="tx1"/>
                </a:solidFill>
                <a:latin typeface="+mn-lt"/>
                <a:ea typeface="+mn-lt"/>
                <a:cs typeface="+mn-lt"/>
              </a:defRPr>
            </a:lvl9pPr>
          </a:lstStyle>
          <a:p>
            <a:pPr algn="r">
              <a:buNone/>
              <a:defRPr sz="1200">
                <a:latin typeface="BIZ UDゴシック"/>
                <a:ea typeface="BIZ UDゴシック"/>
                <a:cs typeface="BIZ UDゴシック"/>
              </a:defRPr>
            </a:pPr>
            <a:fld id="{2DD23107-4986-8758-3A93-3D74F35908CC}" type="slidenum">
              <a:rPr sz="1200">
                <a:latin typeface="BIZ UDゴシック"/>
                <a:ea typeface="BIZ UDゴシック"/>
                <a:cs typeface="BIZ UDゴシック"/>
              </a:rPr>
              <a:t>13</a:t>
            </a:fld>
            <a:endParaRPr sz="1400" dirty="0">
              <a:latin typeface="BIZ UDPゴシック"/>
              <a:ea typeface="BIZ UDPゴシック"/>
              <a:cs typeface="BIZ UDPゴシック"/>
            </a:endParaRPr>
          </a:p>
        </p:txBody>
      </p:sp>
      <p:sp>
        <p:nvSpPr>
          <p:cNvPr id="18" name="Rectangle 3">
            <a:extLst>
              <a:ext uri="{FF2B5EF4-FFF2-40B4-BE49-F238E27FC236}">
                <a16:creationId xmlns:a16="http://schemas.microsoft.com/office/drawing/2014/main" id="{5DE0208F-6232-2C78-DA98-98A56B0A15D1}"/>
              </a:ext>
            </a:extLst>
          </p:cNvPr>
          <p:cNvSpPr>
            <a:spLocks noGrp="1"/>
          </p:cNvSpPr>
          <p:nvPr/>
        </p:nvSpPr>
        <p:spPr>
          <a:xfrm>
            <a:off x="6690832" y="6615095"/>
            <a:ext cx="5104552" cy="230832"/>
          </a:xfrm>
          <a:prstGeom prst="rect">
            <a:avLst/>
          </a:prstGeom>
          <a:solidFill>
            <a:schemeClr val="bg1"/>
          </a:solidFill>
          <a:ln>
            <a:noFill/>
          </a:ln>
        </p:spPr>
        <p:txBody>
          <a:bodyPr vert="horz" wrap="square" lIns="91440" tIns="45720" rIns="91440" bIns="45720" anchor="ctr">
            <a:spAutoFit/>
          </a:bodyPr>
          <a:lstStyle/>
          <a:p>
            <a:pPr algn="r">
              <a:spcBef>
                <a:spcPct val="0"/>
              </a:spcBef>
              <a:spcAft>
                <a:spcPct val="0"/>
              </a:spcAft>
              <a:buNone/>
            </a:pPr>
            <a:r>
              <a:rPr sz="900" b="0" i="0" u="none" cap="none" dirty="0">
                <a:ln>
                  <a:noFill/>
                </a:ln>
                <a:solidFill>
                  <a:prstClr val="black"/>
                </a:solidFill>
                <a:latin typeface="BIZ UDPゴシック"/>
                <a:ea typeface="BIZ UDPゴシック"/>
                <a:cs typeface="BIZ UDPゴシック"/>
              </a:rPr>
              <a:t>出典：</a:t>
            </a:r>
            <a:r>
              <a:rPr sz="900" dirty="0">
                <a:solidFill>
                  <a:prstClr val="black"/>
                </a:solidFill>
                <a:latin typeface="BIZ UDPゴシック"/>
                <a:ea typeface="BIZ UDPゴシック"/>
                <a:cs typeface="BIZ UDPゴシック"/>
              </a:rPr>
              <a:t>気象庁ウェブサイト</a:t>
            </a:r>
            <a:endParaRPr sz="900" b="0" i="0" u="none" kern="1200" cap="none" spc="0" baseline="0" dirty="0">
              <a:ln>
                <a:noFill/>
              </a:ln>
              <a:solidFill>
                <a:prstClr val="black"/>
              </a:solidFill>
              <a:latin typeface="BIZ UDPゴシック"/>
              <a:ea typeface="BIZ UDPゴシック"/>
              <a:cs typeface="BIZ UDPゴシック"/>
            </a:endParaRPr>
          </a:p>
        </p:txBody>
      </p:sp>
      <p:sp>
        <p:nvSpPr>
          <p:cNvPr id="3" name="takeaway-band">
            <a:extLst>
              <a:ext uri="{FF2B5EF4-FFF2-40B4-BE49-F238E27FC236}">
                <a16:creationId xmlns:a16="http://schemas.microsoft.com/office/drawing/2014/main" id="{AE39A238-0F8A-28F4-952D-496A6A4BC485}"/>
              </a:ext>
            </a:extLst>
          </p:cNvPr>
          <p:cNvSpPr>
            <a:spLocks noGrp="1"/>
          </p:cNvSpPr>
          <p:nvPr/>
        </p:nvSpPr>
        <p:spPr>
          <a:xfrm>
            <a:off x="361949" y="557521"/>
            <a:ext cx="11830051" cy="954892"/>
          </a:xfrm>
          <a:prstGeom prst="rect">
            <a:avLst/>
          </a:prstGeom>
          <a:solidFill>
            <a:srgbClr val="BDD7EE"/>
          </a:solidFill>
          <a:ln w="0">
            <a:solidFill>
              <a:srgbClr val="BDD7EE"/>
            </a:solidFill>
            <a:prstDash val="solid"/>
          </a:ln>
        </p:spPr>
        <p:txBody>
          <a:bodyPr/>
          <a:lstStyle/>
          <a:p>
            <a:pPr marL="285750" indent="-285750">
              <a:lnSpc>
                <a:spcPct val="108000"/>
              </a:lnSpc>
              <a:buFont typeface="Wingdings"/>
              <a:buChar char="u"/>
              <a:defRPr sz="1500" b="0">
                <a:solidFill>
                  <a:srgbClr val="111111"/>
                </a:solidFill>
                <a:latin typeface="BIZ UDゴシック"/>
                <a:ea typeface="BIZ UDゴシック"/>
                <a:cs typeface="BIZ UDゴシック"/>
              </a:defRPr>
            </a:pPr>
            <a:r>
              <a:rPr sz="1400" dirty="0">
                <a:solidFill>
                  <a:srgbClr val="111111"/>
                </a:solidFill>
                <a:latin typeface="BIZ UDゴシック"/>
                <a:ea typeface="BIZ UDゴシック"/>
                <a:cs typeface="BIZ UDゴシック"/>
              </a:rPr>
              <a:t>本資料では、</a:t>
            </a:r>
            <a:r>
              <a:rPr sz="1400" b="1" u="sng" dirty="0">
                <a:solidFill>
                  <a:srgbClr val="111111"/>
                </a:solidFill>
                <a:latin typeface="BIZ UDゴシック"/>
                <a:ea typeface="BIZ UDゴシック"/>
                <a:cs typeface="BIZ UDゴシック"/>
              </a:rPr>
              <a:t>首都直下地震による東京圏の電力喪失又は空調停止の状態に、酷暑又は厳冬が重なることにより、執務環境が著しく悪化する複合災害を想定</a:t>
            </a:r>
            <a:r>
              <a:rPr sz="1400" dirty="0">
                <a:solidFill>
                  <a:srgbClr val="111111"/>
                </a:solidFill>
                <a:latin typeface="BIZ UDゴシック"/>
                <a:ea typeface="BIZ UDゴシック"/>
                <a:cs typeface="BIZ UDゴシック"/>
              </a:rPr>
              <a:t>する。</a:t>
            </a:r>
          </a:p>
          <a:p>
            <a:pPr marL="285750" indent="-285750">
              <a:lnSpc>
                <a:spcPct val="108000"/>
              </a:lnSpc>
              <a:buFont typeface="Wingdings"/>
              <a:buChar char="u"/>
              <a:defRPr sz="1500" b="0">
                <a:solidFill>
                  <a:srgbClr val="111111"/>
                </a:solidFill>
                <a:latin typeface="BIZ UDゴシック"/>
                <a:ea typeface="BIZ UDゴシック"/>
                <a:cs typeface="BIZ UDゴシック"/>
              </a:defRPr>
            </a:pPr>
            <a:r>
              <a:rPr sz="1400" dirty="0">
                <a:solidFill>
                  <a:srgbClr val="111111"/>
                </a:solidFill>
                <a:latin typeface="BIZ UDゴシック"/>
                <a:ea typeface="BIZ UDゴシック"/>
                <a:cs typeface="BIZ UDゴシック"/>
              </a:rPr>
              <a:t>気象庁の２週間気温予報により、２週間先までの気温傾向を把握できるため、</a:t>
            </a:r>
            <a:r>
              <a:rPr sz="1400" b="1" u="sng" dirty="0">
                <a:solidFill>
                  <a:srgbClr val="111111"/>
                </a:solidFill>
                <a:latin typeface="BIZ UDゴシック"/>
                <a:ea typeface="BIZ UDゴシック"/>
                <a:cs typeface="BIZ UDゴシック"/>
              </a:rPr>
              <a:t>東京側の業務環境悪化に備えた監視及び準備を事前に開始できる。</a:t>
            </a:r>
          </a:p>
        </p:txBody>
      </p:sp>
      <p:sp>
        <p:nvSpPr>
          <p:cNvPr id="20" name="テキスト ボックス 19">
            <a:extLst>
              <a:ext uri="{FF2B5EF4-FFF2-40B4-BE49-F238E27FC236}">
                <a16:creationId xmlns:a16="http://schemas.microsoft.com/office/drawing/2014/main" id="{9DF7FB02-E6EA-CDCB-A29F-441FE15ACD3D}"/>
              </a:ext>
            </a:extLst>
          </p:cNvPr>
          <p:cNvSpPr>
            <a:spLocks noGrp="1"/>
          </p:cNvSpPr>
          <p:nvPr/>
        </p:nvSpPr>
        <p:spPr>
          <a:xfrm>
            <a:off x="407861" y="1878170"/>
            <a:ext cx="11784139" cy="525400"/>
          </a:xfrm>
          <a:prstGeom prst="rect">
            <a:avLst/>
          </a:prstGeom>
          <a:noFill/>
        </p:spPr>
        <p:txBody>
          <a:bodyPr wrap="square">
            <a:spAutoFit/>
          </a:bodyPr>
          <a:lstStyle/>
          <a:p>
            <a:pPr marL="285750" indent="-285750">
              <a:lnSpc>
                <a:spcPct val="108000"/>
              </a:lnSpc>
              <a:buFont typeface="Arial"/>
              <a:buChar char="•"/>
              <a:defRPr sz="1500" b="0">
                <a:solidFill>
                  <a:srgbClr val="111111"/>
                </a:solidFill>
                <a:latin typeface="BIZ UDゴシック"/>
                <a:ea typeface="BIZ UDゴシック"/>
                <a:cs typeface="BIZ UDゴシック"/>
              </a:defRPr>
            </a:pPr>
            <a:r>
              <a:rPr sz="1400" dirty="0">
                <a:solidFill>
                  <a:srgbClr val="111111"/>
                </a:solidFill>
                <a:latin typeface="BIZ UDゴシック"/>
                <a:ea typeface="BIZ UDゴシック"/>
                <a:cs typeface="BIZ UDゴシック"/>
              </a:rPr>
              <a:t>気象庁は、週間天気予報の先の２週間先まで（８日先から12日先を中心とした各日の５日間平均）について、地点ごとの最高気温、最低気温と地域ごとの日平均気温を毎日（14時30分ごろ）予報している。</a:t>
            </a:r>
          </a:p>
        </p:txBody>
      </p:sp>
      <p:graphicFrame>
        <p:nvGraphicFramePr>
          <p:cNvPr id="29" name="表 20"/>
          <p:cNvGraphicFramePr/>
          <p:nvPr/>
        </p:nvGraphicFramePr>
        <p:xfrm>
          <a:off x="361949" y="1512413"/>
          <a:ext cx="1955950" cy="365760"/>
        </p:xfrm>
        <a:graphic>
          <a:graphicData uri="http://schemas.openxmlformats.org/drawingml/2006/table">
            <a:tbl>
              <a:tblPr firstRow="1" bandRow="1">
                <a:tableStyleId>{5C22544A-7EE6-4342-B048-85BDC9FD1C3A}</a:tableStyleId>
              </a:tblPr>
              <a:tblGrid>
                <a:gridCol w="1955950">
                  <a:extLst>
                    <a:ext uri="{9D8B030D-6E8A-4147-A177-3AD203B41FA5}">
                      <a16:colId xmlns:a16="http://schemas.microsoft.com/office/drawing/2014/main" val="20000"/>
                    </a:ext>
                  </a:extLst>
                </a:gridCol>
              </a:tblGrid>
              <a:tr h="343456">
                <a:tc>
                  <a:txBody>
                    <a:bodyPr/>
                    <a:lstStyle/>
                    <a:p>
                      <a:pPr marL="0" marR="0" lvl="0" indent="0" algn="l" defTabSz="914400">
                        <a:lnSpc>
                          <a:spcPct val="100000"/>
                        </a:lnSpc>
                        <a:spcBef>
                          <a:spcPts val="0"/>
                        </a:spcBef>
                        <a:spcAft>
                          <a:spcPts val="0"/>
                        </a:spcAft>
                        <a:buClrTx/>
                        <a:buSzTx/>
                        <a:buFontTx/>
                        <a:buNone/>
                      </a:pPr>
                      <a:r>
                        <a:rPr sz="1800" b="1" dirty="0">
                          <a:solidFill>
                            <a:srgbClr val="111111"/>
                          </a:solidFill>
                          <a:latin typeface="BIZ UDゴシック"/>
                          <a:ea typeface="BIZ UDゴシック"/>
                          <a:cs typeface="BIZ UDゴシック"/>
                        </a:rPr>
                        <a:t>２週間気温予報</a:t>
                      </a:r>
                      <a:endParaRPr sz="1800" b="1" dirty="0">
                        <a:solidFill>
                          <a:schemeClr val="tx1"/>
                        </a:solidFill>
                        <a:latin typeface="BIZ UDゴシック"/>
                        <a:ea typeface="BIZ UDゴシック"/>
                        <a:cs typeface="BIZ UDゴシック"/>
                      </a:endParaRPr>
                    </a:p>
                  </a:txBody>
                  <a:tcPr>
                    <a:lnL w="12700" cmpd="sng">
                      <a:noFill/>
                    </a:lnL>
                    <a:lnR w="12700" cmpd="sng">
                      <a:noFill/>
                    </a:lnR>
                    <a:lnT w="12700" cmpd="sng">
                      <a:noFill/>
                    </a:lnT>
                    <a:lnB w="76200" cmpd="sng">
                      <a:noFill/>
                      <a:prstDash val="solid"/>
                    </a:lnB>
                    <a:lnTlToBr w="12700" cmpd="sng">
                      <a:noFill/>
                      <a:prstDash val="solid"/>
                    </a:lnTlToBr>
                    <a:lnBlToTr w="12700" cmpd="sng">
                      <a:noFill/>
                      <a:prstDash val="solid"/>
                    </a:lnBlToTr>
                    <a:gradFill>
                      <a:gsLst>
                        <a:gs pos="75000">
                          <a:srgbClr val="FFC000"/>
                        </a:gs>
                        <a:gs pos="92000">
                          <a:srgbClr val="FFC000"/>
                        </a:gs>
                        <a:gs pos="58000">
                          <a:schemeClr val="bg1">
                            <a:alpha val="0"/>
                          </a:schemeClr>
                        </a:gs>
                        <a:gs pos="100000">
                          <a:srgbClr val="FFC000"/>
                        </a:gs>
                      </a:gsLst>
                      <a:lin ang="5400000" scaled="1"/>
                    </a:gradFill>
                  </a:tcPr>
                </a:tc>
                <a:extLst>
                  <a:ext uri="{0D108BD9-81ED-4DB2-BD59-A6C34878D82A}">
                    <a16:rowId xmlns:a16="http://schemas.microsoft.com/office/drawing/2014/main" val="10000"/>
                  </a:ext>
                </a:extLst>
              </a:tr>
            </a:tbl>
          </a:graphicData>
        </a:graphic>
      </p:graphicFrame>
      <p:pic>
        <p:nvPicPr>
          <p:cNvPr id="30" name="図 3"/>
          <p:cNvPicPr>
            <a:picLocks noChangeAspect="1"/>
          </p:cNvPicPr>
          <p:nvPr/>
        </p:nvPicPr>
        <p:blipFill>
          <a:blip r:embed="rId4"/>
          <a:stretch>
            <a:fillRect/>
          </a:stretch>
        </p:blipFill>
        <p:spPr>
          <a:xfrm>
            <a:off x="261863" y="2627993"/>
            <a:ext cx="5024539" cy="4229904"/>
          </a:xfrm>
          <a:prstGeom prst="rect">
            <a:avLst/>
          </a:prstGeom>
        </p:spPr>
      </p:pic>
      <p:sp>
        <p:nvSpPr>
          <p:cNvPr id="5" name="直線コネクタ 4">
            <a:extLst>
              <a:ext uri="{FF2B5EF4-FFF2-40B4-BE49-F238E27FC236}">
                <a16:creationId xmlns:a16="http://schemas.microsoft.com/office/drawing/2014/main" id="{9F5D2FFB-9CAD-40A5-AE39-544D344AAB91}"/>
              </a:ext>
            </a:extLst>
          </p:cNvPr>
          <p:cNvSpPr>
            <a:spLocks noGrp="1"/>
          </p:cNvSpPr>
          <p:nvPr/>
        </p:nvSpPr>
        <p:spPr>
          <a:xfrm>
            <a:off x="419151" y="481385"/>
            <a:ext cx="11743658" cy="0"/>
          </a:xfrm>
          <a:prstGeom prst="line">
            <a:avLst/>
          </a:prstGeom>
        </p:spPr>
        <p:style>
          <a:lnRef idx="1">
            <a:schemeClr val="dk1"/>
          </a:lnRef>
          <a:fillRef idx="0">
            <a:schemeClr val="dk1"/>
          </a:fillRef>
          <a:effectRef idx="0">
            <a:schemeClr val="dk1"/>
          </a:effectRef>
          <a:fontRef idx="minor">
            <a:schemeClr val="tx1"/>
          </a:fontRef>
        </p:style>
        <p:txBody>
          <a:bodyPr/>
          <a:lstStyle/>
          <a:p>
            <a:endParaRPr lang="ja-JP" altLang="en-US"/>
          </a:p>
        </p:txBody>
      </p:sp>
      <p:sp>
        <p:nvSpPr>
          <p:cNvPr id="7" name="直線コネクタ 6">
            <a:extLst>
              <a:ext uri="{FF2B5EF4-FFF2-40B4-BE49-F238E27FC236}">
                <a16:creationId xmlns:a16="http://schemas.microsoft.com/office/drawing/2014/main" id="{4B237F3B-69FC-4409-9FBD-4E06FABEBDBE}"/>
              </a:ext>
            </a:extLst>
          </p:cNvPr>
          <p:cNvSpPr>
            <a:spLocks noGrp="1"/>
          </p:cNvSpPr>
          <p:nvPr/>
        </p:nvSpPr>
        <p:spPr>
          <a:xfrm>
            <a:off x="419151" y="481385"/>
            <a:ext cx="11743658" cy="0"/>
          </a:xfrm>
          <a:prstGeom prst="line">
            <a:avLst/>
          </a:prstGeom>
        </p:spPr>
        <p:style>
          <a:lnRef idx="1">
            <a:schemeClr val="dk1"/>
          </a:lnRef>
          <a:fillRef idx="0">
            <a:schemeClr val="dk1"/>
          </a:fillRef>
          <a:effectRef idx="0">
            <a:schemeClr val="dk1"/>
          </a:effectRef>
          <a:fontRef idx="minor">
            <a:schemeClr val="tx1"/>
          </a:fontRef>
        </p:style>
        <p:txBody>
          <a:bodyPr/>
          <a:lstStyle/>
          <a:p>
            <a:endParaRPr lang="ja-JP" altLang="en-US"/>
          </a:p>
        </p:txBody>
      </p:sp>
      <p:sp>
        <p:nvSpPr>
          <p:cNvPr id="9" name="正方形/長方形 8">
            <a:extLst>
              <a:ext uri="{FF2B5EF4-FFF2-40B4-BE49-F238E27FC236}">
                <a16:creationId xmlns:a16="http://schemas.microsoft.com/office/drawing/2014/main" id="{BE2F7284-AC0E-4F76-0FAE-BC45B46F076F}"/>
              </a:ext>
            </a:extLst>
          </p:cNvPr>
          <p:cNvSpPr>
            <a:spLocks noGrp="1"/>
          </p:cNvSpPr>
          <p:nvPr/>
        </p:nvSpPr>
        <p:spPr>
          <a:xfrm>
            <a:off x="205376" y="80180"/>
            <a:ext cx="12189107" cy="369332"/>
          </a:xfrm>
          <a:prstGeom prst="rect">
            <a:avLst/>
          </a:prstGeom>
        </p:spPr>
        <p:txBody>
          <a:bodyPr wrap="square">
            <a:spAutoFit/>
          </a:bodyPr>
          <a:lstStyle/>
          <a:p>
            <a:r>
              <a:rPr b="1" dirty="0">
                <a:latin typeface="BIZ UDゴシック"/>
                <a:ea typeface="BIZ UDゴシック"/>
                <a:cs typeface="BIZ UDゴシック"/>
              </a:rPr>
              <a:t>　参考３：予見に活用できる既存ツールについて（酷暑／厳冬）</a:t>
            </a:r>
          </a:p>
        </p:txBody>
      </p:sp>
    </p:spTree>
    <p:extLst>
      <p:ext uri="{BB962C8B-B14F-4D97-AF65-F5344CB8AC3E}">
        <p14:creationId xmlns:p14="http://schemas.microsoft.com/office/powerpoint/2010/main" val="19446529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正方形/長方形 30">
            <a:extLst>
              <a:ext uri="{FF2B5EF4-FFF2-40B4-BE49-F238E27FC236}">
                <a16:creationId xmlns:a16="http://schemas.microsoft.com/office/drawing/2014/main" id="{BEA67640-E77E-3220-4933-9DF4435AE590}"/>
              </a:ext>
            </a:extLst>
          </p:cNvPr>
          <p:cNvSpPr>
            <a:spLocks noGrp="1"/>
          </p:cNvSpPr>
          <p:nvPr/>
        </p:nvSpPr>
        <p:spPr>
          <a:xfrm>
            <a:off x="287079" y="1398493"/>
            <a:ext cx="11904921" cy="5458088"/>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dirty="0"/>
          </a:p>
        </p:txBody>
      </p:sp>
      <p:sp>
        <p:nvSpPr>
          <p:cNvPr id="5" name="正方形/長方形 4">
            <a:extLst>
              <a:ext uri="{FF2B5EF4-FFF2-40B4-BE49-F238E27FC236}">
                <a16:creationId xmlns:a16="http://schemas.microsoft.com/office/drawing/2014/main" id="{C7C729A4-800D-B9DF-9A56-293116683A6D}"/>
              </a:ext>
            </a:extLst>
          </p:cNvPr>
          <p:cNvSpPr>
            <a:spLocks noGrp="1"/>
          </p:cNvSpPr>
          <p:nvPr/>
        </p:nvSpPr>
        <p:spPr>
          <a:xfrm>
            <a:off x="0" y="0"/>
            <a:ext cx="12192000" cy="6194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sz="2400" b="1" dirty="0">
                <a:solidFill>
                  <a:schemeClr val="bg1"/>
                </a:solidFill>
                <a:latin typeface="BIZ UDPゴシック"/>
                <a:ea typeface="BIZ UDPゴシック"/>
                <a:cs typeface="BIZ UDPゴシック"/>
              </a:rPr>
              <a:t>Ⅰー</a:t>
            </a:r>
            <a:r>
              <a:rPr lang="ja-JP" altLang="en-US" sz="2400" b="1" dirty="0">
                <a:solidFill>
                  <a:schemeClr val="bg1"/>
                </a:solidFill>
                <a:latin typeface="BIZ UDPゴシック"/>
                <a:ea typeface="BIZ UDPゴシック"/>
                <a:cs typeface="BIZ UDPゴシック"/>
              </a:rPr>
              <a:t>３</a:t>
            </a:r>
            <a:r>
              <a:rPr sz="2400" b="1" dirty="0">
                <a:solidFill>
                  <a:schemeClr val="bg1"/>
                </a:solidFill>
                <a:latin typeface="BIZ UDPゴシック"/>
                <a:ea typeface="BIZ UDPゴシック"/>
                <a:cs typeface="BIZ UDPゴシック"/>
              </a:rPr>
              <a:t>ーウ　自然災害（大阪で同時に機能支障に陥る可能性）</a:t>
            </a:r>
          </a:p>
        </p:txBody>
      </p:sp>
      <p:sp>
        <p:nvSpPr>
          <p:cNvPr id="14" name="テキスト ボックス 13">
            <a:extLst>
              <a:ext uri="{FF2B5EF4-FFF2-40B4-BE49-F238E27FC236}">
                <a16:creationId xmlns:a16="http://schemas.microsoft.com/office/drawing/2014/main" id="{C48ED080-8402-46F4-1EED-45C1586B4A21}"/>
              </a:ext>
            </a:extLst>
          </p:cNvPr>
          <p:cNvSpPr>
            <a:spLocks noGrp="1"/>
          </p:cNvSpPr>
          <p:nvPr/>
        </p:nvSpPr>
        <p:spPr>
          <a:xfrm>
            <a:off x="287079" y="643904"/>
            <a:ext cx="11904921" cy="600164"/>
          </a:xfrm>
          <a:prstGeom prst="rect">
            <a:avLst/>
          </a:prstGeom>
          <a:solidFill>
            <a:srgbClr val="BDD7EE"/>
          </a:solidFill>
        </p:spPr>
        <p:txBody>
          <a:bodyPr wrap="square">
            <a:spAutoFit/>
          </a:bodyPr>
          <a:lstStyle/>
          <a:p>
            <a:pPr marL="285750" indent="-285750">
              <a:spcBef>
                <a:spcPts val="600"/>
              </a:spcBef>
              <a:buFont typeface="Wingdings"/>
              <a:buChar char="u"/>
            </a:pPr>
            <a:r>
              <a:rPr sz="1400" b="1" u="sng" dirty="0">
                <a:latin typeface="BIZ UDゴシック"/>
                <a:ea typeface="BIZ UDゴシック"/>
                <a:cs typeface="BIZ UDゴシック"/>
              </a:rPr>
              <a:t>情報通信は、東京・大阪が共通基盤に依存する場合に、すべてのパターンで同時に機能支障に陥る可能性</a:t>
            </a:r>
            <a:r>
              <a:rPr sz="1400" dirty="0">
                <a:latin typeface="BIZ UDゴシック"/>
                <a:ea typeface="BIZ UDゴシック"/>
                <a:cs typeface="BIZ UDゴシック"/>
              </a:rPr>
              <a:t>がある。</a:t>
            </a:r>
          </a:p>
          <a:p>
            <a:pPr marL="285750" indent="-285750">
              <a:spcBef>
                <a:spcPts val="600"/>
              </a:spcBef>
              <a:buFont typeface="Wingdings"/>
              <a:buChar char="u"/>
            </a:pPr>
            <a:r>
              <a:rPr sz="1400" b="1" u="sng" dirty="0">
                <a:latin typeface="BIZ UDゴシック"/>
                <a:ea typeface="BIZ UDゴシック"/>
                <a:cs typeface="BIZ UDゴシック"/>
              </a:rPr>
              <a:t>台風は、進路次第で重要ライフライン、交通インフラに直接影響を及ぼす可能性</a:t>
            </a:r>
            <a:r>
              <a:rPr sz="1400" dirty="0">
                <a:latin typeface="BIZ UDゴシック"/>
                <a:ea typeface="BIZ UDゴシック"/>
                <a:cs typeface="BIZ UDゴシック"/>
              </a:rPr>
              <a:t>がある。</a:t>
            </a:r>
          </a:p>
        </p:txBody>
      </p:sp>
      <p:graphicFrame>
        <p:nvGraphicFramePr>
          <p:cNvPr id="36" name="表 31"/>
          <p:cNvGraphicFramePr/>
          <p:nvPr>
            <p:extLst>
              <p:ext uri="{D42A27DB-BD31-4B8C-83A1-F6EECF244321}">
                <p14:modId xmlns:p14="http://schemas.microsoft.com/office/powerpoint/2010/main" val="246892696"/>
              </p:ext>
            </p:extLst>
          </p:nvPr>
        </p:nvGraphicFramePr>
        <p:xfrm>
          <a:off x="499139" y="1567217"/>
          <a:ext cx="11480800" cy="5120640"/>
        </p:xfrm>
        <a:graphic>
          <a:graphicData uri="http://schemas.openxmlformats.org/drawingml/2006/table">
            <a:tbl>
              <a:tblPr firstRow="1" bandRow="1">
                <a:tableStyleId>{5940675A-B579-460E-94D1-54222C63F5DA}</a:tableStyleId>
              </a:tblPr>
              <a:tblGrid>
                <a:gridCol w="2362395">
                  <a:extLst>
                    <a:ext uri="{9D8B030D-6E8A-4147-A177-3AD203B41FA5}">
                      <a16:colId xmlns:a16="http://schemas.microsoft.com/office/drawing/2014/main" val="20000"/>
                    </a:ext>
                  </a:extLst>
                </a:gridCol>
                <a:gridCol w="9118405">
                  <a:extLst>
                    <a:ext uri="{9D8B030D-6E8A-4147-A177-3AD203B41FA5}">
                      <a16:colId xmlns:a16="http://schemas.microsoft.com/office/drawing/2014/main" val="20001"/>
                    </a:ext>
                  </a:extLst>
                </a:gridCol>
              </a:tblGrid>
              <a:tr h="731520">
                <a:tc>
                  <a:txBody>
                    <a:bodyPr/>
                    <a:lstStyle/>
                    <a:p>
                      <a:pPr algn="ctr">
                        <a:buNone/>
                      </a:pPr>
                      <a:r>
                        <a:rPr sz="1400" b="1" dirty="0">
                          <a:solidFill>
                            <a:schemeClr val="bg1"/>
                          </a:solidFill>
                          <a:latin typeface="BIZ UDゴシック"/>
                          <a:ea typeface="BIZ UDゴシック"/>
                          <a:cs typeface="BIZ UDゴシック"/>
                        </a:rPr>
                        <a:t>ライフライン・</a:t>
                      </a:r>
                      <a:br>
                        <a:rPr dirty="0"/>
                      </a:br>
                      <a:r>
                        <a:rPr sz="1400" b="1" dirty="0">
                          <a:solidFill>
                            <a:schemeClr val="bg1"/>
                          </a:solidFill>
                          <a:latin typeface="BIZ UDゴシック"/>
                          <a:ea typeface="BIZ UDゴシック"/>
                          <a:cs typeface="BIZ UDゴシック"/>
                        </a:rPr>
                        <a:t>交通インフラ</a:t>
                      </a:r>
                    </a:p>
                  </a:txBody>
                  <a:tcPr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tx1">
                        <a:lumMod val="50000"/>
                        <a:lumOff val="50000"/>
                      </a:schemeClr>
                    </a:solidFill>
                  </a:tcPr>
                </a:tc>
                <a:tc>
                  <a:txBody>
                    <a:bodyPr/>
                    <a:lstStyle/>
                    <a:p>
                      <a:pPr algn="ctr">
                        <a:buNone/>
                      </a:pPr>
                      <a:r>
                        <a:rPr sz="1400" b="1" dirty="0">
                          <a:solidFill>
                            <a:schemeClr val="bg1"/>
                          </a:solidFill>
                          <a:latin typeface="BIZ UDゴシック"/>
                          <a:ea typeface="BIZ UDゴシック"/>
                          <a:cs typeface="BIZ UDゴシック"/>
                        </a:rPr>
                        <a:t>同時影響の有無</a:t>
                      </a:r>
                    </a:p>
                  </a:txBody>
                  <a:tcPr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tx1">
                        <a:lumMod val="50000"/>
                        <a:lumOff val="50000"/>
                      </a:schemeClr>
                    </a:solidFill>
                  </a:tcPr>
                </a:tc>
                <a:extLst>
                  <a:ext uri="{0D108BD9-81ED-4DB2-BD59-A6C34878D82A}">
                    <a16:rowId xmlns:a16="http://schemas.microsoft.com/office/drawing/2014/main" val="10000"/>
                  </a:ext>
                </a:extLst>
              </a:tr>
              <a:tr h="731520">
                <a:tc>
                  <a:txBody>
                    <a:bodyPr/>
                    <a:lstStyle/>
                    <a:p>
                      <a:pPr algn="ctr">
                        <a:buNone/>
                      </a:pPr>
                      <a:r>
                        <a:rPr sz="1800" b="1" dirty="0">
                          <a:solidFill>
                            <a:schemeClr val="bg1"/>
                          </a:solidFill>
                          <a:latin typeface="BIZ UDゴシック"/>
                          <a:ea typeface="BIZ UDゴシック"/>
                          <a:cs typeface="BIZ UDゴシック"/>
                        </a:rPr>
                        <a:t>電力</a:t>
                      </a:r>
                    </a:p>
                  </a:txBody>
                  <a:tcPr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rgbClr val="002060"/>
                    </a:solidFill>
                  </a:tcPr>
                </a:tc>
                <a:tc>
                  <a:txBody>
                    <a:bodyPr/>
                    <a:lstStyle/>
                    <a:p>
                      <a:pPr marL="285750" indent="-285750">
                        <a:buFont typeface="Arial"/>
                        <a:buChar char="•"/>
                      </a:pPr>
                      <a:r>
                        <a:rPr sz="1400" dirty="0">
                          <a:latin typeface="BIZ UDゴシック"/>
                          <a:ea typeface="BIZ UDゴシック"/>
                          <a:cs typeface="BIZ UDゴシック"/>
                        </a:rPr>
                        <a:t>関東と関西は周波数が違う</a:t>
                      </a:r>
                      <a:r>
                        <a:rPr lang="ja-JP" altLang="en-US" sz="1400" dirty="0">
                          <a:latin typeface="BIZ UDゴシック"/>
                          <a:ea typeface="BIZ UDゴシック"/>
                          <a:cs typeface="BIZ UDゴシック"/>
                        </a:rPr>
                        <a:t>。同一系統を通じて大阪へ直接波及する可能性は低い。</a:t>
                      </a:r>
                      <a:endParaRPr sz="1400" dirty="0">
                        <a:latin typeface="BIZ UDゴシック"/>
                        <a:ea typeface="BIZ UDゴシック"/>
                        <a:cs typeface="BIZ UDゴシック"/>
                      </a:endParaRPr>
                    </a:p>
                  </a:txBody>
                  <a:tcPr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extLst>
                  <a:ext uri="{0D108BD9-81ED-4DB2-BD59-A6C34878D82A}">
                    <a16:rowId xmlns:a16="http://schemas.microsoft.com/office/drawing/2014/main" val="10001"/>
                  </a:ext>
                </a:extLst>
              </a:tr>
              <a:tr h="731520">
                <a:tc>
                  <a:txBody>
                    <a:bodyPr/>
                    <a:lstStyle/>
                    <a:p>
                      <a:pPr algn="ctr">
                        <a:buNone/>
                      </a:pPr>
                      <a:r>
                        <a:rPr sz="1800" b="1" dirty="0">
                          <a:solidFill>
                            <a:schemeClr val="bg1"/>
                          </a:solidFill>
                          <a:latin typeface="BIZ UDゴシック"/>
                          <a:ea typeface="BIZ UDゴシック"/>
                          <a:cs typeface="BIZ UDゴシック"/>
                        </a:rPr>
                        <a:t>情報通信</a:t>
                      </a:r>
                    </a:p>
                  </a:txBody>
                  <a:tcPr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rgbClr val="002060"/>
                    </a:solidFill>
                  </a:tcPr>
                </a:tc>
                <a:tc>
                  <a:txBody>
                    <a:bodyPr/>
                    <a:lstStyle/>
                    <a:p>
                      <a:pPr marL="285750" indent="-285750">
                        <a:buFont typeface="Arial"/>
                        <a:buChar char="•"/>
                      </a:pPr>
                      <a:r>
                        <a:rPr sz="1400" dirty="0">
                          <a:latin typeface="BIZ UDゴシック"/>
                          <a:ea typeface="BIZ UDゴシック"/>
                          <a:cs typeface="BIZ UDゴシック"/>
                        </a:rPr>
                        <a:t>東京と大阪が共通の通信回線、認証基盤、クラウド、データセンター等に依存している場合、同時に機能支障となる可能性がある。</a:t>
                      </a:r>
                    </a:p>
                  </a:txBody>
                  <a:tcPr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extLst>
                  <a:ext uri="{0D108BD9-81ED-4DB2-BD59-A6C34878D82A}">
                    <a16:rowId xmlns:a16="http://schemas.microsoft.com/office/drawing/2014/main" val="10002"/>
                  </a:ext>
                </a:extLst>
              </a:tr>
              <a:tr h="731520">
                <a:tc>
                  <a:txBody>
                    <a:bodyPr/>
                    <a:lstStyle/>
                    <a:p>
                      <a:pPr algn="ctr">
                        <a:buNone/>
                      </a:pPr>
                      <a:r>
                        <a:rPr sz="1800" b="1" dirty="0">
                          <a:solidFill>
                            <a:schemeClr val="bg1"/>
                          </a:solidFill>
                          <a:latin typeface="BIZ UDゴシック"/>
                          <a:ea typeface="BIZ UDゴシック"/>
                          <a:cs typeface="BIZ UDゴシック"/>
                        </a:rPr>
                        <a:t>道路</a:t>
                      </a:r>
                    </a:p>
                  </a:txBody>
                  <a:tcPr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rgbClr val="00B050"/>
                    </a:solidFill>
                  </a:tcPr>
                </a:tc>
                <a:tc>
                  <a:txBody>
                    <a:bodyPr/>
                    <a:lstStyle/>
                    <a:p>
                      <a:pPr marL="285750" indent="-285750">
                        <a:buFont typeface="Arial"/>
                        <a:buChar char="•"/>
                      </a:pPr>
                      <a:r>
                        <a:rPr sz="1400" dirty="0">
                          <a:latin typeface="BIZ UDゴシック"/>
                          <a:ea typeface="BIZ UDゴシック"/>
                          <a:cs typeface="BIZ UDゴシック"/>
                        </a:rPr>
                        <a:t>東京の道路への影響が、大阪の道路に直接影響を及ぼすことはない。</a:t>
                      </a:r>
                    </a:p>
                    <a:p>
                      <a:pPr marL="285750" indent="-285750">
                        <a:buFont typeface="Arial"/>
                        <a:buChar char="•"/>
                      </a:pPr>
                      <a:r>
                        <a:rPr sz="1400" dirty="0">
                          <a:latin typeface="BIZ UDゴシック"/>
                          <a:ea typeface="BIZ UDゴシック"/>
                          <a:cs typeface="BIZ UDゴシック"/>
                        </a:rPr>
                        <a:t>ただし、東京ー大阪間の人流・物流には影響を及ぼす可能性がある。</a:t>
                      </a:r>
                    </a:p>
                  </a:txBody>
                  <a:tcPr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extLst>
                  <a:ext uri="{0D108BD9-81ED-4DB2-BD59-A6C34878D82A}">
                    <a16:rowId xmlns:a16="http://schemas.microsoft.com/office/drawing/2014/main" val="10003"/>
                  </a:ext>
                </a:extLst>
              </a:tr>
              <a:tr h="731520">
                <a:tc>
                  <a:txBody>
                    <a:bodyPr/>
                    <a:lstStyle/>
                    <a:p>
                      <a:pPr algn="ctr">
                        <a:buNone/>
                      </a:pPr>
                      <a:r>
                        <a:rPr sz="1800" b="1" dirty="0">
                          <a:solidFill>
                            <a:schemeClr val="bg1"/>
                          </a:solidFill>
                          <a:latin typeface="BIZ UDゴシック"/>
                          <a:ea typeface="BIZ UDゴシック"/>
                          <a:cs typeface="BIZ UDゴシック"/>
                        </a:rPr>
                        <a:t>鉄道</a:t>
                      </a:r>
                    </a:p>
                  </a:txBody>
                  <a:tcPr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rgbClr val="00B050"/>
                    </a:solidFill>
                  </a:tcPr>
                </a:tc>
                <a:tc>
                  <a:txBody>
                    <a:bodyPr/>
                    <a:lstStyle/>
                    <a:p>
                      <a:pPr marL="285750" indent="-285750">
                        <a:buFont typeface="Arial"/>
                        <a:buChar char="•"/>
                      </a:pPr>
                      <a:r>
                        <a:rPr sz="1400" dirty="0">
                          <a:latin typeface="BIZ UDゴシック"/>
                          <a:ea typeface="BIZ UDゴシック"/>
                          <a:cs typeface="BIZ UDゴシック"/>
                        </a:rPr>
                        <a:t>東京での鉄道運行停止の影響が、大阪の鉄道運行に直接影響を及ぼすことはない。</a:t>
                      </a:r>
                    </a:p>
                    <a:p>
                      <a:pPr marL="285750" indent="-285750">
                        <a:buFont typeface="Arial"/>
                        <a:buChar char="•"/>
                      </a:pPr>
                      <a:r>
                        <a:rPr sz="1400" dirty="0">
                          <a:latin typeface="BIZ UDゴシック"/>
                          <a:ea typeface="BIZ UDゴシック"/>
                          <a:cs typeface="BIZ UDゴシック"/>
                        </a:rPr>
                        <a:t>ただし、東京ー大阪間の人流・物流に影響を及ぼす可能性がある。</a:t>
                      </a:r>
                    </a:p>
                  </a:txBody>
                  <a:tcPr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extLst>
                  <a:ext uri="{0D108BD9-81ED-4DB2-BD59-A6C34878D82A}">
                    <a16:rowId xmlns:a16="http://schemas.microsoft.com/office/drawing/2014/main" val="10004"/>
                  </a:ext>
                </a:extLst>
              </a:tr>
              <a:tr h="731520">
                <a:tc>
                  <a:txBody>
                    <a:bodyPr/>
                    <a:lstStyle/>
                    <a:p>
                      <a:pPr algn="ctr">
                        <a:buNone/>
                      </a:pPr>
                      <a:r>
                        <a:rPr sz="1800" b="1" dirty="0">
                          <a:solidFill>
                            <a:schemeClr val="bg1"/>
                          </a:solidFill>
                          <a:latin typeface="BIZ UDゴシック"/>
                          <a:ea typeface="BIZ UDゴシック"/>
                          <a:cs typeface="BIZ UDゴシック"/>
                        </a:rPr>
                        <a:t>港湾</a:t>
                      </a:r>
                    </a:p>
                  </a:txBody>
                  <a:tcPr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rgbClr val="00B050"/>
                    </a:solidFill>
                  </a:tcPr>
                </a:tc>
                <a:tc>
                  <a:txBody>
                    <a:bodyPr/>
                    <a:lstStyle/>
                    <a:p>
                      <a:pPr marL="285750" indent="-285750">
                        <a:buFont typeface="Arial"/>
                        <a:buChar char="•"/>
                      </a:pPr>
                      <a:r>
                        <a:rPr sz="1400" dirty="0">
                          <a:latin typeface="BIZ UDゴシック"/>
                          <a:ea typeface="BIZ UDゴシック"/>
                          <a:cs typeface="BIZ UDゴシック"/>
                        </a:rPr>
                        <a:t>東京湾の損傷等が、大阪湾諸港に直接影響を</a:t>
                      </a:r>
                      <a:r>
                        <a:rPr lang="ja-JP" altLang="en-US" sz="1400" dirty="0">
                          <a:latin typeface="BIZ UDゴシック"/>
                          <a:ea typeface="BIZ UDゴシック"/>
                          <a:cs typeface="BIZ UDゴシック"/>
                        </a:rPr>
                        <a:t>及ぼす</a:t>
                      </a:r>
                      <a:r>
                        <a:rPr sz="1400" dirty="0">
                          <a:latin typeface="BIZ UDゴシック"/>
                          <a:ea typeface="BIZ UDゴシック"/>
                          <a:cs typeface="BIZ UDゴシック"/>
                        </a:rPr>
                        <a:t>ことはない。</a:t>
                      </a:r>
                    </a:p>
                    <a:p>
                      <a:pPr marL="285750" indent="-285750">
                        <a:buFont typeface="Arial"/>
                        <a:buChar char="•"/>
                      </a:pPr>
                      <a:r>
                        <a:rPr sz="1400" dirty="0">
                          <a:latin typeface="BIZ UDゴシック"/>
                          <a:ea typeface="BIZ UDゴシック"/>
                          <a:cs typeface="BIZ UDゴシック"/>
                        </a:rPr>
                        <a:t>ただし、東京ー大阪間の物流に影響を及ぼす可能性がある。</a:t>
                      </a:r>
                    </a:p>
                  </a:txBody>
                  <a:tcPr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extLst>
                  <a:ext uri="{0D108BD9-81ED-4DB2-BD59-A6C34878D82A}">
                    <a16:rowId xmlns:a16="http://schemas.microsoft.com/office/drawing/2014/main" val="10005"/>
                  </a:ext>
                </a:extLst>
              </a:tr>
              <a:tr h="731520">
                <a:tc>
                  <a:txBody>
                    <a:bodyPr/>
                    <a:lstStyle/>
                    <a:p>
                      <a:pPr algn="ctr">
                        <a:buNone/>
                      </a:pPr>
                      <a:r>
                        <a:rPr sz="1800" b="1" dirty="0">
                          <a:solidFill>
                            <a:schemeClr val="bg1"/>
                          </a:solidFill>
                          <a:latin typeface="BIZ UDゴシック"/>
                          <a:ea typeface="BIZ UDゴシック"/>
                          <a:cs typeface="BIZ UDゴシック"/>
                        </a:rPr>
                        <a:t>空港</a:t>
                      </a:r>
                    </a:p>
                  </a:txBody>
                  <a:tcPr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rgbClr val="00B050"/>
                    </a:solidFill>
                  </a:tcPr>
                </a:tc>
                <a:tc>
                  <a:txBody>
                    <a:bodyPr/>
                    <a:lstStyle/>
                    <a:p>
                      <a:pPr marL="285750" indent="-285750">
                        <a:buFont typeface="Arial"/>
                        <a:buChar char="•"/>
                      </a:pPr>
                      <a:r>
                        <a:rPr sz="1400" dirty="0">
                          <a:latin typeface="BIZ UDゴシック"/>
                          <a:ea typeface="BIZ UDゴシック"/>
                          <a:cs typeface="BIZ UDゴシック"/>
                        </a:rPr>
                        <a:t>羽田空港、成田空港の損傷等が、関空、伊丹空港に直接影響を及ぼすことはない。</a:t>
                      </a:r>
                    </a:p>
                    <a:p>
                      <a:pPr marL="285750" indent="-285750">
                        <a:buFont typeface="Arial"/>
                        <a:buChar char="•"/>
                      </a:pPr>
                      <a:r>
                        <a:rPr sz="1400" dirty="0">
                          <a:latin typeface="BIZ UDゴシック"/>
                          <a:ea typeface="BIZ UDゴシック"/>
                          <a:cs typeface="BIZ UDゴシック"/>
                        </a:rPr>
                        <a:t>ただし、東京ー大阪間の人流や、関空、伊丹空港の受け入れ（人、義援物資等）体制に影響を及ぼす可能性がある。</a:t>
                      </a:r>
                    </a:p>
                  </a:txBody>
                  <a:tcPr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extLst>
                  <a:ext uri="{0D108BD9-81ED-4DB2-BD59-A6C34878D82A}">
                    <a16:rowId xmlns:a16="http://schemas.microsoft.com/office/drawing/2014/main" val="10006"/>
                  </a:ext>
                </a:extLst>
              </a:tr>
            </a:tbl>
          </a:graphicData>
        </a:graphic>
      </p:graphicFrame>
      <p:sp>
        <p:nvSpPr>
          <p:cNvPr id="4" name="スライド番号プレースホルダー 1">
            <a:extLst>
              <a:ext uri="{FF2B5EF4-FFF2-40B4-BE49-F238E27FC236}">
                <a16:creationId xmlns:a16="http://schemas.microsoft.com/office/drawing/2014/main" id="{70687287-E451-DAD7-2D98-4ED87B3BF9FE}"/>
              </a:ext>
            </a:extLst>
          </p:cNvPr>
          <p:cNvSpPr>
            <a:spLocks noGrp="1"/>
          </p:cNvSpPr>
          <p:nvPr>
            <p:ph type="sldNum" idx="12"/>
          </p:nvPr>
        </p:nvSpPr>
        <p:spPr>
          <a:xfrm>
            <a:off x="9448800" y="6491456"/>
            <a:ext cx="2743200" cy="365125"/>
          </a:xfrm>
        </p:spPr>
        <p:txBody>
          <a:bodyPr anchor="ctr"/>
          <a:lstStyle/>
          <a:p>
            <a:pPr algn="r">
              <a:buNone/>
              <a:defRPr sz="1200">
                <a:latin typeface="BIZ UDゴシック"/>
                <a:ea typeface="BIZ UDゴシック"/>
                <a:cs typeface="BIZ UDゴシック"/>
              </a:defRPr>
            </a:pPr>
            <a:fld id="{327921A4-25C4-3DB4-06B1-32693CEE2241}" type="slidenum">
              <a:rPr sz="1200">
                <a:latin typeface="BIZ UDゴシック"/>
                <a:ea typeface="BIZ UDゴシック"/>
                <a:cs typeface="BIZ UDゴシック"/>
              </a:rPr>
              <a:t>14</a:t>
            </a:fld>
            <a:endParaRPr sz="1400" dirty="0">
              <a:latin typeface="BIZ UDPゴシック"/>
              <a:ea typeface="BIZ UDPゴシック"/>
              <a:cs typeface="BIZ UDPゴシック"/>
            </a:endParaRPr>
          </a:p>
        </p:txBody>
      </p:sp>
    </p:spTree>
    <p:extLst>
      <p:ext uri="{BB962C8B-B14F-4D97-AF65-F5344CB8AC3E}">
        <p14:creationId xmlns:p14="http://schemas.microsoft.com/office/powerpoint/2010/main" val="31267789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3A0A7320-B2F2-8C4D-2F6E-36F3B5CEC2CD}"/>
              </a:ext>
            </a:extLst>
          </p:cNvPr>
          <p:cNvSpPr>
            <a:spLocks noGrp="1"/>
          </p:cNvSpPr>
          <p:nvPr/>
        </p:nvSpPr>
        <p:spPr>
          <a:xfrm>
            <a:off x="0" y="0"/>
            <a:ext cx="12192000" cy="6194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sz="2400" b="1" dirty="0">
                <a:solidFill>
                  <a:schemeClr val="bg1"/>
                </a:solidFill>
                <a:latin typeface="BIZ UDPゴシック"/>
                <a:ea typeface="BIZ UDPゴシック"/>
                <a:cs typeface="BIZ UDPゴシック"/>
              </a:rPr>
              <a:t>Ⅰー</a:t>
            </a:r>
            <a:r>
              <a:rPr lang="ja-JP" altLang="en-US" sz="2400" b="1" dirty="0">
                <a:solidFill>
                  <a:schemeClr val="bg1"/>
                </a:solidFill>
                <a:latin typeface="BIZ UDPゴシック"/>
                <a:ea typeface="BIZ UDPゴシック"/>
                <a:cs typeface="BIZ UDPゴシック"/>
              </a:rPr>
              <a:t>４</a:t>
            </a:r>
            <a:r>
              <a:rPr sz="2400" b="1" dirty="0">
                <a:solidFill>
                  <a:schemeClr val="bg1"/>
                </a:solidFill>
                <a:latin typeface="BIZ UDPゴシック"/>
                <a:ea typeface="BIZ UDPゴシック"/>
                <a:cs typeface="BIZ UDPゴシック"/>
              </a:rPr>
              <a:t>ーア　自然災害以外（電力・情報通信機能支障に伴う</a:t>
            </a:r>
            <a:r>
              <a:rPr lang="ja-JP" altLang="en-US" sz="2400" b="1" dirty="0">
                <a:solidFill>
                  <a:schemeClr val="bg1"/>
                </a:solidFill>
                <a:latin typeface="BIZ UDPゴシック"/>
                <a:ea typeface="BIZ UDPゴシック"/>
                <a:cs typeface="BIZ UDPゴシック"/>
              </a:rPr>
              <a:t>首都中枢機能</a:t>
            </a:r>
            <a:r>
              <a:rPr sz="2400" b="1" dirty="0">
                <a:solidFill>
                  <a:schemeClr val="bg1"/>
                </a:solidFill>
                <a:latin typeface="BIZ UDPゴシック"/>
                <a:ea typeface="BIZ UDPゴシック"/>
                <a:cs typeface="BIZ UDPゴシック"/>
              </a:rPr>
              <a:t>への影響） </a:t>
            </a:r>
          </a:p>
        </p:txBody>
      </p:sp>
      <p:sp>
        <p:nvSpPr>
          <p:cNvPr id="4" name="スライド番号プレースホルダー 1">
            <a:extLst>
              <a:ext uri="{FF2B5EF4-FFF2-40B4-BE49-F238E27FC236}">
                <a16:creationId xmlns:a16="http://schemas.microsoft.com/office/drawing/2014/main" id="{112AE1F6-8D07-F2D1-4CFE-577CED0EBAEE}"/>
              </a:ext>
            </a:extLst>
          </p:cNvPr>
          <p:cNvSpPr>
            <a:spLocks noGrp="1"/>
          </p:cNvSpPr>
          <p:nvPr>
            <p:ph type="sldNum" idx="12"/>
          </p:nvPr>
        </p:nvSpPr>
        <p:spPr>
          <a:xfrm>
            <a:off x="9448800" y="6394177"/>
            <a:ext cx="2743200" cy="365125"/>
          </a:xfrm>
        </p:spPr>
        <p:txBody>
          <a:bodyPr anchor="ctr"/>
          <a:lstStyle/>
          <a:p>
            <a:pPr algn="r">
              <a:buNone/>
              <a:defRPr sz="1200">
                <a:latin typeface="BIZ UDゴシック"/>
                <a:ea typeface="BIZ UDゴシック"/>
                <a:cs typeface="BIZ UDゴシック"/>
              </a:defRPr>
            </a:pPr>
            <a:fld id="{EA83FA91-883A-0168-8075-96CEB9DCA3C2}" type="slidenum">
              <a:rPr sz="1200">
                <a:latin typeface="BIZ UDゴシック"/>
                <a:ea typeface="BIZ UDゴシック"/>
                <a:cs typeface="BIZ UDゴシック"/>
              </a:rPr>
              <a:t>15</a:t>
            </a:fld>
            <a:endParaRPr sz="1400" dirty="0">
              <a:latin typeface="BIZ UDPゴシック"/>
              <a:ea typeface="BIZ UDPゴシック"/>
              <a:cs typeface="BIZ UDPゴシック"/>
            </a:endParaRPr>
          </a:p>
        </p:txBody>
      </p:sp>
      <p:sp>
        <p:nvSpPr>
          <p:cNvPr id="14" name="テキスト ボックス 13">
            <a:extLst>
              <a:ext uri="{FF2B5EF4-FFF2-40B4-BE49-F238E27FC236}">
                <a16:creationId xmlns:a16="http://schemas.microsoft.com/office/drawing/2014/main" id="{70DCFCC8-6531-9E68-52ED-59DE5E71959E}"/>
              </a:ext>
            </a:extLst>
          </p:cNvPr>
          <p:cNvSpPr>
            <a:spLocks noGrp="1"/>
          </p:cNvSpPr>
          <p:nvPr/>
        </p:nvSpPr>
        <p:spPr>
          <a:xfrm>
            <a:off x="287079" y="663360"/>
            <a:ext cx="11904921" cy="600164"/>
          </a:xfrm>
          <a:prstGeom prst="rect">
            <a:avLst/>
          </a:prstGeom>
          <a:solidFill>
            <a:srgbClr val="BDD7EE"/>
          </a:solidFill>
        </p:spPr>
        <p:txBody>
          <a:bodyPr wrap="square">
            <a:spAutoFit/>
          </a:bodyPr>
          <a:lstStyle/>
          <a:p>
            <a:pPr marL="285750" indent="-285750">
              <a:spcBef>
                <a:spcPts val="600"/>
              </a:spcBef>
              <a:buFont typeface="Wingdings"/>
              <a:buChar char="u"/>
            </a:pPr>
            <a:r>
              <a:rPr sz="1400" b="1" u="sng" dirty="0">
                <a:latin typeface="BIZ UDゴシック"/>
                <a:ea typeface="BIZ UDゴシック"/>
                <a:cs typeface="BIZ UDゴシック"/>
              </a:rPr>
              <a:t>首都直下地震に後続災害が発生</a:t>
            </a:r>
            <a:r>
              <a:rPr sz="1400" dirty="0">
                <a:latin typeface="BIZ UDゴシック"/>
                <a:ea typeface="BIZ UDゴシック"/>
                <a:cs typeface="BIZ UDゴシック"/>
              </a:rPr>
              <a:t>することで、情報収集に支障をきたし、</a:t>
            </a:r>
            <a:r>
              <a:rPr lang="ja-JP" altLang="en-US" sz="1400" b="1" u="sng" dirty="0">
                <a:latin typeface="BIZ UDゴシック"/>
                <a:ea typeface="BIZ UDゴシック"/>
                <a:cs typeface="BIZ UDゴシック"/>
              </a:rPr>
              <a:t>首都中枢機能</a:t>
            </a:r>
            <a:r>
              <a:rPr sz="1400" b="1" u="sng" dirty="0">
                <a:latin typeface="BIZ UDゴシック"/>
                <a:ea typeface="BIZ UDゴシック"/>
                <a:cs typeface="BIZ UDゴシック"/>
              </a:rPr>
              <a:t>が停止に至る</a:t>
            </a:r>
            <a:r>
              <a:rPr sz="1400" dirty="0">
                <a:latin typeface="BIZ UDゴシック"/>
                <a:ea typeface="BIZ UDゴシック"/>
                <a:cs typeface="BIZ UDゴシック"/>
              </a:rPr>
              <a:t>可能性がある。</a:t>
            </a:r>
          </a:p>
          <a:p>
            <a:pPr marL="285750" indent="-285750">
              <a:spcBef>
                <a:spcPts val="600"/>
              </a:spcBef>
              <a:buFont typeface="Wingdings"/>
              <a:buChar char="u"/>
            </a:pPr>
            <a:r>
              <a:rPr sz="1400" b="1" u="sng" dirty="0">
                <a:latin typeface="BIZ UDゴシック"/>
                <a:ea typeface="BIZ UDゴシック"/>
                <a:cs typeface="BIZ UDゴシック"/>
              </a:rPr>
              <a:t>感染症</a:t>
            </a:r>
            <a:r>
              <a:rPr sz="1400" dirty="0">
                <a:latin typeface="BIZ UDゴシック"/>
                <a:ea typeface="BIZ UDゴシック"/>
                <a:cs typeface="BIZ UDゴシック"/>
              </a:rPr>
              <a:t>は、職員参集困難等</a:t>
            </a:r>
            <a:r>
              <a:rPr sz="1400" b="1" u="sng" dirty="0">
                <a:latin typeface="BIZ UDゴシック"/>
                <a:ea typeface="BIZ UDゴシック"/>
                <a:cs typeface="BIZ UDゴシック"/>
              </a:rPr>
              <a:t>により、</a:t>
            </a:r>
            <a:r>
              <a:rPr lang="ja-JP" altLang="en-US" sz="1400" b="1" u="sng" dirty="0">
                <a:latin typeface="BIZ UDゴシック"/>
                <a:ea typeface="BIZ UDゴシック"/>
                <a:cs typeface="BIZ UDゴシック"/>
              </a:rPr>
              <a:t>首都中枢機能</a:t>
            </a:r>
            <a:r>
              <a:rPr sz="1400" b="1" u="sng" dirty="0">
                <a:latin typeface="BIZ UDゴシック"/>
                <a:ea typeface="BIZ UDゴシック"/>
                <a:cs typeface="BIZ UDゴシック"/>
              </a:rPr>
              <a:t>の停滞期間が長期化</a:t>
            </a:r>
            <a:r>
              <a:rPr sz="1400" dirty="0">
                <a:latin typeface="BIZ UDゴシック"/>
                <a:ea typeface="BIZ UDゴシック"/>
                <a:cs typeface="BIZ UDゴシック"/>
              </a:rPr>
              <a:t>する可能性がある。</a:t>
            </a:r>
          </a:p>
        </p:txBody>
      </p:sp>
      <p:graphicFrame>
        <p:nvGraphicFramePr>
          <p:cNvPr id="19" name="表 1"/>
          <p:cNvGraphicFramePr/>
          <p:nvPr>
            <p:extLst>
              <p:ext uri="{D42A27DB-BD31-4B8C-83A1-F6EECF244321}">
                <p14:modId xmlns:p14="http://schemas.microsoft.com/office/powerpoint/2010/main" val="3571098807"/>
              </p:ext>
            </p:extLst>
          </p:nvPr>
        </p:nvGraphicFramePr>
        <p:xfrm>
          <a:off x="105877" y="1530417"/>
          <a:ext cx="12086126" cy="5304536"/>
        </p:xfrm>
        <a:graphic>
          <a:graphicData uri="http://schemas.openxmlformats.org/drawingml/2006/table">
            <a:tbl>
              <a:tblPr>
                <a:tableStyleId>{5C22544A-7EE6-4342-B048-85BDC9FD1C3A}</a:tableStyleId>
              </a:tblPr>
              <a:tblGrid>
                <a:gridCol w="1328287">
                  <a:extLst>
                    <a:ext uri="{9D8B030D-6E8A-4147-A177-3AD203B41FA5}">
                      <a16:colId xmlns:a16="http://schemas.microsoft.com/office/drawing/2014/main" val="20000"/>
                    </a:ext>
                  </a:extLst>
                </a:gridCol>
                <a:gridCol w="2107933">
                  <a:extLst>
                    <a:ext uri="{9D8B030D-6E8A-4147-A177-3AD203B41FA5}">
                      <a16:colId xmlns:a16="http://schemas.microsoft.com/office/drawing/2014/main" val="20001"/>
                    </a:ext>
                  </a:extLst>
                </a:gridCol>
                <a:gridCol w="1441651">
                  <a:extLst>
                    <a:ext uri="{9D8B030D-6E8A-4147-A177-3AD203B41FA5}">
                      <a16:colId xmlns:a16="http://schemas.microsoft.com/office/drawing/2014/main" val="20002"/>
                    </a:ext>
                  </a:extLst>
                </a:gridCol>
                <a:gridCol w="1441651">
                  <a:extLst>
                    <a:ext uri="{9D8B030D-6E8A-4147-A177-3AD203B41FA5}">
                      <a16:colId xmlns:a16="http://schemas.microsoft.com/office/drawing/2014/main" val="20003"/>
                    </a:ext>
                  </a:extLst>
                </a:gridCol>
                <a:gridCol w="1441651">
                  <a:extLst>
                    <a:ext uri="{9D8B030D-6E8A-4147-A177-3AD203B41FA5}">
                      <a16:colId xmlns:a16="http://schemas.microsoft.com/office/drawing/2014/main" val="20004"/>
                    </a:ext>
                  </a:extLst>
                </a:gridCol>
                <a:gridCol w="1441651">
                  <a:extLst>
                    <a:ext uri="{9D8B030D-6E8A-4147-A177-3AD203B41FA5}">
                      <a16:colId xmlns:a16="http://schemas.microsoft.com/office/drawing/2014/main" val="20005"/>
                    </a:ext>
                  </a:extLst>
                </a:gridCol>
                <a:gridCol w="1441651">
                  <a:extLst>
                    <a:ext uri="{9D8B030D-6E8A-4147-A177-3AD203B41FA5}">
                      <a16:colId xmlns:a16="http://schemas.microsoft.com/office/drawing/2014/main" val="20006"/>
                    </a:ext>
                  </a:extLst>
                </a:gridCol>
                <a:gridCol w="1441651">
                  <a:extLst>
                    <a:ext uri="{9D8B030D-6E8A-4147-A177-3AD203B41FA5}">
                      <a16:colId xmlns:a16="http://schemas.microsoft.com/office/drawing/2014/main" val="20007"/>
                    </a:ext>
                  </a:extLst>
                </a:gridCol>
              </a:tblGrid>
              <a:tr h="202060">
                <a:tc rowSpan="2">
                  <a:txBody>
                    <a:bodyPr/>
                    <a:lstStyle/>
                    <a:p>
                      <a:pPr algn="ctr">
                        <a:lnSpc>
                          <a:spcPts val="1400"/>
                        </a:lnSpc>
                        <a:spcAft>
                          <a:spcPts val="0"/>
                        </a:spcAft>
                        <a:buNone/>
                      </a:pPr>
                      <a:r>
                        <a:rPr sz="1400" b="1" u="none" dirty="0">
                          <a:latin typeface="BIZ UDゴシック"/>
                          <a:ea typeface="BIZ UDゴシック"/>
                          <a:cs typeface="BIZ UDゴシック"/>
                        </a:rPr>
                        <a:t>災害・事象</a:t>
                      </a:r>
                      <a:endParaRPr sz="1400" b="1" i="0" u="none" dirty="0">
                        <a:solidFill>
                          <a:srgbClr val="000000"/>
                        </a:solidFill>
                        <a:latin typeface="BIZ UDゴシック"/>
                        <a:ea typeface="BIZ UDゴシック"/>
                        <a:cs typeface="BIZ UDゴシック"/>
                      </a:endParaRPr>
                    </a:p>
                  </a:txBody>
                  <a:tcPr marL="4895" marR="4895" marT="4895"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rgbClr val="002060"/>
                      </a:solidFill>
                      <a:prstDash val="solid"/>
                    </a:lnB>
                    <a:solidFill>
                      <a:schemeClr val="bg1">
                        <a:lumMod val="85000"/>
                      </a:schemeClr>
                    </a:solidFill>
                  </a:tcPr>
                </a:tc>
                <a:tc rowSpan="2">
                  <a:txBody>
                    <a:bodyPr/>
                    <a:lstStyle/>
                    <a:p>
                      <a:pPr algn="ctr">
                        <a:lnSpc>
                          <a:spcPts val="1400"/>
                        </a:lnSpc>
                        <a:spcAft>
                          <a:spcPts val="0"/>
                        </a:spcAft>
                        <a:buNone/>
                      </a:pPr>
                      <a:r>
                        <a:rPr sz="1400" b="1" i="0" u="none" dirty="0">
                          <a:solidFill>
                            <a:srgbClr val="000000"/>
                          </a:solidFill>
                          <a:latin typeface="BIZ UDゴシック"/>
                          <a:ea typeface="BIZ UDゴシック"/>
                          <a:cs typeface="BIZ UDゴシック"/>
                        </a:rPr>
                        <a:t>主な影響要因</a:t>
                      </a:r>
                    </a:p>
                  </a:txBody>
                  <a:tcPr marL="4895" marR="4895" marT="4895"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rgbClr val="002060"/>
                      </a:solidFill>
                      <a:prstDash val="solid"/>
                    </a:lnB>
                    <a:solidFill>
                      <a:schemeClr val="bg1">
                        <a:lumMod val="85000"/>
                      </a:schemeClr>
                    </a:solidFill>
                  </a:tcPr>
                </a:tc>
                <a:tc gridSpan="6">
                  <a:txBody>
                    <a:bodyPr/>
                    <a:lstStyle/>
                    <a:p>
                      <a:pPr algn="ctr">
                        <a:lnSpc>
                          <a:spcPts val="1400"/>
                        </a:lnSpc>
                        <a:spcAft>
                          <a:spcPts val="0"/>
                        </a:spcAft>
                        <a:buNone/>
                      </a:pPr>
                      <a:r>
                        <a:rPr lang="ja-JP" altLang="en-US" sz="1400" b="1" i="0" u="none" dirty="0">
                          <a:solidFill>
                            <a:schemeClr val="bg1"/>
                          </a:solidFill>
                          <a:latin typeface="BIZ UDゴシック"/>
                          <a:ea typeface="BIZ UDゴシック"/>
                          <a:cs typeface="BIZ UDゴシック"/>
                        </a:rPr>
                        <a:t>首都中枢機能</a:t>
                      </a:r>
                      <a:r>
                        <a:rPr sz="1400" b="1" i="0" u="none" dirty="0">
                          <a:solidFill>
                            <a:schemeClr val="bg1"/>
                          </a:solidFill>
                          <a:latin typeface="BIZ UDゴシック"/>
                          <a:ea typeface="BIZ UDゴシック"/>
                          <a:cs typeface="BIZ UDゴシック"/>
                        </a:rPr>
                        <a:t>への影響</a:t>
                      </a:r>
                    </a:p>
                  </a:txBody>
                  <a:tcPr marL="4895" marR="4895" marT="4895"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rgbClr val="002060"/>
                    </a:solidFill>
                  </a:tcPr>
                </a:tc>
                <a:tc hMerge="1">
                  <a:txBody>
                    <a:bodyPr/>
                    <a:lstStyle/>
                    <a:p>
                      <a:pPr algn="ctr">
                        <a:buNone/>
                      </a:pPr>
                      <a:endParaRPr sz="1200" b="1" i="0" u="none">
                        <a:solidFill>
                          <a:srgbClr val="000000"/>
                        </a:solidFill>
                        <a:latin typeface="BIZ UDゴシック"/>
                        <a:ea typeface="BIZ UDゴシック"/>
                        <a:cs typeface="BIZ UDゴシック"/>
                      </a:endParaRPr>
                    </a:p>
                  </a:txBody>
                  <a:tcPr marL="4895" marR="4895" marT="4895"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hMerge="1">
                  <a:txBody>
                    <a:bodyPr/>
                    <a:lstStyle/>
                    <a:p>
                      <a:pPr algn="ctr">
                        <a:buNone/>
                      </a:pPr>
                      <a:endParaRPr sz="1200" b="1" i="0" u="none">
                        <a:solidFill>
                          <a:srgbClr val="000000"/>
                        </a:solidFill>
                        <a:latin typeface="BIZ UDゴシック"/>
                        <a:ea typeface="BIZ UDゴシック"/>
                        <a:cs typeface="BIZ UDゴシック"/>
                      </a:endParaRPr>
                    </a:p>
                  </a:txBody>
                  <a:tcPr marL="4895" marR="4895" marT="4895"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hMerge="1">
                  <a:txBody>
                    <a:bodyPr/>
                    <a:lstStyle/>
                    <a:p>
                      <a:pPr algn="ctr">
                        <a:buNone/>
                      </a:pPr>
                      <a:endParaRPr sz="1200" b="1" i="0" u="none">
                        <a:solidFill>
                          <a:srgbClr val="000000"/>
                        </a:solidFill>
                        <a:latin typeface="BIZ UDゴシック"/>
                        <a:ea typeface="BIZ UDゴシック"/>
                        <a:cs typeface="BIZ UDゴシック"/>
                      </a:endParaRPr>
                    </a:p>
                  </a:txBody>
                  <a:tcPr marL="4895" marR="4895" marT="4895"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hMerge="1">
                  <a:txBody>
                    <a:bodyPr/>
                    <a:lstStyle/>
                    <a:p>
                      <a:pPr algn="ctr">
                        <a:buNone/>
                      </a:pPr>
                      <a:endParaRPr sz="1200" b="1" i="0" u="none">
                        <a:solidFill>
                          <a:srgbClr val="000000"/>
                        </a:solidFill>
                        <a:latin typeface="BIZ UDゴシック"/>
                        <a:ea typeface="BIZ UDゴシック"/>
                        <a:cs typeface="BIZ UDゴシック"/>
                      </a:endParaRPr>
                    </a:p>
                  </a:txBody>
                  <a:tcPr marL="4895" marR="4895" marT="4895"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hMerge="1">
                  <a:txBody>
                    <a:bodyPr/>
                    <a:lstStyle/>
                    <a:p>
                      <a:pPr algn="ctr">
                        <a:lnSpc>
                          <a:spcPts val="1400"/>
                        </a:lnSpc>
                        <a:spcAft>
                          <a:spcPts val="0"/>
                        </a:spcAft>
                        <a:buNone/>
                      </a:pPr>
                      <a:endParaRPr sz="1400" b="1" i="0" u="none">
                        <a:solidFill>
                          <a:schemeClr val="bg1"/>
                        </a:solidFill>
                        <a:latin typeface="BIZ UDゴシック"/>
                        <a:ea typeface="BIZ UDゴシック"/>
                        <a:cs typeface="BIZ UDゴシック"/>
                      </a:endParaRPr>
                    </a:p>
                  </a:txBody>
                  <a:tcPr marL="4895" marR="4895" marT="4895"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rgbClr val="00B050"/>
                    </a:solidFill>
                  </a:tcPr>
                </a:tc>
                <a:extLst>
                  <a:ext uri="{0D108BD9-81ED-4DB2-BD59-A6C34878D82A}">
                    <a16:rowId xmlns:a16="http://schemas.microsoft.com/office/drawing/2014/main" val="10000"/>
                  </a:ext>
                </a:extLst>
              </a:tr>
              <a:tr h="195557">
                <a:tc vMerge="1">
                  <a:txBody>
                    <a:bodyPr/>
                    <a:lstStyle/>
                    <a:p>
                      <a:endParaRPr/>
                    </a:p>
                  </a:txBody>
                  <a:tcPr marL="4895" marR="4895" marT="4895"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vMerge="1">
                  <a:txBody>
                    <a:bodyPr/>
                    <a:lstStyle/>
                    <a:p>
                      <a:endParaRPr/>
                    </a:p>
                  </a:txBody>
                  <a:tcPr/>
                </a:tc>
                <a:tc>
                  <a:txBody>
                    <a:bodyPr/>
                    <a:lstStyle/>
                    <a:p>
                      <a:pPr algn="ctr">
                        <a:lnSpc>
                          <a:spcPts val="1400"/>
                        </a:lnSpc>
                        <a:spcAft>
                          <a:spcPts val="0"/>
                        </a:spcAft>
                        <a:buNone/>
                      </a:pPr>
                      <a:r>
                        <a:rPr sz="1200" b="1" i="0" u="none" dirty="0">
                          <a:solidFill>
                            <a:srgbClr val="000000"/>
                          </a:solidFill>
                          <a:latin typeface="BIZ UDゴシック"/>
                          <a:ea typeface="BIZ UDゴシック"/>
                          <a:cs typeface="BIZ UDゴシック"/>
                        </a:rPr>
                        <a:t>情報収集</a:t>
                      </a:r>
                    </a:p>
                  </a:txBody>
                  <a:tcPr marL="635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rgbClr val="002060"/>
                      </a:solidFill>
                      <a:prstDash val="solid"/>
                    </a:lnB>
                    <a:solidFill>
                      <a:schemeClr val="accent1">
                        <a:lumMod val="20000"/>
                        <a:lumOff val="80000"/>
                      </a:schemeClr>
                    </a:solidFill>
                  </a:tcPr>
                </a:tc>
                <a:tc>
                  <a:txBody>
                    <a:bodyPr/>
                    <a:lstStyle/>
                    <a:p>
                      <a:pPr algn="ctr">
                        <a:lnSpc>
                          <a:spcPts val="1400"/>
                        </a:lnSpc>
                        <a:spcAft>
                          <a:spcPts val="0"/>
                        </a:spcAft>
                        <a:buNone/>
                      </a:pPr>
                      <a:r>
                        <a:rPr sz="1200" b="1" i="0" u="none" dirty="0">
                          <a:solidFill>
                            <a:srgbClr val="000000"/>
                          </a:solidFill>
                          <a:latin typeface="BIZ UDゴシック"/>
                          <a:ea typeface="BIZ UDゴシック"/>
                          <a:cs typeface="BIZ UDゴシック"/>
                        </a:rPr>
                        <a:t>情報分析・状況認識</a:t>
                      </a:r>
                    </a:p>
                  </a:txBody>
                  <a:tcPr marL="635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rgbClr val="002060"/>
                      </a:solidFill>
                      <a:prstDash val="solid"/>
                    </a:lnB>
                    <a:solidFill>
                      <a:schemeClr val="accent1">
                        <a:lumMod val="20000"/>
                        <a:lumOff val="80000"/>
                      </a:schemeClr>
                    </a:solidFill>
                  </a:tcPr>
                </a:tc>
                <a:tc>
                  <a:txBody>
                    <a:bodyPr/>
                    <a:lstStyle/>
                    <a:p>
                      <a:pPr algn="ctr">
                        <a:lnSpc>
                          <a:spcPts val="1400"/>
                        </a:lnSpc>
                        <a:spcAft>
                          <a:spcPts val="0"/>
                        </a:spcAft>
                        <a:buNone/>
                      </a:pPr>
                      <a:r>
                        <a:rPr sz="1200" b="1" i="0" u="none" dirty="0">
                          <a:solidFill>
                            <a:srgbClr val="000000"/>
                          </a:solidFill>
                          <a:latin typeface="BIZ UDゴシック"/>
                          <a:ea typeface="BIZ UDゴシック"/>
                          <a:cs typeface="BIZ UDゴシック"/>
                        </a:rPr>
                        <a:t>省庁間調整</a:t>
                      </a:r>
                    </a:p>
                  </a:txBody>
                  <a:tcPr marL="635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rgbClr val="002060"/>
                      </a:solidFill>
                      <a:prstDash val="solid"/>
                    </a:lnB>
                    <a:solidFill>
                      <a:schemeClr val="accent1">
                        <a:lumMod val="20000"/>
                        <a:lumOff val="80000"/>
                      </a:schemeClr>
                    </a:solidFill>
                  </a:tcPr>
                </a:tc>
                <a:tc>
                  <a:txBody>
                    <a:bodyPr/>
                    <a:lstStyle/>
                    <a:p>
                      <a:pPr algn="ctr">
                        <a:lnSpc>
                          <a:spcPts val="1400"/>
                        </a:lnSpc>
                        <a:spcAft>
                          <a:spcPts val="0"/>
                        </a:spcAft>
                        <a:buNone/>
                      </a:pPr>
                      <a:r>
                        <a:rPr sz="1200" b="1" i="0" u="none" dirty="0">
                          <a:solidFill>
                            <a:srgbClr val="000000"/>
                          </a:solidFill>
                          <a:latin typeface="BIZ UDゴシック"/>
                          <a:ea typeface="BIZ UDゴシック"/>
                          <a:cs typeface="BIZ UDゴシック"/>
                        </a:rPr>
                        <a:t>意思決定</a:t>
                      </a:r>
                    </a:p>
                  </a:txBody>
                  <a:tcPr marL="635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rgbClr val="002060"/>
                      </a:solidFill>
                      <a:prstDash val="solid"/>
                    </a:lnB>
                    <a:solidFill>
                      <a:schemeClr val="accent1">
                        <a:lumMod val="20000"/>
                        <a:lumOff val="80000"/>
                      </a:schemeClr>
                    </a:solidFill>
                  </a:tcPr>
                </a:tc>
                <a:tc>
                  <a:txBody>
                    <a:bodyPr/>
                    <a:lstStyle/>
                    <a:p>
                      <a:pPr algn="ctr">
                        <a:lnSpc>
                          <a:spcPts val="1400"/>
                        </a:lnSpc>
                        <a:spcAft>
                          <a:spcPts val="0"/>
                        </a:spcAft>
                        <a:buNone/>
                      </a:pPr>
                      <a:r>
                        <a:rPr sz="1200" b="1" i="0" u="none" dirty="0">
                          <a:solidFill>
                            <a:srgbClr val="000000"/>
                          </a:solidFill>
                          <a:latin typeface="BIZ UDゴシック"/>
                          <a:ea typeface="BIZ UDゴシック"/>
                          <a:cs typeface="BIZ UDゴシック"/>
                        </a:rPr>
                        <a:t>指揮命令・決定伝達</a:t>
                      </a:r>
                    </a:p>
                  </a:txBody>
                  <a:tcPr marL="635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rgbClr val="002060"/>
                      </a:solidFill>
                      <a:prstDash val="solid"/>
                    </a:lnB>
                    <a:solidFill>
                      <a:schemeClr val="accent1">
                        <a:lumMod val="20000"/>
                        <a:lumOff val="80000"/>
                      </a:schemeClr>
                    </a:solidFill>
                  </a:tcPr>
                </a:tc>
                <a:tc>
                  <a:txBody>
                    <a:bodyPr/>
                    <a:lstStyle/>
                    <a:p>
                      <a:pPr algn="ctr">
                        <a:lnSpc>
                          <a:spcPts val="1400"/>
                        </a:lnSpc>
                        <a:spcAft>
                          <a:spcPts val="0"/>
                        </a:spcAft>
                        <a:buNone/>
                      </a:pPr>
                      <a:r>
                        <a:rPr sz="1200" b="1" i="0" u="none" dirty="0">
                          <a:solidFill>
                            <a:srgbClr val="000000"/>
                          </a:solidFill>
                          <a:latin typeface="BIZ UDゴシック"/>
                          <a:ea typeface="BIZ UDゴシック"/>
                          <a:cs typeface="BIZ UDゴシック"/>
                        </a:rPr>
                        <a:t>情報発信</a:t>
                      </a:r>
                    </a:p>
                  </a:txBody>
                  <a:tcPr marL="635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rgbClr val="002060"/>
                      </a:solidFill>
                      <a:prstDash val="solid"/>
                    </a:lnB>
                    <a:solidFill>
                      <a:schemeClr val="accent1">
                        <a:lumMod val="20000"/>
                        <a:lumOff val="80000"/>
                      </a:schemeClr>
                    </a:solidFill>
                  </a:tcPr>
                </a:tc>
                <a:extLst>
                  <a:ext uri="{0D108BD9-81ED-4DB2-BD59-A6C34878D82A}">
                    <a16:rowId xmlns:a16="http://schemas.microsoft.com/office/drawing/2014/main" val="10001"/>
                  </a:ext>
                </a:extLst>
              </a:tr>
              <a:tr h="570599">
                <a:tc>
                  <a:txBody>
                    <a:bodyPr/>
                    <a:lstStyle/>
                    <a:p>
                      <a:pPr algn="l">
                        <a:lnSpc>
                          <a:spcPts val="1400"/>
                        </a:lnSpc>
                        <a:spcAft>
                          <a:spcPts val="0"/>
                        </a:spcAft>
                        <a:buNone/>
                      </a:pPr>
                      <a:r>
                        <a:rPr sz="1200" b="1" u="none" dirty="0">
                          <a:latin typeface="BIZ UDゴシック"/>
                          <a:ea typeface="BIZ UDゴシック"/>
                          <a:cs typeface="BIZ UDゴシック"/>
                        </a:rPr>
                        <a:t>首都直下地震</a:t>
                      </a:r>
                    </a:p>
                    <a:p>
                      <a:pPr algn="l">
                        <a:lnSpc>
                          <a:spcPts val="1400"/>
                        </a:lnSpc>
                        <a:spcAft>
                          <a:spcPts val="0"/>
                        </a:spcAft>
                        <a:buNone/>
                      </a:pPr>
                      <a:r>
                        <a:rPr sz="1200" b="1" u="none" dirty="0">
                          <a:latin typeface="BIZ UDゴシック"/>
                          <a:ea typeface="BIZ UDゴシック"/>
                          <a:cs typeface="BIZ UDゴシック"/>
                        </a:rPr>
                        <a:t>（再掲）</a:t>
                      </a:r>
                      <a:endParaRPr sz="1200" b="1" i="0" u="none" dirty="0">
                        <a:solidFill>
                          <a:srgbClr val="000000"/>
                        </a:solidFill>
                        <a:latin typeface="BIZ UDゴシック"/>
                        <a:ea typeface="BIZ UDゴシック"/>
                        <a:cs typeface="BIZ UDゴシック"/>
                      </a:endParaRPr>
                    </a:p>
                  </a:txBody>
                  <a:tcPr marL="88104" marR="4895" marT="4895" marB="0" anchor="ctr">
                    <a:lnL w="12700" cmpd="sng">
                      <a:solidFill>
                        <a:srgbClr val="002060"/>
                      </a:solidFill>
                      <a:prstDash val="solid"/>
                    </a:lnL>
                    <a:lnR w="12700" cmpd="sng">
                      <a:solidFill>
                        <a:schemeClr val="bg1">
                          <a:lumMod val="65000"/>
                        </a:schemeClr>
                      </a:solidFill>
                      <a:prstDash val="solid"/>
                    </a:lnR>
                    <a:lnT w="12700" cmpd="sng">
                      <a:solidFill>
                        <a:srgbClr val="002060"/>
                      </a:solidFill>
                      <a:prstDash val="solid"/>
                    </a:lnT>
                    <a:lnB w="12700" cmpd="sng">
                      <a:solidFill>
                        <a:schemeClr val="bg1">
                          <a:lumMod val="65000"/>
                        </a:schemeClr>
                      </a:solidFill>
                      <a:prstDash val="solid"/>
                    </a:lnB>
                    <a:noFill/>
                  </a:tcPr>
                </a:tc>
                <a:tc>
                  <a:txBody>
                    <a:bodyPr/>
                    <a:lstStyle/>
                    <a:p>
                      <a:pPr>
                        <a:lnSpc>
                          <a:spcPts val="1400"/>
                        </a:lnSpc>
                        <a:spcAft>
                          <a:spcPts val="0"/>
                        </a:spcAft>
                        <a:buNone/>
                      </a:pPr>
                      <a:r>
                        <a:rPr sz="1200" dirty="0">
                          <a:latin typeface="BIZ UDゴシック"/>
                          <a:ea typeface="BIZ UDゴシック"/>
                          <a:cs typeface="BIZ UDゴシック"/>
                        </a:rPr>
                        <a:t>交通への影響による職員参集困難、通信の支障</a:t>
                      </a:r>
                      <a:endParaRPr sz="1400" dirty="0">
                        <a:latin typeface="BIZ UDゴシック"/>
                        <a:ea typeface="BIZ UDゴシック"/>
                        <a:cs typeface="BIZ UDゴシック"/>
                      </a:endParaRPr>
                    </a:p>
                  </a:txBody>
                  <a:tcPr marL="114300" marR="114300" marT="76200" marB="76200" anchor="ctr">
                    <a:lnL w="12700" cmpd="sng">
                      <a:solidFill>
                        <a:schemeClr val="bg1">
                          <a:lumMod val="65000"/>
                        </a:schemeClr>
                      </a:solidFill>
                      <a:prstDash val="solid"/>
                    </a:lnL>
                    <a:lnR w="12700" cmpd="sng">
                      <a:solidFill>
                        <a:schemeClr val="bg1">
                          <a:lumMod val="65000"/>
                        </a:schemeClr>
                      </a:solidFill>
                      <a:prstDash val="solid"/>
                    </a:lnR>
                    <a:lnT w="12700" cmpd="sng">
                      <a:solidFill>
                        <a:srgbClr val="002060"/>
                      </a:solidFill>
                      <a:prstDash val="solid"/>
                    </a:lnT>
                    <a:lnB w="12700" cmpd="sng">
                      <a:solidFill>
                        <a:schemeClr val="bg1">
                          <a:lumMod val="65000"/>
                        </a:schemeClr>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停滞又は</a:t>
                      </a:r>
                      <a:r>
                        <a:rPr sz="1200" b="1" i="0" u="none" dirty="0">
                          <a:solidFill>
                            <a:schemeClr val="tx1"/>
                          </a:solidFill>
                          <a:highlight>
                            <a:srgbClr val="00FFFF"/>
                          </a:highlight>
                          <a:latin typeface="BIZ UDゴシック"/>
                          <a:ea typeface="BIZ UDゴシック"/>
                          <a:cs typeface="BIZ UDゴシック"/>
                        </a:rPr>
                        <a:t>一部停止</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rgbClr val="002060"/>
                      </a:solidFill>
                      <a:prstDash val="solid"/>
                    </a:lnT>
                    <a:lnB w="12700" cmpd="sng">
                      <a:solidFill>
                        <a:schemeClr val="bg1">
                          <a:lumMod val="65000"/>
                        </a:schemeClr>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情報不足・システム制約により停滞</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rgbClr val="002060"/>
                      </a:solidFill>
                      <a:prstDash val="solid"/>
                    </a:lnT>
                    <a:lnB w="12700" cmpd="sng">
                      <a:solidFill>
                        <a:schemeClr val="bg1">
                          <a:lumMod val="65000"/>
                        </a:schemeClr>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通信・会議手段の制約により停滞</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rgbClr val="002060"/>
                      </a:solidFill>
                      <a:prstDash val="solid"/>
                    </a:lnT>
                    <a:lnB w="12700" cmpd="sng">
                      <a:solidFill>
                        <a:schemeClr val="bg1">
                          <a:lumMod val="65000"/>
                        </a:schemeClr>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情報・分析・調整不足により停滞</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rgbClr val="002060"/>
                      </a:solidFill>
                      <a:prstDash val="solid"/>
                    </a:lnT>
                    <a:lnB w="12700" cmpd="sng">
                      <a:solidFill>
                        <a:schemeClr val="bg1">
                          <a:lumMod val="65000"/>
                        </a:schemeClr>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意思決定又は通信の制約により停滞</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rgbClr val="002060"/>
                      </a:solidFill>
                      <a:prstDash val="solid"/>
                    </a:lnT>
                    <a:lnB w="12700" cmpd="sng">
                      <a:solidFill>
                        <a:schemeClr val="bg1">
                          <a:lumMod val="65000"/>
                        </a:schemeClr>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発信内容又は発信手段の制約により停滞又は</a:t>
                      </a:r>
                      <a:r>
                        <a:rPr sz="1200" b="1" i="0" u="none" dirty="0">
                          <a:solidFill>
                            <a:schemeClr val="tx1"/>
                          </a:solidFill>
                          <a:highlight>
                            <a:srgbClr val="00FFFF"/>
                          </a:highlight>
                          <a:latin typeface="BIZ UDゴシック"/>
                          <a:ea typeface="BIZ UDゴシック"/>
                          <a:cs typeface="BIZ UDゴシック"/>
                        </a:rPr>
                        <a:t>一部停止</a:t>
                      </a:r>
                      <a:endParaRPr sz="1200" b="0" i="0" u="none" dirty="0">
                        <a:solidFill>
                          <a:srgbClr val="000000"/>
                        </a:solidFill>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rgbClr val="002060"/>
                      </a:solidFill>
                      <a:prstDash val="solid"/>
                    </a:lnR>
                    <a:lnT w="12700" cmpd="sng">
                      <a:solidFill>
                        <a:srgbClr val="002060"/>
                      </a:solidFill>
                      <a:prstDash val="solid"/>
                    </a:lnT>
                    <a:lnB w="12700" cmpd="sng">
                      <a:solidFill>
                        <a:schemeClr val="bg1">
                          <a:lumMod val="65000"/>
                        </a:schemeClr>
                      </a:solidFill>
                      <a:prstDash val="solid"/>
                    </a:lnB>
                    <a:noFill/>
                  </a:tcPr>
                </a:tc>
                <a:extLst>
                  <a:ext uri="{0D108BD9-81ED-4DB2-BD59-A6C34878D82A}">
                    <a16:rowId xmlns:a16="http://schemas.microsoft.com/office/drawing/2014/main" val="10002"/>
                  </a:ext>
                </a:extLst>
              </a:tr>
              <a:tr h="570599">
                <a:tc>
                  <a:txBody>
                    <a:bodyPr/>
                    <a:lstStyle/>
                    <a:p>
                      <a:pPr algn="l">
                        <a:lnSpc>
                          <a:spcPts val="1400"/>
                        </a:lnSpc>
                        <a:buNone/>
                      </a:pPr>
                      <a:r>
                        <a:rPr sz="1200" b="1" i="0" u="none" dirty="0">
                          <a:solidFill>
                            <a:srgbClr val="000000"/>
                          </a:solidFill>
                          <a:latin typeface="BIZ UDゴシック"/>
                          <a:ea typeface="BIZ UDゴシック"/>
                          <a:cs typeface="BIZ UDゴシック"/>
                        </a:rPr>
                        <a:t>＋原子力災害</a:t>
                      </a:r>
                    </a:p>
                  </a:txBody>
                  <a:tcPr marL="114300" marR="6350" marT="6350" marB="0" anchor="ctr">
                    <a:lnL w="12700" cmpd="sng">
                      <a:solidFill>
                        <a:srgbClr val="002060"/>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gn="l">
                        <a:lnSpc>
                          <a:spcPts val="1400"/>
                        </a:lnSpc>
                        <a:buNone/>
                      </a:pPr>
                      <a:r>
                        <a:rPr sz="1200" b="0" i="0" u="none" dirty="0">
                          <a:solidFill>
                            <a:srgbClr val="000000"/>
                          </a:solidFill>
                          <a:latin typeface="BIZ UDゴシック"/>
                          <a:ea typeface="BIZ UDゴシック"/>
                          <a:cs typeface="BIZ UDゴシック"/>
                        </a:rPr>
                        <a:t>避難・立入制限、職員参集制約、施設使用制限、影響期間不明</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停滞・</a:t>
                      </a:r>
                      <a:r>
                        <a:rPr sz="1200" b="1" i="0" u="none" dirty="0">
                          <a:solidFill>
                            <a:schemeClr val="tx1"/>
                          </a:solidFill>
                          <a:highlight>
                            <a:srgbClr val="00FFFF"/>
                          </a:highlight>
                          <a:latin typeface="BIZ UDゴシック"/>
                          <a:ea typeface="BIZ UDゴシック"/>
                          <a:cs typeface="BIZ UDゴシック"/>
                        </a:rPr>
                        <a:t>一部停止の長期化</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gn="l">
                        <a:lnSpc>
                          <a:spcPts val="1400"/>
                        </a:lnSpc>
                        <a:buNone/>
                      </a:pPr>
                      <a:r>
                        <a:rPr sz="1200" b="0" i="0" u="none" dirty="0">
                          <a:solidFill>
                            <a:srgbClr val="000000"/>
                          </a:solidFill>
                          <a:latin typeface="BIZ UDゴシック"/>
                          <a:ea typeface="BIZ UDゴシック"/>
                          <a:cs typeface="BIZ UDゴシック"/>
                        </a:rPr>
                        <a:t>停滞の長期化又は</a:t>
                      </a:r>
                      <a:r>
                        <a:rPr sz="1200" b="0" i="0" u="none" dirty="0">
                          <a:solidFill>
                            <a:schemeClr val="bg1"/>
                          </a:solidFill>
                          <a:highlight>
                            <a:srgbClr val="000080"/>
                          </a:highlight>
                          <a:latin typeface="BIZ UDゴシック"/>
                          <a:ea typeface="BIZ UDゴシック"/>
                          <a:cs typeface="BIZ UDゴシック"/>
                        </a:rPr>
                        <a:t>停止に至る可能性</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000000"/>
                          </a:solidFill>
                          <a:latin typeface="BIZ UDゴシック"/>
                          <a:ea typeface="BIZ UDゴシック"/>
                          <a:cs typeface="BIZ UDゴシック"/>
                        </a:rPr>
                        <a:t>停滞の長期化又は</a:t>
                      </a:r>
                      <a:r>
                        <a:rPr sz="1200" b="0" i="0" u="none" cap="none" dirty="0">
                          <a:ln>
                            <a:noFill/>
                          </a:ln>
                          <a:solidFill>
                            <a:srgbClr val="FFFFFF"/>
                          </a:solidFill>
                          <a:highlight>
                            <a:srgbClr val="000080"/>
                          </a:highlight>
                          <a:latin typeface="BIZ UDゴシック"/>
                          <a:ea typeface="BIZ UDゴシック"/>
                          <a:cs typeface="BIZ UDゴシック"/>
                        </a:rPr>
                        <a:t>停止に至る可能性</a:t>
                      </a:r>
                      <a:endParaRPr sz="1200" b="0" i="0" u="none" kern="0" cap="none" spc="0" baseline="0" dirty="0">
                        <a:ln>
                          <a:noFill/>
                        </a:ln>
                        <a:solidFill>
                          <a:srgbClr val="FFFFFF"/>
                        </a:solidFill>
                        <a:highlight>
                          <a:srgbClr val="000080"/>
                        </a:highlight>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000000"/>
                          </a:solidFill>
                          <a:latin typeface="BIZ UDゴシック"/>
                          <a:ea typeface="BIZ UDゴシック"/>
                          <a:cs typeface="BIZ UDゴシック"/>
                        </a:rPr>
                        <a:t>停滞の長期化又は</a:t>
                      </a:r>
                      <a:r>
                        <a:rPr sz="1200" b="0" i="0" u="none" cap="none" dirty="0">
                          <a:ln>
                            <a:noFill/>
                          </a:ln>
                          <a:solidFill>
                            <a:srgbClr val="FFFFFF"/>
                          </a:solidFill>
                          <a:highlight>
                            <a:srgbClr val="000080"/>
                          </a:highlight>
                          <a:latin typeface="BIZ UDゴシック"/>
                          <a:ea typeface="BIZ UDゴシック"/>
                          <a:cs typeface="BIZ UDゴシック"/>
                        </a:rPr>
                        <a:t>停止に至る可能性</a:t>
                      </a:r>
                      <a:endParaRPr sz="1200" b="0" i="0" u="none" kern="0" cap="none" spc="0" baseline="0" dirty="0">
                        <a:ln>
                          <a:noFill/>
                        </a:ln>
                        <a:solidFill>
                          <a:srgbClr val="FFFFFF"/>
                        </a:solidFill>
                        <a:highlight>
                          <a:srgbClr val="000080"/>
                        </a:highlight>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000000"/>
                          </a:solidFill>
                          <a:latin typeface="BIZ UDゴシック"/>
                          <a:ea typeface="BIZ UDゴシック"/>
                          <a:cs typeface="BIZ UDゴシック"/>
                        </a:rPr>
                        <a:t>停滞の長期化又は</a:t>
                      </a:r>
                      <a:r>
                        <a:rPr sz="1200" b="0" i="0" u="none" cap="none" dirty="0">
                          <a:ln>
                            <a:noFill/>
                          </a:ln>
                          <a:solidFill>
                            <a:srgbClr val="FFFFFF"/>
                          </a:solidFill>
                          <a:highlight>
                            <a:srgbClr val="000080"/>
                          </a:highlight>
                          <a:latin typeface="BIZ UDゴシック"/>
                          <a:ea typeface="BIZ UDゴシック"/>
                          <a:cs typeface="BIZ UDゴシック"/>
                        </a:rPr>
                        <a:t>停止に至る可能性</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gn="l">
                        <a:lnSpc>
                          <a:spcPts val="1400"/>
                        </a:lnSpc>
                        <a:buNone/>
                      </a:pPr>
                      <a:r>
                        <a:rPr sz="1200" b="0" i="0" u="none" dirty="0">
                          <a:solidFill>
                            <a:srgbClr val="000000"/>
                          </a:solidFill>
                          <a:latin typeface="BIZ UDゴシック"/>
                          <a:ea typeface="BIZ UDゴシック"/>
                          <a:cs typeface="BIZ UDゴシック"/>
                        </a:rPr>
                        <a:t>停滞・</a:t>
                      </a:r>
                      <a:r>
                        <a:rPr sz="1200" b="0" i="0" u="none" dirty="0">
                          <a:solidFill>
                            <a:schemeClr val="bg1"/>
                          </a:solidFill>
                          <a:highlight>
                            <a:srgbClr val="000080"/>
                          </a:highlight>
                          <a:latin typeface="BIZ UDゴシック"/>
                          <a:ea typeface="BIZ UDゴシック"/>
                          <a:cs typeface="BIZ UDゴシック"/>
                        </a:rPr>
                        <a:t>停止の長期化</a:t>
                      </a:r>
                    </a:p>
                  </a:txBody>
                  <a:tcPr marL="114300" marR="6350" marT="6350" marB="0" anchor="ctr">
                    <a:lnL w="12700" cmpd="sng">
                      <a:solidFill>
                        <a:schemeClr val="bg1">
                          <a:lumMod val="65000"/>
                        </a:schemeClr>
                      </a:solidFill>
                      <a:prstDash val="solid"/>
                    </a:lnL>
                    <a:lnR w="12700" cmpd="sng">
                      <a:solidFill>
                        <a:srgbClr val="002060"/>
                      </a:solidFill>
                      <a:prstDash val="solid"/>
                    </a:lnR>
                    <a:lnT w="12700" cmpd="sng">
                      <a:solidFill>
                        <a:schemeClr val="bg1">
                          <a:lumMod val="65000"/>
                        </a:schemeClr>
                      </a:solidFill>
                      <a:prstDash val="solid"/>
                    </a:lnT>
                    <a:lnB w="12700" cmpd="sng">
                      <a:solidFill>
                        <a:schemeClr val="bg1">
                          <a:lumMod val="65000"/>
                        </a:schemeClr>
                      </a:solidFill>
                      <a:prstDash val="solid"/>
                    </a:lnB>
                    <a:noFill/>
                  </a:tcPr>
                </a:tc>
                <a:extLst>
                  <a:ext uri="{0D108BD9-81ED-4DB2-BD59-A6C34878D82A}">
                    <a16:rowId xmlns:a16="http://schemas.microsoft.com/office/drawing/2014/main" val="10003"/>
                  </a:ext>
                </a:extLst>
              </a:tr>
              <a:tr h="570599">
                <a:tc>
                  <a:txBody>
                    <a:bodyPr/>
                    <a:lstStyle/>
                    <a:p>
                      <a:pPr marL="182563" indent="-182563" algn="l">
                        <a:lnSpc>
                          <a:spcPts val="1400"/>
                        </a:lnSpc>
                        <a:buNone/>
                      </a:pPr>
                      <a:r>
                        <a:rPr sz="1200" b="1" i="0" u="none" dirty="0">
                          <a:solidFill>
                            <a:srgbClr val="000000"/>
                          </a:solidFill>
                          <a:latin typeface="BIZ UDゴシック"/>
                          <a:ea typeface="BIZ UDゴシック"/>
                          <a:cs typeface="BIZ UDゴシック"/>
                        </a:rPr>
                        <a:t>＋危険物災害・大規模火災</a:t>
                      </a:r>
                    </a:p>
                  </a:txBody>
                  <a:tcPr marL="114300" marR="6350" marT="6350" marB="0" anchor="ctr">
                    <a:lnL w="12700" cmpd="sng">
                      <a:solidFill>
                        <a:srgbClr val="002060"/>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gn="l">
                        <a:lnSpc>
                          <a:spcPts val="1400"/>
                        </a:lnSpc>
                        <a:buNone/>
                      </a:pPr>
                      <a:r>
                        <a:rPr sz="1200" b="0" i="0" u="none" dirty="0">
                          <a:solidFill>
                            <a:srgbClr val="000000"/>
                          </a:solidFill>
                          <a:latin typeface="BIZ UDゴシック"/>
                          <a:ea typeface="BIZ UDゴシック"/>
                          <a:cs typeface="BIZ UDゴシック"/>
                        </a:rPr>
                        <a:t>庁舎・周辺施設の使用不能、立入制限、局地的な電力・通信障害</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gn="l">
                        <a:lnSpc>
                          <a:spcPts val="1400"/>
                        </a:lnSpc>
                        <a:buNone/>
                      </a:pPr>
                      <a:r>
                        <a:rPr sz="1200" b="0" i="0" u="none" dirty="0">
                          <a:solidFill>
                            <a:srgbClr val="000000"/>
                          </a:solidFill>
                          <a:latin typeface="BIZ UDゴシック"/>
                          <a:ea typeface="BIZ UDゴシック"/>
                          <a:cs typeface="BIZ UDゴシック"/>
                        </a:rPr>
                        <a:t>被災範囲に応じて影響継続又は</a:t>
                      </a:r>
                      <a:r>
                        <a:rPr sz="1200" b="0" i="0" u="none" dirty="0">
                          <a:solidFill>
                            <a:schemeClr val="bg1"/>
                          </a:solidFill>
                          <a:highlight>
                            <a:srgbClr val="000080"/>
                          </a:highlight>
                          <a:latin typeface="BIZ UDゴシック"/>
                          <a:ea typeface="BIZ UDゴシック"/>
                          <a:cs typeface="BIZ UDゴシック"/>
                        </a:rPr>
                        <a:t>停止に至る可能性</a:t>
                      </a:r>
                      <a:endParaRPr sz="1200" b="0" i="0" u="none" dirty="0">
                        <a:solidFill>
                          <a:srgbClr val="000000"/>
                        </a:solidFill>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gn="l">
                        <a:lnSpc>
                          <a:spcPts val="1400"/>
                        </a:lnSpc>
                        <a:buNone/>
                      </a:pPr>
                      <a:r>
                        <a:rPr sz="1200" b="0" i="0" u="none" dirty="0">
                          <a:solidFill>
                            <a:schemeClr val="bg1"/>
                          </a:solidFill>
                          <a:highlight>
                            <a:srgbClr val="000080"/>
                          </a:highlight>
                          <a:latin typeface="BIZ UDゴシック"/>
                          <a:ea typeface="BIZ UDゴシック"/>
                          <a:cs typeface="BIZ UDゴシック"/>
                        </a:rPr>
                        <a:t>停止に至る可能性</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FFFFFF"/>
                          </a:solidFill>
                          <a:highlight>
                            <a:srgbClr val="000080"/>
                          </a:highlight>
                          <a:latin typeface="BIZ UDゴシック"/>
                          <a:ea typeface="BIZ UDゴシック"/>
                          <a:cs typeface="BIZ UDゴシック"/>
                        </a:rPr>
                        <a:t>停止に至る可能性</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FFFFFF"/>
                          </a:solidFill>
                          <a:highlight>
                            <a:srgbClr val="000080"/>
                          </a:highlight>
                          <a:latin typeface="BIZ UDゴシック"/>
                          <a:ea typeface="BIZ UDゴシック"/>
                          <a:cs typeface="BIZ UDゴシック"/>
                        </a:rPr>
                        <a:t>停止に至る可能性</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FFFFFF"/>
                          </a:solidFill>
                          <a:highlight>
                            <a:srgbClr val="000080"/>
                          </a:highlight>
                          <a:latin typeface="BIZ UDゴシック"/>
                          <a:ea typeface="BIZ UDゴシック"/>
                          <a:cs typeface="BIZ UDゴシック"/>
                        </a:rPr>
                        <a:t>停止に至る可能性</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FFFFFF"/>
                          </a:solidFill>
                          <a:highlight>
                            <a:srgbClr val="000080"/>
                          </a:highlight>
                          <a:latin typeface="BIZ UDゴシック"/>
                          <a:ea typeface="BIZ UDゴシック"/>
                          <a:cs typeface="BIZ UDゴシック"/>
                        </a:rPr>
                        <a:t>停止に至る可能性</a:t>
                      </a:r>
                    </a:p>
                  </a:txBody>
                  <a:tcPr marL="114300" marR="6350" marT="6350" marB="0" anchor="ctr">
                    <a:lnL w="12700" cmpd="sng">
                      <a:solidFill>
                        <a:schemeClr val="bg1">
                          <a:lumMod val="65000"/>
                        </a:schemeClr>
                      </a:solidFill>
                      <a:prstDash val="solid"/>
                    </a:lnL>
                    <a:lnR w="12700" cmpd="sng">
                      <a:solidFill>
                        <a:srgbClr val="002060"/>
                      </a:solidFill>
                      <a:prstDash val="solid"/>
                    </a:lnR>
                    <a:lnT w="12700" cmpd="sng">
                      <a:solidFill>
                        <a:schemeClr val="bg1">
                          <a:lumMod val="65000"/>
                        </a:schemeClr>
                      </a:solidFill>
                      <a:prstDash val="solid"/>
                    </a:lnT>
                    <a:lnB w="12700" cmpd="sng">
                      <a:solidFill>
                        <a:schemeClr val="bg1">
                          <a:lumMod val="65000"/>
                        </a:schemeClr>
                      </a:solidFill>
                      <a:prstDash val="solid"/>
                    </a:lnB>
                    <a:noFill/>
                  </a:tcPr>
                </a:tc>
                <a:extLst>
                  <a:ext uri="{0D108BD9-81ED-4DB2-BD59-A6C34878D82A}">
                    <a16:rowId xmlns:a16="http://schemas.microsoft.com/office/drawing/2014/main" val="10004"/>
                  </a:ext>
                </a:extLst>
              </a:tr>
              <a:tr h="505822">
                <a:tc>
                  <a:txBody>
                    <a:bodyPr/>
                    <a:lstStyle/>
                    <a:p>
                      <a:pPr marL="182563" indent="-182563" algn="l">
                        <a:lnSpc>
                          <a:spcPts val="1400"/>
                        </a:lnSpc>
                        <a:buNone/>
                      </a:pPr>
                      <a:r>
                        <a:rPr sz="1200" b="1" i="0" u="none" dirty="0">
                          <a:solidFill>
                            <a:srgbClr val="000000"/>
                          </a:solidFill>
                          <a:latin typeface="BIZ UDゴシック"/>
                          <a:ea typeface="BIZ UDゴシック"/>
                          <a:cs typeface="BIZ UDゴシック"/>
                        </a:rPr>
                        <a:t>＋武力攻撃・テロ</a:t>
                      </a:r>
                    </a:p>
                  </a:txBody>
                  <a:tcPr marL="114300" marR="6350" marT="6350" marB="0" anchor="ctr">
                    <a:lnL w="12700" cmpd="sng">
                      <a:solidFill>
                        <a:srgbClr val="002060"/>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gn="l">
                        <a:lnSpc>
                          <a:spcPts val="1400"/>
                        </a:lnSpc>
                        <a:buNone/>
                      </a:pPr>
                      <a:r>
                        <a:rPr sz="1200" b="0" i="0" u="none" dirty="0">
                          <a:solidFill>
                            <a:srgbClr val="000000"/>
                          </a:solidFill>
                          <a:latin typeface="BIZ UDゴシック"/>
                          <a:ea typeface="BIZ UDゴシック"/>
                          <a:cs typeface="BIZ UDゴシック"/>
                        </a:rPr>
                        <a:t>施設、電力・通信設備、交通、共通システムへの意図的攻撃</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gn="l">
                        <a:lnSpc>
                          <a:spcPts val="1400"/>
                        </a:lnSpc>
                        <a:buNone/>
                      </a:pPr>
                      <a:r>
                        <a:rPr sz="1200" b="1" i="0" u="none" dirty="0">
                          <a:solidFill>
                            <a:schemeClr val="bg1"/>
                          </a:solidFill>
                          <a:highlight>
                            <a:srgbClr val="000080"/>
                          </a:highlight>
                          <a:latin typeface="BIZ UDゴシック"/>
                          <a:ea typeface="BIZ UDゴシック"/>
                          <a:cs typeface="BIZ UDゴシック"/>
                        </a:rPr>
                        <a:t>停止</a:t>
                      </a:r>
                      <a:r>
                        <a:rPr sz="1200" b="0" i="0" u="none" dirty="0">
                          <a:solidFill>
                            <a:schemeClr val="bg1"/>
                          </a:solidFill>
                          <a:highlight>
                            <a:srgbClr val="000080"/>
                          </a:highlight>
                          <a:latin typeface="BIZ UDゴシック"/>
                          <a:ea typeface="BIZ UDゴシック"/>
                          <a:cs typeface="BIZ UDゴシック"/>
                        </a:rPr>
                        <a:t>に至る可能性</a:t>
                      </a:r>
                      <a:r>
                        <a:rPr sz="1200" b="0" i="0" u="none" dirty="0">
                          <a:solidFill>
                            <a:schemeClr val="tx1"/>
                          </a:solidFill>
                          <a:latin typeface="BIZ UDゴシック"/>
                          <a:ea typeface="BIZ UDゴシック"/>
                          <a:cs typeface="BIZ UDゴシック"/>
                        </a:rPr>
                        <a:t>又は</a:t>
                      </a:r>
                      <a:r>
                        <a:rPr sz="1200" b="1" i="0" u="none" dirty="0">
                          <a:solidFill>
                            <a:schemeClr val="bg1"/>
                          </a:solidFill>
                          <a:highlight>
                            <a:srgbClr val="000080"/>
                          </a:highlight>
                          <a:latin typeface="BIZ UDゴシック"/>
                          <a:ea typeface="BIZ UDゴシック"/>
                          <a:cs typeface="BIZ UDゴシック"/>
                        </a:rPr>
                        <a:t>停止</a:t>
                      </a:r>
                      <a:r>
                        <a:rPr sz="1200" b="0" i="0" u="none" dirty="0">
                          <a:solidFill>
                            <a:schemeClr val="bg1"/>
                          </a:solidFill>
                          <a:highlight>
                            <a:srgbClr val="000080"/>
                          </a:highlight>
                          <a:latin typeface="BIZ UDゴシック"/>
                          <a:ea typeface="BIZ UDゴシック"/>
                          <a:cs typeface="BIZ UDゴシック"/>
                        </a:rPr>
                        <a:t>の長期化</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1" i="0" u="none" cap="none" dirty="0">
                          <a:ln>
                            <a:noFill/>
                          </a:ln>
                          <a:solidFill>
                            <a:srgbClr val="FFFFFF"/>
                          </a:solidFill>
                          <a:highlight>
                            <a:srgbClr val="000080"/>
                          </a:highlight>
                          <a:latin typeface="BIZ UDゴシック"/>
                          <a:ea typeface="BIZ UDゴシック"/>
                          <a:cs typeface="BIZ UDゴシック"/>
                        </a:rPr>
                        <a:t>停止</a:t>
                      </a:r>
                      <a:r>
                        <a:rPr sz="1200" b="0" i="0" u="none" cap="none" dirty="0">
                          <a:ln>
                            <a:noFill/>
                          </a:ln>
                          <a:solidFill>
                            <a:srgbClr val="FFFFFF"/>
                          </a:solidFill>
                          <a:highlight>
                            <a:srgbClr val="000080"/>
                          </a:highlight>
                          <a:latin typeface="BIZ UDゴシック"/>
                          <a:ea typeface="BIZ UDゴシック"/>
                          <a:cs typeface="BIZ UDゴシック"/>
                        </a:rPr>
                        <a:t>に至る可能性</a:t>
                      </a:r>
                      <a:r>
                        <a:rPr sz="1200" b="0" i="0" u="none" cap="none" dirty="0">
                          <a:ln>
                            <a:noFill/>
                          </a:ln>
                          <a:solidFill>
                            <a:srgbClr val="000000"/>
                          </a:solidFill>
                          <a:latin typeface="BIZ UDゴシック"/>
                          <a:ea typeface="BIZ UDゴシック"/>
                          <a:cs typeface="BIZ UDゴシック"/>
                        </a:rPr>
                        <a:t>又は</a:t>
                      </a:r>
                      <a:r>
                        <a:rPr sz="1200" b="1" i="0" u="none" cap="none" dirty="0">
                          <a:ln>
                            <a:noFill/>
                          </a:ln>
                          <a:solidFill>
                            <a:srgbClr val="FFFFFF"/>
                          </a:solidFill>
                          <a:highlight>
                            <a:srgbClr val="000080"/>
                          </a:highlight>
                          <a:latin typeface="BIZ UDゴシック"/>
                          <a:ea typeface="BIZ UDゴシック"/>
                          <a:cs typeface="BIZ UDゴシック"/>
                        </a:rPr>
                        <a:t>停止</a:t>
                      </a:r>
                      <a:r>
                        <a:rPr sz="1200" b="0" i="0" u="none" cap="none" dirty="0">
                          <a:ln>
                            <a:noFill/>
                          </a:ln>
                          <a:solidFill>
                            <a:srgbClr val="FFFFFF"/>
                          </a:solidFill>
                          <a:highlight>
                            <a:srgbClr val="000080"/>
                          </a:highlight>
                          <a:latin typeface="BIZ UDゴシック"/>
                          <a:ea typeface="BIZ UDゴシック"/>
                          <a:cs typeface="BIZ UDゴシック"/>
                        </a:rPr>
                        <a:t>の長期化</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1" i="0" u="none" cap="none" dirty="0">
                          <a:ln>
                            <a:noFill/>
                          </a:ln>
                          <a:solidFill>
                            <a:srgbClr val="FFFFFF"/>
                          </a:solidFill>
                          <a:highlight>
                            <a:srgbClr val="000080"/>
                          </a:highlight>
                          <a:latin typeface="BIZ UDゴシック"/>
                          <a:ea typeface="BIZ UDゴシック"/>
                          <a:cs typeface="BIZ UDゴシック"/>
                        </a:rPr>
                        <a:t>停止</a:t>
                      </a:r>
                      <a:r>
                        <a:rPr sz="1200" b="0" i="0" u="none" cap="none" dirty="0">
                          <a:ln>
                            <a:noFill/>
                          </a:ln>
                          <a:solidFill>
                            <a:srgbClr val="FFFFFF"/>
                          </a:solidFill>
                          <a:highlight>
                            <a:srgbClr val="000080"/>
                          </a:highlight>
                          <a:latin typeface="BIZ UDゴシック"/>
                          <a:ea typeface="BIZ UDゴシック"/>
                          <a:cs typeface="BIZ UDゴシック"/>
                        </a:rPr>
                        <a:t>に至る可能性</a:t>
                      </a:r>
                      <a:r>
                        <a:rPr sz="1200" b="0" i="0" u="none" cap="none" dirty="0">
                          <a:ln>
                            <a:noFill/>
                          </a:ln>
                          <a:solidFill>
                            <a:srgbClr val="000000"/>
                          </a:solidFill>
                          <a:latin typeface="BIZ UDゴシック"/>
                          <a:ea typeface="BIZ UDゴシック"/>
                          <a:cs typeface="BIZ UDゴシック"/>
                        </a:rPr>
                        <a:t>又は</a:t>
                      </a:r>
                      <a:r>
                        <a:rPr sz="1200" b="1" i="0" u="none" cap="none" dirty="0">
                          <a:ln>
                            <a:noFill/>
                          </a:ln>
                          <a:solidFill>
                            <a:srgbClr val="FFFFFF"/>
                          </a:solidFill>
                          <a:highlight>
                            <a:srgbClr val="000080"/>
                          </a:highlight>
                          <a:latin typeface="BIZ UDゴシック"/>
                          <a:ea typeface="BIZ UDゴシック"/>
                          <a:cs typeface="BIZ UDゴシック"/>
                        </a:rPr>
                        <a:t>停止</a:t>
                      </a:r>
                      <a:r>
                        <a:rPr sz="1200" b="0" i="0" u="none" cap="none" dirty="0">
                          <a:ln>
                            <a:noFill/>
                          </a:ln>
                          <a:solidFill>
                            <a:srgbClr val="FFFFFF"/>
                          </a:solidFill>
                          <a:highlight>
                            <a:srgbClr val="000080"/>
                          </a:highlight>
                          <a:latin typeface="BIZ UDゴシック"/>
                          <a:ea typeface="BIZ UDゴシック"/>
                          <a:cs typeface="BIZ UDゴシック"/>
                        </a:rPr>
                        <a:t>の長期化</a:t>
                      </a:r>
                      <a:endParaRPr sz="1200" b="0" i="0" u="none" kern="0" cap="none" spc="0" baseline="0" dirty="0">
                        <a:ln>
                          <a:noFill/>
                        </a:ln>
                        <a:solidFill>
                          <a:srgbClr val="FFFFFF"/>
                        </a:solidFill>
                        <a:highlight>
                          <a:srgbClr val="000080"/>
                        </a:highlight>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1" i="0" u="none" cap="none" dirty="0">
                          <a:ln>
                            <a:noFill/>
                          </a:ln>
                          <a:solidFill>
                            <a:srgbClr val="FFFFFF"/>
                          </a:solidFill>
                          <a:highlight>
                            <a:srgbClr val="000080"/>
                          </a:highlight>
                          <a:latin typeface="BIZ UDゴシック"/>
                          <a:ea typeface="BIZ UDゴシック"/>
                          <a:cs typeface="BIZ UDゴシック"/>
                        </a:rPr>
                        <a:t>停止</a:t>
                      </a:r>
                      <a:r>
                        <a:rPr sz="1200" b="0" i="0" u="none" cap="none" dirty="0">
                          <a:ln>
                            <a:noFill/>
                          </a:ln>
                          <a:solidFill>
                            <a:srgbClr val="FFFFFF"/>
                          </a:solidFill>
                          <a:highlight>
                            <a:srgbClr val="000080"/>
                          </a:highlight>
                          <a:latin typeface="BIZ UDゴシック"/>
                          <a:ea typeface="BIZ UDゴシック"/>
                          <a:cs typeface="BIZ UDゴシック"/>
                        </a:rPr>
                        <a:t>に至る可能性</a:t>
                      </a:r>
                      <a:r>
                        <a:rPr sz="1200" b="0" i="0" u="none" cap="none" dirty="0">
                          <a:ln>
                            <a:noFill/>
                          </a:ln>
                          <a:solidFill>
                            <a:srgbClr val="000000"/>
                          </a:solidFill>
                          <a:latin typeface="BIZ UDゴシック"/>
                          <a:ea typeface="BIZ UDゴシック"/>
                          <a:cs typeface="BIZ UDゴシック"/>
                        </a:rPr>
                        <a:t>又は</a:t>
                      </a:r>
                      <a:r>
                        <a:rPr sz="1200" b="1" i="0" u="none" cap="none" dirty="0">
                          <a:ln>
                            <a:noFill/>
                          </a:ln>
                          <a:solidFill>
                            <a:srgbClr val="FFFFFF"/>
                          </a:solidFill>
                          <a:highlight>
                            <a:srgbClr val="000080"/>
                          </a:highlight>
                          <a:latin typeface="BIZ UDゴシック"/>
                          <a:ea typeface="BIZ UDゴシック"/>
                          <a:cs typeface="BIZ UDゴシック"/>
                        </a:rPr>
                        <a:t>停止</a:t>
                      </a:r>
                      <a:r>
                        <a:rPr sz="1200" b="0" i="0" u="none" cap="none" dirty="0">
                          <a:ln>
                            <a:noFill/>
                          </a:ln>
                          <a:solidFill>
                            <a:srgbClr val="FFFFFF"/>
                          </a:solidFill>
                          <a:highlight>
                            <a:srgbClr val="000080"/>
                          </a:highlight>
                          <a:latin typeface="BIZ UDゴシック"/>
                          <a:ea typeface="BIZ UDゴシック"/>
                          <a:cs typeface="BIZ UDゴシック"/>
                        </a:rPr>
                        <a:t>の長期化</a:t>
                      </a:r>
                      <a:endParaRPr sz="1200" b="0" i="0" u="none" kern="0" cap="none" spc="0" baseline="0" dirty="0">
                        <a:ln>
                          <a:noFill/>
                        </a:ln>
                        <a:solidFill>
                          <a:srgbClr val="FFFFFF"/>
                        </a:solidFill>
                        <a:highlight>
                          <a:srgbClr val="000080"/>
                        </a:highlight>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1" i="0" u="none" cap="none" dirty="0">
                          <a:ln>
                            <a:noFill/>
                          </a:ln>
                          <a:solidFill>
                            <a:srgbClr val="FFFFFF"/>
                          </a:solidFill>
                          <a:highlight>
                            <a:srgbClr val="000080"/>
                          </a:highlight>
                          <a:latin typeface="BIZ UDゴシック"/>
                          <a:ea typeface="BIZ UDゴシック"/>
                          <a:cs typeface="BIZ UDゴシック"/>
                        </a:rPr>
                        <a:t>停止</a:t>
                      </a:r>
                      <a:r>
                        <a:rPr sz="1200" b="0" i="0" u="none" cap="none" dirty="0">
                          <a:ln>
                            <a:noFill/>
                          </a:ln>
                          <a:solidFill>
                            <a:srgbClr val="FFFFFF"/>
                          </a:solidFill>
                          <a:highlight>
                            <a:srgbClr val="000080"/>
                          </a:highlight>
                          <a:latin typeface="BIZ UDゴシック"/>
                          <a:ea typeface="BIZ UDゴシック"/>
                          <a:cs typeface="BIZ UDゴシック"/>
                        </a:rPr>
                        <a:t>に至る可能性</a:t>
                      </a:r>
                      <a:r>
                        <a:rPr sz="1200" b="0" i="0" u="none" cap="none" dirty="0">
                          <a:ln>
                            <a:noFill/>
                          </a:ln>
                          <a:solidFill>
                            <a:srgbClr val="000000"/>
                          </a:solidFill>
                          <a:latin typeface="BIZ UDゴシック"/>
                          <a:ea typeface="BIZ UDゴシック"/>
                          <a:cs typeface="BIZ UDゴシック"/>
                        </a:rPr>
                        <a:t>又は</a:t>
                      </a:r>
                      <a:r>
                        <a:rPr sz="1200" b="1" i="0" u="none" cap="none" dirty="0">
                          <a:ln>
                            <a:noFill/>
                          </a:ln>
                          <a:solidFill>
                            <a:srgbClr val="FFFFFF"/>
                          </a:solidFill>
                          <a:highlight>
                            <a:srgbClr val="000080"/>
                          </a:highlight>
                          <a:latin typeface="BIZ UDゴシック"/>
                          <a:ea typeface="BIZ UDゴシック"/>
                          <a:cs typeface="BIZ UDゴシック"/>
                        </a:rPr>
                        <a:t>停止</a:t>
                      </a:r>
                      <a:r>
                        <a:rPr sz="1200" b="0" i="0" u="none" cap="none" dirty="0">
                          <a:ln>
                            <a:noFill/>
                          </a:ln>
                          <a:solidFill>
                            <a:srgbClr val="FFFFFF"/>
                          </a:solidFill>
                          <a:highlight>
                            <a:srgbClr val="000080"/>
                          </a:highlight>
                          <a:latin typeface="BIZ UDゴシック"/>
                          <a:ea typeface="BIZ UDゴシック"/>
                          <a:cs typeface="BIZ UDゴシック"/>
                        </a:rPr>
                        <a:t>の長期化</a:t>
                      </a:r>
                      <a:endParaRPr sz="1200" b="0" i="0" u="none" kern="0" cap="none" spc="0" baseline="0" dirty="0">
                        <a:ln>
                          <a:noFill/>
                        </a:ln>
                        <a:solidFill>
                          <a:srgbClr val="FFFFFF"/>
                        </a:solidFill>
                        <a:highlight>
                          <a:srgbClr val="000080"/>
                        </a:highlight>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1" i="0" u="none" cap="none" dirty="0">
                          <a:ln>
                            <a:noFill/>
                          </a:ln>
                          <a:solidFill>
                            <a:srgbClr val="FFFFFF"/>
                          </a:solidFill>
                          <a:highlight>
                            <a:srgbClr val="000080"/>
                          </a:highlight>
                          <a:latin typeface="BIZ UDゴシック"/>
                          <a:ea typeface="BIZ UDゴシック"/>
                          <a:cs typeface="BIZ UDゴシック"/>
                        </a:rPr>
                        <a:t>停止</a:t>
                      </a:r>
                      <a:r>
                        <a:rPr sz="1200" b="0" i="0" u="none" cap="none" dirty="0">
                          <a:ln>
                            <a:noFill/>
                          </a:ln>
                          <a:solidFill>
                            <a:srgbClr val="FFFFFF"/>
                          </a:solidFill>
                          <a:highlight>
                            <a:srgbClr val="000080"/>
                          </a:highlight>
                          <a:latin typeface="BIZ UDゴシック"/>
                          <a:ea typeface="BIZ UDゴシック"/>
                          <a:cs typeface="BIZ UDゴシック"/>
                        </a:rPr>
                        <a:t>に至る可能性</a:t>
                      </a:r>
                      <a:r>
                        <a:rPr sz="1200" b="0" i="0" u="none" cap="none" dirty="0">
                          <a:ln>
                            <a:noFill/>
                          </a:ln>
                          <a:solidFill>
                            <a:srgbClr val="000000"/>
                          </a:solidFill>
                          <a:latin typeface="BIZ UDゴシック"/>
                          <a:ea typeface="BIZ UDゴシック"/>
                          <a:cs typeface="BIZ UDゴシック"/>
                        </a:rPr>
                        <a:t>又は</a:t>
                      </a:r>
                      <a:r>
                        <a:rPr sz="1200" b="1" i="0" u="none" cap="none" dirty="0">
                          <a:ln>
                            <a:noFill/>
                          </a:ln>
                          <a:solidFill>
                            <a:srgbClr val="FFFFFF"/>
                          </a:solidFill>
                          <a:highlight>
                            <a:srgbClr val="000080"/>
                          </a:highlight>
                          <a:latin typeface="BIZ UDゴシック"/>
                          <a:ea typeface="BIZ UDゴシック"/>
                          <a:cs typeface="BIZ UDゴシック"/>
                        </a:rPr>
                        <a:t>停止</a:t>
                      </a:r>
                      <a:r>
                        <a:rPr sz="1200" b="0" i="0" u="none" cap="none" dirty="0">
                          <a:ln>
                            <a:noFill/>
                          </a:ln>
                          <a:solidFill>
                            <a:srgbClr val="FFFFFF"/>
                          </a:solidFill>
                          <a:highlight>
                            <a:srgbClr val="000080"/>
                          </a:highlight>
                          <a:latin typeface="BIZ UDゴシック"/>
                          <a:ea typeface="BIZ UDゴシック"/>
                          <a:cs typeface="BIZ UDゴシック"/>
                        </a:rPr>
                        <a:t>の長期化</a:t>
                      </a:r>
                    </a:p>
                  </a:txBody>
                  <a:tcPr marL="114300" marR="6350" marT="6350" marB="0" anchor="ctr">
                    <a:lnL w="12700" cmpd="sng">
                      <a:solidFill>
                        <a:schemeClr val="bg1">
                          <a:lumMod val="65000"/>
                        </a:schemeClr>
                      </a:solidFill>
                      <a:prstDash val="solid"/>
                    </a:lnL>
                    <a:lnR w="12700" cmpd="sng">
                      <a:solidFill>
                        <a:srgbClr val="002060"/>
                      </a:solidFill>
                      <a:prstDash val="solid"/>
                    </a:lnR>
                    <a:lnT w="12700" cmpd="sng">
                      <a:solidFill>
                        <a:schemeClr val="bg1">
                          <a:lumMod val="65000"/>
                        </a:schemeClr>
                      </a:solidFill>
                      <a:prstDash val="solid"/>
                    </a:lnT>
                    <a:lnB w="12700" cmpd="sng">
                      <a:solidFill>
                        <a:schemeClr val="bg1">
                          <a:lumMod val="65000"/>
                        </a:schemeClr>
                      </a:solidFill>
                      <a:prstDash val="solid"/>
                    </a:lnB>
                    <a:noFill/>
                  </a:tcPr>
                </a:tc>
                <a:extLst>
                  <a:ext uri="{0D108BD9-81ED-4DB2-BD59-A6C34878D82A}">
                    <a16:rowId xmlns:a16="http://schemas.microsoft.com/office/drawing/2014/main" val="10005"/>
                  </a:ext>
                </a:extLst>
              </a:tr>
              <a:tr h="570599">
                <a:tc>
                  <a:txBody>
                    <a:bodyPr/>
                    <a:lstStyle/>
                    <a:p>
                      <a:pPr marL="182563" indent="-182563" algn="l">
                        <a:lnSpc>
                          <a:spcPts val="1400"/>
                        </a:lnSpc>
                        <a:buNone/>
                      </a:pPr>
                      <a:r>
                        <a:rPr sz="1200" b="1" i="0" u="none" dirty="0">
                          <a:solidFill>
                            <a:srgbClr val="000000"/>
                          </a:solidFill>
                          <a:latin typeface="BIZ UDゴシック"/>
                          <a:ea typeface="BIZ UDゴシック"/>
                          <a:cs typeface="BIZ UDゴシック"/>
                        </a:rPr>
                        <a:t>＋IT障害・サイバー攻撃</a:t>
                      </a:r>
                    </a:p>
                  </a:txBody>
                  <a:tcPr marL="114300" marR="6350" marT="6350" marB="0" anchor="ctr">
                    <a:lnL w="12700" cmpd="sng">
                      <a:solidFill>
                        <a:srgbClr val="002060"/>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gn="l">
                        <a:lnSpc>
                          <a:spcPts val="1400"/>
                        </a:lnSpc>
                        <a:buNone/>
                      </a:pPr>
                      <a:r>
                        <a:rPr sz="1200" b="0" i="0" u="none" dirty="0">
                          <a:solidFill>
                            <a:srgbClr val="000000"/>
                          </a:solidFill>
                          <a:latin typeface="BIZ UDゴシック"/>
                          <a:ea typeface="BIZ UDゴシック"/>
                          <a:cs typeface="BIZ UDゴシック"/>
                        </a:rPr>
                        <a:t>認証、業務システム、データ、クラウド等の利用不能、共通基盤障害</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gn="l">
                        <a:lnSpc>
                          <a:spcPts val="1400"/>
                        </a:lnSpc>
                        <a:buNone/>
                      </a:pPr>
                      <a:r>
                        <a:rPr sz="1200" b="0" i="0" u="none" dirty="0">
                          <a:solidFill>
                            <a:schemeClr val="bg1"/>
                          </a:solidFill>
                          <a:highlight>
                            <a:srgbClr val="000080"/>
                          </a:highlight>
                          <a:latin typeface="BIZ UDゴシック"/>
                          <a:ea typeface="BIZ UDゴシック"/>
                          <a:cs typeface="BIZ UDゴシック"/>
                        </a:rPr>
                        <a:t>停止に至る可能性</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FFFFFF"/>
                          </a:solidFill>
                          <a:highlight>
                            <a:srgbClr val="000080"/>
                          </a:highlight>
                          <a:latin typeface="BIZ UDゴシック"/>
                          <a:ea typeface="BIZ UDゴシック"/>
                          <a:cs typeface="BIZ UDゴシック"/>
                        </a:rPr>
                        <a:t>停止に至る可能性</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FFFFFF"/>
                          </a:solidFill>
                          <a:highlight>
                            <a:srgbClr val="000080"/>
                          </a:highlight>
                          <a:latin typeface="BIZ UDゴシック"/>
                          <a:ea typeface="BIZ UDゴシック"/>
                          <a:cs typeface="BIZ UDゴシック"/>
                        </a:rPr>
                        <a:t>停止に至る可能性</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FFFFFF"/>
                          </a:solidFill>
                          <a:highlight>
                            <a:srgbClr val="000080"/>
                          </a:highlight>
                          <a:latin typeface="BIZ UDゴシック"/>
                          <a:ea typeface="BIZ UDゴシック"/>
                          <a:cs typeface="BIZ UDゴシック"/>
                        </a:rPr>
                        <a:t>停止に至る可能性</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FFFFFF"/>
                          </a:solidFill>
                          <a:highlight>
                            <a:srgbClr val="000080"/>
                          </a:highlight>
                          <a:latin typeface="BIZ UDゴシック"/>
                          <a:ea typeface="BIZ UDゴシック"/>
                          <a:cs typeface="BIZ UDゴシック"/>
                        </a:rPr>
                        <a:t>停止に至る可能性</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gn="l">
                        <a:lnSpc>
                          <a:spcPts val="1400"/>
                        </a:lnSpc>
                        <a:buNone/>
                      </a:pPr>
                      <a:r>
                        <a:rPr sz="1200" b="0" i="0" u="none" dirty="0">
                          <a:solidFill>
                            <a:schemeClr val="bg1"/>
                          </a:solidFill>
                          <a:highlight>
                            <a:srgbClr val="000080"/>
                          </a:highlight>
                          <a:latin typeface="BIZ UDゴシック"/>
                          <a:ea typeface="BIZ UDゴシック"/>
                          <a:cs typeface="BIZ UDゴシック"/>
                        </a:rPr>
                        <a:t>停止に至る可能性</a:t>
                      </a:r>
                    </a:p>
                  </a:txBody>
                  <a:tcPr marL="114300" marR="6350" marT="6350" marB="0" anchor="ctr">
                    <a:lnL w="12700" cmpd="sng">
                      <a:solidFill>
                        <a:schemeClr val="bg1">
                          <a:lumMod val="65000"/>
                        </a:schemeClr>
                      </a:solidFill>
                      <a:prstDash val="solid"/>
                    </a:lnL>
                    <a:lnR w="12700" cmpd="sng">
                      <a:solidFill>
                        <a:srgbClr val="002060"/>
                      </a:solidFill>
                      <a:prstDash val="solid"/>
                    </a:lnR>
                    <a:lnT w="12700" cmpd="sng">
                      <a:solidFill>
                        <a:schemeClr val="bg1">
                          <a:lumMod val="65000"/>
                        </a:schemeClr>
                      </a:solidFill>
                      <a:prstDash val="solid"/>
                    </a:lnT>
                    <a:lnB w="12700" cmpd="sng">
                      <a:solidFill>
                        <a:schemeClr val="bg1">
                          <a:lumMod val="65000"/>
                        </a:schemeClr>
                      </a:solidFill>
                      <a:prstDash val="solid"/>
                    </a:lnB>
                    <a:noFill/>
                  </a:tcPr>
                </a:tc>
                <a:extLst>
                  <a:ext uri="{0D108BD9-81ED-4DB2-BD59-A6C34878D82A}">
                    <a16:rowId xmlns:a16="http://schemas.microsoft.com/office/drawing/2014/main" val="10006"/>
                  </a:ext>
                </a:extLst>
              </a:tr>
              <a:tr h="570599">
                <a:tc>
                  <a:txBody>
                    <a:bodyPr/>
                    <a:lstStyle/>
                    <a:p>
                      <a:pPr marL="182563" indent="-182563" algn="l">
                        <a:lnSpc>
                          <a:spcPts val="1400"/>
                        </a:lnSpc>
                        <a:buNone/>
                      </a:pPr>
                      <a:r>
                        <a:rPr sz="1200" b="1" i="0" u="none" dirty="0">
                          <a:solidFill>
                            <a:srgbClr val="000000"/>
                          </a:solidFill>
                          <a:latin typeface="BIZ UDゴシック"/>
                          <a:ea typeface="BIZ UDゴシック"/>
                          <a:cs typeface="BIZ UDゴシック"/>
                        </a:rPr>
                        <a:t>＋大規模停電（ブラックアウト）</a:t>
                      </a:r>
                    </a:p>
                  </a:txBody>
                  <a:tcPr marL="114300" marR="6350" marT="6350" marB="0" anchor="ctr">
                    <a:lnL w="12700" cmpd="sng">
                      <a:solidFill>
                        <a:srgbClr val="002060"/>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gn="l">
                        <a:lnSpc>
                          <a:spcPts val="1400"/>
                        </a:lnSpc>
                        <a:buNone/>
                      </a:pPr>
                      <a:r>
                        <a:rPr sz="1200" b="0" i="0" u="none" dirty="0">
                          <a:solidFill>
                            <a:srgbClr val="000000"/>
                          </a:solidFill>
                          <a:latin typeface="BIZ UDゴシック"/>
                          <a:ea typeface="BIZ UDゴシック"/>
                          <a:cs typeface="BIZ UDゴシック"/>
                        </a:rPr>
                        <a:t>電源喪失、非常用電源の継続時間超過、通信・空調・端末・サーバーの連鎖停止</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gn="l">
                        <a:lnSpc>
                          <a:spcPts val="1400"/>
                        </a:lnSpc>
                        <a:buNone/>
                      </a:pPr>
                      <a:r>
                        <a:rPr sz="1200" b="0" i="0" u="none" dirty="0">
                          <a:solidFill>
                            <a:schemeClr val="bg1"/>
                          </a:solidFill>
                          <a:highlight>
                            <a:srgbClr val="000080"/>
                          </a:highlight>
                          <a:latin typeface="BIZ UDゴシック"/>
                          <a:ea typeface="BIZ UDゴシック"/>
                          <a:cs typeface="BIZ UDゴシック"/>
                        </a:rPr>
                        <a:t>停止に至る可能性</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FFFFFF"/>
                          </a:solidFill>
                          <a:highlight>
                            <a:srgbClr val="000080"/>
                          </a:highlight>
                          <a:latin typeface="BIZ UDゴシック"/>
                          <a:ea typeface="BIZ UDゴシック"/>
                          <a:cs typeface="BIZ UDゴシック"/>
                        </a:rPr>
                        <a:t>停止に至る可能性</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FFFFFF"/>
                          </a:solidFill>
                          <a:highlight>
                            <a:srgbClr val="000080"/>
                          </a:highlight>
                          <a:latin typeface="BIZ UDゴシック"/>
                          <a:ea typeface="BIZ UDゴシック"/>
                          <a:cs typeface="BIZ UDゴシック"/>
                        </a:rPr>
                        <a:t>停止に至る可能性</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FFFFFF"/>
                          </a:solidFill>
                          <a:highlight>
                            <a:srgbClr val="000080"/>
                          </a:highlight>
                          <a:latin typeface="BIZ UDゴシック"/>
                          <a:ea typeface="BIZ UDゴシック"/>
                          <a:cs typeface="BIZ UDゴシック"/>
                        </a:rPr>
                        <a:t>停止に至る可能性</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FFFFFF"/>
                          </a:solidFill>
                          <a:highlight>
                            <a:srgbClr val="000080"/>
                          </a:highlight>
                          <a:latin typeface="BIZ UDゴシック"/>
                          <a:ea typeface="BIZ UDゴシック"/>
                          <a:cs typeface="BIZ UDゴシック"/>
                        </a:rPr>
                        <a:t>停止に至る可能性</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gn="l">
                        <a:lnSpc>
                          <a:spcPts val="1400"/>
                        </a:lnSpc>
                        <a:buNone/>
                      </a:pPr>
                      <a:r>
                        <a:rPr sz="1200" b="0" i="0" u="none" dirty="0">
                          <a:solidFill>
                            <a:schemeClr val="bg1"/>
                          </a:solidFill>
                          <a:highlight>
                            <a:srgbClr val="000080"/>
                          </a:highlight>
                          <a:latin typeface="BIZ UDゴシック"/>
                          <a:ea typeface="BIZ UDゴシック"/>
                          <a:cs typeface="BIZ UDゴシック"/>
                        </a:rPr>
                        <a:t>停止に至る可能性</a:t>
                      </a:r>
                    </a:p>
                  </a:txBody>
                  <a:tcPr marL="114300" marR="6350" marT="6350" marB="0" anchor="ctr">
                    <a:lnL w="12700" cmpd="sng">
                      <a:solidFill>
                        <a:schemeClr val="bg1">
                          <a:lumMod val="65000"/>
                        </a:schemeClr>
                      </a:solidFill>
                      <a:prstDash val="solid"/>
                    </a:lnL>
                    <a:lnR w="12700" cmpd="sng">
                      <a:solidFill>
                        <a:srgbClr val="002060"/>
                      </a:solidFill>
                      <a:prstDash val="solid"/>
                    </a:lnR>
                    <a:lnT w="12700" cmpd="sng">
                      <a:solidFill>
                        <a:schemeClr val="bg1">
                          <a:lumMod val="65000"/>
                        </a:schemeClr>
                      </a:solidFill>
                      <a:prstDash val="solid"/>
                    </a:lnT>
                    <a:lnB w="12700" cmpd="sng">
                      <a:solidFill>
                        <a:schemeClr val="bg1">
                          <a:lumMod val="65000"/>
                        </a:schemeClr>
                      </a:solidFill>
                      <a:prstDash val="solid"/>
                    </a:lnB>
                    <a:noFill/>
                  </a:tcPr>
                </a:tc>
                <a:extLst>
                  <a:ext uri="{0D108BD9-81ED-4DB2-BD59-A6C34878D82A}">
                    <a16:rowId xmlns:a16="http://schemas.microsoft.com/office/drawing/2014/main" val="10007"/>
                  </a:ext>
                </a:extLst>
              </a:tr>
              <a:tr h="756054">
                <a:tc>
                  <a:txBody>
                    <a:bodyPr/>
                    <a:lstStyle/>
                    <a:p>
                      <a:pPr marL="182563" indent="-182563" algn="l">
                        <a:lnSpc>
                          <a:spcPts val="1400"/>
                        </a:lnSpc>
                        <a:buNone/>
                      </a:pPr>
                      <a:r>
                        <a:rPr sz="1200" b="1" i="0" u="none" dirty="0">
                          <a:solidFill>
                            <a:srgbClr val="000000"/>
                          </a:solidFill>
                          <a:latin typeface="BIZ UDゴシック"/>
                          <a:ea typeface="BIZ UDゴシック"/>
                          <a:cs typeface="BIZ UDゴシック"/>
                        </a:rPr>
                        <a:t>＋大規模通信障害</a:t>
                      </a:r>
                    </a:p>
                  </a:txBody>
                  <a:tcPr marL="114300" marR="6350" marT="6350" marB="0" anchor="ctr">
                    <a:lnL w="12700" cmpd="sng">
                      <a:solidFill>
                        <a:srgbClr val="002060"/>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gn="l">
                        <a:lnSpc>
                          <a:spcPts val="1400"/>
                        </a:lnSpc>
                        <a:buNone/>
                      </a:pPr>
                      <a:r>
                        <a:rPr sz="1200" b="0" i="0" u="none" dirty="0">
                          <a:solidFill>
                            <a:srgbClr val="000000"/>
                          </a:solidFill>
                          <a:latin typeface="BIZ UDゴシック"/>
                          <a:ea typeface="BIZ UDゴシック"/>
                          <a:cs typeface="BIZ UDゴシック"/>
                        </a:rPr>
                        <a:t>電話、メール、通信、オンライン会議等の利用制約</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gn="l">
                        <a:lnSpc>
                          <a:spcPts val="1400"/>
                        </a:lnSpc>
                        <a:buNone/>
                      </a:pPr>
                      <a:r>
                        <a:rPr sz="1200" b="0" i="0" u="none" dirty="0">
                          <a:solidFill>
                            <a:schemeClr val="bg1"/>
                          </a:solidFill>
                          <a:highlight>
                            <a:srgbClr val="000080"/>
                          </a:highlight>
                          <a:latin typeface="BIZ UDゴシック"/>
                          <a:ea typeface="BIZ UDゴシック"/>
                          <a:cs typeface="BIZ UDゴシック"/>
                        </a:rPr>
                        <a:t>停止に至る可能性</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FFFFFF"/>
                          </a:solidFill>
                          <a:highlight>
                            <a:srgbClr val="000080"/>
                          </a:highlight>
                          <a:latin typeface="BIZ UDゴシック"/>
                          <a:ea typeface="BIZ UDゴシック"/>
                          <a:cs typeface="BIZ UDゴシック"/>
                        </a:rPr>
                        <a:t>停止に至る可能性</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FFFFFF"/>
                          </a:solidFill>
                          <a:highlight>
                            <a:srgbClr val="000080"/>
                          </a:highlight>
                          <a:latin typeface="BIZ UDゴシック"/>
                          <a:ea typeface="BIZ UDゴシック"/>
                          <a:cs typeface="BIZ UDゴシック"/>
                        </a:rPr>
                        <a:t>停止に至る可能性</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FFFFFF"/>
                          </a:solidFill>
                          <a:highlight>
                            <a:srgbClr val="000080"/>
                          </a:highlight>
                          <a:latin typeface="BIZ UDゴシック"/>
                          <a:ea typeface="BIZ UDゴシック"/>
                          <a:cs typeface="BIZ UDゴシック"/>
                        </a:rPr>
                        <a:t>停止に至る可能性</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FFFFFF"/>
                          </a:solidFill>
                          <a:highlight>
                            <a:srgbClr val="000080"/>
                          </a:highlight>
                          <a:latin typeface="BIZ UDゴシック"/>
                          <a:ea typeface="BIZ UDゴシック"/>
                          <a:cs typeface="BIZ UDゴシック"/>
                        </a:rPr>
                        <a:t>停止に至る可能性</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gn="l">
                        <a:lnSpc>
                          <a:spcPts val="1400"/>
                        </a:lnSpc>
                        <a:buNone/>
                      </a:pPr>
                      <a:r>
                        <a:rPr sz="1200" b="0" i="0" u="none" dirty="0">
                          <a:solidFill>
                            <a:schemeClr val="bg1"/>
                          </a:solidFill>
                          <a:highlight>
                            <a:srgbClr val="000080"/>
                          </a:highlight>
                          <a:latin typeface="BIZ UDゴシック"/>
                          <a:ea typeface="BIZ UDゴシック"/>
                          <a:cs typeface="BIZ UDゴシック"/>
                        </a:rPr>
                        <a:t>停止に至る可能性</a:t>
                      </a:r>
                    </a:p>
                  </a:txBody>
                  <a:tcPr marL="114300" marR="6350" marT="6350" marB="0" anchor="ctr">
                    <a:lnL w="12700" cmpd="sng">
                      <a:solidFill>
                        <a:schemeClr val="bg1">
                          <a:lumMod val="65000"/>
                        </a:schemeClr>
                      </a:solidFill>
                      <a:prstDash val="solid"/>
                    </a:lnL>
                    <a:lnR w="12700" cmpd="sng">
                      <a:solidFill>
                        <a:srgbClr val="002060"/>
                      </a:solidFill>
                      <a:prstDash val="solid"/>
                    </a:lnR>
                    <a:lnT w="12700" cmpd="sng">
                      <a:solidFill>
                        <a:schemeClr val="bg1">
                          <a:lumMod val="65000"/>
                        </a:schemeClr>
                      </a:solidFill>
                      <a:prstDash val="solid"/>
                    </a:lnT>
                    <a:lnB w="12700" cmpd="sng">
                      <a:solidFill>
                        <a:schemeClr val="bg1">
                          <a:lumMod val="65000"/>
                        </a:schemeClr>
                      </a:solidFill>
                      <a:prstDash val="solid"/>
                    </a:lnB>
                    <a:noFill/>
                  </a:tcPr>
                </a:tc>
                <a:extLst>
                  <a:ext uri="{0D108BD9-81ED-4DB2-BD59-A6C34878D82A}">
                    <a16:rowId xmlns:a16="http://schemas.microsoft.com/office/drawing/2014/main" val="10008"/>
                  </a:ext>
                </a:extLst>
              </a:tr>
              <a:tr h="758120">
                <a:tc>
                  <a:txBody>
                    <a:bodyPr/>
                    <a:lstStyle/>
                    <a:p>
                      <a:pPr algn="l">
                        <a:lnSpc>
                          <a:spcPts val="1400"/>
                        </a:lnSpc>
                        <a:buNone/>
                      </a:pPr>
                      <a:r>
                        <a:rPr sz="1200" b="1" i="0" u="none" dirty="0">
                          <a:solidFill>
                            <a:srgbClr val="000000"/>
                          </a:solidFill>
                          <a:latin typeface="BIZ UDゴシック"/>
                          <a:ea typeface="BIZ UDゴシック"/>
                          <a:cs typeface="BIZ UDゴシック"/>
                        </a:rPr>
                        <a:t>＋感染症</a:t>
                      </a:r>
                    </a:p>
                  </a:txBody>
                  <a:tcPr marL="114300" marR="6350" marT="6350" marB="0" anchor="ctr">
                    <a:lnL w="12700" cmpd="sng">
                      <a:solidFill>
                        <a:srgbClr val="002060"/>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rgbClr val="002060"/>
                      </a:solidFill>
                      <a:prstDash val="solid"/>
                    </a:lnB>
                    <a:noFill/>
                  </a:tcPr>
                </a:tc>
                <a:tc>
                  <a:txBody>
                    <a:bodyPr/>
                    <a:lstStyle/>
                    <a:p>
                      <a:pPr algn="l">
                        <a:lnSpc>
                          <a:spcPts val="1400"/>
                        </a:lnSpc>
                        <a:buNone/>
                      </a:pPr>
                      <a:r>
                        <a:rPr sz="1200" b="0" i="0" u="none" dirty="0">
                          <a:solidFill>
                            <a:srgbClr val="000000"/>
                          </a:solidFill>
                          <a:latin typeface="BIZ UDゴシック"/>
                          <a:ea typeface="BIZ UDゴシック"/>
                          <a:cs typeface="BIZ UDゴシック"/>
                        </a:rPr>
                        <a:t>職員参集・対面会議の制約、要員不足、オンライン依存増大</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rgbClr val="002060"/>
                      </a:solidFill>
                      <a:prstDash val="solid"/>
                    </a:lnB>
                    <a:noFill/>
                  </a:tcPr>
                </a:tc>
                <a:tc>
                  <a:txBody>
                    <a:bodyPr/>
                    <a:lstStyle/>
                    <a:p>
                      <a:pPr algn="l">
                        <a:lnSpc>
                          <a:spcPts val="1400"/>
                        </a:lnSpc>
                        <a:buNone/>
                      </a:pPr>
                      <a:r>
                        <a:rPr sz="1200" b="0" i="0" u="none" dirty="0">
                          <a:solidFill>
                            <a:srgbClr val="000000"/>
                          </a:solidFill>
                          <a:latin typeface="BIZ UDゴシック"/>
                          <a:ea typeface="BIZ UDゴシック"/>
                          <a:cs typeface="BIZ UDゴシック"/>
                        </a:rPr>
                        <a:t>首都直下地震の影響継続又は停滞の長期化</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rgbClr val="002060"/>
                      </a:solidFill>
                      <a:prstDash val="solid"/>
                    </a:lnB>
                    <a:noFill/>
                  </a:tcPr>
                </a:tc>
                <a:tc>
                  <a:txBody>
                    <a:bodyPr/>
                    <a:lstStyle/>
                    <a:p>
                      <a:pPr algn="l">
                        <a:lnSpc>
                          <a:spcPts val="1400"/>
                        </a:lnSpc>
                        <a:buNone/>
                      </a:pPr>
                      <a:r>
                        <a:rPr sz="1200" b="0" i="0" u="none" dirty="0">
                          <a:solidFill>
                            <a:srgbClr val="000000"/>
                          </a:solidFill>
                          <a:latin typeface="BIZ UDゴシック"/>
                          <a:ea typeface="BIZ UDゴシック"/>
                          <a:cs typeface="BIZ UDゴシック"/>
                        </a:rPr>
                        <a:t>要員不足により停滞の長期化</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rgbClr val="002060"/>
                      </a:solidFill>
                      <a:prstDash val="solid"/>
                    </a:lnB>
                    <a:noFill/>
                  </a:tcPr>
                </a:tc>
                <a:tc>
                  <a:txBody>
                    <a:bodyPr/>
                    <a:lstStyle/>
                    <a:p>
                      <a:pPr algn="l">
                        <a:lnSpc>
                          <a:spcPts val="1400"/>
                        </a:lnSpc>
                        <a:buNone/>
                      </a:pPr>
                      <a:r>
                        <a:rPr sz="1200" b="0" i="0" u="none" dirty="0">
                          <a:solidFill>
                            <a:srgbClr val="000000"/>
                          </a:solidFill>
                          <a:latin typeface="BIZ UDゴシック"/>
                          <a:ea typeface="BIZ UDゴシック"/>
                          <a:cs typeface="BIZ UDゴシック"/>
                        </a:rPr>
                        <a:t>対面調整制約・要員不足により停滞の長期化</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rgbClr val="002060"/>
                      </a:solidFill>
                      <a:prstDash val="solid"/>
                    </a:lnB>
                    <a:noFill/>
                  </a:tcPr>
                </a:tc>
                <a:tc>
                  <a:txBody>
                    <a:bodyPr/>
                    <a:lstStyle/>
                    <a:p>
                      <a:pPr algn="l">
                        <a:lnSpc>
                          <a:spcPts val="1400"/>
                        </a:lnSpc>
                        <a:buNone/>
                      </a:pPr>
                      <a:r>
                        <a:rPr sz="1200" b="0" i="0" u="none" dirty="0">
                          <a:solidFill>
                            <a:srgbClr val="000000"/>
                          </a:solidFill>
                          <a:latin typeface="BIZ UDゴシック"/>
                          <a:ea typeface="BIZ UDゴシック"/>
                          <a:cs typeface="BIZ UDゴシック"/>
                        </a:rPr>
                        <a:t>権限者・補佐要員不足により停滞の長期化又は停止に至る可能性</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rgbClr val="002060"/>
                      </a:solidFill>
                      <a:prstDash val="solid"/>
                    </a:lnB>
                    <a:noFill/>
                  </a:tcPr>
                </a:tc>
                <a:tc>
                  <a:txBody>
                    <a:bodyPr/>
                    <a:lstStyle/>
                    <a:p>
                      <a:pPr algn="l">
                        <a:lnSpc>
                          <a:spcPts val="1400"/>
                        </a:lnSpc>
                        <a:buNone/>
                      </a:pPr>
                      <a:r>
                        <a:rPr sz="1200" b="0" i="0" u="none" dirty="0">
                          <a:solidFill>
                            <a:srgbClr val="000000"/>
                          </a:solidFill>
                          <a:latin typeface="BIZ UDゴシック"/>
                          <a:ea typeface="BIZ UDゴシック"/>
                          <a:cs typeface="BIZ UDゴシック"/>
                        </a:rPr>
                        <a:t>実施要員不足により停滞の長期化</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rgbClr val="002060"/>
                      </a:solidFill>
                      <a:prstDash val="solid"/>
                    </a:lnB>
                    <a:noFill/>
                  </a:tcPr>
                </a:tc>
                <a:tc>
                  <a:txBody>
                    <a:bodyPr/>
                    <a:lstStyle/>
                    <a:p>
                      <a:pPr algn="l">
                        <a:lnSpc>
                          <a:spcPts val="1400"/>
                        </a:lnSpc>
                        <a:buNone/>
                      </a:pPr>
                      <a:r>
                        <a:rPr sz="1200" b="0" i="0" u="none" dirty="0">
                          <a:solidFill>
                            <a:srgbClr val="000000"/>
                          </a:solidFill>
                          <a:latin typeface="BIZ UDゴシック"/>
                          <a:ea typeface="BIZ UDゴシック"/>
                          <a:cs typeface="BIZ UDゴシック"/>
                        </a:rPr>
                        <a:t>発信要員不足により停滞の長期化</a:t>
                      </a:r>
                    </a:p>
                  </a:txBody>
                  <a:tcPr marL="114300" marR="6350" marT="6350" marB="0" anchor="ctr">
                    <a:lnL w="12700" cmpd="sng">
                      <a:solidFill>
                        <a:schemeClr val="bg1">
                          <a:lumMod val="65000"/>
                        </a:schemeClr>
                      </a:solidFill>
                      <a:prstDash val="solid"/>
                    </a:lnL>
                    <a:lnR w="12700" cmpd="sng">
                      <a:solidFill>
                        <a:srgbClr val="002060"/>
                      </a:solidFill>
                      <a:prstDash val="solid"/>
                    </a:lnR>
                    <a:lnT w="12700" cmpd="sng">
                      <a:solidFill>
                        <a:schemeClr val="bg1">
                          <a:lumMod val="65000"/>
                        </a:schemeClr>
                      </a:solidFill>
                      <a:prstDash val="solid"/>
                    </a:lnT>
                    <a:lnB w="12700" cmpd="sng">
                      <a:solidFill>
                        <a:srgbClr val="002060"/>
                      </a:solidFill>
                      <a:prstDash val="solid"/>
                    </a:lnB>
                    <a:no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7358600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3E080E24-1398-C888-2016-B0E60355D5E2}"/>
              </a:ext>
            </a:extLst>
          </p:cNvPr>
          <p:cNvSpPr>
            <a:spLocks noGrp="1"/>
          </p:cNvSpPr>
          <p:nvPr/>
        </p:nvSpPr>
        <p:spPr>
          <a:xfrm>
            <a:off x="0" y="0"/>
            <a:ext cx="12192000" cy="6194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sz="2400" b="1" dirty="0">
                <a:solidFill>
                  <a:schemeClr val="bg1"/>
                </a:solidFill>
                <a:latin typeface="BIZ UDPゴシック"/>
                <a:ea typeface="BIZ UDPゴシック"/>
                <a:cs typeface="BIZ UDPゴシック"/>
              </a:rPr>
              <a:t>Ⅰー</a:t>
            </a:r>
            <a:r>
              <a:rPr lang="ja-JP" altLang="en-US" sz="2400" b="1" dirty="0">
                <a:solidFill>
                  <a:schemeClr val="bg1"/>
                </a:solidFill>
                <a:latin typeface="BIZ UDPゴシック"/>
                <a:ea typeface="BIZ UDPゴシック"/>
                <a:cs typeface="BIZ UDPゴシック"/>
              </a:rPr>
              <a:t>４</a:t>
            </a:r>
            <a:r>
              <a:rPr sz="2400" b="1" dirty="0">
                <a:solidFill>
                  <a:schemeClr val="bg1"/>
                </a:solidFill>
                <a:latin typeface="BIZ UDPゴシック"/>
                <a:ea typeface="BIZ UDPゴシック"/>
                <a:cs typeface="BIZ UDPゴシック"/>
              </a:rPr>
              <a:t>ーイ　自然災害以外（予見可能性）</a:t>
            </a:r>
          </a:p>
        </p:txBody>
      </p:sp>
      <p:sp>
        <p:nvSpPr>
          <p:cNvPr id="4" name="スライド番号プレースホルダー 1">
            <a:extLst>
              <a:ext uri="{FF2B5EF4-FFF2-40B4-BE49-F238E27FC236}">
                <a16:creationId xmlns:a16="http://schemas.microsoft.com/office/drawing/2014/main" id="{84FAF5B7-65BC-17A7-E36D-C19CD616C6BC}"/>
              </a:ext>
            </a:extLst>
          </p:cNvPr>
          <p:cNvSpPr>
            <a:spLocks noGrp="1"/>
          </p:cNvSpPr>
          <p:nvPr>
            <p:ph type="sldNum" idx="12"/>
          </p:nvPr>
        </p:nvSpPr>
        <p:spPr>
          <a:xfrm>
            <a:off x="9448800" y="6394177"/>
            <a:ext cx="2743200" cy="365125"/>
          </a:xfrm>
        </p:spPr>
        <p:txBody>
          <a:bodyPr anchor="ctr"/>
          <a:lstStyle/>
          <a:p>
            <a:pPr algn="r">
              <a:buNone/>
              <a:defRPr sz="1200">
                <a:latin typeface="BIZ UDゴシック"/>
                <a:ea typeface="BIZ UDゴシック"/>
                <a:cs typeface="BIZ UDゴシック"/>
              </a:defRPr>
            </a:pPr>
            <a:fld id="{90F7333B-44AC-F7E9-D49D-FE92F45E0477}" type="slidenum">
              <a:rPr sz="1200">
                <a:latin typeface="BIZ UDゴシック"/>
                <a:ea typeface="BIZ UDゴシック"/>
                <a:cs typeface="BIZ UDゴシック"/>
              </a:rPr>
              <a:t>16</a:t>
            </a:fld>
            <a:endParaRPr sz="1400" dirty="0">
              <a:latin typeface="BIZ UDPゴシック"/>
              <a:ea typeface="BIZ UDPゴシック"/>
              <a:cs typeface="BIZ UDPゴシック"/>
            </a:endParaRPr>
          </a:p>
        </p:txBody>
      </p:sp>
      <p:sp>
        <p:nvSpPr>
          <p:cNvPr id="14" name="テキスト ボックス 13">
            <a:extLst>
              <a:ext uri="{FF2B5EF4-FFF2-40B4-BE49-F238E27FC236}">
                <a16:creationId xmlns:a16="http://schemas.microsoft.com/office/drawing/2014/main" id="{BC330DF4-DB62-754D-8FD8-3C7D15B84F5C}"/>
              </a:ext>
            </a:extLst>
          </p:cNvPr>
          <p:cNvSpPr>
            <a:spLocks noGrp="1"/>
          </p:cNvSpPr>
          <p:nvPr/>
        </p:nvSpPr>
        <p:spPr>
          <a:xfrm>
            <a:off x="287079" y="643904"/>
            <a:ext cx="11904921" cy="600164"/>
          </a:xfrm>
          <a:prstGeom prst="rect">
            <a:avLst/>
          </a:prstGeom>
          <a:solidFill>
            <a:srgbClr val="BDD7EE"/>
          </a:solidFill>
        </p:spPr>
        <p:txBody>
          <a:bodyPr wrap="square">
            <a:spAutoFit/>
          </a:bodyPr>
          <a:lstStyle/>
          <a:p>
            <a:pPr marL="285750" indent="-285750">
              <a:spcBef>
                <a:spcPts val="600"/>
              </a:spcBef>
              <a:buFont typeface="Wingdings"/>
              <a:buChar char="u"/>
            </a:pPr>
            <a:r>
              <a:rPr sz="1400" b="1" u="sng" dirty="0">
                <a:latin typeface="BIZ UDゴシック"/>
                <a:ea typeface="BIZ UDゴシック"/>
                <a:cs typeface="BIZ UDゴシック"/>
              </a:rPr>
              <a:t>武力攻撃・テロ</a:t>
            </a:r>
            <a:r>
              <a:rPr sz="1400" dirty="0">
                <a:latin typeface="BIZ UDゴシック"/>
                <a:ea typeface="BIZ UDゴシック"/>
                <a:cs typeface="BIZ UDゴシック"/>
              </a:rPr>
              <a:t>については、</a:t>
            </a:r>
            <a:r>
              <a:rPr sz="1400" b="1" u="sng" dirty="0">
                <a:latin typeface="BIZ UDゴシック"/>
                <a:ea typeface="BIZ UDゴシック"/>
                <a:cs typeface="BIZ UDゴシック"/>
              </a:rPr>
              <a:t>国際関係の緊張等が事前対応の判断材料となる場合がある。</a:t>
            </a:r>
          </a:p>
          <a:p>
            <a:pPr marL="285750" indent="-285750">
              <a:spcBef>
                <a:spcPts val="600"/>
              </a:spcBef>
              <a:buFont typeface="Wingdings"/>
              <a:buChar char="u"/>
            </a:pPr>
            <a:r>
              <a:rPr sz="1400" b="1" u="sng" dirty="0">
                <a:latin typeface="BIZ UDゴシック"/>
                <a:ea typeface="BIZ UDゴシック"/>
                <a:cs typeface="BIZ UDゴシック"/>
              </a:rPr>
              <a:t>その他の事象</a:t>
            </a:r>
            <a:r>
              <a:rPr sz="1400" dirty="0">
                <a:latin typeface="BIZ UDゴシック"/>
                <a:ea typeface="BIZ UDゴシック"/>
                <a:cs typeface="BIZ UDゴシック"/>
              </a:rPr>
              <a:t>は、</a:t>
            </a:r>
            <a:r>
              <a:rPr sz="1400" b="1" u="sng" dirty="0">
                <a:latin typeface="BIZ UDゴシック"/>
                <a:ea typeface="BIZ UDゴシック"/>
                <a:cs typeface="BIZ UDゴシック"/>
              </a:rPr>
              <a:t>発生前に対応開始を判断できる情報を得ることが困難</a:t>
            </a:r>
            <a:r>
              <a:rPr sz="1400" dirty="0">
                <a:latin typeface="BIZ UDゴシック"/>
                <a:ea typeface="BIZ UDゴシック"/>
                <a:cs typeface="BIZ UDゴシック"/>
              </a:rPr>
              <a:t>な場合が多い。</a:t>
            </a:r>
          </a:p>
        </p:txBody>
      </p:sp>
      <p:sp>
        <p:nvSpPr>
          <p:cNvPr id="32" name="正方形/長方形 31">
            <a:extLst>
              <a:ext uri="{FF2B5EF4-FFF2-40B4-BE49-F238E27FC236}">
                <a16:creationId xmlns:a16="http://schemas.microsoft.com/office/drawing/2014/main" id="{FF635D08-2259-F120-7775-5819711C13F1}"/>
              </a:ext>
            </a:extLst>
          </p:cNvPr>
          <p:cNvSpPr>
            <a:spLocks noGrp="1"/>
          </p:cNvSpPr>
          <p:nvPr/>
        </p:nvSpPr>
        <p:spPr>
          <a:xfrm>
            <a:off x="505838" y="1550002"/>
            <a:ext cx="3118473" cy="588437"/>
          </a:xfrm>
          <a:prstGeom prst="rect">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b="1" dirty="0">
                <a:solidFill>
                  <a:schemeClr val="bg1"/>
                </a:solidFill>
                <a:latin typeface="BIZ UDゴシック"/>
                <a:ea typeface="BIZ UDゴシック"/>
                <a:cs typeface="BIZ UDゴシック"/>
              </a:rPr>
              <a:t>災害・事象</a:t>
            </a:r>
          </a:p>
        </p:txBody>
      </p:sp>
      <p:sp>
        <p:nvSpPr>
          <p:cNvPr id="33" name="正方形/長方形 32">
            <a:extLst>
              <a:ext uri="{FF2B5EF4-FFF2-40B4-BE49-F238E27FC236}">
                <a16:creationId xmlns:a16="http://schemas.microsoft.com/office/drawing/2014/main" id="{8F062237-CBB3-E7C3-9F3B-400300BF3893}"/>
              </a:ext>
            </a:extLst>
          </p:cNvPr>
          <p:cNvSpPr>
            <a:spLocks noGrp="1"/>
          </p:cNvSpPr>
          <p:nvPr/>
        </p:nvSpPr>
        <p:spPr>
          <a:xfrm>
            <a:off x="3718155" y="1550001"/>
            <a:ext cx="3118473" cy="58843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b="1" dirty="0">
                <a:solidFill>
                  <a:schemeClr val="bg1"/>
                </a:solidFill>
                <a:latin typeface="BIZ UDゴシック"/>
                <a:ea typeface="BIZ UDゴシック"/>
                <a:cs typeface="BIZ UDゴシック"/>
              </a:rPr>
              <a:t>予見可能性</a:t>
            </a:r>
            <a:endParaRPr b="1" dirty="0">
              <a:solidFill>
                <a:schemeClr val="bg1"/>
              </a:solidFill>
              <a:latin typeface="BIZ UDゴシック"/>
              <a:ea typeface="BIZ UDゴシック"/>
              <a:cs typeface="BIZ UDゴシック"/>
            </a:endParaRPr>
          </a:p>
        </p:txBody>
      </p:sp>
      <p:sp>
        <p:nvSpPr>
          <p:cNvPr id="34" name="正方形/長方形 33">
            <a:extLst>
              <a:ext uri="{FF2B5EF4-FFF2-40B4-BE49-F238E27FC236}">
                <a16:creationId xmlns:a16="http://schemas.microsoft.com/office/drawing/2014/main" id="{FDE26813-3D57-3FA6-EFCF-B4BC0C6AF5F4}"/>
              </a:ext>
            </a:extLst>
          </p:cNvPr>
          <p:cNvSpPr>
            <a:spLocks noGrp="1"/>
          </p:cNvSpPr>
          <p:nvPr/>
        </p:nvSpPr>
        <p:spPr>
          <a:xfrm>
            <a:off x="6930473" y="1550001"/>
            <a:ext cx="4966455" cy="58843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b="1" dirty="0">
                <a:solidFill>
                  <a:schemeClr val="bg1"/>
                </a:solidFill>
                <a:latin typeface="BIZ UDゴシック"/>
                <a:ea typeface="BIZ UDゴシック"/>
                <a:cs typeface="BIZ UDゴシック"/>
              </a:rPr>
              <a:t>左記予見ツール</a:t>
            </a:r>
          </a:p>
        </p:txBody>
      </p:sp>
      <p:sp>
        <p:nvSpPr>
          <p:cNvPr id="29" name="正方形/長方形 28">
            <a:extLst>
              <a:ext uri="{FF2B5EF4-FFF2-40B4-BE49-F238E27FC236}">
                <a16:creationId xmlns:a16="http://schemas.microsoft.com/office/drawing/2014/main" id="{71DD1A6E-5526-5192-3D1F-B7521DDD4BAA}"/>
              </a:ext>
            </a:extLst>
          </p:cNvPr>
          <p:cNvSpPr>
            <a:spLocks noGrp="1"/>
          </p:cNvSpPr>
          <p:nvPr/>
        </p:nvSpPr>
        <p:spPr>
          <a:xfrm>
            <a:off x="505838" y="2215256"/>
            <a:ext cx="3118473" cy="588437"/>
          </a:xfrm>
          <a:prstGeom prst="rect">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b="1" dirty="0">
                <a:solidFill>
                  <a:schemeClr val="tx1"/>
                </a:solidFill>
                <a:latin typeface="BIZ UDゴシック"/>
                <a:ea typeface="BIZ UDゴシック"/>
                <a:cs typeface="BIZ UDゴシック"/>
              </a:rPr>
              <a:t>原子力災害</a:t>
            </a:r>
          </a:p>
        </p:txBody>
      </p:sp>
      <p:sp>
        <p:nvSpPr>
          <p:cNvPr id="30" name="正方形/長方形 29">
            <a:extLst>
              <a:ext uri="{FF2B5EF4-FFF2-40B4-BE49-F238E27FC236}">
                <a16:creationId xmlns:a16="http://schemas.microsoft.com/office/drawing/2014/main" id="{F484D1BE-58A6-315C-896F-50D83090430D}"/>
              </a:ext>
            </a:extLst>
          </p:cNvPr>
          <p:cNvSpPr>
            <a:spLocks noGrp="1"/>
          </p:cNvSpPr>
          <p:nvPr/>
        </p:nvSpPr>
        <p:spPr>
          <a:xfrm>
            <a:off x="3718155" y="2215255"/>
            <a:ext cx="3118473" cy="588437"/>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dirty="0">
                <a:solidFill>
                  <a:schemeClr val="tx1"/>
                </a:solidFill>
                <a:latin typeface="BIZ UDゴシック"/>
                <a:ea typeface="BIZ UDゴシック"/>
                <a:cs typeface="BIZ UDゴシック"/>
              </a:rPr>
              <a:t>なし</a:t>
            </a:r>
            <a:endParaRPr dirty="0">
              <a:solidFill>
                <a:schemeClr val="tx1"/>
              </a:solidFill>
              <a:latin typeface="BIZ UDゴシック"/>
              <a:ea typeface="BIZ UDゴシック"/>
              <a:cs typeface="BIZ UDゴシック"/>
            </a:endParaRPr>
          </a:p>
        </p:txBody>
      </p:sp>
      <p:sp>
        <p:nvSpPr>
          <p:cNvPr id="31" name="正方形/長方形 30">
            <a:extLst>
              <a:ext uri="{FF2B5EF4-FFF2-40B4-BE49-F238E27FC236}">
                <a16:creationId xmlns:a16="http://schemas.microsoft.com/office/drawing/2014/main" id="{ACD9ECB1-3579-6729-AB13-40D9C295DA38}"/>
              </a:ext>
            </a:extLst>
          </p:cNvPr>
          <p:cNvSpPr>
            <a:spLocks noGrp="1"/>
          </p:cNvSpPr>
          <p:nvPr/>
        </p:nvSpPr>
        <p:spPr>
          <a:xfrm>
            <a:off x="6930473" y="2215255"/>
            <a:ext cx="4966455" cy="588437"/>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dirty="0">
                <a:solidFill>
                  <a:schemeClr val="tx1"/>
                </a:solidFill>
                <a:latin typeface="BIZ UDゴシック"/>
                <a:ea typeface="BIZ UDゴシック"/>
                <a:cs typeface="BIZ UDゴシック"/>
              </a:rPr>
              <a:t>ー</a:t>
            </a:r>
          </a:p>
        </p:txBody>
      </p:sp>
      <p:sp>
        <p:nvSpPr>
          <p:cNvPr id="26" name="正方形/長方形 25">
            <a:extLst>
              <a:ext uri="{FF2B5EF4-FFF2-40B4-BE49-F238E27FC236}">
                <a16:creationId xmlns:a16="http://schemas.microsoft.com/office/drawing/2014/main" id="{FCD53B0F-9C6C-FC52-BD43-40E7A3FBA95A}"/>
              </a:ext>
            </a:extLst>
          </p:cNvPr>
          <p:cNvSpPr>
            <a:spLocks noGrp="1"/>
          </p:cNvSpPr>
          <p:nvPr/>
        </p:nvSpPr>
        <p:spPr>
          <a:xfrm>
            <a:off x="505838" y="2874525"/>
            <a:ext cx="3118473" cy="588437"/>
          </a:xfrm>
          <a:prstGeom prst="rect">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b="1" dirty="0">
                <a:solidFill>
                  <a:schemeClr val="tx1"/>
                </a:solidFill>
                <a:latin typeface="BIZ UDゴシック"/>
                <a:ea typeface="BIZ UDゴシック"/>
                <a:cs typeface="BIZ UDゴシック"/>
              </a:rPr>
              <a:t>危険物災害・火災</a:t>
            </a:r>
          </a:p>
        </p:txBody>
      </p:sp>
      <p:sp>
        <p:nvSpPr>
          <p:cNvPr id="27" name="正方形/長方形 26">
            <a:extLst>
              <a:ext uri="{FF2B5EF4-FFF2-40B4-BE49-F238E27FC236}">
                <a16:creationId xmlns:a16="http://schemas.microsoft.com/office/drawing/2014/main" id="{BF9B63A6-25F9-40EC-0925-B1CB8C8E6CB1}"/>
              </a:ext>
            </a:extLst>
          </p:cNvPr>
          <p:cNvSpPr>
            <a:spLocks noGrp="1"/>
          </p:cNvSpPr>
          <p:nvPr/>
        </p:nvSpPr>
        <p:spPr>
          <a:xfrm>
            <a:off x="3718155" y="2874524"/>
            <a:ext cx="3118473" cy="588437"/>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dirty="0">
                <a:solidFill>
                  <a:schemeClr val="tx1"/>
                </a:solidFill>
                <a:latin typeface="BIZ UDゴシック"/>
                <a:ea typeface="BIZ UDゴシック"/>
                <a:cs typeface="BIZ UDゴシック"/>
              </a:rPr>
              <a:t>なし</a:t>
            </a:r>
            <a:endParaRPr dirty="0">
              <a:solidFill>
                <a:schemeClr val="tx1"/>
              </a:solidFill>
              <a:latin typeface="BIZ UDゴシック"/>
              <a:ea typeface="BIZ UDゴシック"/>
              <a:cs typeface="BIZ UDゴシック"/>
            </a:endParaRPr>
          </a:p>
        </p:txBody>
      </p:sp>
      <p:sp>
        <p:nvSpPr>
          <p:cNvPr id="28" name="正方形/長方形 27">
            <a:extLst>
              <a:ext uri="{FF2B5EF4-FFF2-40B4-BE49-F238E27FC236}">
                <a16:creationId xmlns:a16="http://schemas.microsoft.com/office/drawing/2014/main" id="{BACA49D2-B2EC-924F-FD4B-C63000D46297}"/>
              </a:ext>
            </a:extLst>
          </p:cNvPr>
          <p:cNvSpPr>
            <a:spLocks noGrp="1"/>
          </p:cNvSpPr>
          <p:nvPr/>
        </p:nvSpPr>
        <p:spPr>
          <a:xfrm>
            <a:off x="6930473" y="2874524"/>
            <a:ext cx="4966455" cy="588437"/>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dirty="0">
                <a:solidFill>
                  <a:schemeClr val="tx1"/>
                </a:solidFill>
                <a:latin typeface="BIZ UDゴシック"/>
                <a:ea typeface="BIZ UDゴシック"/>
                <a:cs typeface="BIZ UDゴシック"/>
              </a:rPr>
              <a:t>ー</a:t>
            </a:r>
          </a:p>
        </p:txBody>
      </p:sp>
      <p:sp>
        <p:nvSpPr>
          <p:cNvPr id="23" name="正方形/長方形 22">
            <a:extLst>
              <a:ext uri="{FF2B5EF4-FFF2-40B4-BE49-F238E27FC236}">
                <a16:creationId xmlns:a16="http://schemas.microsoft.com/office/drawing/2014/main" id="{F218F77C-EBD0-2719-AEEE-ED0F796B0223}"/>
              </a:ext>
            </a:extLst>
          </p:cNvPr>
          <p:cNvSpPr>
            <a:spLocks noGrp="1"/>
          </p:cNvSpPr>
          <p:nvPr/>
        </p:nvSpPr>
        <p:spPr>
          <a:xfrm>
            <a:off x="505838" y="3533793"/>
            <a:ext cx="3118473" cy="588437"/>
          </a:xfrm>
          <a:prstGeom prst="rect">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b="1" dirty="0">
                <a:solidFill>
                  <a:schemeClr val="tx1"/>
                </a:solidFill>
                <a:latin typeface="BIZ UDゴシック"/>
                <a:ea typeface="BIZ UDゴシック"/>
                <a:cs typeface="BIZ UDゴシック"/>
              </a:rPr>
              <a:t>武力攻撃・テロ</a:t>
            </a:r>
          </a:p>
        </p:txBody>
      </p:sp>
      <p:sp>
        <p:nvSpPr>
          <p:cNvPr id="24" name="正方形/長方形 23">
            <a:extLst>
              <a:ext uri="{FF2B5EF4-FFF2-40B4-BE49-F238E27FC236}">
                <a16:creationId xmlns:a16="http://schemas.microsoft.com/office/drawing/2014/main" id="{62F5416C-C75B-D96B-1AE7-94319CA805A9}"/>
              </a:ext>
            </a:extLst>
          </p:cNvPr>
          <p:cNvSpPr>
            <a:spLocks noGrp="1"/>
          </p:cNvSpPr>
          <p:nvPr/>
        </p:nvSpPr>
        <p:spPr>
          <a:xfrm>
            <a:off x="3718155" y="3533792"/>
            <a:ext cx="3118473" cy="588437"/>
          </a:xfrm>
          <a:prstGeom prst="rect">
            <a:avLst/>
          </a:prstGeom>
          <a:solidFill>
            <a:schemeClr val="accent2">
              <a:lumMod val="60000"/>
              <a:lumOff val="4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dirty="0">
                <a:solidFill>
                  <a:schemeClr val="tx1"/>
                </a:solidFill>
                <a:latin typeface="BIZ UDゴシック"/>
                <a:ea typeface="BIZ UDゴシック"/>
                <a:cs typeface="BIZ UDゴシック"/>
              </a:rPr>
              <a:t>一部あり</a:t>
            </a:r>
            <a:endParaRPr dirty="0">
              <a:solidFill>
                <a:schemeClr val="tx1"/>
              </a:solidFill>
              <a:latin typeface="BIZ UDゴシック"/>
              <a:ea typeface="BIZ UDゴシック"/>
              <a:cs typeface="BIZ UDゴシック"/>
            </a:endParaRPr>
          </a:p>
        </p:txBody>
      </p:sp>
      <p:sp>
        <p:nvSpPr>
          <p:cNvPr id="25" name="正方形/長方形 24">
            <a:extLst>
              <a:ext uri="{FF2B5EF4-FFF2-40B4-BE49-F238E27FC236}">
                <a16:creationId xmlns:a16="http://schemas.microsoft.com/office/drawing/2014/main" id="{5B1F9DC5-15EB-6CB9-BF43-3AA3CA27DCF1}"/>
              </a:ext>
            </a:extLst>
          </p:cNvPr>
          <p:cNvSpPr>
            <a:spLocks noGrp="1"/>
          </p:cNvSpPr>
          <p:nvPr/>
        </p:nvSpPr>
        <p:spPr>
          <a:xfrm>
            <a:off x="6930473" y="3533792"/>
            <a:ext cx="4966455" cy="588437"/>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dirty="0">
                <a:solidFill>
                  <a:schemeClr val="tx1"/>
                </a:solidFill>
                <a:latin typeface="BIZ UDゴシック"/>
                <a:ea typeface="BIZ UDゴシック"/>
                <a:cs typeface="BIZ UDゴシック"/>
              </a:rPr>
              <a:t>国際関係の緊張等</a:t>
            </a:r>
          </a:p>
        </p:txBody>
      </p:sp>
      <p:sp>
        <p:nvSpPr>
          <p:cNvPr id="20" name="正方形/長方形 19">
            <a:extLst>
              <a:ext uri="{FF2B5EF4-FFF2-40B4-BE49-F238E27FC236}">
                <a16:creationId xmlns:a16="http://schemas.microsoft.com/office/drawing/2014/main" id="{19414233-4196-EDEF-00CE-A3FCDE42B95B}"/>
              </a:ext>
            </a:extLst>
          </p:cNvPr>
          <p:cNvSpPr>
            <a:spLocks noGrp="1"/>
          </p:cNvSpPr>
          <p:nvPr/>
        </p:nvSpPr>
        <p:spPr>
          <a:xfrm>
            <a:off x="505838" y="4193061"/>
            <a:ext cx="3118473" cy="588437"/>
          </a:xfrm>
          <a:prstGeom prst="rect">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b="1" dirty="0">
                <a:solidFill>
                  <a:schemeClr val="tx1"/>
                </a:solidFill>
                <a:latin typeface="BIZ UDゴシック"/>
                <a:ea typeface="BIZ UDゴシック"/>
                <a:cs typeface="BIZ UDゴシック"/>
              </a:rPr>
              <a:t>IT障害（</a:t>
            </a:r>
            <a:r>
              <a:rPr sz="1600" b="1" spc="-150" dirty="0">
                <a:solidFill>
                  <a:schemeClr val="tx1"/>
                </a:solidFill>
                <a:latin typeface="BIZ UDゴシック"/>
                <a:ea typeface="BIZ UDゴシック"/>
                <a:cs typeface="BIZ UDゴシック"/>
              </a:rPr>
              <a:t>サイバー攻撃、IT事故</a:t>
            </a:r>
            <a:r>
              <a:rPr sz="1600" b="1" dirty="0">
                <a:solidFill>
                  <a:schemeClr val="tx1"/>
                </a:solidFill>
                <a:latin typeface="BIZ UDゴシック"/>
                <a:ea typeface="BIZ UDゴシック"/>
                <a:cs typeface="BIZ UDゴシック"/>
              </a:rPr>
              <a:t>）</a:t>
            </a:r>
          </a:p>
        </p:txBody>
      </p:sp>
      <p:sp>
        <p:nvSpPr>
          <p:cNvPr id="21" name="正方形/長方形 20">
            <a:extLst>
              <a:ext uri="{FF2B5EF4-FFF2-40B4-BE49-F238E27FC236}">
                <a16:creationId xmlns:a16="http://schemas.microsoft.com/office/drawing/2014/main" id="{3E98C1E6-0123-63E6-3FFD-ED24B75E9899}"/>
              </a:ext>
            </a:extLst>
          </p:cNvPr>
          <p:cNvSpPr>
            <a:spLocks noGrp="1"/>
          </p:cNvSpPr>
          <p:nvPr/>
        </p:nvSpPr>
        <p:spPr>
          <a:xfrm>
            <a:off x="3718155" y="4193060"/>
            <a:ext cx="3118473" cy="588437"/>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lang="ja-JP" altLang="en-US" sz="1600" dirty="0">
                <a:solidFill>
                  <a:schemeClr val="tx1"/>
                </a:solidFill>
                <a:latin typeface="BIZ UDゴシック"/>
                <a:ea typeface="BIZ UDゴシック"/>
                <a:cs typeface="BIZ UDゴシック"/>
              </a:rPr>
              <a:t>なし</a:t>
            </a:r>
            <a:endParaRPr dirty="0">
              <a:solidFill>
                <a:schemeClr val="tx1"/>
              </a:solidFill>
              <a:latin typeface="BIZ UDゴシック"/>
              <a:ea typeface="BIZ UDゴシック"/>
              <a:cs typeface="BIZ UDゴシック"/>
            </a:endParaRPr>
          </a:p>
        </p:txBody>
      </p:sp>
      <p:sp>
        <p:nvSpPr>
          <p:cNvPr id="22" name="正方形/長方形 21">
            <a:extLst>
              <a:ext uri="{FF2B5EF4-FFF2-40B4-BE49-F238E27FC236}">
                <a16:creationId xmlns:a16="http://schemas.microsoft.com/office/drawing/2014/main" id="{1C57A2DD-7EF5-DDA6-B5FD-605FE25BCF9B}"/>
              </a:ext>
            </a:extLst>
          </p:cNvPr>
          <p:cNvSpPr>
            <a:spLocks noGrp="1"/>
          </p:cNvSpPr>
          <p:nvPr/>
        </p:nvSpPr>
        <p:spPr>
          <a:xfrm>
            <a:off x="6930473" y="4193060"/>
            <a:ext cx="4966455" cy="588437"/>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dirty="0">
                <a:solidFill>
                  <a:schemeClr val="tx1"/>
                </a:solidFill>
                <a:latin typeface="BIZ UDゴシック"/>
                <a:ea typeface="BIZ UDゴシック"/>
                <a:cs typeface="BIZ UDゴシック"/>
              </a:rPr>
              <a:t>ー</a:t>
            </a:r>
          </a:p>
        </p:txBody>
      </p:sp>
      <p:sp>
        <p:nvSpPr>
          <p:cNvPr id="17" name="正方形/長方形 16">
            <a:extLst>
              <a:ext uri="{FF2B5EF4-FFF2-40B4-BE49-F238E27FC236}">
                <a16:creationId xmlns:a16="http://schemas.microsoft.com/office/drawing/2014/main" id="{B1CC9FFC-7F01-8396-EF61-13CBDB7C1090}"/>
              </a:ext>
            </a:extLst>
          </p:cNvPr>
          <p:cNvSpPr>
            <a:spLocks noGrp="1"/>
          </p:cNvSpPr>
          <p:nvPr/>
        </p:nvSpPr>
        <p:spPr>
          <a:xfrm>
            <a:off x="505838" y="4852329"/>
            <a:ext cx="3118473" cy="588437"/>
          </a:xfrm>
          <a:prstGeom prst="rect">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b="1" dirty="0">
                <a:solidFill>
                  <a:schemeClr val="tx1"/>
                </a:solidFill>
                <a:latin typeface="BIZ UDゴシック"/>
                <a:ea typeface="BIZ UDゴシック"/>
                <a:cs typeface="BIZ UDゴシック"/>
              </a:rPr>
              <a:t>大規模停電（ブラックアウト）</a:t>
            </a:r>
          </a:p>
        </p:txBody>
      </p:sp>
      <p:sp>
        <p:nvSpPr>
          <p:cNvPr id="18" name="正方形/長方形 17">
            <a:extLst>
              <a:ext uri="{FF2B5EF4-FFF2-40B4-BE49-F238E27FC236}">
                <a16:creationId xmlns:a16="http://schemas.microsoft.com/office/drawing/2014/main" id="{BFDA4C5F-721D-C177-7D51-72ADE2E2567A}"/>
              </a:ext>
            </a:extLst>
          </p:cNvPr>
          <p:cNvSpPr>
            <a:spLocks noGrp="1"/>
          </p:cNvSpPr>
          <p:nvPr/>
        </p:nvSpPr>
        <p:spPr>
          <a:xfrm>
            <a:off x="3718155" y="4852328"/>
            <a:ext cx="3118473" cy="588437"/>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lang="ja-JP" altLang="en-US" sz="1600" dirty="0">
                <a:solidFill>
                  <a:schemeClr val="tx1"/>
                </a:solidFill>
                <a:latin typeface="BIZ UDゴシック"/>
                <a:ea typeface="BIZ UDゴシック"/>
                <a:cs typeface="BIZ UDゴシック"/>
              </a:rPr>
              <a:t>なし</a:t>
            </a:r>
            <a:endParaRPr dirty="0">
              <a:solidFill>
                <a:schemeClr val="tx1"/>
              </a:solidFill>
              <a:latin typeface="BIZ UDゴシック"/>
              <a:ea typeface="BIZ UDゴシック"/>
              <a:cs typeface="BIZ UDゴシック"/>
            </a:endParaRPr>
          </a:p>
        </p:txBody>
      </p:sp>
      <p:sp>
        <p:nvSpPr>
          <p:cNvPr id="19" name="正方形/長方形 18">
            <a:extLst>
              <a:ext uri="{FF2B5EF4-FFF2-40B4-BE49-F238E27FC236}">
                <a16:creationId xmlns:a16="http://schemas.microsoft.com/office/drawing/2014/main" id="{FCDF094A-081E-21D0-A6D5-D81EE2B37D67}"/>
              </a:ext>
            </a:extLst>
          </p:cNvPr>
          <p:cNvSpPr>
            <a:spLocks noGrp="1"/>
          </p:cNvSpPr>
          <p:nvPr/>
        </p:nvSpPr>
        <p:spPr>
          <a:xfrm>
            <a:off x="6930473" y="4852328"/>
            <a:ext cx="4966455" cy="588437"/>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dirty="0">
                <a:solidFill>
                  <a:schemeClr val="tx1"/>
                </a:solidFill>
                <a:latin typeface="BIZ UDゴシック"/>
                <a:ea typeface="BIZ UDゴシック"/>
                <a:cs typeface="BIZ UDゴシック"/>
              </a:rPr>
              <a:t>ー</a:t>
            </a:r>
          </a:p>
        </p:txBody>
      </p:sp>
      <p:sp>
        <p:nvSpPr>
          <p:cNvPr id="13" name="正方形/長方形 12">
            <a:extLst>
              <a:ext uri="{FF2B5EF4-FFF2-40B4-BE49-F238E27FC236}">
                <a16:creationId xmlns:a16="http://schemas.microsoft.com/office/drawing/2014/main" id="{AD7A51E9-AE49-D92E-3688-9D13F6970124}"/>
              </a:ext>
            </a:extLst>
          </p:cNvPr>
          <p:cNvSpPr>
            <a:spLocks noGrp="1"/>
          </p:cNvSpPr>
          <p:nvPr/>
        </p:nvSpPr>
        <p:spPr>
          <a:xfrm>
            <a:off x="505838" y="5511597"/>
            <a:ext cx="3118473" cy="588437"/>
          </a:xfrm>
          <a:prstGeom prst="rect">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b="1" dirty="0">
                <a:solidFill>
                  <a:schemeClr val="tx1"/>
                </a:solidFill>
                <a:latin typeface="BIZ UDゴシック"/>
                <a:ea typeface="BIZ UDゴシック"/>
                <a:cs typeface="BIZ UDゴシック"/>
              </a:rPr>
              <a:t>大規模通信障害</a:t>
            </a:r>
          </a:p>
        </p:txBody>
      </p:sp>
      <p:sp>
        <p:nvSpPr>
          <p:cNvPr id="15" name="正方形/長方形 14">
            <a:extLst>
              <a:ext uri="{FF2B5EF4-FFF2-40B4-BE49-F238E27FC236}">
                <a16:creationId xmlns:a16="http://schemas.microsoft.com/office/drawing/2014/main" id="{1C071B45-08AF-A9DA-BE6A-F5322338AE83}"/>
              </a:ext>
            </a:extLst>
          </p:cNvPr>
          <p:cNvSpPr>
            <a:spLocks noGrp="1"/>
          </p:cNvSpPr>
          <p:nvPr/>
        </p:nvSpPr>
        <p:spPr>
          <a:xfrm>
            <a:off x="3718155" y="5511596"/>
            <a:ext cx="3118473" cy="588437"/>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lang="ja-JP" altLang="en-US" sz="1600" dirty="0">
                <a:solidFill>
                  <a:schemeClr val="tx1"/>
                </a:solidFill>
                <a:latin typeface="BIZ UDゴシック"/>
                <a:ea typeface="BIZ UDゴシック"/>
                <a:cs typeface="BIZ UDゴシック"/>
              </a:rPr>
              <a:t>なし</a:t>
            </a:r>
            <a:endParaRPr dirty="0">
              <a:solidFill>
                <a:schemeClr val="tx1"/>
              </a:solidFill>
              <a:latin typeface="BIZ UDゴシック"/>
              <a:ea typeface="BIZ UDゴシック"/>
              <a:cs typeface="BIZ UDゴシック"/>
            </a:endParaRPr>
          </a:p>
        </p:txBody>
      </p:sp>
      <p:sp>
        <p:nvSpPr>
          <p:cNvPr id="16" name="正方形/長方形 15">
            <a:extLst>
              <a:ext uri="{FF2B5EF4-FFF2-40B4-BE49-F238E27FC236}">
                <a16:creationId xmlns:a16="http://schemas.microsoft.com/office/drawing/2014/main" id="{3A43167D-12EE-8CF1-3501-17513ED805AF}"/>
              </a:ext>
            </a:extLst>
          </p:cNvPr>
          <p:cNvSpPr>
            <a:spLocks noGrp="1"/>
          </p:cNvSpPr>
          <p:nvPr/>
        </p:nvSpPr>
        <p:spPr>
          <a:xfrm>
            <a:off x="6930473" y="5511596"/>
            <a:ext cx="4966455" cy="588437"/>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dirty="0">
                <a:solidFill>
                  <a:schemeClr val="tx1"/>
                </a:solidFill>
                <a:latin typeface="BIZ UDゴシック"/>
                <a:ea typeface="BIZ UDゴシック"/>
                <a:cs typeface="BIZ UDゴシック"/>
              </a:rPr>
              <a:t>ー</a:t>
            </a:r>
          </a:p>
        </p:txBody>
      </p:sp>
      <p:sp>
        <p:nvSpPr>
          <p:cNvPr id="38" name="正方形/長方形 37">
            <a:extLst>
              <a:ext uri="{FF2B5EF4-FFF2-40B4-BE49-F238E27FC236}">
                <a16:creationId xmlns:a16="http://schemas.microsoft.com/office/drawing/2014/main" id="{03278EE8-3A3F-B5F2-15A5-9053D6DF353D}"/>
              </a:ext>
            </a:extLst>
          </p:cNvPr>
          <p:cNvSpPr>
            <a:spLocks noGrp="1"/>
          </p:cNvSpPr>
          <p:nvPr/>
        </p:nvSpPr>
        <p:spPr>
          <a:xfrm>
            <a:off x="505838" y="6170866"/>
            <a:ext cx="3118473" cy="588437"/>
          </a:xfrm>
          <a:prstGeom prst="rect">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b="1" dirty="0">
                <a:solidFill>
                  <a:schemeClr val="tx1"/>
                </a:solidFill>
                <a:latin typeface="BIZ UDゴシック"/>
                <a:ea typeface="BIZ UDゴシック"/>
                <a:cs typeface="BIZ UDゴシック"/>
              </a:rPr>
              <a:t>感染症</a:t>
            </a:r>
          </a:p>
        </p:txBody>
      </p:sp>
      <p:sp>
        <p:nvSpPr>
          <p:cNvPr id="39" name="正方形/長方形 38">
            <a:extLst>
              <a:ext uri="{FF2B5EF4-FFF2-40B4-BE49-F238E27FC236}">
                <a16:creationId xmlns:a16="http://schemas.microsoft.com/office/drawing/2014/main" id="{A54E24F8-6E56-6875-D8C5-C771A9C1ED7D}"/>
              </a:ext>
            </a:extLst>
          </p:cNvPr>
          <p:cNvSpPr>
            <a:spLocks noGrp="1"/>
          </p:cNvSpPr>
          <p:nvPr/>
        </p:nvSpPr>
        <p:spPr>
          <a:xfrm>
            <a:off x="3718155" y="6170865"/>
            <a:ext cx="3118473" cy="588437"/>
          </a:xfrm>
          <a:prstGeom prst="rect">
            <a:avLst/>
          </a:prstGeom>
          <a:solidFill>
            <a:schemeClr val="accent2">
              <a:lumMod val="60000"/>
              <a:lumOff val="4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dirty="0">
                <a:solidFill>
                  <a:schemeClr val="tx1"/>
                </a:solidFill>
                <a:latin typeface="BIZ UDゴシック"/>
                <a:ea typeface="BIZ UDゴシック"/>
                <a:cs typeface="BIZ UDゴシック"/>
              </a:rPr>
              <a:t>あり（感染拡大状況による）</a:t>
            </a:r>
            <a:endParaRPr dirty="0">
              <a:solidFill>
                <a:schemeClr val="tx1"/>
              </a:solidFill>
              <a:latin typeface="BIZ UDゴシック"/>
              <a:ea typeface="BIZ UDゴシック"/>
              <a:cs typeface="BIZ UDゴシック"/>
            </a:endParaRPr>
          </a:p>
        </p:txBody>
      </p:sp>
      <p:sp>
        <p:nvSpPr>
          <p:cNvPr id="40" name="正方形/長方形 39">
            <a:extLst>
              <a:ext uri="{FF2B5EF4-FFF2-40B4-BE49-F238E27FC236}">
                <a16:creationId xmlns:a16="http://schemas.microsoft.com/office/drawing/2014/main" id="{AE7E4BCE-65FB-81FB-BE41-4149C15D34E6}"/>
              </a:ext>
            </a:extLst>
          </p:cNvPr>
          <p:cNvSpPr>
            <a:spLocks noGrp="1"/>
          </p:cNvSpPr>
          <p:nvPr/>
        </p:nvSpPr>
        <p:spPr>
          <a:xfrm>
            <a:off x="6930473" y="6170865"/>
            <a:ext cx="4966455" cy="588437"/>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dirty="0">
                <a:solidFill>
                  <a:schemeClr val="tx1"/>
                </a:solidFill>
                <a:latin typeface="BIZ UDゴシック"/>
                <a:ea typeface="BIZ UDゴシック"/>
                <a:cs typeface="BIZ UDゴシック"/>
              </a:rPr>
              <a:t>ー</a:t>
            </a:r>
          </a:p>
        </p:txBody>
      </p:sp>
    </p:spTree>
    <p:extLst>
      <p:ext uri="{BB962C8B-B14F-4D97-AF65-F5344CB8AC3E}">
        <p14:creationId xmlns:p14="http://schemas.microsoft.com/office/powerpoint/2010/main" val="7413802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303D5956-2BC5-0F50-9F11-B669E27A22EA}"/>
              </a:ext>
            </a:extLst>
          </p:cNvPr>
          <p:cNvSpPr>
            <a:spLocks noGrp="1"/>
          </p:cNvSpPr>
          <p:nvPr/>
        </p:nvSpPr>
        <p:spPr>
          <a:xfrm>
            <a:off x="287078" y="1654138"/>
            <a:ext cx="11904921" cy="5203861"/>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dirty="0"/>
          </a:p>
        </p:txBody>
      </p:sp>
      <p:graphicFrame>
        <p:nvGraphicFramePr>
          <p:cNvPr id="17" name="表 1"/>
          <p:cNvGraphicFramePr/>
          <p:nvPr>
            <p:extLst>
              <p:ext uri="{D42A27DB-BD31-4B8C-83A1-F6EECF244321}">
                <p14:modId xmlns:p14="http://schemas.microsoft.com/office/powerpoint/2010/main" val="804484952"/>
              </p:ext>
            </p:extLst>
          </p:nvPr>
        </p:nvGraphicFramePr>
        <p:xfrm>
          <a:off x="408968" y="1824840"/>
          <a:ext cx="11661140" cy="4862456"/>
        </p:xfrm>
        <a:graphic>
          <a:graphicData uri="http://schemas.openxmlformats.org/drawingml/2006/table">
            <a:tbl>
              <a:tblPr/>
              <a:tblGrid>
                <a:gridCol w="2334854">
                  <a:extLst>
                    <a:ext uri="{9D8B030D-6E8A-4147-A177-3AD203B41FA5}">
                      <a16:colId xmlns:a16="http://schemas.microsoft.com/office/drawing/2014/main" val="20000"/>
                    </a:ext>
                  </a:extLst>
                </a:gridCol>
                <a:gridCol w="1554381">
                  <a:extLst>
                    <a:ext uri="{9D8B030D-6E8A-4147-A177-3AD203B41FA5}">
                      <a16:colId xmlns:a16="http://schemas.microsoft.com/office/drawing/2014/main" val="20001"/>
                    </a:ext>
                  </a:extLst>
                </a:gridCol>
                <a:gridCol w="1554381">
                  <a:extLst>
                    <a:ext uri="{9D8B030D-6E8A-4147-A177-3AD203B41FA5}">
                      <a16:colId xmlns:a16="http://schemas.microsoft.com/office/drawing/2014/main" val="20002"/>
                    </a:ext>
                  </a:extLst>
                </a:gridCol>
                <a:gridCol w="1554381">
                  <a:extLst>
                    <a:ext uri="{9D8B030D-6E8A-4147-A177-3AD203B41FA5}">
                      <a16:colId xmlns:a16="http://schemas.microsoft.com/office/drawing/2014/main" val="20003"/>
                    </a:ext>
                  </a:extLst>
                </a:gridCol>
                <a:gridCol w="1554381">
                  <a:extLst>
                    <a:ext uri="{9D8B030D-6E8A-4147-A177-3AD203B41FA5}">
                      <a16:colId xmlns:a16="http://schemas.microsoft.com/office/drawing/2014/main" val="20004"/>
                    </a:ext>
                  </a:extLst>
                </a:gridCol>
                <a:gridCol w="1554381">
                  <a:extLst>
                    <a:ext uri="{9D8B030D-6E8A-4147-A177-3AD203B41FA5}">
                      <a16:colId xmlns:a16="http://schemas.microsoft.com/office/drawing/2014/main" val="20005"/>
                    </a:ext>
                  </a:extLst>
                </a:gridCol>
                <a:gridCol w="1554381">
                  <a:extLst>
                    <a:ext uri="{9D8B030D-6E8A-4147-A177-3AD203B41FA5}">
                      <a16:colId xmlns:a16="http://schemas.microsoft.com/office/drawing/2014/main" val="20006"/>
                    </a:ext>
                  </a:extLst>
                </a:gridCol>
              </a:tblGrid>
              <a:tr h="607807">
                <a:tc>
                  <a:txBody>
                    <a:bodyPr/>
                    <a:lstStyle/>
                    <a:p>
                      <a:pPr algn="ctr">
                        <a:buNone/>
                      </a:pPr>
                      <a:r>
                        <a:rPr sz="1600" b="1" dirty="0">
                          <a:solidFill>
                            <a:schemeClr val="bg1"/>
                          </a:solidFill>
                          <a:latin typeface="BIZ UDゴシック"/>
                          <a:ea typeface="BIZ UDゴシック"/>
                          <a:cs typeface="BIZ UDゴシック"/>
                        </a:rPr>
                        <a:t>災害・事象</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lumMod val="50000"/>
                      </a:schemeClr>
                    </a:solidFill>
                  </a:tcPr>
                </a:tc>
                <a:tc>
                  <a:txBody>
                    <a:bodyPr/>
                    <a:lstStyle/>
                    <a:p>
                      <a:pPr algn="ctr">
                        <a:buFontTx/>
                        <a:buNone/>
                      </a:pPr>
                      <a:r>
                        <a:rPr sz="1600" b="1" dirty="0">
                          <a:solidFill>
                            <a:schemeClr val="bg1"/>
                          </a:solidFill>
                          <a:latin typeface="BIZ UDゴシック"/>
                          <a:ea typeface="BIZ UDゴシック"/>
                          <a:cs typeface="BIZ UDゴシック"/>
                        </a:rPr>
                        <a:t>電力</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rgbClr val="002060"/>
                    </a:solidFill>
                  </a:tcPr>
                </a:tc>
                <a:tc>
                  <a:txBody>
                    <a:bodyPr/>
                    <a:lstStyle/>
                    <a:p>
                      <a:pPr algn="ctr">
                        <a:buFontTx/>
                        <a:buNone/>
                      </a:pPr>
                      <a:r>
                        <a:rPr sz="1600" b="1" dirty="0">
                          <a:solidFill>
                            <a:schemeClr val="bg1"/>
                          </a:solidFill>
                          <a:latin typeface="BIZ UDゴシック"/>
                          <a:ea typeface="BIZ UDゴシック"/>
                          <a:cs typeface="BIZ UDゴシック"/>
                        </a:rPr>
                        <a:t>情報通信</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rgbClr val="002060"/>
                    </a:solidFill>
                  </a:tcPr>
                </a:tc>
                <a:tc>
                  <a:txBody>
                    <a:bodyPr/>
                    <a:lstStyle/>
                    <a:p>
                      <a:pPr algn="ctr">
                        <a:buFontTx/>
                        <a:buNone/>
                      </a:pPr>
                      <a:r>
                        <a:rPr sz="1600" b="1" dirty="0">
                          <a:solidFill>
                            <a:schemeClr val="bg1"/>
                          </a:solidFill>
                          <a:latin typeface="BIZ UDゴシック"/>
                          <a:ea typeface="BIZ UDゴシック"/>
                          <a:cs typeface="BIZ UDゴシック"/>
                        </a:rPr>
                        <a:t>道路</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rgbClr val="00B050"/>
                    </a:solidFill>
                  </a:tcPr>
                </a:tc>
                <a:tc>
                  <a:txBody>
                    <a:bodyPr/>
                    <a:lstStyle/>
                    <a:p>
                      <a:pPr algn="ctr">
                        <a:buFontTx/>
                        <a:buNone/>
                      </a:pPr>
                      <a:r>
                        <a:rPr sz="1600" b="1" dirty="0">
                          <a:solidFill>
                            <a:schemeClr val="bg1"/>
                          </a:solidFill>
                          <a:latin typeface="BIZ UDゴシック"/>
                          <a:ea typeface="BIZ UDゴシック"/>
                          <a:cs typeface="BIZ UDゴシック"/>
                        </a:rPr>
                        <a:t>鉄道</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rgbClr val="00B050"/>
                    </a:solidFill>
                  </a:tcPr>
                </a:tc>
                <a:tc>
                  <a:txBody>
                    <a:bodyPr/>
                    <a:lstStyle/>
                    <a:p>
                      <a:pPr algn="ctr">
                        <a:buFontTx/>
                        <a:buNone/>
                      </a:pPr>
                      <a:r>
                        <a:rPr sz="1600" b="1" dirty="0">
                          <a:solidFill>
                            <a:schemeClr val="bg1"/>
                          </a:solidFill>
                          <a:latin typeface="BIZ UDゴシック"/>
                          <a:ea typeface="BIZ UDゴシック"/>
                          <a:cs typeface="BIZ UDゴシック"/>
                        </a:rPr>
                        <a:t>港湾</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rgbClr val="00B050"/>
                    </a:solidFill>
                  </a:tcPr>
                </a:tc>
                <a:tc>
                  <a:txBody>
                    <a:bodyPr/>
                    <a:lstStyle/>
                    <a:p>
                      <a:pPr algn="ctr">
                        <a:buFontTx/>
                        <a:buNone/>
                      </a:pPr>
                      <a:r>
                        <a:rPr sz="1600" b="1" dirty="0">
                          <a:solidFill>
                            <a:schemeClr val="bg1"/>
                          </a:solidFill>
                          <a:latin typeface="BIZ UDゴシック"/>
                          <a:ea typeface="BIZ UDゴシック"/>
                          <a:cs typeface="BIZ UDゴシック"/>
                        </a:rPr>
                        <a:t>空港</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rgbClr val="00B050"/>
                    </a:solidFill>
                  </a:tcPr>
                </a:tc>
                <a:extLst>
                  <a:ext uri="{0D108BD9-81ED-4DB2-BD59-A6C34878D82A}">
                    <a16:rowId xmlns:a16="http://schemas.microsoft.com/office/drawing/2014/main" val="10000"/>
                  </a:ext>
                </a:extLst>
              </a:tr>
              <a:tr h="607807">
                <a:tc>
                  <a:txBody>
                    <a:bodyPr/>
                    <a:lstStyle/>
                    <a:p>
                      <a:pPr algn="ctr">
                        <a:lnSpc>
                          <a:spcPct val="100000"/>
                        </a:lnSpc>
                        <a:spcBef>
                          <a:spcPts val="600"/>
                        </a:spcBef>
                        <a:spcAft>
                          <a:spcPts val="0"/>
                        </a:spcAft>
                        <a:buNone/>
                      </a:pPr>
                      <a:r>
                        <a:rPr sz="1400" b="1" dirty="0">
                          <a:latin typeface="BIZ UDPゴシック"/>
                          <a:ea typeface="BIZ UDPゴシック"/>
                          <a:cs typeface="BIZ UDPゴシック"/>
                        </a:rPr>
                        <a:t>原子力災害</a:t>
                      </a:r>
                    </a:p>
                  </a:txBody>
                  <a:tcPr marL="69362" marR="69362" marT="46242" marB="46242"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tc>
                  <a:txBody>
                    <a:bodyPr/>
                    <a:lstStyle/>
                    <a:p>
                      <a:pPr marL="0" indent="0" algn="ctr">
                        <a:buFontTx/>
                        <a:buNone/>
                      </a:pPr>
                      <a:r>
                        <a:rPr sz="1400" dirty="0">
                          <a:latin typeface="BIZ UDゴシック"/>
                          <a:ea typeface="BIZ UDゴシック"/>
                          <a:cs typeface="BIZ UDゴシック"/>
                        </a:rPr>
                        <a:t>なし</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tc>
                  <a:txBody>
                    <a:bodyPr/>
                    <a:lstStyle/>
                    <a:p>
                      <a:pPr marL="0" marR="0" lvl="0" indent="0" algn="ctr" defTabSz="914400">
                        <a:lnSpc>
                          <a:spcPct val="100000"/>
                        </a:lnSpc>
                        <a:spcBef>
                          <a:spcPts val="0"/>
                        </a:spcBef>
                        <a:spcAft>
                          <a:spcPts val="0"/>
                        </a:spcAft>
                        <a:buClrTx/>
                        <a:buSzTx/>
                        <a:buFontTx/>
                        <a:buNone/>
                      </a:pPr>
                      <a:r>
                        <a:rPr sz="1400" b="0" i="0" u="none" cap="none" dirty="0">
                          <a:ln>
                            <a:noFill/>
                          </a:ln>
                          <a:solidFill>
                            <a:srgbClr val="000000"/>
                          </a:solidFill>
                          <a:latin typeface="BIZ UDゴシック"/>
                          <a:ea typeface="BIZ UDゴシック"/>
                          <a:cs typeface="BIZ UDゴシック"/>
                        </a:rPr>
                        <a:t>あり（共通基盤）</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accent2">
                        <a:lumMod val="60000"/>
                        <a:lumOff val="40000"/>
                      </a:schemeClr>
                    </a:solidFill>
                  </a:tcPr>
                </a:tc>
                <a:tc>
                  <a:txBody>
                    <a:bodyPr/>
                    <a:lstStyle/>
                    <a:p>
                      <a:pPr marL="0" indent="0" algn="ctr">
                        <a:buFontTx/>
                        <a:buNone/>
                      </a:pPr>
                      <a:r>
                        <a:rPr sz="1400" dirty="0">
                          <a:latin typeface="BIZ UDゴシック"/>
                          <a:ea typeface="BIZ UDゴシック"/>
                          <a:cs typeface="BIZ UDゴシック"/>
                        </a:rPr>
                        <a:t>なし</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tc>
                  <a:txBody>
                    <a:bodyPr/>
                    <a:lstStyle/>
                    <a:p>
                      <a:pPr marL="0" indent="0" algn="ctr">
                        <a:buFontTx/>
                        <a:buNone/>
                      </a:pPr>
                      <a:r>
                        <a:rPr sz="1400" dirty="0">
                          <a:latin typeface="BIZ UDゴシック"/>
                          <a:ea typeface="BIZ UDゴシック"/>
                          <a:cs typeface="BIZ UDゴシック"/>
                        </a:rPr>
                        <a:t>なし</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tc>
                  <a:txBody>
                    <a:bodyPr/>
                    <a:lstStyle/>
                    <a:p>
                      <a:pPr marL="0" indent="0" algn="ctr">
                        <a:buFontTx/>
                        <a:buNone/>
                      </a:pPr>
                      <a:r>
                        <a:rPr sz="1400" dirty="0">
                          <a:latin typeface="BIZ UDゴシック"/>
                          <a:ea typeface="BIZ UDゴシック"/>
                          <a:cs typeface="BIZ UDゴシック"/>
                        </a:rPr>
                        <a:t>なし</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tc>
                  <a:txBody>
                    <a:bodyPr/>
                    <a:lstStyle/>
                    <a:p>
                      <a:pPr marL="0" indent="0" algn="ctr">
                        <a:buFontTx/>
                        <a:buNone/>
                      </a:pPr>
                      <a:r>
                        <a:rPr sz="1400" dirty="0">
                          <a:latin typeface="BIZ UDゴシック"/>
                          <a:ea typeface="BIZ UDゴシック"/>
                          <a:cs typeface="BIZ UDゴシック"/>
                        </a:rPr>
                        <a:t>なし</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extLst>
                  <a:ext uri="{0D108BD9-81ED-4DB2-BD59-A6C34878D82A}">
                    <a16:rowId xmlns:a16="http://schemas.microsoft.com/office/drawing/2014/main" val="10001"/>
                  </a:ext>
                </a:extLst>
              </a:tr>
              <a:tr h="607807">
                <a:tc>
                  <a:txBody>
                    <a:bodyPr/>
                    <a:lstStyle/>
                    <a:p>
                      <a:pPr algn="ctr">
                        <a:lnSpc>
                          <a:spcPct val="100000"/>
                        </a:lnSpc>
                        <a:spcBef>
                          <a:spcPts val="600"/>
                        </a:spcBef>
                        <a:spcAft>
                          <a:spcPts val="0"/>
                        </a:spcAft>
                        <a:buNone/>
                      </a:pPr>
                      <a:r>
                        <a:rPr sz="1400" b="1" dirty="0">
                          <a:latin typeface="BIZ UDPゴシック"/>
                          <a:ea typeface="BIZ UDPゴシック"/>
                          <a:cs typeface="BIZ UDPゴシック"/>
                        </a:rPr>
                        <a:t>危険物災害・火災</a:t>
                      </a:r>
                    </a:p>
                  </a:txBody>
                  <a:tcPr marL="69362" marR="69362" marT="46242" marB="46242"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tc>
                  <a:txBody>
                    <a:bodyPr/>
                    <a:lstStyle/>
                    <a:p>
                      <a:pPr algn="ctr">
                        <a:buFontTx/>
                        <a:buNone/>
                      </a:pPr>
                      <a:r>
                        <a:rPr sz="1400" dirty="0">
                          <a:latin typeface="BIZ UDゴシック"/>
                          <a:ea typeface="BIZ UDゴシック"/>
                          <a:cs typeface="BIZ UDゴシック"/>
                        </a:rPr>
                        <a:t>なし</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tc>
                  <a:txBody>
                    <a:bodyPr/>
                    <a:lstStyle/>
                    <a:p>
                      <a:pPr marL="0" marR="0" lvl="0" indent="0" algn="ctr" defTabSz="914400">
                        <a:lnSpc>
                          <a:spcPct val="100000"/>
                        </a:lnSpc>
                        <a:spcBef>
                          <a:spcPts val="0"/>
                        </a:spcBef>
                        <a:spcAft>
                          <a:spcPts val="0"/>
                        </a:spcAft>
                        <a:buClrTx/>
                        <a:buSzTx/>
                        <a:buFontTx/>
                        <a:buNone/>
                      </a:pPr>
                      <a:r>
                        <a:rPr sz="1400" b="0" i="0" u="none" cap="none" dirty="0">
                          <a:ln>
                            <a:noFill/>
                          </a:ln>
                          <a:solidFill>
                            <a:srgbClr val="000000"/>
                          </a:solidFill>
                          <a:latin typeface="BIZ UDゴシック"/>
                          <a:ea typeface="BIZ UDゴシック"/>
                          <a:cs typeface="BIZ UDゴシック"/>
                        </a:rPr>
                        <a:t>あり（共通基盤）</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accent2">
                        <a:lumMod val="60000"/>
                        <a:lumOff val="40000"/>
                      </a:schemeClr>
                    </a:solidFill>
                  </a:tcPr>
                </a:tc>
                <a:tc>
                  <a:txBody>
                    <a:bodyPr/>
                    <a:lstStyle/>
                    <a:p>
                      <a:pPr algn="ctr">
                        <a:buFontTx/>
                        <a:buNone/>
                      </a:pPr>
                      <a:r>
                        <a:rPr sz="1400" dirty="0">
                          <a:latin typeface="BIZ UDゴシック"/>
                          <a:ea typeface="BIZ UDゴシック"/>
                          <a:cs typeface="BIZ UDゴシック"/>
                        </a:rPr>
                        <a:t>なし</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tc>
                  <a:txBody>
                    <a:bodyPr/>
                    <a:lstStyle/>
                    <a:p>
                      <a:pPr algn="ctr">
                        <a:buFontTx/>
                        <a:buNone/>
                      </a:pPr>
                      <a:r>
                        <a:rPr sz="1400" dirty="0">
                          <a:latin typeface="BIZ UDゴシック"/>
                          <a:ea typeface="BIZ UDゴシック"/>
                          <a:cs typeface="BIZ UDゴシック"/>
                        </a:rPr>
                        <a:t>なし</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tc>
                  <a:txBody>
                    <a:bodyPr/>
                    <a:lstStyle/>
                    <a:p>
                      <a:pPr algn="ctr">
                        <a:buFontTx/>
                        <a:buNone/>
                      </a:pPr>
                      <a:r>
                        <a:rPr sz="1400" dirty="0">
                          <a:latin typeface="BIZ UDゴシック"/>
                          <a:ea typeface="BIZ UDゴシック"/>
                          <a:cs typeface="BIZ UDゴシック"/>
                        </a:rPr>
                        <a:t>なし</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tc>
                  <a:txBody>
                    <a:bodyPr/>
                    <a:lstStyle/>
                    <a:p>
                      <a:pPr algn="ctr">
                        <a:buFontTx/>
                        <a:buNone/>
                      </a:pPr>
                      <a:r>
                        <a:rPr sz="1400" dirty="0">
                          <a:latin typeface="BIZ UDゴシック"/>
                          <a:ea typeface="BIZ UDゴシック"/>
                          <a:cs typeface="BIZ UDゴシック"/>
                        </a:rPr>
                        <a:t>なし</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extLst>
                  <a:ext uri="{0D108BD9-81ED-4DB2-BD59-A6C34878D82A}">
                    <a16:rowId xmlns:a16="http://schemas.microsoft.com/office/drawing/2014/main" val="10002"/>
                  </a:ext>
                </a:extLst>
              </a:tr>
              <a:tr h="607807">
                <a:tc>
                  <a:txBody>
                    <a:bodyPr/>
                    <a:lstStyle/>
                    <a:p>
                      <a:pPr algn="ctr">
                        <a:lnSpc>
                          <a:spcPct val="100000"/>
                        </a:lnSpc>
                        <a:spcBef>
                          <a:spcPts val="600"/>
                        </a:spcBef>
                        <a:spcAft>
                          <a:spcPts val="0"/>
                        </a:spcAft>
                        <a:buNone/>
                      </a:pPr>
                      <a:r>
                        <a:rPr sz="1400" b="1" dirty="0">
                          <a:latin typeface="BIZ UDPゴシック"/>
                          <a:ea typeface="BIZ UDPゴシック"/>
                          <a:cs typeface="BIZ UDPゴシック"/>
                        </a:rPr>
                        <a:t>武力攻撃・テロ</a:t>
                      </a:r>
                    </a:p>
                  </a:txBody>
                  <a:tcPr marL="69362" marR="69362" marT="46242" marB="46242"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tc>
                  <a:txBody>
                    <a:bodyPr/>
                    <a:lstStyle/>
                    <a:p>
                      <a:pPr marL="0" indent="0" algn="ctr">
                        <a:buFontTx/>
                        <a:buNone/>
                      </a:pPr>
                      <a:r>
                        <a:rPr sz="1400" b="1" dirty="0">
                          <a:solidFill>
                            <a:schemeClr val="bg1"/>
                          </a:solidFill>
                          <a:latin typeface="BIZ UDゴシック"/>
                          <a:ea typeface="BIZ UDゴシック"/>
                          <a:cs typeface="BIZ UDゴシック"/>
                        </a:rPr>
                        <a:t>あり（直接）</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rgbClr val="FF6433"/>
                    </a:solidFill>
                  </a:tcPr>
                </a:tc>
                <a:tc>
                  <a:txBody>
                    <a:bodyPr/>
                    <a:lstStyle/>
                    <a:p>
                      <a:pPr marL="0" indent="0" algn="ctr">
                        <a:buFontTx/>
                        <a:buNone/>
                      </a:pPr>
                      <a:r>
                        <a:rPr sz="1400" b="1" dirty="0">
                          <a:solidFill>
                            <a:schemeClr val="bg1"/>
                          </a:solidFill>
                          <a:latin typeface="BIZ UDゴシック"/>
                          <a:ea typeface="BIZ UDゴシック"/>
                          <a:cs typeface="BIZ UDゴシック"/>
                        </a:rPr>
                        <a:t>あり（直接）</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rgbClr val="FF6433"/>
                    </a:solidFill>
                  </a:tcPr>
                </a:tc>
                <a:tc>
                  <a:txBody>
                    <a:bodyPr/>
                    <a:lstStyle/>
                    <a:p>
                      <a:pPr marL="0" marR="0" lvl="0" indent="0" algn="ctr" defTabSz="914400">
                        <a:lnSpc>
                          <a:spcPct val="100000"/>
                        </a:lnSpc>
                        <a:spcBef>
                          <a:spcPts val="0"/>
                        </a:spcBef>
                        <a:spcAft>
                          <a:spcPts val="0"/>
                        </a:spcAft>
                        <a:buClrTx/>
                        <a:buSzTx/>
                        <a:buFontTx/>
                        <a:buNone/>
                      </a:pPr>
                      <a:r>
                        <a:rPr sz="1400" b="1" i="0" u="none" cap="none" dirty="0">
                          <a:ln>
                            <a:noFill/>
                          </a:ln>
                          <a:solidFill>
                            <a:srgbClr val="FFFFFF"/>
                          </a:solidFill>
                          <a:latin typeface="BIZ UDゴシック"/>
                          <a:ea typeface="BIZ UDゴシック"/>
                          <a:cs typeface="BIZ UDゴシック"/>
                        </a:rPr>
                        <a:t>あり（直接）</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rgbClr val="FF6433"/>
                    </a:solidFill>
                  </a:tcPr>
                </a:tc>
                <a:tc>
                  <a:txBody>
                    <a:bodyPr/>
                    <a:lstStyle/>
                    <a:p>
                      <a:pPr marL="0" marR="0" lvl="0" indent="0" algn="ctr" defTabSz="914400">
                        <a:lnSpc>
                          <a:spcPct val="100000"/>
                        </a:lnSpc>
                        <a:spcBef>
                          <a:spcPts val="0"/>
                        </a:spcBef>
                        <a:spcAft>
                          <a:spcPts val="0"/>
                        </a:spcAft>
                        <a:buClrTx/>
                        <a:buSzTx/>
                        <a:buFontTx/>
                        <a:buNone/>
                      </a:pPr>
                      <a:r>
                        <a:rPr sz="1400" b="1" i="0" u="none" cap="none" dirty="0">
                          <a:ln>
                            <a:noFill/>
                          </a:ln>
                          <a:solidFill>
                            <a:srgbClr val="FFFFFF"/>
                          </a:solidFill>
                          <a:latin typeface="BIZ UDゴシック"/>
                          <a:ea typeface="BIZ UDゴシック"/>
                          <a:cs typeface="BIZ UDゴシック"/>
                        </a:rPr>
                        <a:t>あり（直接）</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rgbClr val="FF6433"/>
                    </a:solidFill>
                  </a:tcPr>
                </a:tc>
                <a:tc>
                  <a:txBody>
                    <a:bodyPr/>
                    <a:lstStyle/>
                    <a:p>
                      <a:pPr marL="0" marR="0" lvl="0" indent="0" algn="ctr" defTabSz="914400">
                        <a:lnSpc>
                          <a:spcPct val="100000"/>
                        </a:lnSpc>
                        <a:spcBef>
                          <a:spcPts val="0"/>
                        </a:spcBef>
                        <a:spcAft>
                          <a:spcPts val="0"/>
                        </a:spcAft>
                        <a:buClrTx/>
                        <a:buSzTx/>
                        <a:buFontTx/>
                        <a:buNone/>
                      </a:pPr>
                      <a:r>
                        <a:rPr sz="1400" b="1" i="0" u="none" cap="none" dirty="0">
                          <a:ln>
                            <a:noFill/>
                          </a:ln>
                          <a:solidFill>
                            <a:srgbClr val="FFFFFF"/>
                          </a:solidFill>
                          <a:latin typeface="BIZ UDゴシック"/>
                          <a:ea typeface="BIZ UDゴシック"/>
                          <a:cs typeface="BIZ UDゴシック"/>
                        </a:rPr>
                        <a:t>あり（直接）</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rgbClr val="FF6433"/>
                    </a:solidFill>
                  </a:tcPr>
                </a:tc>
                <a:tc>
                  <a:txBody>
                    <a:bodyPr/>
                    <a:lstStyle/>
                    <a:p>
                      <a:pPr marL="0" marR="0" lvl="0" indent="0" algn="ctr" defTabSz="914400">
                        <a:lnSpc>
                          <a:spcPct val="100000"/>
                        </a:lnSpc>
                        <a:spcBef>
                          <a:spcPts val="0"/>
                        </a:spcBef>
                        <a:spcAft>
                          <a:spcPts val="0"/>
                        </a:spcAft>
                        <a:buClrTx/>
                        <a:buSzTx/>
                        <a:buFontTx/>
                        <a:buNone/>
                      </a:pPr>
                      <a:r>
                        <a:rPr sz="1400" b="1" i="0" u="none" cap="none" dirty="0">
                          <a:ln>
                            <a:noFill/>
                          </a:ln>
                          <a:solidFill>
                            <a:srgbClr val="FFFFFF"/>
                          </a:solidFill>
                          <a:latin typeface="BIZ UDゴシック"/>
                          <a:ea typeface="BIZ UDゴシック"/>
                          <a:cs typeface="BIZ UDゴシック"/>
                        </a:rPr>
                        <a:t>あり（直接）</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rgbClr val="FF6433"/>
                    </a:solidFill>
                  </a:tcPr>
                </a:tc>
                <a:extLst>
                  <a:ext uri="{0D108BD9-81ED-4DB2-BD59-A6C34878D82A}">
                    <a16:rowId xmlns:a16="http://schemas.microsoft.com/office/drawing/2014/main" val="10003"/>
                  </a:ext>
                </a:extLst>
              </a:tr>
              <a:tr h="607807">
                <a:tc>
                  <a:txBody>
                    <a:bodyPr/>
                    <a:lstStyle/>
                    <a:p>
                      <a:pPr algn="ctr">
                        <a:lnSpc>
                          <a:spcPct val="100000"/>
                        </a:lnSpc>
                        <a:spcBef>
                          <a:spcPts val="600"/>
                        </a:spcBef>
                        <a:spcAft>
                          <a:spcPts val="0"/>
                        </a:spcAft>
                        <a:buNone/>
                      </a:pPr>
                      <a:r>
                        <a:rPr sz="1400" b="1" dirty="0">
                          <a:latin typeface="BIZ UDPゴシック"/>
                          <a:ea typeface="BIZ UDPゴシック"/>
                          <a:cs typeface="BIZ UDPゴシック"/>
                        </a:rPr>
                        <a:t>IT障害</a:t>
                      </a:r>
                    </a:p>
                    <a:p>
                      <a:pPr algn="ctr">
                        <a:lnSpc>
                          <a:spcPct val="100000"/>
                        </a:lnSpc>
                        <a:spcBef>
                          <a:spcPts val="600"/>
                        </a:spcBef>
                        <a:spcAft>
                          <a:spcPts val="0"/>
                        </a:spcAft>
                        <a:buNone/>
                      </a:pPr>
                      <a:r>
                        <a:rPr sz="1400" b="1" dirty="0">
                          <a:latin typeface="BIZ UDPゴシック"/>
                          <a:ea typeface="BIZ UDPゴシック"/>
                          <a:cs typeface="BIZ UDPゴシック"/>
                        </a:rPr>
                        <a:t>（サイバー攻撃、IT事故）</a:t>
                      </a:r>
                    </a:p>
                  </a:txBody>
                  <a:tcPr marL="69362" marR="69362" marT="46242" marB="46242"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tc>
                  <a:txBody>
                    <a:bodyPr/>
                    <a:lstStyle/>
                    <a:p>
                      <a:pPr marL="0" indent="0" algn="ctr">
                        <a:buFontTx/>
                        <a:buNone/>
                      </a:pPr>
                      <a:r>
                        <a:rPr sz="1400" dirty="0">
                          <a:latin typeface="BIZ UDゴシック"/>
                          <a:ea typeface="BIZ UDゴシック"/>
                          <a:cs typeface="BIZ UDゴシック"/>
                        </a:rPr>
                        <a:t>なし</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tc>
                  <a:txBody>
                    <a:bodyPr/>
                    <a:lstStyle/>
                    <a:p>
                      <a:pPr marL="0" indent="0" algn="ctr">
                        <a:buFontTx/>
                        <a:buNone/>
                      </a:pPr>
                      <a:r>
                        <a:rPr sz="1400" b="1" dirty="0">
                          <a:solidFill>
                            <a:schemeClr val="bg1"/>
                          </a:solidFill>
                          <a:latin typeface="BIZ UDゴシック"/>
                          <a:ea typeface="BIZ UDゴシック"/>
                          <a:cs typeface="BIZ UDゴシック"/>
                        </a:rPr>
                        <a:t>あり（直接）</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rgbClr val="FF6433"/>
                    </a:solidFill>
                  </a:tcPr>
                </a:tc>
                <a:tc>
                  <a:txBody>
                    <a:bodyPr/>
                    <a:lstStyle/>
                    <a:p>
                      <a:pPr marL="0" indent="0" algn="ctr">
                        <a:buFontTx/>
                        <a:buNone/>
                      </a:pPr>
                      <a:r>
                        <a:rPr sz="1400" dirty="0">
                          <a:latin typeface="BIZ UDゴシック"/>
                          <a:ea typeface="BIZ UDゴシック"/>
                          <a:cs typeface="BIZ UDゴシック"/>
                        </a:rPr>
                        <a:t>なし</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tc>
                  <a:txBody>
                    <a:bodyPr/>
                    <a:lstStyle/>
                    <a:p>
                      <a:pPr marL="0" indent="0" algn="ctr">
                        <a:buFontTx/>
                        <a:buNone/>
                      </a:pPr>
                      <a:r>
                        <a:rPr sz="1400" dirty="0">
                          <a:latin typeface="BIZ UDゴシック"/>
                          <a:ea typeface="BIZ UDゴシック"/>
                          <a:cs typeface="BIZ UDゴシック"/>
                        </a:rPr>
                        <a:t>なし</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tc>
                  <a:txBody>
                    <a:bodyPr/>
                    <a:lstStyle/>
                    <a:p>
                      <a:pPr marL="0" indent="0" algn="ctr">
                        <a:buFontTx/>
                        <a:buNone/>
                      </a:pPr>
                      <a:r>
                        <a:rPr sz="1400" dirty="0">
                          <a:latin typeface="BIZ UDゴシック"/>
                          <a:ea typeface="BIZ UDゴシック"/>
                          <a:cs typeface="BIZ UDゴシック"/>
                        </a:rPr>
                        <a:t>なし</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tc>
                  <a:txBody>
                    <a:bodyPr/>
                    <a:lstStyle/>
                    <a:p>
                      <a:pPr marL="0" indent="0" algn="ctr">
                        <a:buFontTx/>
                        <a:buNone/>
                      </a:pPr>
                      <a:r>
                        <a:rPr sz="1400" dirty="0">
                          <a:latin typeface="BIZ UDゴシック"/>
                          <a:ea typeface="BIZ UDゴシック"/>
                          <a:cs typeface="BIZ UDゴシック"/>
                        </a:rPr>
                        <a:t>なし</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extLst>
                  <a:ext uri="{0D108BD9-81ED-4DB2-BD59-A6C34878D82A}">
                    <a16:rowId xmlns:a16="http://schemas.microsoft.com/office/drawing/2014/main" val="10004"/>
                  </a:ext>
                </a:extLst>
              </a:tr>
              <a:tr h="607807">
                <a:tc>
                  <a:txBody>
                    <a:bodyPr/>
                    <a:lstStyle/>
                    <a:p>
                      <a:pPr algn="ctr">
                        <a:lnSpc>
                          <a:spcPct val="100000"/>
                        </a:lnSpc>
                        <a:spcBef>
                          <a:spcPts val="600"/>
                        </a:spcBef>
                        <a:spcAft>
                          <a:spcPts val="0"/>
                        </a:spcAft>
                        <a:buNone/>
                      </a:pPr>
                      <a:r>
                        <a:rPr sz="1400" b="1" dirty="0">
                          <a:latin typeface="BIZ UDPゴシック"/>
                          <a:ea typeface="BIZ UDPゴシック"/>
                          <a:cs typeface="BIZ UDPゴシック"/>
                        </a:rPr>
                        <a:t>大規模停電（ブラックアウト）</a:t>
                      </a:r>
                    </a:p>
                  </a:txBody>
                  <a:tcPr marL="69362" marR="69362" marT="46242" marB="46242"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tc>
                  <a:txBody>
                    <a:bodyPr/>
                    <a:lstStyle/>
                    <a:p>
                      <a:pPr marL="0" indent="0" algn="ctr">
                        <a:buFontTx/>
                        <a:buNone/>
                      </a:pPr>
                      <a:r>
                        <a:rPr sz="1400" dirty="0">
                          <a:latin typeface="BIZ UDゴシック"/>
                          <a:ea typeface="BIZ UDゴシック"/>
                          <a:cs typeface="BIZ UDゴシック"/>
                        </a:rPr>
                        <a:t>なし</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tc>
                  <a:txBody>
                    <a:bodyPr/>
                    <a:lstStyle/>
                    <a:p>
                      <a:pPr marL="0" indent="0" algn="ctr">
                        <a:buFontTx/>
                        <a:buNone/>
                      </a:pPr>
                      <a:r>
                        <a:rPr sz="1400" dirty="0">
                          <a:latin typeface="BIZ UDゴシック"/>
                          <a:ea typeface="BIZ UDゴシック"/>
                          <a:cs typeface="BIZ UDゴシック"/>
                        </a:rPr>
                        <a:t>あり（共通基盤）</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accent2">
                        <a:lumMod val="60000"/>
                        <a:lumOff val="40000"/>
                      </a:schemeClr>
                    </a:solidFill>
                  </a:tcPr>
                </a:tc>
                <a:tc>
                  <a:txBody>
                    <a:bodyPr/>
                    <a:lstStyle/>
                    <a:p>
                      <a:pPr marL="0" indent="0" algn="ctr">
                        <a:buFontTx/>
                        <a:buNone/>
                      </a:pPr>
                      <a:r>
                        <a:rPr sz="1400" dirty="0">
                          <a:latin typeface="BIZ UDゴシック"/>
                          <a:ea typeface="BIZ UDゴシック"/>
                          <a:cs typeface="BIZ UDゴシック"/>
                        </a:rPr>
                        <a:t>なし</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tc>
                  <a:txBody>
                    <a:bodyPr/>
                    <a:lstStyle/>
                    <a:p>
                      <a:pPr marL="0" indent="0" algn="ctr">
                        <a:buFontTx/>
                        <a:buNone/>
                      </a:pPr>
                      <a:r>
                        <a:rPr sz="1400" dirty="0">
                          <a:latin typeface="BIZ UDゴシック"/>
                          <a:ea typeface="BIZ UDゴシック"/>
                          <a:cs typeface="BIZ UDゴシック"/>
                        </a:rPr>
                        <a:t>なし</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tc>
                  <a:txBody>
                    <a:bodyPr/>
                    <a:lstStyle/>
                    <a:p>
                      <a:pPr marL="0" indent="0" algn="ctr">
                        <a:buFontTx/>
                        <a:buNone/>
                      </a:pPr>
                      <a:r>
                        <a:rPr sz="1400" dirty="0">
                          <a:latin typeface="BIZ UDゴシック"/>
                          <a:ea typeface="BIZ UDゴシック"/>
                          <a:cs typeface="BIZ UDゴシック"/>
                        </a:rPr>
                        <a:t>なし</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tc>
                  <a:txBody>
                    <a:bodyPr/>
                    <a:lstStyle/>
                    <a:p>
                      <a:pPr marL="0" indent="0" algn="ctr">
                        <a:buFontTx/>
                        <a:buNone/>
                      </a:pPr>
                      <a:r>
                        <a:rPr sz="1400" dirty="0">
                          <a:latin typeface="BIZ UDゴシック"/>
                          <a:ea typeface="BIZ UDゴシック"/>
                          <a:cs typeface="BIZ UDゴシック"/>
                        </a:rPr>
                        <a:t>なし</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extLst>
                  <a:ext uri="{0D108BD9-81ED-4DB2-BD59-A6C34878D82A}">
                    <a16:rowId xmlns:a16="http://schemas.microsoft.com/office/drawing/2014/main" val="10005"/>
                  </a:ext>
                </a:extLst>
              </a:tr>
              <a:tr h="607807">
                <a:tc>
                  <a:txBody>
                    <a:bodyPr/>
                    <a:lstStyle/>
                    <a:p>
                      <a:pPr algn="ctr">
                        <a:lnSpc>
                          <a:spcPct val="100000"/>
                        </a:lnSpc>
                        <a:spcBef>
                          <a:spcPts val="600"/>
                        </a:spcBef>
                        <a:spcAft>
                          <a:spcPts val="0"/>
                        </a:spcAft>
                        <a:buNone/>
                      </a:pPr>
                      <a:r>
                        <a:rPr sz="1400" b="1" dirty="0">
                          <a:latin typeface="BIZ UDPゴシック"/>
                          <a:ea typeface="BIZ UDPゴシック"/>
                          <a:cs typeface="BIZ UDPゴシック"/>
                        </a:rPr>
                        <a:t>大規模通信障害</a:t>
                      </a:r>
                    </a:p>
                  </a:txBody>
                  <a:tcPr marL="69362" marR="69362" marT="46242" marB="46242"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tc>
                  <a:txBody>
                    <a:bodyPr/>
                    <a:lstStyle/>
                    <a:p>
                      <a:pPr marL="0" marR="0" lvl="0" indent="0" algn="ctr" defTabSz="914400">
                        <a:lnSpc>
                          <a:spcPct val="100000"/>
                        </a:lnSpc>
                        <a:spcBef>
                          <a:spcPts val="0"/>
                        </a:spcBef>
                        <a:spcAft>
                          <a:spcPts val="0"/>
                        </a:spcAft>
                        <a:buClrTx/>
                        <a:buSzTx/>
                        <a:buFontTx/>
                        <a:buNone/>
                      </a:pPr>
                      <a:r>
                        <a:rPr sz="1400" b="0" i="0" u="none" cap="none" dirty="0">
                          <a:ln>
                            <a:noFill/>
                          </a:ln>
                          <a:solidFill>
                            <a:srgbClr val="000000"/>
                          </a:solidFill>
                          <a:latin typeface="BIZ UDゴシック"/>
                          <a:ea typeface="BIZ UDゴシック"/>
                          <a:cs typeface="BIZ UDゴシック"/>
                        </a:rPr>
                        <a:t>なし</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tc>
                  <a:txBody>
                    <a:bodyPr/>
                    <a:lstStyle/>
                    <a:p>
                      <a:pPr marL="0" indent="0" algn="ctr">
                        <a:buFontTx/>
                        <a:buNone/>
                      </a:pPr>
                      <a:r>
                        <a:rPr sz="1400" b="1" dirty="0">
                          <a:solidFill>
                            <a:schemeClr val="bg1"/>
                          </a:solidFill>
                          <a:latin typeface="BIZ UDゴシック"/>
                          <a:ea typeface="BIZ UDゴシック"/>
                          <a:cs typeface="BIZ UDゴシック"/>
                        </a:rPr>
                        <a:t>あり（直接）</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rgbClr val="FF6433"/>
                    </a:solidFill>
                  </a:tcPr>
                </a:tc>
                <a:tc>
                  <a:txBody>
                    <a:bodyPr/>
                    <a:lstStyle/>
                    <a:p>
                      <a:pPr marL="0" indent="0" algn="ctr">
                        <a:buFontTx/>
                        <a:buNone/>
                      </a:pPr>
                      <a:r>
                        <a:rPr sz="1400" dirty="0">
                          <a:latin typeface="BIZ UDゴシック"/>
                          <a:ea typeface="BIZ UDゴシック"/>
                          <a:cs typeface="BIZ UDゴシック"/>
                        </a:rPr>
                        <a:t>なし</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tc>
                  <a:txBody>
                    <a:bodyPr/>
                    <a:lstStyle/>
                    <a:p>
                      <a:pPr marL="0" indent="0" algn="ctr">
                        <a:buFontTx/>
                        <a:buNone/>
                      </a:pPr>
                      <a:r>
                        <a:rPr sz="1400" dirty="0">
                          <a:latin typeface="BIZ UDゴシック"/>
                          <a:ea typeface="BIZ UDゴシック"/>
                          <a:cs typeface="BIZ UDゴシック"/>
                        </a:rPr>
                        <a:t>なし</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tc>
                  <a:txBody>
                    <a:bodyPr/>
                    <a:lstStyle/>
                    <a:p>
                      <a:pPr marL="0" indent="0" algn="ctr">
                        <a:buFontTx/>
                        <a:buNone/>
                      </a:pPr>
                      <a:r>
                        <a:rPr sz="1400" dirty="0">
                          <a:latin typeface="BIZ UDゴシック"/>
                          <a:ea typeface="BIZ UDゴシック"/>
                          <a:cs typeface="BIZ UDゴシック"/>
                        </a:rPr>
                        <a:t>なし</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tc>
                  <a:txBody>
                    <a:bodyPr/>
                    <a:lstStyle/>
                    <a:p>
                      <a:pPr marL="0" indent="0" algn="ctr">
                        <a:buFontTx/>
                        <a:buNone/>
                      </a:pPr>
                      <a:r>
                        <a:rPr sz="1400" dirty="0">
                          <a:latin typeface="BIZ UDゴシック"/>
                          <a:ea typeface="BIZ UDゴシック"/>
                          <a:cs typeface="BIZ UDゴシック"/>
                        </a:rPr>
                        <a:t>なし</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extLst>
                  <a:ext uri="{0D108BD9-81ED-4DB2-BD59-A6C34878D82A}">
                    <a16:rowId xmlns:a16="http://schemas.microsoft.com/office/drawing/2014/main" val="10006"/>
                  </a:ext>
                </a:extLst>
              </a:tr>
              <a:tr h="607807">
                <a:tc>
                  <a:txBody>
                    <a:bodyPr/>
                    <a:lstStyle/>
                    <a:p>
                      <a:pPr algn="ctr">
                        <a:lnSpc>
                          <a:spcPct val="100000"/>
                        </a:lnSpc>
                        <a:spcBef>
                          <a:spcPts val="600"/>
                        </a:spcBef>
                        <a:spcAft>
                          <a:spcPts val="0"/>
                        </a:spcAft>
                        <a:buNone/>
                      </a:pPr>
                      <a:r>
                        <a:rPr sz="1400" b="1" dirty="0">
                          <a:latin typeface="BIZ UDPゴシック"/>
                          <a:ea typeface="BIZ UDPゴシック"/>
                          <a:cs typeface="BIZ UDPゴシック"/>
                        </a:rPr>
                        <a:t>感染症</a:t>
                      </a:r>
                      <a:endParaRPr sz="1400" b="1" dirty="0">
                        <a:highlight>
                          <a:srgbClr val="FFFF00"/>
                        </a:highlight>
                        <a:latin typeface="BIZ UDPゴシック"/>
                        <a:ea typeface="BIZ UDPゴシック"/>
                        <a:cs typeface="BIZ UDPゴシック"/>
                      </a:endParaRPr>
                    </a:p>
                  </a:txBody>
                  <a:tcPr marL="69362" marR="69362" marT="46242" marB="46242"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tc>
                  <a:txBody>
                    <a:bodyPr/>
                    <a:lstStyle/>
                    <a:p>
                      <a:pPr marL="0" marR="0" lvl="0" indent="0" algn="ctr" defTabSz="914400">
                        <a:lnSpc>
                          <a:spcPct val="100000"/>
                        </a:lnSpc>
                        <a:spcBef>
                          <a:spcPts val="0"/>
                        </a:spcBef>
                        <a:spcAft>
                          <a:spcPts val="0"/>
                        </a:spcAft>
                        <a:buClrTx/>
                        <a:buSzTx/>
                        <a:buFontTx/>
                        <a:buNone/>
                      </a:pPr>
                      <a:r>
                        <a:rPr sz="1400" b="0" i="0" u="none" cap="none" dirty="0">
                          <a:ln>
                            <a:noFill/>
                          </a:ln>
                          <a:solidFill>
                            <a:srgbClr val="000000"/>
                          </a:solidFill>
                          <a:latin typeface="BIZ UDゴシック"/>
                          <a:ea typeface="BIZ UDゴシック"/>
                          <a:cs typeface="BIZ UDゴシック"/>
                        </a:rPr>
                        <a:t>なし</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tc>
                  <a:txBody>
                    <a:bodyPr/>
                    <a:lstStyle/>
                    <a:p>
                      <a:pPr marL="0" marR="0" lvl="0" indent="0" algn="ctr" defTabSz="914400">
                        <a:lnSpc>
                          <a:spcPct val="100000"/>
                        </a:lnSpc>
                        <a:spcBef>
                          <a:spcPts val="0"/>
                        </a:spcBef>
                        <a:spcAft>
                          <a:spcPts val="0"/>
                        </a:spcAft>
                        <a:buClrTx/>
                        <a:buSzTx/>
                        <a:buFontTx/>
                        <a:buNone/>
                      </a:pPr>
                      <a:r>
                        <a:rPr sz="1400" dirty="0">
                          <a:latin typeface="BIZ UDゴシック"/>
                          <a:ea typeface="BIZ UDゴシック"/>
                          <a:cs typeface="BIZ UDゴシック"/>
                        </a:rPr>
                        <a:t>あり（共通基盤）</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accent2">
                        <a:lumMod val="40000"/>
                        <a:lumOff val="60000"/>
                      </a:schemeClr>
                    </a:solidFill>
                  </a:tcPr>
                </a:tc>
                <a:tc>
                  <a:txBody>
                    <a:bodyPr/>
                    <a:lstStyle/>
                    <a:p>
                      <a:pPr marL="0" indent="0" algn="ctr">
                        <a:buFontTx/>
                        <a:buNone/>
                      </a:pPr>
                      <a:r>
                        <a:rPr sz="1400" dirty="0">
                          <a:latin typeface="BIZ UDゴシック"/>
                          <a:ea typeface="BIZ UDゴシック"/>
                          <a:cs typeface="BIZ UDゴシック"/>
                        </a:rPr>
                        <a:t>なし</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tc>
                  <a:txBody>
                    <a:bodyPr/>
                    <a:lstStyle/>
                    <a:p>
                      <a:pPr marL="0" indent="0" algn="ctr">
                        <a:buFontTx/>
                        <a:buNone/>
                      </a:pPr>
                      <a:r>
                        <a:rPr sz="1400" dirty="0">
                          <a:latin typeface="BIZ UDゴシック"/>
                          <a:ea typeface="BIZ UDゴシック"/>
                          <a:cs typeface="BIZ UDゴシック"/>
                        </a:rPr>
                        <a:t>なし</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tc>
                  <a:txBody>
                    <a:bodyPr/>
                    <a:lstStyle/>
                    <a:p>
                      <a:pPr marL="0" indent="0" algn="ctr">
                        <a:buFontTx/>
                        <a:buNone/>
                      </a:pPr>
                      <a:r>
                        <a:rPr sz="1400" dirty="0">
                          <a:latin typeface="BIZ UDゴシック"/>
                          <a:ea typeface="BIZ UDゴシック"/>
                          <a:cs typeface="BIZ UDゴシック"/>
                        </a:rPr>
                        <a:t>なし</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tc>
                  <a:txBody>
                    <a:bodyPr/>
                    <a:lstStyle/>
                    <a:p>
                      <a:pPr marL="0" indent="0" algn="ctr">
                        <a:buFontTx/>
                        <a:buNone/>
                      </a:pPr>
                      <a:r>
                        <a:rPr sz="1400" dirty="0">
                          <a:latin typeface="BIZ UDゴシック"/>
                          <a:ea typeface="BIZ UDゴシック"/>
                          <a:cs typeface="BIZ UDゴシック"/>
                        </a:rPr>
                        <a:t>なし</a:t>
                      </a:r>
                    </a:p>
                  </a:txBody>
                  <a:tcPr marL="35091" marR="35091" marT="17546" marB="17546" anchor="ctr">
                    <a:lnL w="76200" cmpd="sng">
                      <a:solidFill>
                        <a:schemeClr val="bg1">
                          <a:lumMod val="85000"/>
                        </a:schemeClr>
                      </a:solidFill>
                      <a:prstDash val="solid"/>
                    </a:lnL>
                    <a:lnR w="76200" cmpd="sng">
                      <a:solidFill>
                        <a:schemeClr val="bg1">
                          <a:lumMod val="85000"/>
                        </a:schemeClr>
                      </a:solidFill>
                      <a:prstDash val="solid"/>
                    </a:lnR>
                    <a:lnT w="76200" cmpd="sng">
                      <a:solidFill>
                        <a:schemeClr val="bg1">
                          <a:lumMod val="85000"/>
                        </a:schemeClr>
                      </a:solidFill>
                      <a:prstDash val="solid"/>
                    </a:lnT>
                    <a:lnB w="76200" cmpd="sng">
                      <a:solidFill>
                        <a:schemeClr val="bg1">
                          <a:lumMod val="85000"/>
                        </a:schemeClr>
                      </a:solidFill>
                      <a:prstDash val="solid"/>
                    </a:lnB>
                    <a:solidFill>
                      <a:schemeClr val="bg1"/>
                    </a:solidFill>
                  </a:tcPr>
                </a:tc>
                <a:extLst>
                  <a:ext uri="{0D108BD9-81ED-4DB2-BD59-A6C34878D82A}">
                    <a16:rowId xmlns:a16="http://schemas.microsoft.com/office/drawing/2014/main" val="10007"/>
                  </a:ext>
                </a:extLst>
              </a:tr>
            </a:tbl>
          </a:graphicData>
        </a:graphic>
      </p:graphicFrame>
      <p:sp>
        <p:nvSpPr>
          <p:cNvPr id="5" name="正方形/長方形 4">
            <a:extLst>
              <a:ext uri="{FF2B5EF4-FFF2-40B4-BE49-F238E27FC236}">
                <a16:creationId xmlns:a16="http://schemas.microsoft.com/office/drawing/2014/main" id="{82074F79-F9EE-1816-EF2B-A854CB76C7DB}"/>
              </a:ext>
            </a:extLst>
          </p:cNvPr>
          <p:cNvSpPr>
            <a:spLocks noGrp="1"/>
          </p:cNvSpPr>
          <p:nvPr/>
        </p:nvSpPr>
        <p:spPr>
          <a:xfrm>
            <a:off x="0" y="0"/>
            <a:ext cx="12192000" cy="6194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sz="2400" b="1" dirty="0">
                <a:solidFill>
                  <a:schemeClr val="bg1"/>
                </a:solidFill>
                <a:latin typeface="BIZ UDPゴシック"/>
                <a:ea typeface="BIZ UDPゴシック"/>
                <a:cs typeface="BIZ UDPゴシック"/>
              </a:rPr>
              <a:t>Ⅰー</a:t>
            </a:r>
            <a:r>
              <a:rPr lang="ja-JP" altLang="en-US" sz="2400" b="1" dirty="0">
                <a:solidFill>
                  <a:schemeClr val="bg1"/>
                </a:solidFill>
                <a:latin typeface="BIZ UDPゴシック"/>
                <a:ea typeface="BIZ UDPゴシック"/>
                <a:cs typeface="BIZ UDPゴシック"/>
              </a:rPr>
              <a:t>４</a:t>
            </a:r>
            <a:r>
              <a:rPr sz="2400" b="1" dirty="0">
                <a:solidFill>
                  <a:schemeClr val="bg1"/>
                </a:solidFill>
                <a:latin typeface="BIZ UDPゴシック"/>
                <a:ea typeface="BIZ UDPゴシック"/>
                <a:cs typeface="BIZ UDPゴシック"/>
              </a:rPr>
              <a:t>ーウ　自然災害以外（大阪で同時に機能支障に陥る可能性）</a:t>
            </a:r>
          </a:p>
        </p:txBody>
      </p:sp>
      <p:sp>
        <p:nvSpPr>
          <p:cNvPr id="4" name="スライド番号プレースホルダー 1">
            <a:extLst>
              <a:ext uri="{FF2B5EF4-FFF2-40B4-BE49-F238E27FC236}">
                <a16:creationId xmlns:a16="http://schemas.microsoft.com/office/drawing/2014/main" id="{B65ABB65-E7E4-D215-34B4-874D5560E31F}"/>
              </a:ext>
            </a:extLst>
          </p:cNvPr>
          <p:cNvSpPr>
            <a:spLocks noGrp="1"/>
          </p:cNvSpPr>
          <p:nvPr>
            <p:ph type="sldNum" idx="12"/>
          </p:nvPr>
        </p:nvSpPr>
        <p:spPr>
          <a:xfrm>
            <a:off x="9448800" y="6394177"/>
            <a:ext cx="2743200" cy="365125"/>
          </a:xfrm>
        </p:spPr>
        <p:txBody>
          <a:bodyPr anchor="ctr"/>
          <a:lstStyle/>
          <a:p>
            <a:pPr algn="r">
              <a:buNone/>
              <a:defRPr sz="1200">
                <a:latin typeface="BIZ UDゴシック"/>
                <a:ea typeface="BIZ UDゴシック"/>
                <a:cs typeface="BIZ UDゴシック"/>
              </a:defRPr>
            </a:pPr>
            <a:fld id="{B1C6C81E-38B9-7560-621D-5A151A79DF9B}" type="slidenum">
              <a:rPr sz="1200">
                <a:latin typeface="BIZ UDゴシック"/>
                <a:ea typeface="BIZ UDゴシック"/>
                <a:cs typeface="BIZ UDゴシック"/>
              </a:rPr>
              <a:t>17</a:t>
            </a:fld>
            <a:endParaRPr sz="1400" dirty="0">
              <a:latin typeface="BIZ UDPゴシック"/>
              <a:ea typeface="BIZ UDPゴシック"/>
              <a:cs typeface="BIZ UDPゴシック"/>
            </a:endParaRPr>
          </a:p>
        </p:txBody>
      </p:sp>
      <p:sp>
        <p:nvSpPr>
          <p:cNvPr id="14" name="テキスト ボックス 13">
            <a:extLst>
              <a:ext uri="{FF2B5EF4-FFF2-40B4-BE49-F238E27FC236}">
                <a16:creationId xmlns:a16="http://schemas.microsoft.com/office/drawing/2014/main" id="{B4BD76E1-25E7-AA24-B462-2930FEE3E50B}"/>
              </a:ext>
            </a:extLst>
          </p:cNvPr>
          <p:cNvSpPr>
            <a:spLocks noGrp="1"/>
          </p:cNvSpPr>
          <p:nvPr/>
        </p:nvSpPr>
        <p:spPr>
          <a:xfrm>
            <a:off x="287079" y="643904"/>
            <a:ext cx="11904921" cy="892552"/>
          </a:xfrm>
          <a:prstGeom prst="rect">
            <a:avLst/>
          </a:prstGeom>
          <a:solidFill>
            <a:srgbClr val="BDD7EE"/>
          </a:solidFill>
        </p:spPr>
        <p:txBody>
          <a:bodyPr wrap="square">
            <a:spAutoFit/>
          </a:bodyPr>
          <a:lstStyle/>
          <a:p>
            <a:pPr marL="285750" indent="-285750">
              <a:spcBef>
                <a:spcPts val="600"/>
              </a:spcBef>
              <a:buFont typeface="Wingdings"/>
              <a:buChar char="u"/>
            </a:pPr>
            <a:r>
              <a:rPr sz="1400" b="1" u="sng" dirty="0">
                <a:latin typeface="BIZ UDゴシック"/>
                <a:ea typeface="BIZ UDゴシック"/>
                <a:cs typeface="BIZ UDゴシック"/>
              </a:rPr>
              <a:t>情報通信は、東京・大阪が共通基盤に依存する場合に、すべてのパターンで同時に機能支障に陥る可能性</a:t>
            </a:r>
            <a:r>
              <a:rPr sz="1400" dirty="0">
                <a:latin typeface="BIZ UDゴシック"/>
                <a:ea typeface="BIZ UDゴシック"/>
                <a:cs typeface="BIZ UDゴシック"/>
              </a:rPr>
              <a:t>がある。（再掲）</a:t>
            </a:r>
          </a:p>
          <a:p>
            <a:pPr marL="285750" indent="-285750">
              <a:spcBef>
                <a:spcPts val="600"/>
              </a:spcBef>
              <a:buFont typeface="Wingdings"/>
              <a:buChar char="u"/>
            </a:pPr>
            <a:r>
              <a:rPr sz="1400" b="1" u="sng" dirty="0">
                <a:latin typeface="BIZ UDゴシック"/>
                <a:ea typeface="BIZ UDゴシック"/>
                <a:cs typeface="BIZ UDゴシック"/>
              </a:rPr>
              <a:t>武力攻撃・テロ</a:t>
            </a:r>
            <a:r>
              <a:rPr sz="1400" dirty="0">
                <a:latin typeface="BIZ UDゴシック"/>
                <a:ea typeface="BIZ UDゴシック"/>
                <a:cs typeface="BIZ UDゴシック"/>
              </a:rPr>
              <a:t>は</a:t>
            </a:r>
            <a:r>
              <a:rPr sz="1400" b="1" u="sng" dirty="0">
                <a:latin typeface="BIZ UDゴシック"/>
                <a:ea typeface="BIZ UDゴシック"/>
                <a:cs typeface="BIZ UDゴシック"/>
              </a:rPr>
              <a:t>重要ライフライン、交通インフラ全般に直接影響を及ぼす可能性</a:t>
            </a:r>
            <a:r>
              <a:rPr sz="1400" dirty="0">
                <a:latin typeface="BIZ UDゴシック"/>
                <a:ea typeface="BIZ UDゴシック"/>
                <a:cs typeface="BIZ UDゴシック"/>
              </a:rPr>
              <a:t>がある。</a:t>
            </a:r>
          </a:p>
          <a:p>
            <a:pPr marL="285750" indent="-285750">
              <a:spcBef>
                <a:spcPts val="600"/>
              </a:spcBef>
              <a:buFont typeface="Wingdings"/>
              <a:buChar char="u"/>
            </a:pPr>
            <a:r>
              <a:rPr sz="1400" b="1" u="sng" dirty="0">
                <a:latin typeface="BIZ UDゴシック"/>
                <a:ea typeface="BIZ UDゴシック"/>
                <a:cs typeface="BIZ UDゴシック"/>
              </a:rPr>
              <a:t>IT障害・サイバー攻撃、大規模通信障害は、情報通信に対し、直接影響を及ぼす可能性</a:t>
            </a:r>
            <a:r>
              <a:rPr sz="1400" dirty="0">
                <a:latin typeface="BIZ UDゴシック"/>
                <a:ea typeface="BIZ UDゴシック"/>
                <a:cs typeface="BIZ UDゴシック"/>
              </a:rPr>
              <a:t>がある。</a:t>
            </a:r>
          </a:p>
        </p:txBody>
      </p:sp>
    </p:spTree>
    <p:extLst>
      <p:ext uri="{BB962C8B-B14F-4D97-AF65-F5344CB8AC3E}">
        <p14:creationId xmlns:p14="http://schemas.microsoft.com/office/powerpoint/2010/main" val="12957698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DBD3F443-2DE9-BC52-1553-ED179831F9B7}"/>
              </a:ext>
            </a:extLst>
          </p:cNvPr>
          <p:cNvSpPr>
            <a:spLocks noGrp="1"/>
          </p:cNvSpPr>
          <p:nvPr/>
        </p:nvSpPr>
        <p:spPr>
          <a:xfrm>
            <a:off x="2180216" y="5300684"/>
            <a:ext cx="8416065" cy="1420325"/>
          </a:xfrm>
          <a:prstGeom prst="rect">
            <a:avLst/>
          </a:prstGeom>
          <a:solidFill>
            <a:schemeClr val="accent1">
              <a:lumMod val="20000"/>
              <a:lumOff val="80000"/>
            </a:schemeClr>
          </a:solidFill>
        </p:spPr>
        <p:txBody>
          <a:bodyPr wrap="square">
            <a:spAutoFit/>
          </a:bodyPr>
          <a:lstStyle/>
          <a:p>
            <a:pPr algn="ctr">
              <a:lnSpc>
                <a:spcPts val="2700"/>
              </a:lnSpc>
              <a:buNone/>
            </a:pPr>
            <a:r>
              <a:rPr sz="1600" b="1" u="sng" dirty="0">
                <a:latin typeface="BIZ UDゴシック"/>
                <a:ea typeface="BIZ UDゴシック"/>
                <a:cs typeface="BIZ UDゴシック"/>
              </a:rPr>
              <a:t>バックアップ方法は災害で決めるのではなく、次の順序で選択</a:t>
            </a:r>
            <a:endParaRPr sz="1600" u="sng" dirty="0">
              <a:latin typeface="BIZ UDゴシック"/>
              <a:ea typeface="BIZ UDゴシック"/>
              <a:cs typeface="BIZ UDゴシック"/>
            </a:endParaRPr>
          </a:p>
          <a:p>
            <a:pPr>
              <a:lnSpc>
                <a:spcPts val="2700"/>
              </a:lnSpc>
              <a:buNone/>
            </a:pPr>
            <a:r>
              <a:rPr sz="1600" dirty="0">
                <a:latin typeface="BIZ UDゴシック"/>
                <a:ea typeface="BIZ UDゴシック"/>
                <a:cs typeface="BIZ UDゴシック"/>
              </a:rPr>
              <a:t>　①</a:t>
            </a:r>
            <a:r>
              <a:rPr lang="ja-JP" altLang="en-US" sz="1600" dirty="0">
                <a:latin typeface="BIZ UDゴシック"/>
                <a:ea typeface="BIZ UDゴシック"/>
                <a:cs typeface="BIZ UDゴシック"/>
              </a:rPr>
              <a:t>首都中枢機能</a:t>
            </a:r>
            <a:r>
              <a:rPr sz="1600" dirty="0">
                <a:latin typeface="BIZ UDゴシック"/>
                <a:ea typeface="BIZ UDゴシック"/>
                <a:cs typeface="BIZ UDゴシック"/>
              </a:rPr>
              <a:t>が停滞・停止するか　　②機能支障発生前に準備を開始できるか </a:t>
            </a:r>
          </a:p>
          <a:p>
            <a:pPr>
              <a:lnSpc>
                <a:spcPts val="2700"/>
              </a:lnSpc>
              <a:buNone/>
            </a:pPr>
            <a:r>
              <a:rPr sz="1600" dirty="0">
                <a:latin typeface="BIZ UDゴシック"/>
                <a:ea typeface="BIZ UDゴシック"/>
                <a:cs typeface="BIZ UDゴシック"/>
              </a:rPr>
              <a:t>　③</a:t>
            </a:r>
            <a:r>
              <a:rPr lang="ja-JP" altLang="en-US" sz="1600" dirty="0">
                <a:latin typeface="BIZ UDゴシック"/>
                <a:ea typeface="BIZ UDゴシック"/>
                <a:cs typeface="BIZ UDゴシック"/>
              </a:rPr>
              <a:t>大阪</a:t>
            </a:r>
            <a:r>
              <a:rPr sz="1600" dirty="0">
                <a:latin typeface="BIZ UDゴシック"/>
                <a:ea typeface="BIZ UDゴシック"/>
                <a:cs typeface="BIZ UDゴシック"/>
              </a:rPr>
              <a:t>が代替で利用可能か</a:t>
            </a:r>
            <a:r>
              <a:rPr lang="ja-JP" altLang="en-US" sz="1600" dirty="0">
                <a:latin typeface="BIZ UDゴシック"/>
                <a:ea typeface="BIZ UDゴシック"/>
                <a:cs typeface="BIZ UDゴシック"/>
              </a:rPr>
              <a:t>　　　</a:t>
            </a:r>
            <a:r>
              <a:rPr sz="1600" dirty="0">
                <a:latin typeface="BIZ UDゴシック"/>
                <a:ea typeface="BIZ UDゴシック"/>
                <a:cs typeface="BIZ UDゴシック"/>
              </a:rPr>
              <a:t>　　</a:t>
            </a:r>
            <a:r>
              <a:rPr lang="ja-JP" altLang="en-US" sz="1600" dirty="0">
                <a:latin typeface="BIZ UDゴシック"/>
                <a:ea typeface="BIZ UDゴシック"/>
                <a:cs typeface="BIZ UDゴシック"/>
              </a:rPr>
              <a:t>　</a:t>
            </a:r>
            <a:r>
              <a:rPr sz="1600" dirty="0">
                <a:latin typeface="BIZ UDゴシック"/>
                <a:ea typeface="BIZ UDゴシック"/>
                <a:cs typeface="BIZ UDゴシック"/>
              </a:rPr>
              <a:t>④電力・情報通信・共通基盤が利用可能か</a:t>
            </a:r>
          </a:p>
          <a:p>
            <a:pPr>
              <a:lnSpc>
                <a:spcPts val="2700"/>
              </a:lnSpc>
              <a:buNone/>
            </a:pPr>
            <a:r>
              <a:rPr sz="1600" dirty="0">
                <a:latin typeface="BIZ UDゴシック"/>
                <a:ea typeface="BIZ UDゴシック"/>
                <a:cs typeface="BIZ UDゴシック"/>
              </a:rPr>
              <a:t>　⑤オンライン、移行、代理等のどの方法が成立するか</a:t>
            </a:r>
          </a:p>
        </p:txBody>
      </p:sp>
      <p:sp>
        <p:nvSpPr>
          <p:cNvPr id="34" name="title-band">
            <a:extLst>
              <a:ext uri="{FF2B5EF4-FFF2-40B4-BE49-F238E27FC236}">
                <a16:creationId xmlns:a16="http://schemas.microsoft.com/office/drawing/2014/main" id="{792A5472-9238-3DA7-A504-54E4E27316E3}"/>
              </a:ext>
            </a:extLst>
          </p:cNvPr>
          <p:cNvSpPr>
            <a:spLocks noGrp="1"/>
          </p:cNvSpPr>
          <p:nvPr/>
        </p:nvSpPr>
        <p:spPr>
          <a:xfrm>
            <a:off x="0" y="0"/>
            <a:ext cx="12192000" cy="619125"/>
          </a:xfrm>
          <a:prstGeom prst="rect">
            <a:avLst/>
          </a:prstGeom>
          <a:solidFill>
            <a:srgbClr val="002060"/>
          </a:solidFill>
          <a:ln w="0">
            <a:solidFill>
              <a:srgbClr val="002060"/>
            </a:solidFill>
            <a:prstDash val="solid"/>
          </a:ln>
        </p:spPr>
        <p:txBody>
          <a:bodyPr anchor="ctr" anchorCtr="0"/>
          <a:lstStyle/>
          <a:p>
            <a:r>
              <a:rPr lang="en-US" altLang="ja-JP" sz="2400" b="1" dirty="0">
                <a:solidFill>
                  <a:schemeClr val="bg1"/>
                </a:solidFill>
                <a:latin typeface="BIZ UDゴシック" panose="020B0400000000000000" pitchFamily="49" charset="-128"/>
                <a:ea typeface="BIZ UDゴシック" panose="020B0400000000000000" pitchFamily="49" charset="-128"/>
              </a:rPr>
              <a:t>Ⅰ</a:t>
            </a:r>
            <a:r>
              <a:rPr lang="ja-JP" altLang="en-US" sz="2400" b="1" dirty="0">
                <a:solidFill>
                  <a:schemeClr val="bg1"/>
                </a:solidFill>
                <a:latin typeface="BIZ UDゴシック" panose="020B0400000000000000" pitchFamily="49" charset="-128"/>
                <a:ea typeface="BIZ UDゴシック" panose="020B0400000000000000" pitchFamily="49" charset="-128"/>
              </a:rPr>
              <a:t>－５　災害特性の総括とバックアップ対応への示唆</a:t>
            </a:r>
          </a:p>
        </p:txBody>
      </p:sp>
      <p:sp>
        <p:nvSpPr>
          <p:cNvPr id="3" name="スライド番号プレースホルダー 1">
            <a:extLst>
              <a:ext uri="{FF2B5EF4-FFF2-40B4-BE49-F238E27FC236}">
                <a16:creationId xmlns:a16="http://schemas.microsoft.com/office/drawing/2014/main" id="{9A0FCE5E-B240-554B-297F-0EAE85C1AB1A}"/>
              </a:ext>
            </a:extLst>
          </p:cNvPr>
          <p:cNvSpPr>
            <a:spLocks noGrp="1"/>
          </p:cNvSpPr>
          <p:nvPr/>
        </p:nvSpPr>
        <p:spPr>
          <a:xfrm>
            <a:off x="9448800" y="6394177"/>
            <a:ext cx="2743200" cy="365125"/>
          </a:xfrm>
          <a:prstGeom prst="rect">
            <a:avLst/>
          </a:prstGeom>
        </p:spPr>
        <p:txBody>
          <a:bodyPr anchor="ctr"/>
          <a:lstStyle>
            <a:lvl1pPr marL="0" indent="0" algn="l">
              <a:buNone/>
              <a:defRPr sz="1800">
                <a:solidFill>
                  <a:schemeClr val="tx1"/>
                </a:solidFill>
                <a:latin typeface="+mn-lt"/>
                <a:ea typeface="+mn-lt"/>
                <a:cs typeface="+mn-lt"/>
              </a:defRPr>
            </a:lvl1pPr>
            <a:lvl2pPr marL="457200" indent="0" algn="l">
              <a:buNone/>
              <a:defRPr sz="1800">
                <a:solidFill>
                  <a:schemeClr val="tx1"/>
                </a:solidFill>
                <a:latin typeface="+mn-lt"/>
                <a:ea typeface="+mn-lt"/>
                <a:cs typeface="+mn-lt"/>
              </a:defRPr>
            </a:lvl2pPr>
            <a:lvl3pPr marL="914400" indent="0" algn="l">
              <a:buNone/>
              <a:defRPr sz="1800">
                <a:solidFill>
                  <a:schemeClr val="tx1"/>
                </a:solidFill>
                <a:latin typeface="+mn-lt"/>
                <a:ea typeface="+mn-lt"/>
                <a:cs typeface="+mn-lt"/>
              </a:defRPr>
            </a:lvl3pPr>
            <a:lvl4pPr marL="1371600" indent="0" algn="l">
              <a:buNone/>
              <a:defRPr sz="1800">
                <a:solidFill>
                  <a:schemeClr val="tx1"/>
                </a:solidFill>
                <a:latin typeface="+mn-lt"/>
                <a:ea typeface="+mn-lt"/>
                <a:cs typeface="+mn-lt"/>
              </a:defRPr>
            </a:lvl4pPr>
            <a:lvl5pPr marL="1828800" indent="0" algn="l">
              <a:buNone/>
              <a:defRPr sz="1800">
                <a:solidFill>
                  <a:schemeClr val="tx1"/>
                </a:solidFill>
                <a:latin typeface="+mn-lt"/>
                <a:ea typeface="+mn-lt"/>
                <a:cs typeface="+mn-lt"/>
              </a:defRPr>
            </a:lvl5pPr>
            <a:lvl6pPr marL="2286000" indent="0" algn="l">
              <a:buNone/>
              <a:defRPr sz="1800">
                <a:solidFill>
                  <a:schemeClr val="tx1"/>
                </a:solidFill>
                <a:latin typeface="+mn-lt"/>
                <a:ea typeface="+mn-lt"/>
                <a:cs typeface="+mn-lt"/>
              </a:defRPr>
            </a:lvl6pPr>
            <a:lvl7pPr marL="2743200" indent="0" algn="l">
              <a:buNone/>
              <a:defRPr sz="1800">
                <a:solidFill>
                  <a:schemeClr val="tx1"/>
                </a:solidFill>
                <a:latin typeface="+mn-lt"/>
                <a:ea typeface="+mn-lt"/>
                <a:cs typeface="+mn-lt"/>
              </a:defRPr>
            </a:lvl7pPr>
            <a:lvl8pPr marL="3200400" indent="0" algn="l">
              <a:buNone/>
              <a:defRPr sz="1800">
                <a:solidFill>
                  <a:schemeClr val="tx1"/>
                </a:solidFill>
                <a:latin typeface="+mn-lt"/>
                <a:ea typeface="+mn-lt"/>
                <a:cs typeface="+mn-lt"/>
              </a:defRPr>
            </a:lvl8pPr>
            <a:lvl9pPr marL="3657600" indent="0" algn="l">
              <a:buNone/>
              <a:defRPr sz="1800">
                <a:solidFill>
                  <a:schemeClr val="tx1"/>
                </a:solidFill>
                <a:latin typeface="+mn-lt"/>
                <a:ea typeface="+mn-lt"/>
                <a:cs typeface="+mn-lt"/>
              </a:defRPr>
            </a:lvl9pPr>
          </a:lstStyle>
          <a:p>
            <a:pPr algn="r">
              <a:buNone/>
              <a:defRPr sz="1200" b="0">
                <a:solidFill>
                  <a:srgbClr val="1F1F1F"/>
                </a:solidFill>
                <a:latin typeface="BIZ UDゴシック"/>
                <a:ea typeface="BIZ UDゴシック"/>
                <a:cs typeface="BIZ UDゴシック"/>
              </a:defRPr>
            </a:pPr>
            <a:fld id="{CCF91274-D221-1BB4-3BF9-836E3AD31EBE}" type="slidenum">
              <a:rPr sz="1200" b="0">
                <a:solidFill>
                  <a:srgbClr val="1F1F1F"/>
                </a:solidFill>
                <a:latin typeface="BIZ UDゴシック"/>
                <a:ea typeface="BIZ UDゴシック"/>
                <a:cs typeface="BIZ UDゴシック"/>
              </a:rPr>
              <a:t>18</a:t>
            </a:fld>
            <a:endParaRPr sz="1400" b="0" dirty="0">
              <a:solidFill>
                <a:srgbClr val="1F1F1F"/>
              </a:solidFill>
              <a:latin typeface="BIZ UDゴシック"/>
              <a:ea typeface="BIZ UDゴシック"/>
              <a:cs typeface="BIZ UDゴシック"/>
            </a:endParaRPr>
          </a:p>
        </p:txBody>
      </p:sp>
      <p:sp>
        <p:nvSpPr>
          <p:cNvPr id="36" name="正方形/長方形 35">
            <a:extLst>
              <a:ext uri="{FF2B5EF4-FFF2-40B4-BE49-F238E27FC236}">
                <a16:creationId xmlns:a16="http://schemas.microsoft.com/office/drawing/2014/main" id="{F961941B-0373-49C0-ABBF-ED3FB88A9E02}"/>
              </a:ext>
            </a:extLst>
          </p:cNvPr>
          <p:cNvSpPr>
            <a:spLocks noGrp="1"/>
          </p:cNvSpPr>
          <p:nvPr/>
        </p:nvSpPr>
        <p:spPr>
          <a:xfrm>
            <a:off x="361950" y="711051"/>
            <a:ext cx="11830050" cy="619125"/>
          </a:xfrm>
          <a:prstGeom prst="rect">
            <a:avLst/>
          </a:prstGeom>
          <a:solidFill>
            <a:schemeClr val="accent1">
              <a:lumMod val="20000"/>
              <a:lumOff val="80000"/>
            </a:schemeClr>
          </a:solidFill>
          <a:ln w="0">
            <a:noFill/>
            <a:prstDash val="solid"/>
          </a:ln>
        </p:spPr>
        <p:txBody>
          <a:bodyPr/>
          <a:lstStyle/>
          <a:p>
            <a:pPr marL="285750" indent="-285750">
              <a:buFont typeface="Wingdings"/>
              <a:buChar char="u"/>
              <a:defRPr sz="1200" b="0">
                <a:solidFill>
                  <a:srgbClr val="1F1F1F"/>
                </a:solidFill>
                <a:latin typeface="BIZ UDゴシック"/>
                <a:ea typeface="BIZ UDゴシック"/>
                <a:cs typeface="BIZ UDゴシック"/>
              </a:defRPr>
            </a:pPr>
            <a:r>
              <a:rPr sz="1400" b="0" dirty="0">
                <a:solidFill>
                  <a:srgbClr val="1F1F1F"/>
                </a:solidFill>
                <a:latin typeface="BIZ UDゴシック"/>
                <a:ea typeface="BIZ UDゴシック"/>
                <a:cs typeface="BIZ UDゴシック"/>
              </a:rPr>
              <a:t>富士山噴火・広域降灰、首都直下地震との複合災害の整理結果から、</a:t>
            </a:r>
            <a:r>
              <a:rPr sz="1400" b="1" u="sng" dirty="0">
                <a:solidFill>
                  <a:srgbClr val="1F1F1F"/>
                </a:solidFill>
                <a:latin typeface="BIZ UDゴシック"/>
                <a:ea typeface="BIZ UDゴシック"/>
                <a:cs typeface="BIZ UDゴシック"/>
              </a:rPr>
              <a:t>バックアップ対応は災害の種類そのものではなく、首都中枢機能への影響、事前対応の判断材料の有無、</a:t>
            </a:r>
            <a:r>
              <a:rPr lang="ja-JP" altLang="en-US" sz="1400" b="1" u="sng" dirty="0">
                <a:solidFill>
                  <a:srgbClr val="1F1F1F"/>
                </a:solidFill>
                <a:latin typeface="BIZ UDゴシック"/>
                <a:ea typeface="BIZ UDゴシック"/>
                <a:cs typeface="BIZ UDゴシック"/>
              </a:rPr>
              <a:t>大阪</a:t>
            </a:r>
            <a:r>
              <a:rPr sz="1400" b="1" u="sng" dirty="0">
                <a:solidFill>
                  <a:srgbClr val="1F1F1F"/>
                </a:solidFill>
                <a:latin typeface="BIZ UDゴシック"/>
                <a:ea typeface="BIZ UDゴシック"/>
                <a:cs typeface="BIZ UDゴシック"/>
              </a:rPr>
              <a:t>への同時影響及び共通基盤への依存を踏まえて検討</a:t>
            </a:r>
            <a:r>
              <a:rPr sz="1400" b="0" dirty="0">
                <a:solidFill>
                  <a:srgbClr val="1F1F1F"/>
                </a:solidFill>
                <a:latin typeface="BIZ UDゴシック"/>
                <a:ea typeface="BIZ UDゴシック"/>
                <a:cs typeface="BIZ UDゴシック"/>
              </a:rPr>
              <a:t>する必要がある。</a:t>
            </a:r>
          </a:p>
        </p:txBody>
      </p:sp>
      <p:graphicFrame>
        <p:nvGraphicFramePr>
          <p:cNvPr id="44" name="表 3"/>
          <p:cNvGraphicFramePr/>
          <p:nvPr>
            <p:extLst>
              <p:ext uri="{D42A27DB-BD31-4B8C-83A1-F6EECF244321}">
                <p14:modId xmlns:p14="http://schemas.microsoft.com/office/powerpoint/2010/main" val="95794990"/>
              </p:ext>
            </p:extLst>
          </p:nvPr>
        </p:nvGraphicFramePr>
        <p:xfrm>
          <a:off x="361949" y="1795610"/>
          <a:ext cx="11830052" cy="2794023"/>
        </p:xfrm>
        <a:graphic>
          <a:graphicData uri="http://schemas.openxmlformats.org/drawingml/2006/table">
            <a:tbl>
              <a:tblPr>
                <a:tableStyleId>{5940675A-B579-460E-94D1-54222C63F5DA}</a:tableStyleId>
              </a:tblPr>
              <a:tblGrid>
                <a:gridCol w="3345169">
                  <a:extLst>
                    <a:ext uri="{9D8B030D-6E8A-4147-A177-3AD203B41FA5}">
                      <a16:colId xmlns:a16="http://schemas.microsoft.com/office/drawing/2014/main" val="20000"/>
                    </a:ext>
                  </a:extLst>
                </a:gridCol>
                <a:gridCol w="8484883">
                  <a:extLst>
                    <a:ext uri="{9D8B030D-6E8A-4147-A177-3AD203B41FA5}">
                      <a16:colId xmlns:a16="http://schemas.microsoft.com/office/drawing/2014/main" val="20001"/>
                    </a:ext>
                  </a:extLst>
                </a:gridCol>
              </a:tblGrid>
              <a:tr h="376867">
                <a:tc>
                  <a:txBody>
                    <a:bodyPr/>
                    <a:lstStyle/>
                    <a:p>
                      <a:pPr algn="ctr">
                        <a:buNone/>
                      </a:pPr>
                      <a:r>
                        <a:rPr sz="1400" b="1" dirty="0">
                          <a:solidFill>
                            <a:schemeClr val="bg1"/>
                          </a:solidFill>
                          <a:latin typeface="BIZ UDゴシック"/>
                          <a:ea typeface="BIZ UDゴシック"/>
                          <a:cs typeface="BIZ UDゴシック"/>
                        </a:rPr>
                        <a:t>観点</a:t>
                      </a:r>
                    </a:p>
                  </a:txBody>
                  <a:tcPr marL="75023" marR="75023" marT="37512" marB="37512"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rgbClr val="002060"/>
                    </a:solidFill>
                  </a:tcPr>
                </a:tc>
                <a:tc>
                  <a:txBody>
                    <a:bodyPr/>
                    <a:lstStyle/>
                    <a:p>
                      <a:pPr algn="ctr">
                        <a:buNone/>
                      </a:pPr>
                      <a:r>
                        <a:rPr sz="1400" b="1" dirty="0">
                          <a:solidFill>
                            <a:schemeClr val="bg1"/>
                          </a:solidFill>
                          <a:latin typeface="BIZ UDゴシック"/>
                          <a:ea typeface="BIZ UDゴシック"/>
                          <a:cs typeface="BIZ UDゴシック"/>
                        </a:rPr>
                        <a:t>整理結果</a:t>
                      </a:r>
                    </a:p>
                  </a:txBody>
                  <a:tcPr marL="75023" marR="75023" marT="37512" marB="37512"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rgbClr val="002060"/>
                    </a:solidFill>
                  </a:tcPr>
                </a:tc>
                <a:extLst>
                  <a:ext uri="{0D108BD9-81ED-4DB2-BD59-A6C34878D82A}">
                    <a16:rowId xmlns:a16="http://schemas.microsoft.com/office/drawing/2014/main" val="10000"/>
                  </a:ext>
                </a:extLst>
              </a:tr>
              <a:tr h="376867">
                <a:tc>
                  <a:txBody>
                    <a:bodyPr/>
                    <a:lstStyle/>
                    <a:p>
                      <a:pPr>
                        <a:buNone/>
                      </a:pPr>
                      <a:r>
                        <a:rPr lang="ja-JP" altLang="en-US" sz="1400" dirty="0">
                          <a:latin typeface="BIZ UDゴシック"/>
                          <a:ea typeface="BIZ UDゴシック"/>
                          <a:cs typeface="BIZ UDゴシック"/>
                        </a:rPr>
                        <a:t>首都中枢機能</a:t>
                      </a:r>
                      <a:r>
                        <a:rPr sz="1400" dirty="0">
                          <a:latin typeface="BIZ UDゴシック"/>
                          <a:ea typeface="BIZ UDゴシック"/>
                          <a:cs typeface="BIZ UDゴシック"/>
                        </a:rPr>
                        <a:t>への影響</a:t>
                      </a:r>
                    </a:p>
                  </a:txBody>
                  <a:tcPr marL="75023" marR="75023" marT="37512" marB="37512"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tc>
                  <a:txBody>
                    <a:bodyPr/>
                    <a:lstStyle/>
                    <a:p>
                      <a:pPr>
                        <a:buNone/>
                      </a:pPr>
                      <a:r>
                        <a:rPr sz="1200" dirty="0">
                          <a:latin typeface="BIZ UDゴシック"/>
                          <a:ea typeface="BIZ UDゴシック"/>
                          <a:cs typeface="BIZ UDゴシック"/>
                        </a:rPr>
                        <a:t>電力・情報通信の支障により、情報収集から意思決定、指揮命令、情報発信までが停滞・停止する可能性がある。</a:t>
                      </a:r>
                    </a:p>
                  </a:txBody>
                  <a:tcPr marL="75023" marR="75023" marT="37512" marB="37512"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extLst>
                  <a:ext uri="{0D108BD9-81ED-4DB2-BD59-A6C34878D82A}">
                    <a16:rowId xmlns:a16="http://schemas.microsoft.com/office/drawing/2014/main" val="10001"/>
                  </a:ext>
                </a:extLst>
              </a:tr>
              <a:tr h="576026">
                <a:tc>
                  <a:txBody>
                    <a:bodyPr/>
                    <a:lstStyle/>
                    <a:p>
                      <a:pPr>
                        <a:buNone/>
                      </a:pPr>
                      <a:r>
                        <a:rPr sz="1400" dirty="0">
                          <a:latin typeface="BIZ UDゴシック"/>
                          <a:ea typeface="BIZ UDゴシック"/>
                          <a:cs typeface="BIZ UDゴシック"/>
                        </a:rPr>
                        <a:t>支障の継続</a:t>
                      </a:r>
                    </a:p>
                  </a:txBody>
                  <a:tcPr marL="75023" marR="75023" marT="37512" marB="37512"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tc>
                  <a:txBody>
                    <a:bodyPr/>
                    <a:lstStyle/>
                    <a:p>
                      <a:pPr>
                        <a:buNone/>
                      </a:pPr>
                      <a:r>
                        <a:rPr sz="1200" dirty="0">
                          <a:latin typeface="BIZ UDゴシック"/>
                          <a:ea typeface="BIZ UDゴシック"/>
                          <a:cs typeface="BIZ UDゴシック"/>
                        </a:rPr>
                        <a:t>富士山噴火・広域降灰は、降灰による機能の停滞・停止について収束見込みが立たない可能性が高い。</a:t>
                      </a:r>
                    </a:p>
                    <a:p>
                      <a:pPr>
                        <a:buNone/>
                      </a:pPr>
                      <a:r>
                        <a:rPr sz="1200" dirty="0">
                          <a:latin typeface="BIZ UDゴシック"/>
                          <a:ea typeface="BIZ UDゴシック"/>
                          <a:cs typeface="BIZ UDゴシック"/>
                        </a:rPr>
                        <a:t>首都直下地震は、後続災害による停滞・停止が長期化し、又は一部継続していた機能が停止に至る可能性がある。</a:t>
                      </a:r>
                    </a:p>
                  </a:txBody>
                  <a:tcPr marL="75023" marR="75023" marT="37512" marB="37512"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extLst>
                  <a:ext uri="{0D108BD9-81ED-4DB2-BD59-A6C34878D82A}">
                    <a16:rowId xmlns:a16="http://schemas.microsoft.com/office/drawing/2014/main" val="10002"/>
                  </a:ext>
                </a:extLst>
              </a:tr>
              <a:tr h="511370">
                <a:tc>
                  <a:txBody>
                    <a:bodyPr/>
                    <a:lstStyle/>
                    <a:p>
                      <a:pPr>
                        <a:buNone/>
                      </a:pPr>
                      <a:r>
                        <a:rPr lang="ja-JP" altLang="en-US" sz="1400" dirty="0">
                          <a:latin typeface="BIZ UDゴシック"/>
                          <a:ea typeface="BIZ UDゴシック"/>
                          <a:cs typeface="BIZ UDゴシック"/>
                        </a:rPr>
                        <a:t>事前対応可否の判断</a:t>
                      </a:r>
                      <a:endParaRPr sz="1400" dirty="0">
                        <a:latin typeface="BIZ UDゴシック"/>
                        <a:ea typeface="BIZ UDゴシック"/>
                        <a:cs typeface="BIZ UDゴシック"/>
                      </a:endParaRPr>
                    </a:p>
                  </a:txBody>
                  <a:tcPr marL="75023" marR="75023" marT="37512" marB="37512"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tc>
                  <a:txBody>
                    <a:bodyPr/>
                    <a:lstStyle/>
                    <a:p>
                      <a:pPr>
                        <a:buNone/>
                      </a:pPr>
                      <a:r>
                        <a:rPr sz="1200" dirty="0">
                          <a:latin typeface="BIZ UDゴシック"/>
                          <a:ea typeface="BIZ UDゴシック"/>
                          <a:cs typeface="BIZ UDゴシック"/>
                        </a:rPr>
                        <a:t>河川氾濫、高潮、台風、酷暑・厳冬等は、</a:t>
                      </a:r>
                      <a:r>
                        <a:rPr sz="1200" b="1" dirty="0">
                          <a:highlight>
                            <a:srgbClr val="FFFF00"/>
                          </a:highlight>
                          <a:latin typeface="BIZ UDゴシック"/>
                          <a:ea typeface="BIZ UDゴシック"/>
                          <a:cs typeface="BIZ UDゴシック"/>
                        </a:rPr>
                        <a:t>事前に監視・準備を開始できる場合</a:t>
                      </a:r>
                      <a:r>
                        <a:rPr sz="1200" dirty="0">
                          <a:latin typeface="BIZ UDゴシック"/>
                          <a:ea typeface="BIZ UDゴシック"/>
                          <a:cs typeface="BIZ UDゴシック"/>
                        </a:rPr>
                        <a:t>がある。</a:t>
                      </a:r>
                      <a:endParaRPr lang="en-US" sz="1200" dirty="0">
                        <a:latin typeface="BIZ UDゴシック"/>
                        <a:ea typeface="BIZ UDゴシック"/>
                        <a:cs typeface="BIZ UDゴシック"/>
                      </a:endParaRPr>
                    </a:p>
                    <a:p>
                      <a:pPr marL="0" marR="0" lvl="0" indent="0" algn="l" defTabSz="914400" eaLnBrk="1" fontAlgn="auto" latinLnBrk="0" hangingPunct="1">
                        <a:lnSpc>
                          <a:spcPct val="100000"/>
                        </a:lnSpc>
                        <a:spcBef>
                          <a:spcPts val="0"/>
                        </a:spcBef>
                        <a:spcAft>
                          <a:spcPts val="0"/>
                        </a:spcAft>
                        <a:buClrTx/>
                        <a:buSzTx/>
                        <a:buFontTx/>
                        <a:buNone/>
                        <a:tabLst/>
                        <a:defRPr/>
                      </a:pPr>
                      <a:r>
                        <a:rPr lang="ja-JP" altLang="en-US" sz="1200" dirty="0">
                          <a:latin typeface="BIZ UDゴシック"/>
                          <a:ea typeface="BIZ UDゴシック"/>
                          <a:cs typeface="BIZ UDゴシック"/>
                        </a:rPr>
                        <a:t>地震、自然災害以外（国際関係の緊張で予見できる場合を除く。）は、</a:t>
                      </a:r>
                      <a:r>
                        <a:rPr lang="ja-JP" altLang="en-US" sz="1200" b="1" dirty="0">
                          <a:highlight>
                            <a:srgbClr val="FFFF00"/>
                          </a:highlight>
                          <a:latin typeface="BIZ UDゴシック"/>
                          <a:ea typeface="BIZ UDゴシック"/>
                          <a:cs typeface="BIZ UDゴシック"/>
                        </a:rPr>
                        <a:t>発生後の即時対応が中心</a:t>
                      </a:r>
                      <a:r>
                        <a:rPr lang="ja-JP" altLang="en-US" sz="1200" dirty="0">
                          <a:latin typeface="BIZ UDゴシック"/>
                          <a:ea typeface="BIZ UDゴシック"/>
                          <a:cs typeface="BIZ UDゴシック"/>
                        </a:rPr>
                        <a:t>となる。</a:t>
                      </a:r>
                    </a:p>
                  </a:txBody>
                  <a:tcPr marL="75023" marR="75023" marT="37512" marB="37512"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extLst>
                  <a:ext uri="{0D108BD9-81ED-4DB2-BD59-A6C34878D82A}">
                    <a16:rowId xmlns:a16="http://schemas.microsoft.com/office/drawing/2014/main" val="10003"/>
                  </a:ext>
                </a:extLst>
              </a:tr>
              <a:tr h="576026">
                <a:tc>
                  <a:txBody>
                    <a:bodyPr/>
                    <a:lstStyle/>
                    <a:p>
                      <a:pPr>
                        <a:buNone/>
                      </a:pPr>
                      <a:r>
                        <a:rPr lang="ja-JP" altLang="en-US" sz="1400" dirty="0">
                          <a:latin typeface="BIZ UDゴシック"/>
                          <a:ea typeface="BIZ UDゴシック"/>
                          <a:cs typeface="BIZ UDゴシック"/>
                        </a:rPr>
                        <a:t>大阪</a:t>
                      </a:r>
                      <a:r>
                        <a:rPr sz="1400" dirty="0">
                          <a:latin typeface="BIZ UDゴシック"/>
                          <a:ea typeface="BIZ UDゴシック"/>
                          <a:cs typeface="BIZ UDゴシック"/>
                        </a:rPr>
                        <a:t>への同時影響</a:t>
                      </a:r>
                    </a:p>
                  </a:txBody>
                  <a:tcPr marL="75023" marR="75023" marT="37512" marB="37512" anchor="ctr">
                    <a:lnL w="12700" cmpd="sng">
                      <a:solidFill>
                        <a:schemeClr val="bg1">
                          <a:lumMod val="65000"/>
                        </a:schemeClr>
                      </a:solidFill>
                      <a:prstDash val="soli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mpd="sng">
                      <a:solidFill>
                        <a:schemeClr val="bg1">
                          <a:lumMod val="65000"/>
                        </a:schemeClr>
                      </a:solidFill>
                      <a:prstDash val="solid"/>
                    </a:lnB>
                  </a:tcPr>
                </a:tc>
                <a:tc>
                  <a:txBody>
                    <a:bodyPr/>
                    <a:lstStyle/>
                    <a:p>
                      <a:pPr>
                        <a:buNone/>
                      </a:pPr>
                      <a:r>
                        <a:rPr sz="1200" dirty="0">
                          <a:latin typeface="BIZ UDゴシック"/>
                          <a:ea typeface="BIZ UDゴシック"/>
                          <a:cs typeface="BIZ UDゴシック"/>
                        </a:rPr>
                        <a:t>電力は、台風、武力攻撃・テロで、大阪が東京圏と同時に影響を受ける可能性がある。</a:t>
                      </a:r>
                    </a:p>
                    <a:p>
                      <a:pPr>
                        <a:buNone/>
                      </a:pPr>
                      <a:r>
                        <a:rPr sz="1200" dirty="0">
                          <a:latin typeface="BIZ UDゴシック"/>
                          <a:ea typeface="BIZ UDゴシック"/>
                          <a:cs typeface="BIZ UDゴシック"/>
                        </a:rPr>
                        <a:t>電力停止が長期に及ぶと、情報通信に影響が出る。（第１回検討会議）</a:t>
                      </a:r>
                    </a:p>
                  </a:txBody>
                  <a:tcPr marL="75023" marR="75023" marT="37512" marB="37512" anchor="ctr">
                    <a:lnL w="12700" cap="flat" cmpd="sng" algn="ctr">
                      <a:solidFill>
                        <a:schemeClr val="bg1">
                          <a:lumMod val="65000"/>
                        </a:schemeClr>
                      </a:solidFill>
                      <a:prstDash val="solid"/>
                      <a:round/>
                      <a:headEnd type="none" w="med" len="med"/>
                      <a:tailEnd type="none" w="med" len="med"/>
                    </a:lnL>
                    <a:lnR w="12700" cmpd="sng">
                      <a:solidFill>
                        <a:schemeClr val="bg1">
                          <a:lumMod val="65000"/>
                        </a:schemeClr>
                      </a:solidFill>
                      <a:prstDash val="solid"/>
                    </a:lnR>
                    <a:lnT w="12700" cap="flat" cmpd="sng" algn="ctr">
                      <a:solidFill>
                        <a:schemeClr val="bg1">
                          <a:lumMod val="65000"/>
                        </a:schemeClr>
                      </a:solidFill>
                      <a:prstDash val="solid"/>
                      <a:round/>
                      <a:headEnd type="none" w="med" len="med"/>
                      <a:tailEnd type="none" w="med" len="med"/>
                    </a:lnT>
                    <a:lnB w="12700" cmpd="sng">
                      <a:solidFill>
                        <a:schemeClr val="bg1">
                          <a:lumMod val="65000"/>
                        </a:schemeClr>
                      </a:solidFill>
                      <a:prstDash val="solid"/>
                    </a:lnB>
                  </a:tcPr>
                </a:tc>
                <a:extLst>
                  <a:ext uri="{0D108BD9-81ED-4DB2-BD59-A6C34878D82A}">
                    <a16:rowId xmlns:a16="http://schemas.microsoft.com/office/drawing/2014/main" val="10005"/>
                  </a:ext>
                </a:extLst>
              </a:tr>
              <a:tr h="376867">
                <a:tc>
                  <a:txBody>
                    <a:bodyPr/>
                    <a:lstStyle/>
                    <a:p>
                      <a:pPr>
                        <a:buNone/>
                      </a:pPr>
                      <a:r>
                        <a:rPr sz="1400" dirty="0">
                          <a:latin typeface="BIZ UDゴシック"/>
                          <a:ea typeface="BIZ UDゴシック"/>
                          <a:cs typeface="BIZ UDゴシック"/>
                        </a:rPr>
                        <a:t>共通基盤への依存</a:t>
                      </a:r>
                    </a:p>
                  </a:txBody>
                  <a:tcPr marL="75023" marR="75023" marT="37512" marB="37512"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tc>
                  <a:txBody>
                    <a:bodyPr/>
                    <a:lstStyle/>
                    <a:p>
                      <a:pPr>
                        <a:buNone/>
                      </a:pPr>
                      <a:r>
                        <a:rPr sz="1200" dirty="0">
                          <a:latin typeface="BIZ UDゴシック"/>
                          <a:ea typeface="BIZ UDゴシック"/>
                          <a:cs typeface="BIZ UDゴシック"/>
                        </a:rPr>
                        <a:t>東京と大阪が同一の通信、認証、クラウド等に依存する場合、地理的に離れていても同時停止する可能性がある。</a:t>
                      </a:r>
                    </a:p>
                  </a:txBody>
                  <a:tcPr marL="75023" marR="75023" marT="37512" marB="37512"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extLst>
                  <a:ext uri="{0D108BD9-81ED-4DB2-BD59-A6C34878D82A}">
                    <a16:rowId xmlns:a16="http://schemas.microsoft.com/office/drawing/2014/main" val="10006"/>
                  </a:ext>
                </a:extLst>
              </a:tr>
            </a:tbl>
          </a:graphicData>
        </a:graphic>
      </p:graphicFrame>
      <p:graphicFrame>
        <p:nvGraphicFramePr>
          <p:cNvPr id="45" name="表 4"/>
          <p:cNvGraphicFramePr/>
          <p:nvPr>
            <p:extLst>
              <p:ext uri="{D42A27DB-BD31-4B8C-83A1-F6EECF244321}">
                <p14:modId xmlns:p14="http://schemas.microsoft.com/office/powerpoint/2010/main" val="2912250772"/>
              </p:ext>
            </p:extLst>
          </p:nvPr>
        </p:nvGraphicFramePr>
        <p:xfrm>
          <a:off x="361948" y="1327587"/>
          <a:ext cx="4190597" cy="365760"/>
        </p:xfrm>
        <a:graphic>
          <a:graphicData uri="http://schemas.openxmlformats.org/drawingml/2006/table">
            <a:tbl>
              <a:tblPr firstRow="1" bandRow="1">
                <a:tableStyleId>{5C22544A-7EE6-4342-B048-85BDC9FD1C3A}</a:tableStyleId>
              </a:tblPr>
              <a:tblGrid>
                <a:gridCol w="4190597">
                  <a:extLst>
                    <a:ext uri="{9D8B030D-6E8A-4147-A177-3AD203B41FA5}">
                      <a16:colId xmlns:a16="http://schemas.microsoft.com/office/drawing/2014/main" val="20000"/>
                    </a:ext>
                  </a:extLst>
                </a:gridCol>
              </a:tblGrid>
              <a:tr h="343456">
                <a:tc>
                  <a:txBody>
                    <a:bodyPr/>
                    <a:lstStyle/>
                    <a:p>
                      <a:pPr marL="0" marR="0" lvl="0" indent="0" algn="l" defTabSz="914400">
                        <a:lnSpc>
                          <a:spcPct val="100000"/>
                        </a:lnSpc>
                        <a:spcBef>
                          <a:spcPts val="0"/>
                        </a:spcBef>
                        <a:spcAft>
                          <a:spcPts val="0"/>
                        </a:spcAft>
                        <a:buClrTx/>
                        <a:buSzTx/>
                        <a:buFontTx/>
                        <a:buNone/>
                      </a:pPr>
                      <a:r>
                        <a:rPr sz="1800" b="1" dirty="0">
                          <a:solidFill>
                            <a:srgbClr val="111111"/>
                          </a:solidFill>
                          <a:latin typeface="BIZ UDゴシック"/>
                          <a:ea typeface="BIZ UDゴシック"/>
                          <a:cs typeface="BIZ UDゴシック"/>
                        </a:rPr>
                        <a:t>Ⅰ－２</a:t>
                      </a:r>
                      <a:r>
                        <a:rPr lang="ja-JP" altLang="en-US" sz="1800" b="1" dirty="0">
                          <a:solidFill>
                            <a:srgbClr val="111111"/>
                          </a:solidFill>
                          <a:latin typeface="BIZ UDゴシック"/>
                          <a:ea typeface="BIZ UDゴシック"/>
                          <a:cs typeface="BIZ UDゴシック"/>
                        </a:rPr>
                        <a:t>～</a:t>
                      </a:r>
                      <a:r>
                        <a:rPr lang="en-US" altLang="ja-JP" sz="1800" b="1" dirty="0">
                          <a:solidFill>
                            <a:srgbClr val="111111"/>
                          </a:solidFill>
                          <a:latin typeface="BIZ UDゴシック"/>
                          <a:ea typeface="BIZ UDゴシック"/>
                          <a:cs typeface="BIZ UDゴシック"/>
                        </a:rPr>
                        <a:t>Ⅰ</a:t>
                      </a:r>
                      <a:r>
                        <a:rPr lang="ja-JP" altLang="en-US" sz="1800" b="1" dirty="0">
                          <a:solidFill>
                            <a:srgbClr val="111111"/>
                          </a:solidFill>
                          <a:latin typeface="BIZ UDゴシック"/>
                          <a:ea typeface="BIZ UDゴシック"/>
                          <a:cs typeface="BIZ UDゴシック"/>
                        </a:rPr>
                        <a:t>ー４</a:t>
                      </a:r>
                      <a:r>
                        <a:rPr sz="1800" b="1" dirty="0" err="1">
                          <a:solidFill>
                            <a:srgbClr val="111111"/>
                          </a:solidFill>
                          <a:latin typeface="BIZ UDゴシック"/>
                          <a:ea typeface="BIZ UDゴシック"/>
                          <a:cs typeface="BIZ UDゴシック"/>
                        </a:rPr>
                        <a:t>から得られた整理結果</a:t>
                      </a:r>
                      <a:endParaRPr sz="1800" b="1" dirty="0">
                        <a:solidFill>
                          <a:schemeClr val="tx1"/>
                        </a:solidFill>
                        <a:latin typeface="BIZ UDゴシック"/>
                        <a:ea typeface="BIZ UDゴシック"/>
                        <a:cs typeface="BIZ UDゴシック"/>
                      </a:endParaRPr>
                    </a:p>
                  </a:txBody>
                  <a:tcPr>
                    <a:lnL w="12700" cmpd="sng">
                      <a:noFill/>
                    </a:lnL>
                    <a:lnR w="12700" cmpd="sng">
                      <a:noFill/>
                    </a:lnR>
                    <a:lnT w="12700" cmpd="sng">
                      <a:noFill/>
                    </a:lnT>
                    <a:lnB w="76200" cmpd="sng">
                      <a:noFill/>
                      <a:prstDash val="solid"/>
                    </a:lnB>
                    <a:lnTlToBr w="12700" cmpd="sng">
                      <a:noFill/>
                      <a:prstDash val="solid"/>
                    </a:lnTlToBr>
                    <a:lnBlToTr w="12700" cmpd="sng">
                      <a:noFill/>
                      <a:prstDash val="solid"/>
                    </a:lnBlToTr>
                    <a:gradFill>
                      <a:gsLst>
                        <a:gs pos="75000">
                          <a:srgbClr val="FFC000"/>
                        </a:gs>
                        <a:gs pos="92000">
                          <a:srgbClr val="FFC000"/>
                        </a:gs>
                        <a:gs pos="58000">
                          <a:schemeClr val="bg1">
                            <a:alpha val="0"/>
                          </a:schemeClr>
                        </a:gs>
                        <a:gs pos="100000">
                          <a:srgbClr val="FFC000"/>
                        </a:gs>
                      </a:gsLst>
                      <a:lin ang="5400000" scaled="1"/>
                    </a:gradFill>
                  </a:tcPr>
                </a:tc>
                <a:extLst>
                  <a:ext uri="{0D108BD9-81ED-4DB2-BD59-A6C34878D82A}">
                    <a16:rowId xmlns:a16="http://schemas.microsoft.com/office/drawing/2014/main" val="10000"/>
                  </a:ext>
                </a:extLst>
              </a:tr>
            </a:tbl>
          </a:graphicData>
        </a:graphic>
      </p:graphicFrame>
      <p:sp>
        <p:nvSpPr>
          <p:cNvPr id="6" name="二等辺三角形 5">
            <a:extLst>
              <a:ext uri="{FF2B5EF4-FFF2-40B4-BE49-F238E27FC236}">
                <a16:creationId xmlns:a16="http://schemas.microsoft.com/office/drawing/2014/main" id="{88139707-A839-5043-7B29-DC543CEF8492}"/>
              </a:ext>
            </a:extLst>
          </p:cNvPr>
          <p:cNvSpPr>
            <a:spLocks noGrp="1"/>
          </p:cNvSpPr>
          <p:nvPr/>
        </p:nvSpPr>
        <p:spPr>
          <a:xfrm flipV="1">
            <a:off x="5283740" y="4756715"/>
            <a:ext cx="1624520" cy="243192"/>
          </a:xfrm>
          <a:prstGeom prst="triangle">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dirty="0"/>
          </a:p>
        </p:txBody>
      </p:sp>
    </p:spTree>
    <p:extLst>
      <p:ext uri="{BB962C8B-B14F-4D97-AF65-F5344CB8AC3E}">
        <p14:creationId xmlns:p14="http://schemas.microsoft.com/office/powerpoint/2010/main" val="11224132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 name="表 3"/>
          <p:cNvGraphicFramePr/>
          <p:nvPr>
            <p:extLst>
              <p:ext uri="{D42A27DB-BD31-4B8C-83A1-F6EECF244321}">
                <p14:modId xmlns:p14="http://schemas.microsoft.com/office/powerpoint/2010/main" val="2628560890"/>
              </p:ext>
            </p:extLst>
          </p:nvPr>
        </p:nvGraphicFramePr>
        <p:xfrm>
          <a:off x="116960" y="721250"/>
          <a:ext cx="11925299" cy="6091451"/>
        </p:xfrm>
        <a:graphic>
          <a:graphicData uri="http://schemas.openxmlformats.org/drawingml/2006/table">
            <a:tbl>
              <a:tblPr firstRow="1" bandRow="1">
                <a:tableStyleId>{5940675A-B579-460E-94D1-54222C63F5DA}</a:tableStyleId>
              </a:tblPr>
              <a:tblGrid>
                <a:gridCol w="6889620">
                  <a:extLst>
                    <a:ext uri="{9D8B030D-6E8A-4147-A177-3AD203B41FA5}">
                      <a16:colId xmlns:a16="http://schemas.microsoft.com/office/drawing/2014/main" val="20000"/>
                    </a:ext>
                  </a:extLst>
                </a:gridCol>
                <a:gridCol w="5035679">
                  <a:extLst>
                    <a:ext uri="{9D8B030D-6E8A-4147-A177-3AD203B41FA5}">
                      <a16:colId xmlns:a16="http://schemas.microsoft.com/office/drawing/2014/main" val="20002"/>
                    </a:ext>
                  </a:extLst>
                </a:gridCol>
              </a:tblGrid>
              <a:tr h="1436997">
                <a:tc>
                  <a:txBody>
                    <a:bodyPr/>
                    <a:lstStyle/>
                    <a:p>
                      <a:pPr>
                        <a:lnSpc>
                          <a:spcPts val="1500"/>
                        </a:lnSpc>
                        <a:spcBef>
                          <a:spcPts val="600"/>
                        </a:spcBef>
                        <a:buNone/>
                      </a:pPr>
                      <a:r>
                        <a:rPr lang="en-US" altLang="ja-JP" sz="1600" b="1" u="sng" dirty="0">
                          <a:latin typeface="BIZ UDゴシック"/>
                          <a:ea typeface="BIZ UDゴシック"/>
                          <a:cs typeface="BIZ UDゴシック"/>
                        </a:rPr>
                        <a:t>Ⅰ</a:t>
                      </a:r>
                      <a:r>
                        <a:rPr lang="ja-JP" altLang="en-US" sz="1600" b="1" u="sng" dirty="0">
                          <a:latin typeface="BIZ UDゴシック"/>
                          <a:ea typeface="BIZ UDゴシック"/>
                          <a:cs typeface="BIZ UDゴシック"/>
                        </a:rPr>
                        <a:t>　災害特性の整理</a:t>
                      </a:r>
                    </a:p>
                    <a:p>
                      <a:pPr marL="542925" indent="-542925">
                        <a:lnSpc>
                          <a:spcPts val="1500"/>
                        </a:lnSpc>
                        <a:spcBef>
                          <a:spcPts val="600"/>
                        </a:spcBef>
                        <a:buNone/>
                      </a:pPr>
                      <a:r>
                        <a:rPr lang="ja-JP" altLang="en-US" sz="1200" b="1" dirty="0">
                          <a:latin typeface="BIZ UDゴシック"/>
                          <a:ea typeface="BIZ UDゴシック"/>
                          <a:cs typeface="BIZ UDゴシック"/>
                        </a:rPr>
                        <a:t>　１　今回の検討対象と災害特性の整理の考え方　</a:t>
                      </a:r>
                      <a:endParaRPr lang="en-US" altLang="ja-JP" sz="1200" b="1" dirty="0">
                        <a:latin typeface="BIZ UDゴシック"/>
                        <a:ea typeface="BIZ UDゴシック"/>
                        <a:cs typeface="BIZ UDゴシック"/>
                      </a:endParaRPr>
                    </a:p>
                    <a:p>
                      <a:pPr marL="542925" indent="-542925">
                        <a:lnSpc>
                          <a:spcPts val="1500"/>
                        </a:lnSpc>
                        <a:spcBef>
                          <a:spcPts val="600"/>
                        </a:spcBef>
                        <a:buNone/>
                      </a:pPr>
                      <a:r>
                        <a:rPr lang="ja-JP" altLang="en-US" sz="1200" b="1" dirty="0">
                          <a:latin typeface="BIZ UDゴシック"/>
                          <a:ea typeface="BIZ UDゴシック"/>
                          <a:cs typeface="BIZ UDゴシック"/>
                        </a:rPr>
                        <a:t>　２　第１回会議で追加された検討対象：台風の被害実績</a:t>
                      </a:r>
                    </a:p>
                    <a:p>
                      <a:pPr>
                        <a:lnSpc>
                          <a:spcPts val="1500"/>
                        </a:lnSpc>
                        <a:spcBef>
                          <a:spcPts val="600"/>
                        </a:spcBef>
                        <a:buNone/>
                      </a:pPr>
                      <a:r>
                        <a:rPr lang="ja-JP" altLang="en-US" sz="1200" b="1" dirty="0">
                          <a:latin typeface="BIZ UDゴシック"/>
                          <a:ea typeface="BIZ UDゴシック"/>
                          <a:cs typeface="BIZ UDゴシック"/>
                        </a:rPr>
                        <a:t>　３　自然災害（首都直下地震に後続と想定）</a:t>
                      </a:r>
                    </a:p>
                    <a:p>
                      <a:pPr marL="0" marR="0" lvl="0" indent="0" algn="l" defTabSz="914400">
                        <a:lnSpc>
                          <a:spcPts val="1500"/>
                        </a:lnSpc>
                        <a:spcBef>
                          <a:spcPts val="600"/>
                        </a:spcBef>
                        <a:spcAft>
                          <a:spcPts val="0"/>
                        </a:spcAft>
                        <a:buClrTx/>
                        <a:buSzTx/>
                        <a:buFontTx/>
                        <a:buNone/>
                      </a:pPr>
                      <a:r>
                        <a:rPr lang="ja-JP" altLang="en-US" sz="1200" b="1" dirty="0">
                          <a:latin typeface="BIZ UDゴシック"/>
                          <a:ea typeface="BIZ UDゴシック"/>
                          <a:cs typeface="BIZ UDゴシック"/>
                        </a:rPr>
                        <a:t>　４　自然災害以外（首都直下地震に後続と想定）</a:t>
                      </a:r>
                    </a:p>
                    <a:p>
                      <a:pPr>
                        <a:lnSpc>
                          <a:spcPts val="1500"/>
                        </a:lnSpc>
                        <a:spcBef>
                          <a:spcPts val="600"/>
                        </a:spcBef>
                        <a:buNone/>
                      </a:pPr>
                      <a:r>
                        <a:rPr lang="ja-JP" altLang="en-US" sz="1200" b="1" dirty="0">
                          <a:latin typeface="BIZ UDゴシック"/>
                          <a:ea typeface="BIZ UDゴシック"/>
                          <a:cs typeface="BIZ UDゴシック"/>
                        </a:rPr>
                        <a:t>　５　災害特性の総括とバックアップ対応への示唆</a:t>
                      </a:r>
                      <a:endParaRPr lang="en-US" altLang="ja-JP" sz="1200" b="1" dirty="0">
                        <a:latin typeface="BIZ UDゴシック"/>
                        <a:ea typeface="BIZ UDゴシック"/>
                        <a:cs typeface="BIZ UDゴシック"/>
                      </a:endParaRPr>
                    </a:p>
                  </a:txBody>
                  <a:tcPr>
                    <a:lnL w="12700" cap="flat" cmpd="sng" algn="ctr">
                      <a:solidFill>
                        <a:schemeClr val="tx1">
                          <a:lumMod val="50000"/>
                          <a:lumOff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ts val="1700"/>
                        </a:lnSpc>
                        <a:spcBef>
                          <a:spcPts val="0"/>
                        </a:spcBef>
                        <a:spcAft>
                          <a:spcPts val="0"/>
                        </a:spcAft>
                      </a:pPr>
                      <a:r>
                        <a:rPr lang="en-US" altLang="ja-JP" sz="1200" dirty="0">
                          <a:latin typeface="BIZ UDゴシック"/>
                          <a:ea typeface="BIZ UDゴシック"/>
                          <a:cs typeface="BIZ UDゴシック"/>
                        </a:rPr>
                        <a:t>【</a:t>
                      </a:r>
                      <a:r>
                        <a:rPr lang="ja-JP" altLang="en-US" sz="1200" dirty="0">
                          <a:latin typeface="BIZ UDゴシック"/>
                          <a:ea typeface="BIZ UDゴシック"/>
                          <a:cs typeface="BIZ UDゴシック"/>
                        </a:rPr>
                        <a:t>要旨</a:t>
                      </a:r>
                      <a:r>
                        <a:rPr lang="en-US" altLang="ja-JP" sz="1200" dirty="0">
                          <a:latin typeface="BIZ UDゴシック"/>
                          <a:ea typeface="BIZ UDゴシック"/>
                          <a:cs typeface="BIZ UDゴシック"/>
                        </a:rPr>
                        <a:t>】</a:t>
                      </a:r>
                    </a:p>
                    <a:p>
                      <a:pPr marL="285750" indent="-285750">
                        <a:lnSpc>
                          <a:spcPts val="1700"/>
                        </a:lnSpc>
                        <a:spcBef>
                          <a:spcPts val="0"/>
                        </a:spcBef>
                        <a:spcAft>
                          <a:spcPts val="0"/>
                        </a:spcAft>
                        <a:buFont typeface="Wingdings"/>
                        <a:buChar char="l"/>
                      </a:pPr>
                      <a:r>
                        <a:rPr lang="ja-JP" altLang="en-US" sz="1200" dirty="0">
                          <a:latin typeface="BIZ UDゴシック"/>
                          <a:ea typeface="BIZ UDゴシック"/>
                          <a:cs typeface="BIZ UDゴシック"/>
                        </a:rPr>
                        <a:t>第１回検討会議の意見を踏まえ、台風を検討対象に追加した。</a:t>
                      </a:r>
                      <a:endParaRPr lang="en-US" altLang="ja-JP" sz="1200" dirty="0">
                        <a:latin typeface="BIZ UDゴシック"/>
                        <a:ea typeface="BIZ UDゴシック"/>
                        <a:cs typeface="BIZ UDゴシック"/>
                      </a:endParaRPr>
                    </a:p>
                    <a:p>
                      <a:pPr marL="285750" indent="-285750">
                        <a:lnSpc>
                          <a:spcPts val="1700"/>
                        </a:lnSpc>
                        <a:spcBef>
                          <a:spcPts val="0"/>
                        </a:spcBef>
                        <a:spcAft>
                          <a:spcPts val="0"/>
                        </a:spcAft>
                        <a:buFont typeface="Wingdings"/>
                        <a:buChar char="l"/>
                      </a:pPr>
                      <a:r>
                        <a:rPr lang="ja-JP" altLang="en-US" sz="1200" dirty="0">
                          <a:latin typeface="BIZ UDゴシック"/>
                          <a:ea typeface="BIZ UDゴシック"/>
                          <a:cs typeface="BIZ UDゴシック"/>
                        </a:rPr>
                        <a:t>富士山噴火・広域降灰及び首都直下地震後の複合災害について、電力・情報通信等の支障が首都中枢機能に及ぼす影響、事前対応の判断材料、大阪への同時影響を整理した。</a:t>
                      </a:r>
                      <a:endParaRPr lang="en-US" altLang="ja-JP" sz="1200" dirty="0">
                        <a:latin typeface="BIZ UDゴシック"/>
                        <a:ea typeface="BIZ UDゴシック"/>
                        <a:cs typeface="BIZ UDゴシック"/>
                      </a:endParaRPr>
                    </a:p>
                  </a:txBody>
                  <a:tcPr>
                    <a:lnL w="12700" cap="flat" cmpd="sng" algn="ctr">
                      <a:no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2792654">
                <a:tc>
                  <a:txBody>
                    <a:bodyPr/>
                    <a:lstStyle/>
                    <a:p>
                      <a:pPr marL="627063" marR="0" lvl="0" indent="-627063" algn="l" defTabSz="914400" eaLnBrk="1" fontAlgn="auto" latinLnBrk="0" hangingPunct="1">
                        <a:lnSpc>
                          <a:spcPts val="1500"/>
                        </a:lnSpc>
                        <a:spcBef>
                          <a:spcPts val="600"/>
                        </a:spcBef>
                        <a:spcAft>
                          <a:spcPts val="0"/>
                        </a:spcAft>
                        <a:buClrTx/>
                        <a:buSzTx/>
                        <a:buFontTx/>
                        <a:buNone/>
                        <a:tabLst/>
                        <a:defRPr/>
                      </a:pPr>
                      <a:r>
                        <a:rPr lang="en-US" altLang="ja-JP" sz="1400" b="1" u="sng" dirty="0">
                          <a:latin typeface="BIZ UDゴシック" panose="020B0400000000000000" pitchFamily="49" charset="-128"/>
                          <a:ea typeface="BIZ UDゴシック" panose="020B0400000000000000" pitchFamily="49" charset="-128"/>
                        </a:rPr>
                        <a:t>Ⅱ</a:t>
                      </a:r>
                      <a:r>
                        <a:rPr lang="ja-JP" altLang="en-US" sz="1400" b="1" u="sng" dirty="0">
                          <a:latin typeface="BIZ UDゴシック" panose="020B0400000000000000" pitchFamily="49" charset="-128"/>
                          <a:ea typeface="BIZ UDゴシック" panose="020B0400000000000000" pitchFamily="49" charset="-128"/>
                        </a:rPr>
                        <a:t>　首都中枢機能のバックアップが必要となる状況の想定（ケーススタディ）</a:t>
                      </a:r>
                      <a:endParaRPr lang="en-US" altLang="ja-JP" sz="1400" b="1" u="sng" dirty="0">
                        <a:latin typeface="BIZ UDゴシック" panose="020B0400000000000000" pitchFamily="49" charset="-128"/>
                        <a:ea typeface="BIZ UDゴシック" panose="020B0400000000000000" pitchFamily="49" charset="-128"/>
                      </a:endParaRPr>
                    </a:p>
                    <a:p>
                      <a:pPr marL="627063" marR="0" lvl="0" indent="-627063" algn="l" defTabSz="914400" eaLnBrk="1" fontAlgn="auto" latinLnBrk="0" hangingPunct="1">
                        <a:lnSpc>
                          <a:spcPts val="1500"/>
                        </a:lnSpc>
                        <a:spcBef>
                          <a:spcPts val="600"/>
                        </a:spcBef>
                        <a:spcAft>
                          <a:spcPts val="0"/>
                        </a:spcAft>
                        <a:buClrTx/>
                        <a:buSzTx/>
                        <a:buFontTx/>
                        <a:buNone/>
                        <a:tabLst/>
                        <a:defRPr/>
                      </a:pPr>
                      <a:r>
                        <a:rPr lang="ja-JP" altLang="en-US" sz="1200" b="1" dirty="0">
                          <a:latin typeface="BIZ UDゴシック" panose="020B0400000000000000" pitchFamily="49" charset="-128"/>
                          <a:ea typeface="BIZ UDゴシック" panose="020B0400000000000000" pitchFamily="49" charset="-128"/>
                        </a:rPr>
                        <a:t>　１　ケーススタディの前提と確認する視点</a:t>
                      </a:r>
                      <a:endParaRPr lang="en-US" altLang="ja-JP" sz="1200" b="1" dirty="0">
                        <a:latin typeface="BIZ UDゴシック" panose="020B0400000000000000" pitchFamily="49" charset="-128"/>
                        <a:ea typeface="BIZ UDゴシック" panose="020B0400000000000000" pitchFamily="49" charset="-128"/>
                      </a:endParaRPr>
                    </a:p>
                    <a:p>
                      <a:pPr marL="627063" marR="0" lvl="0" indent="-627063" algn="l" defTabSz="914400" eaLnBrk="1" fontAlgn="auto" latinLnBrk="0" hangingPunct="1">
                        <a:lnSpc>
                          <a:spcPts val="1500"/>
                        </a:lnSpc>
                        <a:spcBef>
                          <a:spcPts val="600"/>
                        </a:spcBef>
                        <a:spcAft>
                          <a:spcPts val="0"/>
                        </a:spcAft>
                        <a:buClrTx/>
                        <a:buSzTx/>
                        <a:buFontTx/>
                        <a:buNone/>
                        <a:tabLst/>
                        <a:defRPr/>
                      </a:pPr>
                      <a:r>
                        <a:rPr lang="ja-JP" altLang="en-US" sz="1200" b="1" dirty="0">
                          <a:latin typeface="BIZ UDゴシック" panose="020B0400000000000000" pitchFamily="49" charset="-128"/>
                          <a:ea typeface="BIZ UDゴシック" panose="020B0400000000000000" pitchFamily="49" charset="-128"/>
                        </a:rPr>
                        <a:t>　２　発災直後～３時間：情報の欠落と初動判断の不安定化</a:t>
                      </a:r>
                      <a:endParaRPr lang="en-US" altLang="ja-JP" sz="1200" b="1" dirty="0">
                        <a:latin typeface="BIZ UDゴシック" panose="020B0400000000000000" pitchFamily="49" charset="-128"/>
                        <a:ea typeface="BIZ UDゴシック" panose="020B0400000000000000" pitchFamily="49" charset="-128"/>
                      </a:endParaRPr>
                    </a:p>
                    <a:p>
                      <a:pPr marL="627063" marR="0" lvl="0" indent="-627063" algn="l" defTabSz="914400" eaLnBrk="1" fontAlgn="auto" latinLnBrk="0" hangingPunct="1">
                        <a:lnSpc>
                          <a:spcPts val="1500"/>
                        </a:lnSpc>
                        <a:spcBef>
                          <a:spcPts val="600"/>
                        </a:spcBef>
                        <a:spcAft>
                          <a:spcPts val="0"/>
                        </a:spcAft>
                        <a:buClrTx/>
                        <a:buSzTx/>
                        <a:buFontTx/>
                        <a:buNone/>
                        <a:tabLst/>
                        <a:defRPr/>
                      </a:pPr>
                      <a:r>
                        <a:rPr lang="ja-JP" altLang="en-US" sz="1200" b="1" dirty="0">
                          <a:latin typeface="BIZ UDゴシック" panose="020B0400000000000000" pitchFamily="49" charset="-128"/>
                          <a:ea typeface="BIZ UDゴシック" panose="020B0400000000000000" pitchFamily="49" charset="-128"/>
                        </a:rPr>
                        <a:t>　３　３～</a:t>
                      </a:r>
                      <a:r>
                        <a:rPr lang="en-US" altLang="ja-JP" sz="1200" b="1" dirty="0">
                          <a:latin typeface="BIZ UDゴシック" panose="020B0400000000000000" pitchFamily="49" charset="-128"/>
                          <a:ea typeface="BIZ UDゴシック" panose="020B0400000000000000" pitchFamily="49" charset="-128"/>
                        </a:rPr>
                        <a:t>12</a:t>
                      </a:r>
                      <a:r>
                        <a:rPr lang="ja-JP" altLang="en-US" sz="1200" b="1" dirty="0">
                          <a:latin typeface="BIZ UDゴシック" panose="020B0400000000000000" pitchFamily="49" charset="-128"/>
                          <a:ea typeface="BIZ UDゴシック" panose="020B0400000000000000" pitchFamily="49" charset="-128"/>
                        </a:rPr>
                        <a:t>時間：電力制約による通信縮小と判断サイクルの遅延</a:t>
                      </a:r>
                      <a:endParaRPr lang="en-US" altLang="ja-JP" sz="1200" b="1" dirty="0">
                        <a:latin typeface="BIZ UDゴシック" panose="020B0400000000000000" pitchFamily="49" charset="-128"/>
                        <a:ea typeface="BIZ UDゴシック" panose="020B0400000000000000" pitchFamily="49" charset="-128"/>
                      </a:endParaRPr>
                    </a:p>
                    <a:p>
                      <a:pPr marL="627063" marR="0" lvl="0" indent="-627063" algn="l" defTabSz="914400" eaLnBrk="1" fontAlgn="auto" latinLnBrk="0" hangingPunct="1">
                        <a:lnSpc>
                          <a:spcPts val="1500"/>
                        </a:lnSpc>
                        <a:spcBef>
                          <a:spcPts val="600"/>
                        </a:spcBef>
                        <a:spcAft>
                          <a:spcPts val="0"/>
                        </a:spcAft>
                        <a:buClrTx/>
                        <a:buSzTx/>
                        <a:buFontTx/>
                        <a:buNone/>
                        <a:tabLst/>
                        <a:defRPr/>
                      </a:pPr>
                      <a:r>
                        <a:rPr lang="ja-JP" altLang="en-US" sz="1200" b="1" dirty="0">
                          <a:latin typeface="BIZ UDゴシック" panose="020B0400000000000000" pitchFamily="49" charset="-128"/>
                          <a:ea typeface="BIZ UDゴシック" panose="020B0400000000000000" pitchFamily="49" charset="-128"/>
                        </a:rPr>
                        <a:t>　４　</a:t>
                      </a:r>
                      <a:r>
                        <a:rPr lang="en-US" altLang="ja-JP" sz="1200" b="1" dirty="0">
                          <a:latin typeface="BIZ UDゴシック" panose="020B0400000000000000" pitchFamily="49" charset="-128"/>
                          <a:ea typeface="BIZ UDゴシック" panose="020B0400000000000000" pitchFamily="49" charset="-128"/>
                        </a:rPr>
                        <a:t>12</a:t>
                      </a:r>
                      <a:r>
                        <a:rPr lang="ja-JP" altLang="en-US" sz="1200" b="1" dirty="0">
                          <a:latin typeface="BIZ UDゴシック" panose="020B0400000000000000" pitchFamily="49" charset="-128"/>
                          <a:ea typeface="BIZ UDゴシック" panose="020B0400000000000000" pitchFamily="49" charset="-128"/>
                        </a:rPr>
                        <a:t>～</a:t>
                      </a:r>
                      <a:r>
                        <a:rPr lang="en-US" altLang="ja-JP" sz="1200" b="1" dirty="0">
                          <a:latin typeface="BIZ UDゴシック" panose="020B0400000000000000" pitchFamily="49" charset="-128"/>
                          <a:ea typeface="BIZ UDゴシック" panose="020B0400000000000000" pitchFamily="49" charset="-128"/>
                        </a:rPr>
                        <a:t>24</a:t>
                      </a:r>
                      <a:r>
                        <a:rPr lang="ja-JP" altLang="en-US" sz="1200" b="1" dirty="0">
                          <a:latin typeface="BIZ UDゴシック" panose="020B0400000000000000" pitchFamily="49" charset="-128"/>
                          <a:ea typeface="BIZ UDゴシック" panose="020B0400000000000000" pitchFamily="49" charset="-128"/>
                        </a:rPr>
                        <a:t>時間：災害対応需要の増大と処理能力超過</a:t>
                      </a:r>
                      <a:endParaRPr lang="en-US" altLang="ja-JP" sz="1200" b="1" dirty="0">
                        <a:latin typeface="BIZ UDゴシック" panose="020B0400000000000000" pitchFamily="49" charset="-128"/>
                        <a:ea typeface="BIZ UDゴシック" panose="020B0400000000000000" pitchFamily="49" charset="-128"/>
                      </a:endParaRPr>
                    </a:p>
                    <a:p>
                      <a:pPr marL="627063" marR="0" lvl="0" indent="-627063" algn="l" defTabSz="914400" eaLnBrk="1" fontAlgn="auto" latinLnBrk="0" hangingPunct="1">
                        <a:lnSpc>
                          <a:spcPts val="1500"/>
                        </a:lnSpc>
                        <a:spcBef>
                          <a:spcPts val="600"/>
                        </a:spcBef>
                        <a:spcAft>
                          <a:spcPts val="0"/>
                        </a:spcAft>
                        <a:buClrTx/>
                        <a:buSzTx/>
                        <a:buFontTx/>
                        <a:buNone/>
                        <a:tabLst/>
                        <a:defRPr/>
                      </a:pPr>
                      <a:r>
                        <a:rPr lang="ja-JP" altLang="en-US" sz="1200" b="1" dirty="0">
                          <a:latin typeface="BIZ UDゴシック" panose="020B0400000000000000" pitchFamily="49" charset="-128"/>
                          <a:ea typeface="BIZ UDゴシック" panose="020B0400000000000000" pitchFamily="49" charset="-128"/>
                        </a:rPr>
                        <a:t>　５　</a:t>
                      </a:r>
                      <a:r>
                        <a:rPr lang="en-US" altLang="ja-JP" sz="1200" b="1" dirty="0">
                          <a:latin typeface="BIZ UDゴシック" panose="020B0400000000000000" pitchFamily="49" charset="-128"/>
                          <a:ea typeface="BIZ UDゴシック" panose="020B0400000000000000" pitchFamily="49" charset="-128"/>
                        </a:rPr>
                        <a:t>24</a:t>
                      </a:r>
                      <a:r>
                        <a:rPr lang="ja-JP" altLang="en-US" sz="1200" b="1" dirty="0">
                          <a:latin typeface="BIZ UDゴシック" panose="020B0400000000000000" pitchFamily="49" charset="-128"/>
                          <a:ea typeface="BIZ UDゴシック" panose="020B0400000000000000" pitchFamily="49" charset="-128"/>
                        </a:rPr>
                        <a:t>時間前後～翌朝：首相と政府本部の分離、後続災害への対応負荷が増大</a:t>
                      </a:r>
                      <a:endParaRPr lang="en-US" altLang="ja-JP" sz="1200" b="1" dirty="0">
                        <a:latin typeface="BIZ UDゴシック" panose="020B0400000000000000" pitchFamily="49" charset="-128"/>
                        <a:ea typeface="BIZ UDゴシック" panose="020B0400000000000000" pitchFamily="49" charset="-128"/>
                      </a:endParaRPr>
                    </a:p>
                    <a:p>
                      <a:pPr marL="627063" marR="0" lvl="0" indent="-627063" algn="l" defTabSz="914400" eaLnBrk="1" fontAlgn="auto" latinLnBrk="0" hangingPunct="1">
                        <a:lnSpc>
                          <a:spcPts val="1500"/>
                        </a:lnSpc>
                        <a:spcBef>
                          <a:spcPts val="600"/>
                        </a:spcBef>
                        <a:spcAft>
                          <a:spcPts val="0"/>
                        </a:spcAft>
                        <a:buClrTx/>
                        <a:buSzTx/>
                        <a:buFontTx/>
                        <a:buNone/>
                        <a:tabLst/>
                        <a:defRPr/>
                      </a:pPr>
                      <a:r>
                        <a:rPr lang="ja-JP" altLang="en-US" sz="1200" b="1" dirty="0">
                          <a:latin typeface="BIZ UDゴシック" panose="020B0400000000000000" pitchFamily="49" charset="-128"/>
                          <a:ea typeface="BIZ UDゴシック" panose="020B0400000000000000" pitchFamily="49" charset="-128"/>
                        </a:rPr>
                        <a:t>　６　翌日・台風接近前：首相と政府本部が分離、東京側の継続条件がさらに悪化</a:t>
                      </a:r>
                      <a:endParaRPr lang="en-US" altLang="ja-JP" sz="1200" b="1" dirty="0">
                        <a:latin typeface="BIZ UDゴシック" panose="020B0400000000000000" pitchFamily="49" charset="-128"/>
                        <a:ea typeface="BIZ UDゴシック" panose="020B0400000000000000" pitchFamily="49" charset="-128"/>
                      </a:endParaRPr>
                    </a:p>
                    <a:p>
                      <a:pPr marL="536575" marR="0" lvl="0" indent="-536575" algn="l" defTabSz="914400" eaLnBrk="1" fontAlgn="auto" latinLnBrk="0" hangingPunct="1">
                        <a:lnSpc>
                          <a:spcPts val="1500"/>
                        </a:lnSpc>
                        <a:spcBef>
                          <a:spcPts val="600"/>
                        </a:spcBef>
                        <a:spcAft>
                          <a:spcPts val="0"/>
                        </a:spcAft>
                        <a:buClrTx/>
                        <a:buSzTx/>
                        <a:buFontTx/>
                        <a:buNone/>
                        <a:tabLst/>
                        <a:defRPr/>
                      </a:pPr>
                      <a:r>
                        <a:rPr lang="ja-JP" altLang="en-US" sz="1200" b="1" dirty="0">
                          <a:latin typeface="BIZ UDゴシック" panose="020B0400000000000000" pitchFamily="49" charset="-128"/>
                          <a:ea typeface="BIZ UDゴシック" panose="020B0400000000000000" pitchFamily="49" charset="-128"/>
                        </a:rPr>
                        <a:t>　７　台風最接近～通過後：ブラックアウトにより東京圏の政府機能継続条件が急激に悪化</a:t>
                      </a:r>
                      <a:endParaRPr lang="en-US" altLang="ja-JP" sz="1200" b="1" dirty="0">
                        <a:latin typeface="BIZ UDゴシック" panose="020B0400000000000000" pitchFamily="49" charset="-128"/>
                        <a:ea typeface="BIZ UDゴシック" panose="020B0400000000000000" pitchFamily="49" charset="-128"/>
                      </a:endParaRPr>
                    </a:p>
                    <a:p>
                      <a:pPr marL="627063" marR="0" lvl="0" indent="-627063" algn="l" defTabSz="914400" eaLnBrk="1" fontAlgn="auto" latinLnBrk="0" hangingPunct="1">
                        <a:lnSpc>
                          <a:spcPts val="1500"/>
                        </a:lnSpc>
                        <a:spcBef>
                          <a:spcPts val="600"/>
                        </a:spcBef>
                        <a:spcAft>
                          <a:spcPts val="0"/>
                        </a:spcAft>
                        <a:buClrTx/>
                        <a:buSzTx/>
                        <a:buFontTx/>
                        <a:buNone/>
                        <a:tabLst/>
                        <a:defRPr/>
                      </a:pPr>
                      <a:r>
                        <a:rPr lang="ja-JP" altLang="en-US" sz="1200" b="1" dirty="0">
                          <a:latin typeface="BIZ UDゴシック" panose="020B0400000000000000" pitchFamily="49" charset="-128"/>
                          <a:ea typeface="BIZ UDゴシック" panose="020B0400000000000000" pitchFamily="49" charset="-128"/>
                        </a:rPr>
                        <a:t>　８　発災１週間後：首相は東京へ復帰するも、政府機能の縮退運用が継続</a:t>
                      </a:r>
                      <a:endParaRPr lang="en-US" altLang="ja-JP" sz="1200" b="1" dirty="0">
                        <a:latin typeface="BIZ UDゴシック" panose="020B0400000000000000" pitchFamily="49" charset="-128"/>
                        <a:ea typeface="BIZ UDゴシック" panose="020B0400000000000000" pitchFamily="49" charset="-128"/>
                      </a:endParaRPr>
                    </a:p>
                    <a:p>
                      <a:pPr marL="627063" marR="0" lvl="0" indent="-627063" algn="l" defTabSz="914400" eaLnBrk="1" fontAlgn="auto" latinLnBrk="0" hangingPunct="1">
                        <a:lnSpc>
                          <a:spcPts val="1500"/>
                        </a:lnSpc>
                        <a:spcBef>
                          <a:spcPts val="600"/>
                        </a:spcBef>
                        <a:spcAft>
                          <a:spcPts val="0"/>
                        </a:spcAft>
                        <a:buClrTx/>
                        <a:buSzTx/>
                        <a:buFontTx/>
                        <a:buNone/>
                        <a:tabLst/>
                        <a:defRPr/>
                      </a:pPr>
                      <a:r>
                        <a:rPr lang="ja-JP" altLang="en-US" sz="1200" b="1" dirty="0">
                          <a:latin typeface="BIZ UDゴシック" panose="020B0400000000000000" pitchFamily="49" charset="-128"/>
                          <a:ea typeface="BIZ UDゴシック" panose="020B0400000000000000" pitchFamily="49" charset="-128"/>
                        </a:rPr>
                        <a:t>　９　発災３週間後：応急対応から復旧・生活再建へ政府業務が拡大</a:t>
                      </a:r>
                      <a:endParaRPr lang="en-US" altLang="ja-JP" sz="1200" b="1" dirty="0">
                        <a:latin typeface="BIZ UDゴシック" panose="020B0400000000000000" pitchFamily="49" charset="-128"/>
                        <a:ea typeface="BIZ UDゴシック" panose="020B0400000000000000" pitchFamily="49" charset="-128"/>
                      </a:endParaRPr>
                    </a:p>
                    <a:p>
                      <a:pPr marL="627063" marR="0" lvl="0" indent="-627063" algn="l" defTabSz="914400" eaLnBrk="1" fontAlgn="auto" latinLnBrk="0" hangingPunct="1">
                        <a:lnSpc>
                          <a:spcPts val="1500"/>
                        </a:lnSpc>
                        <a:spcBef>
                          <a:spcPts val="600"/>
                        </a:spcBef>
                        <a:spcAft>
                          <a:spcPts val="0"/>
                        </a:spcAft>
                        <a:buClrTx/>
                        <a:buSzTx/>
                        <a:buFontTx/>
                        <a:buNone/>
                        <a:tabLst/>
                        <a:defRPr/>
                      </a:pPr>
                      <a:r>
                        <a:rPr lang="ja-JP" altLang="en-US" sz="1200" b="1" dirty="0">
                          <a:latin typeface="BIZ UDゴシック" panose="020B0400000000000000" pitchFamily="49" charset="-128"/>
                          <a:ea typeface="BIZ UDゴシック" panose="020B0400000000000000" pitchFamily="49" charset="-128"/>
                        </a:rPr>
                        <a:t>　</a:t>
                      </a:r>
                      <a:r>
                        <a:rPr lang="en-US" altLang="ja-JP" sz="1200" b="1" dirty="0">
                          <a:latin typeface="BIZ UDゴシック" panose="020B0400000000000000" pitchFamily="49" charset="-128"/>
                          <a:ea typeface="BIZ UDゴシック" panose="020B0400000000000000" pitchFamily="49" charset="-128"/>
                        </a:rPr>
                        <a:t>10</a:t>
                      </a:r>
                      <a:r>
                        <a:rPr lang="ja-JP" altLang="en-US" sz="1200" b="1" dirty="0">
                          <a:latin typeface="BIZ UDゴシック" panose="020B0400000000000000" pitchFamily="49" charset="-128"/>
                          <a:ea typeface="BIZ UDゴシック" panose="020B0400000000000000" pitchFamily="49" charset="-128"/>
                        </a:rPr>
                        <a:t>　発災から１か月：国会・予算・制度対応が本格化し、政府業務がさらに集中</a:t>
                      </a:r>
                      <a:endParaRPr lang="en-US" altLang="ja-JP" sz="1200" b="1" dirty="0">
                        <a:latin typeface="BIZ UDゴシック" panose="020B0400000000000000" pitchFamily="49" charset="-128"/>
                        <a:ea typeface="BIZ UDゴシック" panose="020B0400000000000000" pitchFamily="49" charset="-128"/>
                      </a:endParaRPr>
                    </a:p>
                    <a:p>
                      <a:pPr marL="627063" marR="0" lvl="0" indent="-627063" algn="l" defTabSz="914400" eaLnBrk="1" fontAlgn="auto" latinLnBrk="0" hangingPunct="1">
                        <a:lnSpc>
                          <a:spcPts val="1500"/>
                        </a:lnSpc>
                        <a:spcBef>
                          <a:spcPts val="600"/>
                        </a:spcBef>
                        <a:spcAft>
                          <a:spcPts val="0"/>
                        </a:spcAft>
                        <a:buClrTx/>
                        <a:buSzTx/>
                        <a:buFontTx/>
                        <a:buNone/>
                        <a:tabLst/>
                        <a:defRPr/>
                      </a:pPr>
                      <a:r>
                        <a:rPr lang="ja-JP" altLang="en-US" sz="1200" b="1" dirty="0">
                          <a:latin typeface="BIZ UDゴシック" panose="020B0400000000000000" pitchFamily="49" charset="-128"/>
                          <a:ea typeface="BIZ UDゴシック" panose="020B0400000000000000" pitchFamily="49" charset="-128"/>
                        </a:rPr>
                        <a:t>　</a:t>
                      </a:r>
                      <a:r>
                        <a:rPr lang="en-US" altLang="ja-JP" sz="1200" b="1" dirty="0">
                          <a:latin typeface="BIZ UDゴシック" panose="020B0400000000000000" pitchFamily="49" charset="-128"/>
                          <a:ea typeface="BIZ UDゴシック" panose="020B0400000000000000" pitchFamily="49" charset="-128"/>
                        </a:rPr>
                        <a:t>11</a:t>
                      </a:r>
                      <a:r>
                        <a:rPr lang="ja-JP" altLang="en-US" sz="1200" b="1" dirty="0">
                          <a:latin typeface="BIZ UDゴシック" panose="020B0400000000000000" pitchFamily="49" charset="-128"/>
                          <a:ea typeface="BIZ UDゴシック" panose="020B0400000000000000" pitchFamily="49" charset="-128"/>
                        </a:rPr>
                        <a:t>　東京圏外でバックアップを検討すべき状態（ケーススタディより）</a:t>
                      </a:r>
                      <a:endParaRPr lang="en-US" altLang="ja-JP" sz="1200" b="1" dirty="0">
                        <a:latin typeface="BIZ UDゴシック" panose="020B0400000000000000" pitchFamily="49" charset="-128"/>
                        <a:ea typeface="BIZ UDゴシック" panose="020B0400000000000000" pitchFamily="49" charset="-128"/>
                      </a:endParaRPr>
                    </a:p>
                  </a:txBody>
                  <a:tcPr>
                    <a:lnL w="12700" cap="flat" cmpd="sng" algn="ctr">
                      <a:solidFill>
                        <a:schemeClr val="tx1">
                          <a:lumMod val="50000"/>
                          <a:lumOff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eaLnBrk="1" fontAlgn="auto" latinLnBrk="0" hangingPunct="1">
                        <a:lnSpc>
                          <a:spcPts val="1700"/>
                        </a:lnSpc>
                        <a:spcBef>
                          <a:spcPts val="0"/>
                        </a:spcBef>
                        <a:spcAft>
                          <a:spcPts val="0"/>
                        </a:spcAft>
                        <a:buClrTx/>
                        <a:buSzTx/>
                        <a:buFont typeface="Wingdings"/>
                        <a:buNone/>
                        <a:tabLst/>
                        <a:defRPr/>
                      </a:pPr>
                      <a:r>
                        <a:rPr lang="en-US" altLang="ja-JP" sz="1200" dirty="0">
                          <a:latin typeface="BIZ UDゴシック"/>
                          <a:ea typeface="BIZ UDゴシック"/>
                          <a:cs typeface="BIZ UDゴシック"/>
                        </a:rPr>
                        <a:t>【</a:t>
                      </a:r>
                      <a:r>
                        <a:rPr lang="ja-JP" altLang="en-US" sz="1200" dirty="0">
                          <a:latin typeface="BIZ UDゴシック"/>
                          <a:ea typeface="BIZ UDゴシック"/>
                          <a:cs typeface="BIZ UDゴシック"/>
                        </a:rPr>
                        <a:t>要旨</a:t>
                      </a:r>
                      <a:r>
                        <a:rPr lang="en-US" altLang="ja-JP" sz="1200" dirty="0">
                          <a:latin typeface="BIZ UDゴシック"/>
                          <a:ea typeface="BIZ UDゴシック"/>
                          <a:cs typeface="BIZ UDゴシック"/>
                        </a:rPr>
                        <a:t>】</a:t>
                      </a:r>
                    </a:p>
                    <a:p>
                      <a:pPr marL="285750" marR="0" lvl="0" indent="-285750" algn="l" defTabSz="914400" eaLnBrk="1" fontAlgn="auto" latinLnBrk="0" hangingPunct="1">
                        <a:lnSpc>
                          <a:spcPts val="1700"/>
                        </a:lnSpc>
                        <a:spcBef>
                          <a:spcPts val="0"/>
                        </a:spcBef>
                        <a:spcAft>
                          <a:spcPts val="0"/>
                        </a:spcAft>
                        <a:buClrTx/>
                        <a:buSzTx/>
                        <a:buFont typeface="Wingdings"/>
                        <a:buChar char="l"/>
                        <a:tabLst/>
                        <a:defRPr/>
                      </a:pPr>
                      <a:r>
                        <a:rPr lang="ja-JP" altLang="en-US" sz="1200" dirty="0">
                          <a:latin typeface="BIZ UDゴシック"/>
                          <a:ea typeface="BIZ UDゴシック"/>
                          <a:cs typeface="BIZ UDゴシック"/>
                        </a:rPr>
                        <a:t>首都直下地震後に台風・高潮等が重なる中、首相が一時的に東京に所在せず、一方で緊急災害対策本部の本部事務局・関係閣僚等が東京に所在するケースを通じて、東京圏外バックアップが具体化されていない場合に、人員、電力、通信、交通、処理能力等の制約が政府機能の継続にどういった影響を及ぼすか、想定した。</a:t>
                      </a:r>
                      <a:endParaRPr lang="en-US" altLang="ja-JP" sz="1200" dirty="0">
                        <a:latin typeface="BIZ UDゴシック"/>
                        <a:ea typeface="BIZ UDゴシック"/>
                        <a:cs typeface="BIZ UDゴシック"/>
                      </a:endParaRPr>
                    </a:p>
                    <a:p>
                      <a:pPr marL="285750" marR="0" lvl="0" indent="-285750" algn="l" defTabSz="914400" eaLnBrk="1" fontAlgn="auto" latinLnBrk="0" hangingPunct="1">
                        <a:lnSpc>
                          <a:spcPts val="1700"/>
                        </a:lnSpc>
                        <a:spcBef>
                          <a:spcPts val="0"/>
                        </a:spcBef>
                        <a:spcAft>
                          <a:spcPts val="0"/>
                        </a:spcAft>
                        <a:buClrTx/>
                        <a:buSzTx/>
                        <a:buFont typeface="Wingdings"/>
                        <a:buChar char="l"/>
                        <a:tabLst/>
                        <a:defRPr/>
                      </a:pPr>
                      <a:r>
                        <a:rPr lang="ja-JP" altLang="en-US" sz="1200" dirty="0">
                          <a:latin typeface="BIZ UDゴシック"/>
                          <a:ea typeface="BIZ UDゴシック"/>
                          <a:cs typeface="BIZ UDゴシック"/>
                        </a:rPr>
                        <a:t>そのうえで、</a:t>
                      </a:r>
                      <a:r>
                        <a:rPr kumimoji="1" lang="ja-JP" altLang="en-US" sz="1200" b="1" u="sng" dirty="0">
                          <a:latin typeface="BIZ UDゴシック" panose="020B0400000000000000" pitchFamily="49" charset="-128"/>
                          <a:ea typeface="BIZ UDゴシック" panose="020B0400000000000000" pitchFamily="49" charset="-128"/>
                        </a:rPr>
                        <a:t>東京圏外で首都中枢機能のバックアップを検討すべき状態</a:t>
                      </a:r>
                      <a:r>
                        <a:rPr kumimoji="1" lang="ja-JP" altLang="en-US" sz="1200" b="0" u="none" dirty="0">
                          <a:latin typeface="BIZ UDゴシック" panose="020B0400000000000000" pitchFamily="49" charset="-128"/>
                          <a:ea typeface="BIZ UDゴシック" panose="020B0400000000000000" pitchFamily="49" charset="-128"/>
                        </a:rPr>
                        <a:t>を整理した。</a:t>
                      </a:r>
                      <a:endParaRPr lang="en-US" altLang="ja-JP" sz="1200" dirty="0">
                        <a:latin typeface="BIZ UDゴシック"/>
                        <a:ea typeface="BIZ UDゴシック"/>
                        <a:cs typeface="BIZ UDゴシック"/>
                      </a:endParaRPr>
                    </a:p>
                  </a:txBody>
                  <a:tcPr>
                    <a:lnL w="12700" cap="flat" cmpd="sng" algn="ctr">
                      <a:no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27758420"/>
                  </a:ext>
                </a:extLst>
              </a:tr>
              <a:tr h="1311679">
                <a:tc>
                  <a:txBody>
                    <a:bodyPr/>
                    <a:lstStyle/>
                    <a:p>
                      <a:pPr>
                        <a:lnSpc>
                          <a:spcPts val="1500"/>
                        </a:lnSpc>
                        <a:spcBef>
                          <a:spcPts val="600"/>
                        </a:spcBef>
                        <a:buNone/>
                      </a:pPr>
                      <a:r>
                        <a:rPr lang="en-US" altLang="ja-JP" sz="1600" b="1" u="sng" dirty="0">
                          <a:latin typeface="BIZ UDゴシック"/>
                          <a:ea typeface="BIZ UDゴシック"/>
                          <a:cs typeface="BIZ UDゴシック"/>
                        </a:rPr>
                        <a:t>Ⅲ</a:t>
                      </a:r>
                      <a:r>
                        <a:rPr lang="ja-JP" altLang="en-US" sz="1600" b="1" u="sng" dirty="0">
                          <a:latin typeface="BIZ UDゴシック"/>
                          <a:ea typeface="BIZ UDゴシック"/>
                          <a:cs typeface="BIZ UDゴシック"/>
                        </a:rPr>
                        <a:t>　今後のバックアップ対応検討に向けた整理</a:t>
                      </a:r>
                      <a:endParaRPr lang="en-US" altLang="ja-JP" sz="1600" b="1" u="sng" dirty="0">
                        <a:latin typeface="BIZ UDゴシック"/>
                        <a:ea typeface="BIZ UDゴシック"/>
                        <a:cs typeface="BIZ UDゴシック"/>
                      </a:endParaRPr>
                    </a:p>
                    <a:p>
                      <a:pPr>
                        <a:lnSpc>
                          <a:spcPts val="1500"/>
                        </a:lnSpc>
                        <a:spcBef>
                          <a:spcPts val="600"/>
                        </a:spcBef>
                        <a:buNone/>
                      </a:pPr>
                      <a:r>
                        <a:rPr lang="ja-JP" altLang="en-US" sz="1200" b="1" dirty="0">
                          <a:latin typeface="BIZ UDゴシック"/>
                          <a:ea typeface="BIZ UDゴシック"/>
                          <a:cs typeface="BIZ UDゴシック"/>
                        </a:rPr>
                        <a:t>　１　想定されるバックアップ対応の選択肢と成立条件の整理</a:t>
                      </a:r>
                    </a:p>
                    <a:p>
                      <a:pPr marL="627063" indent="-627063">
                        <a:lnSpc>
                          <a:spcPts val="1500"/>
                        </a:lnSpc>
                        <a:spcBef>
                          <a:spcPts val="600"/>
                        </a:spcBef>
                        <a:buNone/>
                      </a:pPr>
                      <a:r>
                        <a:rPr lang="ja-JP" altLang="en-US" sz="1200" b="1" dirty="0">
                          <a:latin typeface="BIZ UDゴシック"/>
                          <a:ea typeface="BIZ UDゴシック"/>
                          <a:cs typeface="BIZ UDゴシック"/>
                        </a:rPr>
                        <a:t>　２　災害特性から整理できる事項と、業務内容等から具体化する事項の整理</a:t>
                      </a:r>
                    </a:p>
                  </a:txBody>
                  <a:tcPr>
                    <a:lnL w="12700" cap="flat" cmpd="sng" algn="ctr">
                      <a:solidFill>
                        <a:schemeClr val="tx1">
                          <a:lumMod val="50000"/>
                          <a:lumOff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eaLnBrk="1" fontAlgn="auto" latinLnBrk="0" hangingPunct="1">
                        <a:lnSpc>
                          <a:spcPts val="1700"/>
                        </a:lnSpc>
                        <a:spcBef>
                          <a:spcPts val="0"/>
                        </a:spcBef>
                        <a:spcAft>
                          <a:spcPts val="0"/>
                        </a:spcAft>
                        <a:buClrTx/>
                        <a:buSzTx/>
                        <a:buFont typeface="Wingdings"/>
                        <a:buNone/>
                        <a:tabLst/>
                        <a:defRPr/>
                      </a:pPr>
                      <a:r>
                        <a:rPr lang="en-US" altLang="ja-JP" sz="1200" dirty="0">
                          <a:latin typeface="BIZ UDゴシック"/>
                          <a:ea typeface="BIZ UDゴシック"/>
                          <a:cs typeface="BIZ UDゴシック"/>
                        </a:rPr>
                        <a:t>【</a:t>
                      </a:r>
                      <a:r>
                        <a:rPr lang="ja-JP" altLang="en-US" sz="1200" dirty="0">
                          <a:latin typeface="BIZ UDゴシック"/>
                          <a:ea typeface="BIZ UDゴシック"/>
                          <a:cs typeface="BIZ UDゴシック"/>
                        </a:rPr>
                        <a:t>要旨</a:t>
                      </a:r>
                      <a:r>
                        <a:rPr lang="en-US" altLang="ja-JP" sz="1200" dirty="0">
                          <a:latin typeface="BIZ UDゴシック"/>
                          <a:ea typeface="BIZ UDゴシック"/>
                          <a:cs typeface="BIZ UDゴシック"/>
                        </a:rPr>
                        <a:t>】</a:t>
                      </a:r>
                    </a:p>
                    <a:p>
                      <a:pPr marL="285750" marR="0" lvl="0" indent="-285750" algn="l" defTabSz="914400" eaLnBrk="1" fontAlgn="auto" latinLnBrk="0" hangingPunct="1">
                        <a:lnSpc>
                          <a:spcPts val="1700"/>
                        </a:lnSpc>
                        <a:spcBef>
                          <a:spcPts val="0"/>
                        </a:spcBef>
                        <a:spcAft>
                          <a:spcPts val="0"/>
                        </a:spcAft>
                        <a:buClrTx/>
                        <a:buSzTx/>
                        <a:buFont typeface="Wingdings"/>
                        <a:buChar char="l"/>
                        <a:tabLst/>
                        <a:defRPr/>
                      </a:pPr>
                      <a:r>
                        <a:rPr lang="ja-JP" altLang="en-US" sz="1200" dirty="0">
                          <a:latin typeface="BIZ UDゴシック"/>
                          <a:ea typeface="BIZ UDゴシック"/>
                          <a:cs typeface="BIZ UDゴシック"/>
                        </a:rPr>
                        <a:t>オンライン対応、代替拠点への移行、代理・職務代行・委任等を組み合わせた、バックアップ対応パターンを整理。</a:t>
                      </a:r>
                    </a:p>
                    <a:p>
                      <a:pPr marL="285750" indent="-285750">
                        <a:lnSpc>
                          <a:spcPts val="1700"/>
                        </a:lnSpc>
                        <a:spcBef>
                          <a:spcPts val="0"/>
                        </a:spcBef>
                        <a:spcAft>
                          <a:spcPts val="0"/>
                        </a:spcAft>
                        <a:buFont typeface="Wingdings"/>
                        <a:buChar char="l"/>
                      </a:pPr>
                      <a:r>
                        <a:rPr lang="ja-JP" altLang="en-US" sz="1200" dirty="0">
                          <a:latin typeface="BIZ UDゴシック"/>
                          <a:ea typeface="BIZ UDゴシック"/>
                          <a:cs typeface="BIZ UDゴシック"/>
                        </a:rPr>
                        <a:t>各省庁</a:t>
                      </a:r>
                      <a:r>
                        <a:rPr lang="en-US" altLang="ja-JP" sz="1200" dirty="0">
                          <a:latin typeface="BIZ UDゴシック"/>
                          <a:ea typeface="BIZ UDゴシック"/>
                          <a:cs typeface="BIZ UDゴシック"/>
                        </a:rPr>
                        <a:t>BCP</a:t>
                      </a:r>
                      <a:r>
                        <a:rPr lang="ja-JP" altLang="en-US" sz="1200" dirty="0">
                          <a:latin typeface="BIZ UDゴシック"/>
                          <a:ea typeface="BIZ UDゴシック"/>
                          <a:cs typeface="BIZ UDゴシック"/>
                        </a:rPr>
                        <a:t>による具体的な業務内容やバックアップ対応方法は、次回以降検討する。</a:t>
                      </a:r>
                    </a:p>
                  </a:txBody>
                  <a:tcPr>
                    <a:lnL w="12700" cap="flat" cmpd="sng" algn="ctr">
                      <a:no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56" name="title-band">
            <a:extLst>
              <a:ext uri="{FF2B5EF4-FFF2-40B4-BE49-F238E27FC236}">
                <a16:creationId xmlns:a16="http://schemas.microsoft.com/office/drawing/2014/main" id="{85ED06A4-4612-7F5D-06DD-D70AE03B1D11}"/>
              </a:ext>
            </a:extLst>
          </p:cNvPr>
          <p:cNvSpPr>
            <a:spLocks noGrp="1"/>
          </p:cNvSpPr>
          <p:nvPr/>
        </p:nvSpPr>
        <p:spPr>
          <a:xfrm>
            <a:off x="0" y="0"/>
            <a:ext cx="12192000" cy="61912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ja-JP" altLang="en-US" sz="2400" b="1">
                <a:solidFill>
                  <a:schemeClr val="bg1"/>
                </a:solidFill>
                <a:latin typeface="BIZ UDPゴシック"/>
                <a:ea typeface="BIZ UDPゴシック"/>
              </a:rPr>
              <a:t>概要</a:t>
            </a:r>
            <a:endParaRPr lang="ja-JP" altLang="en-US" sz="2400" b="1" dirty="0">
              <a:solidFill>
                <a:schemeClr val="bg1"/>
              </a:solidFill>
              <a:latin typeface="BIZ UDPゴシック"/>
              <a:ea typeface="BIZ UDPゴシック"/>
            </a:endParaRPr>
          </a:p>
        </p:txBody>
      </p:sp>
      <p:sp>
        <p:nvSpPr>
          <p:cNvPr id="7" name="スライド番号プレースホルダー 1">
            <a:extLst>
              <a:ext uri="{FF2B5EF4-FFF2-40B4-BE49-F238E27FC236}">
                <a16:creationId xmlns:a16="http://schemas.microsoft.com/office/drawing/2014/main" id="{56042930-0EAE-2363-A169-BA8CBC43868F}"/>
              </a:ext>
            </a:extLst>
          </p:cNvPr>
          <p:cNvSpPr>
            <a:spLocks noGrp="1"/>
          </p:cNvSpPr>
          <p:nvPr/>
        </p:nvSpPr>
        <p:spPr>
          <a:xfrm>
            <a:off x="9448800" y="6394177"/>
            <a:ext cx="2743200" cy="365125"/>
          </a:xfrm>
          <a:prstGeom prst="rect">
            <a:avLst/>
          </a:prstGeom>
        </p:spPr>
        <p:txBody>
          <a:bodyPr anchor="ctr"/>
          <a:lstStyle>
            <a:lvl1pPr marL="0" indent="0" algn="l" defTabSz="914400">
              <a:buNone/>
              <a:defRPr sz="1800" kern="1200">
                <a:solidFill>
                  <a:schemeClr val="tx1"/>
                </a:solidFill>
                <a:latin typeface="+mn-lt"/>
                <a:ea typeface="+mn-lt"/>
                <a:cs typeface="+mn-lt"/>
              </a:defRPr>
            </a:lvl1pPr>
            <a:lvl2pPr marL="457200" indent="0" algn="l" defTabSz="914400">
              <a:buNone/>
              <a:defRPr sz="1800" kern="1200">
                <a:solidFill>
                  <a:schemeClr val="tx1"/>
                </a:solidFill>
                <a:latin typeface="+mn-lt"/>
                <a:ea typeface="+mn-lt"/>
                <a:cs typeface="+mn-lt"/>
              </a:defRPr>
            </a:lvl2pPr>
            <a:lvl3pPr marL="914400" indent="0" algn="l" defTabSz="914400">
              <a:buNone/>
              <a:defRPr sz="1800" kern="1200">
                <a:solidFill>
                  <a:schemeClr val="tx1"/>
                </a:solidFill>
                <a:latin typeface="+mn-lt"/>
                <a:ea typeface="+mn-lt"/>
                <a:cs typeface="+mn-lt"/>
              </a:defRPr>
            </a:lvl3pPr>
            <a:lvl4pPr marL="1371600" indent="0" algn="l" defTabSz="914400">
              <a:buNone/>
              <a:defRPr sz="1800" kern="1200">
                <a:solidFill>
                  <a:schemeClr val="tx1"/>
                </a:solidFill>
                <a:latin typeface="+mn-lt"/>
                <a:ea typeface="+mn-lt"/>
                <a:cs typeface="+mn-lt"/>
              </a:defRPr>
            </a:lvl4pPr>
            <a:lvl5pPr marL="1828800" indent="0" algn="l" defTabSz="914400">
              <a:buNone/>
              <a:defRPr sz="1800" kern="1200">
                <a:solidFill>
                  <a:schemeClr val="tx1"/>
                </a:solidFill>
                <a:latin typeface="+mn-lt"/>
                <a:ea typeface="+mn-lt"/>
                <a:cs typeface="+mn-lt"/>
              </a:defRPr>
            </a:lvl5pPr>
            <a:lvl6pPr marL="2286000" indent="0" algn="l" defTabSz="914400">
              <a:buNone/>
              <a:defRPr sz="1800" kern="1200">
                <a:solidFill>
                  <a:schemeClr val="tx1"/>
                </a:solidFill>
                <a:latin typeface="+mn-lt"/>
                <a:ea typeface="+mn-lt"/>
                <a:cs typeface="+mn-lt"/>
              </a:defRPr>
            </a:lvl6pPr>
            <a:lvl7pPr marL="2743200" indent="0" algn="l" defTabSz="914400">
              <a:buNone/>
              <a:defRPr sz="1800" kern="1200">
                <a:solidFill>
                  <a:schemeClr val="tx1"/>
                </a:solidFill>
                <a:latin typeface="+mn-lt"/>
                <a:ea typeface="+mn-lt"/>
                <a:cs typeface="+mn-lt"/>
              </a:defRPr>
            </a:lvl7pPr>
            <a:lvl8pPr marL="3200400" indent="0" algn="l" defTabSz="914400">
              <a:buNone/>
              <a:defRPr sz="1800" kern="1200">
                <a:solidFill>
                  <a:schemeClr val="tx1"/>
                </a:solidFill>
                <a:latin typeface="+mn-lt"/>
                <a:ea typeface="+mn-lt"/>
                <a:cs typeface="+mn-lt"/>
              </a:defRPr>
            </a:lvl8pPr>
            <a:lvl9pPr marL="3657600" indent="0" algn="l" defTabSz="914400">
              <a:buNone/>
              <a:defRPr sz="1800" kern="1200">
                <a:solidFill>
                  <a:schemeClr val="tx1"/>
                </a:solidFill>
                <a:latin typeface="+mn-lt"/>
                <a:ea typeface="+mn-lt"/>
                <a:cs typeface="+mn-lt"/>
              </a:defRPr>
            </a:lvl9pPr>
          </a:lstStyle>
          <a:p>
            <a:pPr algn="r">
              <a:buNone/>
              <a:defRPr sz="1200">
                <a:latin typeface="BIZ UDゴシック"/>
                <a:ea typeface="BIZ UDゴシック"/>
                <a:cs typeface="BIZ UDゴシック"/>
              </a:defRPr>
            </a:pPr>
            <a:fld id="{D21BBDE1-41CD-85D7-79F7-87C5625DEEFE}" type="slidenum">
              <a:rPr sz="1200">
                <a:latin typeface="BIZ UDゴシック"/>
                <a:ea typeface="BIZ UDゴシック"/>
                <a:cs typeface="BIZ UDゴシック"/>
              </a:rPr>
              <a:t>1</a:t>
            </a:fld>
            <a:endParaRPr sz="1400" dirty="0">
              <a:latin typeface="BIZ UDPゴシック"/>
              <a:ea typeface="BIZ UDPゴシック"/>
              <a:cs typeface="BIZ UDPゴシック"/>
            </a:endParaRPr>
          </a:p>
        </p:txBody>
      </p:sp>
    </p:spTree>
    <p:extLst>
      <p:ext uri="{BB962C8B-B14F-4D97-AF65-F5344CB8AC3E}">
        <p14:creationId xmlns:p14="http://schemas.microsoft.com/office/powerpoint/2010/main" val="14627179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8CB1B-E16D-3FC4-0E59-10971D3B4560}"/>
            </a:ext>
          </a:extLst>
        </p:cNvPr>
        <p:cNvGrpSpPr/>
        <p:nvPr/>
      </p:nvGrpSpPr>
      <p:grpSpPr>
        <a:xfrm>
          <a:off x="0" y="0"/>
          <a:ext cx="0" cy="0"/>
          <a:chOff x="0" y="0"/>
          <a:chExt cx="0" cy="0"/>
        </a:xfrm>
      </p:grpSpPr>
      <p:sp>
        <p:nvSpPr>
          <p:cNvPr id="2" name="slide-title">
            <a:extLst>
              <a:ext uri="{FF2B5EF4-FFF2-40B4-BE49-F238E27FC236}">
                <a16:creationId xmlns:a16="http://schemas.microsoft.com/office/drawing/2014/main" id="{1FD659FD-3D91-6B77-34E9-53773B99F111}"/>
              </a:ext>
            </a:extLst>
          </p:cNvPr>
          <p:cNvSpPr>
            <a:spLocks noGrp="1"/>
          </p:cNvSpPr>
          <p:nvPr/>
        </p:nvSpPr>
        <p:spPr>
          <a:xfrm>
            <a:off x="133350" y="0"/>
            <a:ext cx="11925300" cy="619125"/>
          </a:xfrm>
          <a:prstGeom prst="rect">
            <a:avLst/>
          </a:prstGeom>
          <a:noFill/>
          <a:ln w="0">
            <a:noFill/>
            <a:prstDash val="solid"/>
          </a:ln>
        </p:spPr>
        <p:txBody>
          <a:bodyPr wrap="square" lIns="0" tIns="0" rIns="0" bIns="0" anchor="ctr">
            <a:noAutofit/>
          </a:bodyPr>
          <a:lstStyle/>
          <a:p>
            <a:pPr algn="l">
              <a:lnSpc>
                <a:spcPct val="108000"/>
              </a:lnSpc>
              <a:buNone/>
              <a:defRPr sz="2400" b="1">
                <a:solidFill>
                  <a:srgbClr val="FFFFFF"/>
                </a:solidFill>
                <a:latin typeface="BIZ UDゴシック"/>
                <a:ea typeface="BIZ UDゴシック"/>
                <a:cs typeface="BIZ UDゴシック"/>
              </a:defRPr>
            </a:pPr>
            <a:r>
              <a:rPr sz="2400" b="1" dirty="0">
                <a:solidFill>
                  <a:srgbClr val="FFFFFF"/>
                </a:solidFill>
                <a:latin typeface="BIZ UDゴシック"/>
                <a:ea typeface="BIZ UDゴシック"/>
                <a:cs typeface="BIZ UDゴシック"/>
              </a:rPr>
              <a:t>本日ご確認いただきたい論点</a:t>
            </a:r>
          </a:p>
        </p:txBody>
      </p:sp>
      <p:sp>
        <p:nvSpPr>
          <p:cNvPr id="7" name="スライド番号プレースホルダー 1">
            <a:extLst>
              <a:ext uri="{FF2B5EF4-FFF2-40B4-BE49-F238E27FC236}">
                <a16:creationId xmlns:a16="http://schemas.microsoft.com/office/drawing/2014/main" id="{23142BAA-5F23-62D4-6D50-5AA83874EDF4}"/>
              </a:ext>
            </a:extLst>
          </p:cNvPr>
          <p:cNvSpPr>
            <a:spLocks noGrp="1"/>
          </p:cNvSpPr>
          <p:nvPr/>
        </p:nvSpPr>
        <p:spPr>
          <a:xfrm>
            <a:off x="9448800" y="6394177"/>
            <a:ext cx="2743200" cy="365125"/>
          </a:xfrm>
          <a:prstGeom prst="rect">
            <a:avLst/>
          </a:prstGeom>
        </p:spPr>
        <p:txBody>
          <a:bodyPr anchor="ctr"/>
          <a:lstStyle>
            <a:lvl1pPr marL="0" indent="0" algn="l" defTabSz="914400">
              <a:buNone/>
              <a:defRPr sz="1800" kern="1200">
                <a:solidFill>
                  <a:schemeClr val="tx1"/>
                </a:solidFill>
                <a:latin typeface="+mn-lt"/>
                <a:ea typeface="+mn-lt"/>
                <a:cs typeface="+mn-lt"/>
              </a:defRPr>
            </a:lvl1pPr>
            <a:lvl2pPr marL="457200" indent="0" algn="l" defTabSz="914400">
              <a:buNone/>
              <a:defRPr sz="1800" kern="1200">
                <a:solidFill>
                  <a:schemeClr val="tx1"/>
                </a:solidFill>
                <a:latin typeface="+mn-lt"/>
                <a:ea typeface="+mn-lt"/>
                <a:cs typeface="+mn-lt"/>
              </a:defRPr>
            </a:lvl2pPr>
            <a:lvl3pPr marL="914400" indent="0" algn="l" defTabSz="914400">
              <a:buNone/>
              <a:defRPr sz="1800" kern="1200">
                <a:solidFill>
                  <a:schemeClr val="tx1"/>
                </a:solidFill>
                <a:latin typeface="+mn-lt"/>
                <a:ea typeface="+mn-lt"/>
                <a:cs typeface="+mn-lt"/>
              </a:defRPr>
            </a:lvl3pPr>
            <a:lvl4pPr marL="1371600" indent="0" algn="l" defTabSz="914400">
              <a:buNone/>
              <a:defRPr sz="1800" kern="1200">
                <a:solidFill>
                  <a:schemeClr val="tx1"/>
                </a:solidFill>
                <a:latin typeface="+mn-lt"/>
                <a:ea typeface="+mn-lt"/>
                <a:cs typeface="+mn-lt"/>
              </a:defRPr>
            </a:lvl4pPr>
            <a:lvl5pPr marL="1828800" indent="0" algn="l" defTabSz="914400">
              <a:buNone/>
              <a:defRPr sz="1800" kern="1200">
                <a:solidFill>
                  <a:schemeClr val="tx1"/>
                </a:solidFill>
                <a:latin typeface="+mn-lt"/>
                <a:ea typeface="+mn-lt"/>
                <a:cs typeface="+mn-lt"/>
              </a:defRPr>
            </a:lvl5pPr>
            <a:lvl6pPr marL="2286000" indent="0" algn="l" defTabSz="914400">
              <a:buNone/>
              <a:defRPr sz="1800" kern="1200">
                <a:solidFill>
                  <a:schemeClr val="tx1"/>
                </a:solidFill>
                <a:latin typeface="+mn-lt"/>
                <a:ea typeface="+mn-lt"/>
                <a:cs typeface="+mn-lt"/>
              </a:defRPr>
            </a:lvl6pPr>
            <a:lvl7pPr marL="2743200" indent="0" algn="l" defTabSz="914400">
              <a:buNone/>
              <a:defRPr sz="1800" kern="1200">
                <a:solidFill>
                  <a:schemeClr val="tx1"/>
                </a:solidFill>
                <a:latin typeface="+mn-lt"/>
                <a:ea typeface="+mn-lt"/>
                <a:cs typeface="+mn-lt"/>
              </a:defRPr>
            </a:lvl7pPr>
            <a:lvl8pPr marL="3200400" indent="0" algn="l" defTabSz="914400">
              <a:buNone/>
              <a:defRPr sz="1800" kern="1200">
                <a:solidFill>
                  <a:schemeClr val="tx1"/>
                </a:solidFill>
                <a:latin typeface="+mn-lt"/>
                <a:ea typeface="+mn-lt"/>
                <a:cs typeface="+mn-lt"/>
              </a:defRPr>
            </a:lvl8pPr>
            <a:lvl9pPr marL="3657600" indent="0" algn="l" defTabSz="914400">
              <a:buNone/>
              <a:defRPr sz="1800" kern="1200">
                <a:solidFill>
                  <a:schemeClr val="tx1"/>
                </a:solidFill>
                <a:latin typeface="+mn-lt"/>
                <a:ea typeface="+mn-lt"/>
                <a:cs typeface="+mn-lt"/>
              </a:defRPr>
            </a:lvl9pPr>
          </a:lstStyle>
          <a:p>
            <a:pPr algn="r">
              <a:buNone/>
              <a:defRPr sz="1200">
                <a:latin typeface="BIZ UDゴシック"/>
                <a:ea typeface="BIZ UDゴシック"/>
                <a:cs typeface="BIZ UDゴシック"/>
              </a:defRPr>
            </a:pPr>
            <a:fld id="{EEEF6628-B691-DEAD-F4E1-FD49E44926A6}" type="slidenum">
              <a:rPr sz="1200">
                <a:latin typeface="BIZ UDゴシック"/>
                <a:ea typeface="BIZ UDゴシック"/>
                <a:cs typeface="BIZ UDゴシック"/>
              </a:rPr>
              <a:t>19</a:t>
            </a:fld>
            <a:endParaRPr sz="1400" dirty="0">
              <a:latin typeface="BIZ UDPゴシック"/>
              <a:ea typeface="BIZ UDPゴシック"/>
              <a:cs typeface="BIZ UDPゴシック"/>
            </a:endParaRPr>
          </a:p>
        </p:txBody>
      </p:sp>
      <p:sp>
        <p:nvSpPr>
          <p:cNvPr id="4" name="テキスト ボックス 3">
            <a:extLst>
              <a:ext uri="{FF2B5EF4-FFF2-40B4-BE49-F238E27FC236}">
                <a16:creationId xmlns:a16="http://schemas.microsoft.com/office/drawing/2014/main" id="{0BB9E0BF-2466-8AF0-0143-DF93C31AFAD8}"/>
              </a:ext>
            </a:extLst>
          </p:cNvPr>
          <p:cNvSpPr>
            <a:spLocks noGrp="1"/>
          </p:cNvSpPr>
          <p:nvPr/>
        </p:nvSpPr>
        <p:spPr>
          <a:xfrm>
            <a:off x="322730" y="2199827"/>
            <a:ext cx="11735920" cy="954107"/>
          </a:xfrm>
          <a:prstGeom prst="rect">
            <a:avLst/>
          </a:prstGeom>
          <a:noFill/>
        </p:spPr>
        <p:txBody>
          <a:bodyPr wrap="square">
            <a:spAutoFit/>
          </a:bodyPr>
          <a:lstStyle/>
          <a:p>
            <a:pPr algn="ctr"/>
            <a:r>
              <a:rPr lang="en-US" altLang="ja-JP" sz="2800" b="1" dirty="0">
                <a:latin typeface="BIZ UDゴシック"/>
                <a:ea typeface="BIZ UDゴシック"/>
                <a:cs typeface="BIZ UDゴシック"/>
              </a:rPr>
              <a:t>Ⅱ</a:t>
            </a:r>
            <a:r>
              <a:rPr sz="2800" b="1" dirty="0">
                <a:latin typeface="BIZ UDゴシック"/>
                <a:ea typeface="BIZ UDゴシック"/>
                <a:cs typeface="BIZ UDゴシック"/>
              </a:rPr>
              <a:t>　</a:t>
            </a:r>
            <a:r>
              <a:rPr lang="ja-JP" altLang="en-US" sz="2800" b="1" dirty="0">
                <a:latin typeface="BIZ UDゴシック" panose="020B0400000000000000" pitchFamily="49" charset="-128"/>
                <a:ea typeface="BIZ UDゴシック" panose="020B0400000000000000" pitchFamily="49" charset="-128"/>
              </a:rPr>
              <a:t>首都中枢機能のバックアップが必要となる状況の想定</a:t>
            </a:r>
            <a:endParaRPr lang="en-US" altLang="ja-JP" sz="2800" b="1" dirty="0">
              <a:latin typeface="BIZ UDゴシック" panose="020B0400000000000000" pitchFamily="49" charset="-128"/>
              <a:ea typeface="BIZ UDゴシック" panose="020B0400000000000000" pitchFamily="49" charset="-128"/>
            </a:endParaRPr>
          </a:p>
          <a:p>
            <a:pPr algn="ctr"/>
            <a:r>
              <a:rPr lang="ja-JP" altLang="en-US" sz="2800" b="1" dirty="0">
                <a:latin typeface="BIZ UDゴシック" panose="020B0400000000000000" pitchFamily="49" charset="-128"/>
                <a:ea typeface="BIZ UDゴシック" panose="020B0400000000000000" pitchFamily="49" charset="-128"/>
              </a:rPr>
              <a:t>（ケーススタディ）</a:t>
            </a:r>
            <a:r>
              <a:rPr sz="2800" b="1" dirty="0">
                <a:latin typeface="BIZ UDゴシック"/>
                <a:ea typeface="BIZ UDゴシック"/>
                <a:cs typeface="BIZ UDゴシック"/>
              </a:rPr>
              <a:t>　</a:t>
            </a:r>
          </a:p>
        </p:txBody>
      </p:sp>
      <p:sp>
        <p:nvSpPr>
          <p:cNvPr id="5" name="テキスト ボックス 2">
            <a:extLst>
              <a:ext uri="{FF2B5EF4-FFF2-40B4-BE49-F238E27FC236}">
                <a16:creationId xmlns:a16="http://schemas.microsoft.com/office/drawing/2014/main" id="{0FDC761A-C4C5-1656-1603-5230C1C8F8CB}"/>
              </a:ext>
            </a:extLst>
          </p:cNvPr>
          <p:cNvSpPr>
            <a:spLocks noGrp="1"/>
          </p:cNvSpPr>
          <p:nvPr/>
        </p:nvSpPr>
        <p:spPr>
          <a:xfrm>
            <a:off x="1346640" y="3247932"/>
            <a:ext cx="10211981" cy="830997"/>
          </a:xfrm>
          <a:prstGeom prst="rect">
            <a:avLst/>
          </a:prstGeom>
          <a:noFill/>
        </p:spPr>
        <p:txBody>
          <a:bodyPr wrap="square">
            <a:spAutoFit/>
          </a:bodyPr>
          <a:lstStyle/>
          <a:p>
            <a:pPr marL="180975" indent="-180975">
              <a:buNone/>
            </a:pPr>
            <a:r>
              <a:rPr sz="1600" dirty="0">
                <a:latin typeface="BIZ UDゴシック"/>
                <a:ea typeface="BIZ UDゴシック"/>
                <a:cs typeface="BIZ UDゴシック"/>
              </a:rPr>
              <a:t>※　</a:t>
            </a:r>
            <a:r>
              <a:rPr lang="ja-JP" altLang="en-US" sz="1600" dirty="0">
                <a:latin typeface="BIZ UDゴシック"/>
                <a:ea typeface="BIZ UDゴシック"/>
                <a:cs typeface="BIZ UDゴシック"/>
              </a:rPr>
              <a:t>本ケーススタディは、東京圏外バックアップが具体化されていない状況で、首相の帰国先と緊急災害対策本部の所在が分断される場合に、首都中枢機能の継続上どのような課題が生じるかを確認するもの。</a:t>
            </a:r>
            <a:endParaRPr lang="en-US" altLang="ja-JP" sz="1600" dirty="0">
              <a:latin typeface="BIZ UDゴシック"/>
              <a:ea typeface="BIZ UDゴシック"/>
              <a:cs typeface="BIZ UDゴシック"/>
            </a:endParaRPr>
          </a:p>
          <a:p>
            <a:pPr marL="180975" indent="-180975">
              <a:buNone/>
            </a:pPr>
            <a:r>
              <a:rPr lang="en-US" altLang="ja-JP" sz="1600" dirty="0">
                <a:latin typeface="BIZ UDゴシック"/>
                <a:ea typeface="BIZ UDゴシック"/>
                <a:cs typeface="BIZ UDゴシック"/>
              </a:rPr>
              <a:t>※</a:t>
            </a:r>
            <a:r>
              <a:rPr lang="ja-JP" altLang="en-US" sz="1600" dirty="0">
                <a:latin typeface="BIZ UDゴシック"/>
                <a:ea typeface="BIZ UDゴシック"/>
                <a:cs typeface="BIZ UDゴシック"/>
              </a:rPr>
              <a:t>　下記参考資料を活用し、事務局が独自に設定した仮想のシナリオである。</a:t>
            </a:r>
            <a:endParaRPr sz="1600" dirty="0">
              <a:latin typeface="BIZ UDゴシック"/>
              <a:ea typeface="BIZ UDゴシック"/>
              <a:cs typeface="BIZ UDゴシック"/>
            </a:endParaRPr>
          </a:p>
        </p:txBody>
      </p:sp>
      <p:sp>
        <p:nvSpPr>
          <p:cNvPr id="3" name="テキスト ボックス 2">
            <a:extLst>
              <a:ext uri="{FF2B5EF4-FFF2-40B4-BE49-F238E27FC236}">
                <a16:creationId xmlns:a16="http://schemas.microsoft.com/office/drawing/2014/main" id="{2D994BDC-F26C-7089-512B-079D5B77D6EB}"/>
              </a:ext>
            </a:extLst>
          </p:cNvPr>
          <p:cNvSpPr txBox="1"/>
          <p:nvPr/>
        </p:nvSpPr>
        <p:spPr>
          <a:xfrm>
            <a:off x="4609289" y="4528964"/>
            <a:ext cx="7449361" cy="2215991"/>
          </a:xfrm>
          <a:prstGeom prst="rect">
            <a:avLst/>
          </a:prstGeom>
          <a:noFill/>
        </p:spPr>
        <p:txBody>
          <a:bodyPr wrap="square" rtlCol="0">
            <a:spAutoFit/>
          </a:bodyPr>
          <a:lstStyle/>
          <a:p>
            <a:r>
              <a:rPr kumimoji="1" lang="ja-JP" altLang="en-US" sz="1050" u="sng" dirty="0">
                <a:latin typeface="BIZ UDゴシック" panose="020B0400000000000000" pitchFamily="49" charset="-128"/>
                <a:ea typeface="BIZ UDゴシック" panose="020B0400000000000000" pitchFamily="49" charset="-128"/>
              </a:rPr>
              <a:t>シナリオ作成参考資料</a:t>
            </a:r>
            <a:endParaRPr kumimoji="1" lang="en-US" altLang="ja-JP" sz="1050" u="sng" dirty="0">
              <a:latin typeface="BIZ UDゴシック" panose="020B0400000000000000" pitchFamily="49" charset="-128"/>
              <a:ea typeface="BIZ UDゴシック" panose="020B0400000000000000" pitchFamily="49" charset="-128"/>
            </a:endParaRPr>
          </a:p>
          <a:p>
            <a:pPr marL="534988" indent="-285750">
              <a:buFont typeface="Arial" panose="020B0604020202020204" pitchFamily="34" charset="0"/>
              <a:buChar char="•"/>
            </a:pPr>
            <a:r>
              <a:rPr kumimoji="1" lang="ja-JP" altLang="en-US" sz="1050" dirty="0">
                <a:latin typeface="BIZ UDゴシック" panose="020B0400000000000000" pitchFamily="49" charset="-128"/>
                <a:ea typeface="BIZ UDゴシック" panose="020B0400000000000000" pitchFamily="49" charset="-128"/>
              </a:rPr>
              <a:t>「政府業務継続計画（首都直下地震対策）」（平成</a:t>
            </a:r>
            <a:r>
              <a:rPr kumimoji="1" lang="en-US" altLang="ja-JP" sz="1050" dirty="0">
                <a:latin typeface="BIZ UDゴシック" panose="020B0400000000000000" pitchFamily="49" charset="-128"/>
                <a:ea typeface="BIZ UDゴシック" panose="020B0400000000000000" pitchFamily="49" charset="-128"/>
              </a:rPr>
              <a:t>26</a:t>
            </a:r>
            <a:r>
              <a:rPr kumimoji="1" lang="ja-JP" altLang="en-US" sz="1050" dirty="0">
                <a:latin typeface="BIZ UDゴシック" panose="020B0400000000000000" pitchFamily="49" charset="-128"/>
                <a:ea typeface="BIZ UDゴシック" panose="020B0400000000000000" pitchFamily="49" charset="-128"/>
              </a:rPr>
              <a:t>年３月</a:t>
            </a:r>
            <a:r>
              <a:rPr kumimoji="1" lang="en-US" altLang="ja-JP" sz="1050" dirty="0">
                <a:latin typeface="BIZ UDゴシック" panose="020B0400000000000000" pitchFamily="49" charset="-128"/>
                <a:ea typeface="BIZ UDゴシック" panose="020B0400000000000000" pitchFamily="49" charset="-128"/>
              </a:rPr>
              <a:t>28</a:t>
            </a:r>
            <a:r>
              <a:rPr kumimoji="1" lang="ja-JP" altLang="en-US" sz="1050" dirty="0">
                <a:latin typeface="BIZ UDゴシック" panose="020B0400000000000000" pitchFamily="49" charset="-128"/>
                <a:ea typeface="BIZ UDゴシック" panose="020B0400000000000000" pitchFamily="49" charset="-128"/>
              </a:rPr>
              <a:t>日閣議決定）</a:t>
            </a:r>
            <a:endParaRPr kumimoji="1" lang="en-US" altLang="ja-JP" sz="1050" dirty="0">
              <a:latin typeface="BIZ UDゴシック" panose="020B0400000000000000" pitchFamily="49" charset="-128"/>
              <a:ea typeface="BIZ UDゴシック" panose="020B0400000000000000" pitchFamily="49" charset="-128"/>
            </a:endParaRPr>
          </a:p>
          <a:p>
            <a:pPr marL="534988" indent="-285750">
              <a:buFont typeface="Arial" panose="020B0604020202020204" pitchFamily="34" charset="0"/>
              <a:buChar char="•"/>
            </a:pPr>
            <a:r>
              <a:rPr lang="ja-JP" altLang="en-US" sz="1050" dirty="0">
                <a:latin typeface="BIZ UDゴシック" panose="020B0400000000000000" pitchFamily="49" charset="-128"/>
                <a:ea typeface="BIZ UDゴシック" panose="020B0400000000000000" pitchFamily="49" charset="-128"/>
              </a:rPr>
              <a:t>内閣府（防災担当）「中央省庁業務継続ガイドライン　第３版（首都直下地震対策）」</a:t>
            </a:r>
            <a:endParaRPr kumimoji="1" lang="en-US" altLang="ja-JP" sz="1050" dirty="0">
              <a:latin typeface="BIZ UDゴシック" panose="020B0400000000000000" pitchFamily="49" charset="-128"/>
              <a:ea typeface="BIZ UDゴシック" panose="020B0400000000000000" pitchFamily="49" charset="-128"/>
            </a:endParaRPr>
          </a:p>
          <a:p>
            <a:pPr marL="534988" indent="-285750">
              <a:buFont typeface="Arial" panose="020B0604020202020204" pitchFamily="34" charset="0"/>
              <a:buChar char="•"/>
            </a:pPr>
            <a:r>
              <a:rPr kumimoji="1" lang="ja-JP" altLang="en-US" sz="1050" dirty="0">
                <a:latin typeface="BIZ UDゴシック" panose="020B0400000000000000" pitchFamily="49" charset="-128"/>
                <a:ea typeface="BIZ UDゴシック" panose="020B0400000000000000" pitchFamily="49" charset="-128"/>
              </a:rPr>
              <a:t>中央防災会議「首都直下地震対策検討ワーキンググループ報告書」（令和７年</a:t>
            </a:r>
            <a:r>
              <a:rPr kumimoji="1" lang="en-US" altLang="ja-JP" sz="1050" dirty="0">
                <a:latin typeface="BIZ UDゴシック" panose="020B0400000000000000" pitchFamily="49" charset="-128"/>
                <a:ea typeface="BIZ UDゴシック" panose="020B0400000000000000" pitchFamily="49" charset="-128"/>
              </a:rPr>
              <a:t>12</a:t>
            </a:r>
            <a:r>
              <a:rPr kumimoji="1" lang="ja-JP" altLang="en-US" sz="1050" dirty="0">
                <a:latin typeface="BIZ UDゴシック" panose="020B0400000000000000" pitchFamily="49" charset="-128"/>
                <a:ea typeface="BIZ UDゴシック" panose="020B0400000000000000" pitchFamily="49" charset="-128"/>
              </a:rPr>
              <a:t>月</a:t>
            </a:r>
            <a:r>
              <a:rPr kumimoji="1" lang="en-US" altLang="ja-JP" sz="1050" dirty="0">
                <a:latin typeface="BIZ UDゴシック" panose="020B0400000000000000" pitchFamily="49" charset="-128"/>
                <a:ea typeface="BIZ UDゴシック" panose="020B0400000000000000" pitchFamily="49" charset="-128"/>
              </a:rPr>
              <a:t>19</a:t>
            </a:r>
            <a:r>
              <a:rPr kumimoji="1" lang="ja-JP" altLang="en-US" sz="1050" dirty="0">
                <a:latin typeface="BIZ UDゴシック" panose="020B0400000000000000" pitchFamily="49" charset="-128"/>
                <a:ea typeface="BIZ UDゴシック" panose="020B0400000000000000" pitchFamily="49" charset="-128"/>
              </a:rPr>
              <a:t>日）</a:t>
            </a:r>
            <a:endParaRPr kumimoji="1" lang="en-US" altLang="ja-JP" sz="1050" dirty="0">
              <a:latin typeface="BIZ UDゴシック" panose="020B0400000000000000" pitchFamily="49" charset="-128"/>
              <a:ea typeface="BIZ UDゴシック" panose="020B0400000000000000" pitchFamily="49" charset="-128"/>
            </a:endParaRPr>
          </a:p>
          <a:p>
            <a:pPr marL="534988" indent="-285750">
              <a:buFont typeface="Arial" panose="020B0604020202020204" pitchFamily="34" charset="0"/>
              <a:buChar char="•"/>
            </a:pPr>
            <a:r>
              <a:rPr lang="ja-JP" altLang="en-US" sz="1050" dirty="0">
                <a:latin typeface="BIZ UDゴシック" panose="020B0400000000000000" pitchFamily="49" charset="-128"/>
                <a:ea typeface="BIZ UDゴシック" panose="020B0400000000000000" pitchFamily="49" charset="-128"/>
              </a:rPr>
              <a:t>「内閣府本府業務継続計画」令和６年７月最終改正</a:t>
            </a:r>
            <a:endParaRPr lang="en-US" altLang="ja-JP" sz="1050" dirty="0">
              <a:latin typeface="BIZ UDゴシック" panose="020B0400000000000000" pitchFamily="49" charset="-128"/>
              <a:ea typeface="BIZ UDゴシック" panose="020B0400000000000000" pitchFamily="49" charset="-128"/>
            </a:endParaRPr>
          </a:p>
          <a:p>
            <a:pPr marL="534988" indent="-285750">
              <a:buFont typeface="Arial" panose="020B0604020202020204" pitchFamily="34" charset="0"/>
              <a:buChar char="•"/>
            </a:pPr>
            <a:r>
              <a:rPr lang="ja-JP" altLang="en-US" sz="1050" dirty="0">
                <a:latin typeface="BIZ UDゴシック" panose="020B0400000000000000" pitchFamily="49" charset="-128"/>
                <a:ea typeface="BIZ UDゴシック" panose="020B0400000000000000" pitchFamily="49" charset="-128"/>
              </a:rPr>
              <a:t>「国土交通省業務継続計画　第５版」令和６年</a:t>
            </a:r>
            <a:r>
              <a:rPr lang="en-US" altLang="ja-JP" sz="1050" dirty="0">
                <a:latin typeface="BIZ UDゴシック" panose="020B0400000000000000" pitchFamily="49" charset="-128"/>
                <a:ea typeface="BIZ UDゴシック" panose="020B0400000000000000" pitchFamily="49" charset="-128"/>
              </a:rPr>
              <a:t>12</a:t>
            </a:r>
            <a:r>
              <a:rPr lang="ja-JP" altLang="en-US" sz="1050" dirty="0">
                <a:latin typeface="BIZ UDゴシック" panose="020B0400000000000000" pitchFamily="49" charset="-128"/>
                <a:ea typeface="BIZ UDゴシック" panose="020B0400000000000000" pitchFamily="49" charset="-128"/>
              </a:rPr>
              <a:t>月</a:t>
            </a:r>
            <a:endParaRPr lang="en-US" altLang="ja-JP" sz="1050" dirty="0">
              <a:latin typeface="BIZ UDゴシック" panose="020B0400000000000000" pitchFamily="49" charset="-128"/>
              <a:ea typeface="BIZ UDゴシック" panose="020B0400000000000000" pitchFamily="49" charset="-128"/>
            </a:endParaRPr>
          </a:p>
          <a:p>
            <a:pPr marL="534988" indent="-285750">
              <a:buFont typeface="Arial" panose="020B0604020202020204" pitchFamily="34" charset="0"/>
              <a:buChar char="•"/>
            </a:pPr>
            <a:r>
              <a:rPr kumimoji="1" lang="ja-JP" altLang="en-US" sz="1050" dirty="0">
                <a:latin typeface="BIZ UDゴシック" panose="020B0400000000000000" pitchFamily="49" charset="-128"/>
                <a:ea typeface="BIZ UDゴシック" panose="020B0400000000000000" pitchFamily="49" charset="-128"/>
              </a:rPr>
              <a:t>「首都直下地震緊急対策推進基本計画」（令和８年６月</a:t>
            </a:r>
            <a:r>
              <a:rPr kumimoji="1" lang="en-US" altLang="ja-JP" sz="1050" dirty="0">
                <a:latin typeface="BIZ UDゴシック" panose="020B0400000000000000" pitchFamily="49" charset="-128"/>
                <a:ea typeface="BIZ UDゴシック" panose="020B0400000000000000" pitchFamily="49" charset="-128"/>
              </a:rPr>
              <a:t>12</a:t>
            </a:r>
            <a:r>
              <a:rPr kumimoji="1" lang="ja-JP" altLang="en-US" sz="1050" dirty="0">
                <a:latin typeface="BIZ UDゴシック" panose="020B0400000000000000" pitchFamily="49" charset="-128"/>
                <a:ea typeface="BIZ UDゴシック" panose="020B0400000000000000" pitchFamily="49" charset="-128"/>
              </a:rPr>
              <a:t>日閣議決定）</a:t>
            </a:r>
            <a:endParaRPr lang="en-US" altLang="ja-JP" sz="1050" dirty="0">
              <a:latin typeface="BIZ UDゴシック" panose="020B0400000000000000" pitchFamily="49" charset="-128"/>
              <a:ea typeface="BIZ UDゴシック" panose="020B0400000000000000" pitchFamily="49" charset="-128"/>
            </a:endParaRPr>
          </a:p>
          <a:p>
            <a:pPr marL="534988" indent="-285750">
              <a:buFont typeface="Arial" panose="020B0604020202020204" pitchFamily="34" charset="0"/>
              <a:buChar char="•"/>
            </a:pPr>
            <a:r>
              <a:rPr lang="ja-JP" altLang="en-US" sz="1050" dirty="0">
                <a:latin typeface="BIZ UDゴシック" panose="020B0400000000000000" pitchFamily="49" charset="-128"/>
                <a:ea typeface="BIZ UDゴシック" panose="020B0400000000000000" pitchFamily="49" charset="-128"/>
              </a:rPr>
              <a:t>中央防災会議「都心南部直下地震の被害想定</a:t>
            </a:r>
            <a:r>
              <a:rPr lang="en-US" altLang="ja-JP" sz="1050" dirty="0">
                <a:latin typeface="BIZ UDゴシック" panose="020B0400000000000000" pitchFamily="49" charset="-128"/>
                <a:ea typeface="BIZ UDゴシック" panose="020B0400000000000000" pitchFamily="49" charset="-128"/>
              </a:rPr>
              <a:t>【</a:t>
            </a:r>
            <a:r>
              <a:rPr lang="ja-JP" altLang="en-US" sz="1050" dirty="0">
                <a:latin typeface="BIZ UDゴシック" panose="020B0400000000000000" pitchFamily="49" charset="-128"/>
                <a:ea typeface="BIZ UDゴシック" panose="020B0400000000000000" pitchFamily="49" charset="-128"/>
              </a:rPr>
              <a:t>定量的な被害量</a:t>
            </a:r>
            <a:r>
              <a:rPr lang="en-US" altLang="ja-JP" sz="1050" dirty="0">
                <a:latin typeface="BIZ UDゴシック" panose="020B0400000000000000" pitchFamily="49" charset="-128"/>
                <a:ea typeface="BIZ UDゴシック" panose="020B0400000000000000" pitchFamily="49" charset="-128"/>
              </a:rPr>
              <a:t>】</a:t>
            </a:r>
            <a:r>
              <a:rPr lang="ja-JP" altLang="en-US" sz="1050" dirty="0">
                <a:latin typeface="BIZ UDゴシック" panose="020B0400000000000000" pitchFamily="49" charset="-128"/>
                <a:ea typeface="BIZ UDゴシック" panose="020B0400000000000000" pitchFamily="49" charset="-128"/>
              </a:rPr>
              <a:t>」（令和７年</a:t>
            </a:r>
            <a:r>
              <a:rPr lang="en-US" altLang="ja-JP" sz="1050" dirty="0">
                <a:latin typeface="BIZ UDゴシック" panose="020B0400000000000000" pitchFamily="49" charset="-128"/>
                <a:ea typeface="BIZ UDゴシック" panose="020B0400000000000000" pitchFamily="49" charset="-128"/>
              </a:rPr>
              <a:t>12</a:t>
            </a:r>
            <a:r>
              <a:rPr lang="ja-JP" altLang="en-US" sz="1050" dirty="0">
                <a:latin typeface="BIZ UDゴシック" panose="020B0400000000000000" pitchFamily="49" charset="-128"/>
                <a:ea typeface="BIZ UDゴシック" panose="020B0400000000000000" pitchFamily="49" charset="-128"/>
              </a:rPr>
              <a:t>月</a:t>
            </a:r>
            <a:r>
              <a:rPr lang="en-US" altLang="ja-JP" sz="1050" dirty="0">
                <a:latin typeface="BIZ UDゴシック" panose="020B0400000000000000" pitchFamily="49" charset="-128"/>
                <a:ea typeface="BIZ UDゴシック" panose="020B0400000000000000" pitchFamily="49" charset="-128"/>
              </a:rPr>
              <a:t>19</a:t>
            </a:r>
            <a:r>
              <a:rPr lang="ja-JP" altLang="en-US" sz="1050" dirty="0">
                <a:latin typeface="BIZ UDゴシック" panose="020B0400000000000000" pitchFamily="49" charset="-128"/>
                <a:ea typeface="BIZ UDゴシック" panose="020B0400000000000000" pitchFamily="49" charset="-128"/>
              </a:rPr>
              <a:t>日）</a:t>
            </a:r>
            <a:endParaRPr lang="en-US" altLang="ja-JP" sz="1050" dirty="0">
              <a:latin typeface="BIZ UDゴシック" panose="020B0400000000000000" pitchFamily="49" charset="-128"/>
              <a:ea typeface="BIZ UDゴシック" panose="020B0400000000000000" pitchFamily="49" charset="-128"/>
            </a:endParaRPr>
          </a:p>
          <a:p>
            <a:pPr marL="534988" indent="-285750">
              <a:buFont typeface="Arial" panose="020B0604020202020204" pitchFamily="34" charset="0"/>
              <a:buChar char="•"/>
            </a:pPr>
            <a:r>
              <a:rPr lang="ja-JP" altLang="en-US" sz="1050" dirty="0">
                <a:latin typeface="BIZ UDゴシック" panose="020B0400000000000000" pitchFamily="49" charset="-128"/>
                <a:ea typeface="BIZ UDゴシック" panose="020B0400000000000000" pitchFamily="49" charset="-128"/>
              </a:rPr>
              <a:t>内閣府「首都圏大規模水害広域避難タイムライン」（令和６年度版）</a:t>
            </a:r>
            <a:endParaRPr lang="en-US" altLang="ja-JP" sz="1050" dirty="0">
              <a:latin typeface="BIZ UDゴシック" panose="020B0400000000000000" pitchFamily="49" charset="-128"/>
              <a:ea typeface="BIZ UDゴシック" panose="020B0400000000000000" pitchFamily="49" charset="-128"/>
            </a:endParaRPr>
          </a:p>
          <a:p>
            <a:pPr marL="534988" indent="-285750">
              <a:buFont typeface="Arial" panose="020B0604020202020204" pitchFamily="34" charset="0"/>
              <a:buChar char="•"/>
            </a:pPr>
            <a:r>
              <a:rPr lang="ja-JP" altLang="en-US" sz="1050" dirty="0">
                <a:latin typeface="BIZ UDゴシック" panose="020B0400000000000000" pitchFamily="49" charset="-128"/>
                <a:ea typeface="BIZ UDゴシック" panose="020B0400000000000000" pitchFamily="49" charset="-128"/>
              </a:rPr>
              <a:t>内閣府「東日本大震災における災害応急対策に関する検討会　中間とりまとめ」平成</a:t>
            </a:r>
            <a:r>
              <a:rPr lang="en-US" altLang="ja-JP" sz="1050" dirty="0">
                <a:latin typeface="BIZ UDゴシック" panose="020B0400000000000000" pitchFamily="49" charset="-128"/>
                <a:ea typeface="BIZ UDゴシック" panose="020B0400000000000000" pitchFamily="49" charset="-128"/>
              </a:rPr>
              <a:t>23</a:t>
            </a:r>
            <a:r>
              <a:rPr lang="ja-JP" altLang="en-US" sz="1050" dirty="0">
                <a:latin typeface="BIZ UDゴシック" panose="020B0400000000000000" pitchFamily="49" charset="-128"/>
                <a:ea typeface="BIZ UDゴシック" panose="020B0400000000000000" pitchFamily="49" charset="-128"/>
              </a:rPr>
              <a:t>年</a:t>
            </a:r>
            <a:r>
              <a:rPr lang="en-US" altLang="ja-JP" sz="1050" dirty="0">
                <a:latin typeface="BIZ UDゴシック" panose="020B0400000000000000" pitchFamily="49" charset="-128"/>
                <a:ea typeface="BIZ UDゴシック" panose="020B0400000000000000" pitchFamily="49" charset="-128"/>
              </a:rPr>
              <a:t>11</a:t>
            </a:r>
            <a:r>
              <a:rPr lang="ja-JP" altLang="en-US" sz="1050" dirty="0">
                <a:latin typeface="BIZ UDゴシック" panose="020B0400000000000000" pitchFamily="49" charset="-128"/>
                <a:ea typeface="BIZ UDゴシック" panose="020B0400000000000000" pitchFamily="49" charset="-128"/>
              </a:rPr>
              <a:t>月</a:t>
            </a:r>
            <a:r>
              <a:rPr lang="en-US" altLang="ja-JP" sz="1050" dirty="0">
                <a:latin typeface="BIZ UDゴシック" panose="020B0400000000000000" pitchFamily="49" charset="-128"/>
                <a:ea typeface="BIZ UDゴシック" panose="020B0400000000000000" pitchFamily="49" charset="-128"/>
              </a:rPr>
              <a:t>28</a:t>
            </a:r>
            <a:r>
              <a:rPr lang="ja-JP" altLang="en-US" sz="1050" dirty="0">
                <a:latin typeface="BIZ UDゴシック" panose="020B0400000000000000" pitchFamily="49" charset="-128"/>
                <a:ea typeface="BIZ UDゴシック" panose="020B0400000000000000" pitchFamily="49" charset="-128"/>
              </a:rPr>
              <a:t>日</a:t>
            </a:r>
            <a:endParaRPr lang="en-US" altLang="ja-JP" sz="1050" dirty="0">
              <a:latin typeface="BIZ UDゴシック" panose="020B0400000000000000" pitchFamily="49" charset="-128"/>
              <a:ea typeface="BIZ UDゴシック" panose="020B0400000000000000" pitchFamily="49" charset="-128"/>
            </a:endParaRPr>
          </a:p>
          <a:p>
            <a:pPr marL="534988" indent="-285750">
              <a:buFont typeface="Arial" panose="020B0604020202020204" pitchFamily="34" charset="0"/>
              <a:buChar char="•"/>
            </a:pPr>
            <a:r>
              <a:rPr lang="ja-JP" altLang="en-US" sz="1050" dirty="0">
                <a:latin typeface="BIZ UDゴシック" panose="020B0400000000000000" pitchFamily="49" charset="-128"/>
                <a:ea typeface="BIZ UDゴシック" panose="020B0400000000000000" pitchFamily="49" charset="-128"/>
              </a:rPr>
              <a:t>国土交通省「東日本大震災の記録ー国土交通省の災害対応ー」</a:t>
            </a:r>
            <a:endParaRPr lang="en-US" altLang="ja-JP" sz="1050" dirty="0">
              <a:latin typeface="BIZ UDゴシック" panose="020B0400000000000000" pitchFamily="49" charset="-128"/>
              <a:ea typeface="BIZ UDゴシック" panose="020B0400000000000000" pitchFamily="49" charset="-128"/>
            </a:endParaRPr>
          </a:p>
          <a:p>
            <a:pPr marL="534988" indent="-285750">
              <a:buFont typeface="Arial" panose="020B0604020202020204" pitchFamily="34" charset="0"/>
              <a:buChar char="•"/>
            </a:pPr>
            <a:r>
              <a:rPr lang="ja-JP" altLang="en-US" sz="1050" dirty="0">
                <a:latin typeface="BIZ UDゴシック" panose="020B0400000000000000" pitchFamily="49" charset="-128"/>
                <a:ea typeface="BIZ UDゴシック" panose="020B0400000000000000" pitchFamily="49" charset="-128"/>
              </a:rPr>
              <a:t>国土交通省「東日本大震災初動の記録　災害時ノウハウ集（いざという時に役立つ</a:t>
            </a:r>
            <a:r>
              <a:rPr lang="en-US" altLang="ja-JP" sz="1050" dirty="0">
                <a:latin typeface="BIZ UDゴシック" panose="020B0400000000000000" pitchFamily="49" charset="-128"/>
                <a:ea typeface="BIZ UDゴシック" panose="020B0400000000000000" pitchFamily="49" charset="-128"/>
              </a:rPr>
              <a:t>88</a:t>
            </a:r>
            <a:r>
              <a:rPr lang="ja-JP" altLang="en-US" sz="1050" dirty="0">
                <a:latin typeface="BIZ UDゴシック" panose="020B0400000000000000" pitchFamily="49" charset="-128"/>
                <a:ea typeface="BIZ UDゴシック" panose="020B0400000000000000" pitchFamily="49" charset="-128"/>
              </a:rPr>
              <a:t>の工夫とノウハウ）」</a:t>
            </a:r>
            <a:endParaRPr lang="en-US" altLang="ja-JP" sz="1050" dirty="0">
              <a:latin typeface="BIZ UDゴシック" panose="020B0400000000000000" pitchFamily="49" charset="-128"/>
              <a:ea typeface="BIZ UDゴシック" panose="020B0400000000000000" pitchFamily="49" charset="-128"/>
            </a:endParaRPr>
          </a:p>
          <a:p>
            <a:pPr marL="534988" indent="-285750">
              <a:buFont typeface="Arial" panose="020B0604020202020204" pitchFamily="34" charset="0"/>
              <a:buChar char="•"/>
            </a:pPr>
            <a:r>
              <a:rPr lang="ja-JP" altLang="en-US" sz="1050" dirty="0">
                <a:latin typeface="BIZ UDゴシック"/>
                <a:ea typeface="BIZ UDゴシック"/>
                <a:cs typeface="BIZ UDゴシック"/>
              </a:rPr>
              <a:t>内閣府（防災担当）「政府中枢機能の代替拠点に係る基礎的調査業務報告書」平成</a:t>
            </a:r>
            <a:r>
              <a:rPr lang="en-US" altLang="ja-JP" sz="1050" dirty="0">
                <a:latin typeface="BIZ UDゴシック"/>
                <a:ea typeface="BIZ UDゴシック"/>
                <a:cs typeface="BIZ UDゴシック"/>
              </a:rPr>
              <a:t>25</a:t>
            </a:r>
            <a:r>
              <a:rPr lang="ja-JP" altLang="en-US" sz="1050" dirty="0">
                <a:latin typeface="BIZ UDゴシック"/>
                <a:ea typeface="BIZ UDゴシック"/>
                <a:cs typeface="BIZ UDゴシック"/>
              </a:rPr>
              <a:t>年３月</a:t>
            </a:r>
            <a:endParaRPr kumimoji="1" lang="ja-JP" altLang="en-US" sz="1050"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18008610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 5">
            <a:extLst>
              <a:ext uri="{FF2B5EF4-FFF2-40B4-BE49-F238E27FC236}">
                <a16:creationId xmlns:a16="http://schemas.microsoft.com/office/drawing/2014/main" id="{EFD3DAAC-2771-89E1-F8DE-DA06A1FC1B45}"/>
              </a:ext>
            </a:extLst>
          </p:cNvPr>
          <p:cNvGraphicFramePr>
            <a:graphicFrameLocks noGrp="1"/>
          </p:cNvGraphicFramePr>
          <p:nvPr>
            <p:extLst>
              <p:ext uri="{D42A27DB-BD31-4B8C-83A1-F6EECF244321}">
                <p14:modId xmlns:p14="http://schemas.microsoft.com/office/powerpoint/2010/main" val="255852277"/>
              </p:ext>
            </p:extLst>
          </p:nvPr>
        </p:nvGraphicFramePr>
        <p:xfrm>
          <a:off x="304597" y="5164895"/>
          <a:ext cx="11795254" cy="1645920"/>
        </p:xfrm>
        <a:graphic>
          <a:graphicData uri="http://schemas.openxmlformats.org/drawingml/2006/table">
            <a:tbl>
              <a:tblPr>
                <a:tableStyleId>{5C22544A-7EE6-4342-B048-85BDC9FD1C3A}</a:tableStyleId>
              </a:tblPr>
              <a:tblGrid>
                <a:gridCol w="4286017">
                  <a:extLst>
                    <a:ext uri="{9D8B030D-6E8A-4147-A177-3AD203B41FA5}">
                      <a16:colId xmlns:a16="http://schemas.microsoft.com/office/drawing/2014/main" val="2152660764"/>
                    </a:ext>
                  </a:extLst>
                </a:gridCol>
                <a:gridCol w="7509237">
                  <a:extLst>
                    <a:ext uri="{9D8B030D-6E8A-4147-A177-3AD203B41FA5}">
                      <a16:colId xmlns:a16="http://schemas.microsoft.com/office/drawing/2014/main" val="625606690"/>
                    </a:ext>
                  </a:extLst>
                </a:gridCol>
              </a:tblGrid>
              <a:tr h="128919">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主体</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役割</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extLst>
                  <a:ext uri="{0D108BD9-81ED-4DB2-BD59-A6C34878D82A}">
                    <a16:rowId xmlns:a16="http://schemas.microsoft.com/office/drawing/2014/main" val="4190995485"/>
                  </a:ext>
                </a:extLst>
              </a:tr>
              <a:tr h="128919">
                <a:tc>
                  <a:txBody>
                    <a:bodyPr/>
                    <a:lstStyle/>
                    <a:p>
                      <a:pPr>
                        <a:buNone/>
                      </a:pPr>
                      <a:r>
                        <a:rPr lang="ja-JP" altLang="en-US" sz="1200" b="1">
                          <a:latin typeface="BIZ UDゴシック" panose="020B0400000000000000" pitchFamily="49" charset="-128"/>
                          <a:ea typeface="BIZ UDゴシック" panose="020B0400000000000000" pitchFamily="49" charset="-128"/>
                        </a:rPr>
                        <a:t>首相</a:t>
                      </a:r>
                      <a:endParaRPr lang="ja-JP" altLang="en-US" sz="120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国家意思決定、政府全体への指示。欧州→政府専用機→関空→大阪</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22781778"/>
                  </a:ext>
                </a:extLst>
              </a:tr>
              <a:tr h="128919">
                <a:tc>
                  <a:txBody>
                    <a:bodyPr/>
                    <a:lstStyle/>
                    <a:p>
                      <a:pPr>
                        <a:buNone/>
                      </a:pPr>
                      <a:r>
                        <a:rPr lang="ja-JP" altLang="en-US" sz="1200" b="1" dirty="0">
                          <a:latin typeface="BIZ UDゴシック" panose="020B0400000000000000" pitchFamily="49" charset="-128"/>
                          <a:ea typeface="BIZ UDゴシック" panose="020B0400000000000000" pitchFamily="49" charset="-128"/>
                        </a:rPr>
                        <a:t>緊急災害対策本部（本部事務局）・関係閣僚</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東京で政府全体の災害対応方針、主要判断、総合調整</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169346749"/>
                  </a:ext>
                </a:extLst>
              </a:tr>
              <a:tr h="128919">
                <a:tc>
                  <a:txBody>
                    <a:bodyPr/>
                    <a:lstStyle/>
                    <a:p>
                      <a:pPr>
                        <a:buNone/>
                      </a:pPr>
                      <a:r>
                        <a:rPr lang="ja-JP" altLang="en-US" sz="1200" b="1">
                          <a:latin typeface="BIZ UDゴシック" panose="020B0400000000000000" pitchFamily="49" charset="-128"/>
                          <a:ea typeface="BIZ UDゴシック" panose="020B0400000000000000" pitchFamily="49" charset="-128"/>
                        </a:rPr>
                        <a:t>官邸を支える幹部・省庁職員</a:t>
                      </a:r>
                      <a:endParaRPr lang="ja-JP" altLang="en-US" sz="120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首相・閣僚への報告、情報整理、選択肢提示、省庁間調整</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786582263"/>
                  </a:ext>
                </a:extLst>
              </a:tr>
              <a:tr h="128919">
                <a:tc>
                  <a:txBody>
                    <a:bodyPr/>
                    <a:lstStyle/>
                    <a:p>
                      <a:pPr>
                        <a:buNone/>
                      </a:pPr>
                      <a:r>
                        <a:rPr lang="ja-JP" altLang="en-US" sz="1200" b="1">
                          <a:latin typeface="BIZ UDゴシック" panose="020B0400000000000000" pitchFamily="49" charset="-128"/>
                          <a:ea typeface="BIZ UDゴシック" panose="020B0400000000000000" pitchFamily="49" charset="-128"/>
                        </a:rPr>
                        <a:t>内閣府</a:t>
                      </a:r>
                      <a:endParaRPr lang="ja-JP" altLang="en-US" sz="120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被害情報集約、緊急災害対策本部運営、各省庁・自治体等との調整</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179552939"/>
                  </a:ext>
                </a:extLst>
              </a:tr>
              <a:tr h="128919">
                <a:tc>
                  <a:txBody>
                    <a:bodyPr/>
                    <a:lstStyle/>
                    <a:p>
                      <a:pPr>
                        <a:buNone/>
                      </a:pPr>
                      <a:r>
                        <a:rPr lang="ja-JP" altLang="en-US" sz="1200" b="1">
                          <a:latin typeface="BIZ UDゴシック" panose="020B0400000000000000" pitchFamily="49" charset="-128"/>
                          <a:ea typeface="BIZ UDゴシック" panose="020B0400000000000000" pitchFamily="49" charset="-128"/>
                        </a:rPr>
                        <a:t>国土交通省</a:t>
                      </a:r>
                      <a:endParaRPr lang="ja-JP" altLang="en-US" sz="120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道路・鉄道・空港・港湾・河川、台風・高潮対応等の実働・調整</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813946021"/>
                  </a:ext>
                </a:extLst>
              </a:tr>
            </a:tbl>
          </a:graphicData>
        </a:graphic>
      </p:graphicFrame>
      <p:sp>
        <p:nvSpPr>
          <p:cNvPr id="3" name="スライド番号プレースホルダー 1">
            <a:extLst>
              <a:ext uri="{FF2B5EF4-FFF2-40B4-BE49-F238E27FC236}">
                <a16:creationId xmlns:a16="http://schemas.microsoft.com/office/drawing/2014/main" id="{BBBB974A-22E5-17A8-4DD3-380672E4B1F4}"/>
              </a:ext>
            </a:extLst>
          </p:cNvPr>
          <p:cNvSpPr>
            <a:spLocks noGrp="1"/>
          </p:cNvSpPr>
          <p:nvPr/>
        </p:nvSpPr>
        <p:spPr>
          <a:xfrm>
            <a:off x="9448800" y="6394177"/>
            <a:ext cx="2743200" cy="365125"/>
          </a:xfrm>
          <a:prstGeom prst="rect">
            <a:avLst/>
          </a:prstGeom>
        </p:spPr>
        <p:txBody>
          <a:bodyPr anchor="ctr"/>
          <a:lstStyle>
            <a:lvl1pPr marL="0" indent="0" algn="l">
              <a:buNone/>
              <a:defRPr sz="1800">
                <a:solidFill>
                  <a:schemeClr val="tx1"/>
                </a:solidFill>
                <a:latin typeface="+mn-lt"/>
                <a:ea typeface="+mn-lt"/>
                <a:cs typeface="+mn-lt"/>
              </a:defRPr>
            </a:lvl1pPr>
            <a:lvl2pPr marL="457200" indent="0" algn="l">
              <a:buNone/>
              <a:defRPr sz="1800">
                <a:solidFill>
                  <a:schemeClr val="tx1"/>
                </a:solidFill>
                <a:latin typeface="+mn-lt"/>
                <a:ea typeface="+mn-lt"/>
                <a:cs typeface="+mn-lt"/>
              </a:defRPr>
            </a:lvl2pPr>
            <a:lvl3pPr marL="914400" indent="0" algn="l">
              <a:buNone/>
              <a:defRPr sz="1800">
                <a:solidFill>
                  <a:schemeClr val="tx1"/>
                </a:solidFill>
                <a:latin typeface="+mn-lt"/>
                <a:ea typeface="+mn-lt"/>
                <a:cs typeface="+mn-lt"/>
              </a:defRPr>
            </a:lvl3pPr>
            <a:lvl4pPr marL="1371600" indent="0" algn="l">
              <a:buNone/>
              <a:defRPr sz="1800">
                <a:solidFill>
                  <a:schemeClr val="tx1"/>
                </a:solidFill>
                <a:latin typeface="+mn-lt"/>
                <a:ea typeface="+mn-lt"/>
                <a:cs typeface="+mn-lt"/>
              </a:defRPr>
            </a:lvl4pPr>
            <a:lvl5pPr marL="1828800" indent="0" algn="l">
              <a:buNone/>
              <a:defRPr sz="1800">
                <a:solidFill>
                  <a:schemeClr val="tx1"/>
                </a:solidFill>
                <a:latin typeface="+mn-lt"/>
                <a:ea typeface="+mn-lt"/>
                <a:cs typeface="+mn-lt"/>
              </a:defRPr>
            </a:lvl5pPr>
            <a:lvl6pPr marL="2286000" indent="0" algn="l">
              <a:buNone/>
              <a:defRPr sz="1800">
                <a:solidFill>
                  <a:schemeClr val="tx1"/>
                </a:solidFill>
                <a:latin typeface="+mn-lt"/>
                <a:ea typeface="+mn-lt"/>
                <a:cs typeface="+mn-lt"/>
              </a:defRPr>
            </a:lvl6pPr>
            <a:lvl7pPr marL="2743200" indent="0" algn="l">
              <a:buNone/>
              <a:defRPr sz="1800">
                <a:solidFill>
                  <a:schemeClr val="tx1"/>
                </a:solidFill>
                <a:latin typeface="+mn-lt"/>
                <a:ea typeface="+mn-lt"/>
                <a:cs typeface="+mn-lt"/>
              </a:defRPr>
            </a:lvl7pPr>
            <a:lvl8pPr marL="3200400" indent="0" algn="l">
              <a:buNone/>
              <a:defRPr sz="1800">
                <a:solidFill>
                  <a:schemeClr val="tx1"/>
                </a:solidFill>
                <a:latin typeface="+mn-lt"/>
                <a:ea typeface="+mn-lt"/>
                <a:cs typeface="+mn-lt"/>
              </a:defRPr>
            </a:lvl8pPr>
            <a:lvl9pPr marL="3657600" indent="0" algn="l">
              <a:buNone/>
              <a:defRPr sz="1800">
                <a:solidFill>
                  <a:schemeClr val="tx1"/>
                </a:solidFill>
                <a:latin typeface="+mn-lt"/>
                <a:ea typeface="+mn-lt"/>
                <a:cs typeface="+mn-lt"/>
              </a:defRPr>
            </a:lvl9pPr>
          </a:lstStyle>
          <a:p>
            <a:pPr algn="r">
              <a:buNone/>
              <a:defRPr sz="1200" b="0">
                <a:solidFill>
                  <a:srgbClr val="1F1F1F"/>
                </a:solidFill>
                <a:latin typeface="BIZ UDゴシック"/>
                <a:ea typeface="BIZ UDゴシック"/>
                <a:cs typeface="BIZ UDゴシック"/>
              </a:defRPr>
            </a:pPr>
            <a:fld id="{844E025A-983C-6D44-79C6-4612AACD43FC}" type="slidenum">
              <a:rPr sz="1200" b="0">
                <a:solidFill>
                  <a:srgbClr val="1F1F1F"/>
                </a:solidFill>
                <a:latin typeface="BIZ UDゴシック"/>
                <a:ea typeface="BIZ UDゴシック"/>
                <a:cs typeface="BIZ UDゴシック"/>
              </a:rPr>
              <a:t>20</a:t>
            </a:fld>
            <a:endParaRPr sz="1400" b="0" dirty="0">
              <a:solidFill>
                <a:srgbClr val="1F1F1F"/>
              </a:solidFill>
              <a:latin typeface="BIZ UDゴシック"/>
              <a:ea typeface="BIZ UDゴシック"/>
              <a:cs typeface="BIZ UDゴシック"/>
            </a:endParaRPr>
          </a:p>
        </p:txBody>
      </p:sp>
      <p:sp>
        <p:nvSpPr>
          <p:cNvPr id="35" name="takeaway-band">
            <a:extLst>
              <a:ext uri="{FF2B5EF4-FFF2-40B4-BE49-F238E27FC236}">
                <a16:creationId xmlns:a16="http://schemas.microsoft.com/office/drawing/2014/main" id="{80F1222C-C285-4A9D-AFBF-A7CBAF1804E3}"/>
              </a:ext>
            </a:extLst>
          </p:cNvPr>
          <p:cNvSpPr>
            <a:spLocks noGrp="1"/>
          </p:cNvSpPr>
          <p:nvPr/>
        </p:nvSpPr>
        <p:spPr>
          <a:xfrm>
            <a:off x="361950" y="714375"/>
            <a:ext cx="11830050" cy="548818"/>
          </a:xfrm>
          <a:prstGeom prst="rect">
            <a:avLst/>
          </a:prstGeom>
          <a:solidFill>
            <a:srgbClr val="BDD7EE"/>
          </a:solidFill>
          <a:ln w="0">
            <a:solidFill>
              <a:srgbClr val="BDD7EE"/>
            </a:solidFill>
            <a:prstDash val="solid"/>
          </a:ln>
        </p:spPr>
        <p:txBody>
          <a:bodyPr wrap="square" lIns="57150" tIns="38100" rIns="57150" bIns="38100" anchor="ctr">
            <a:noAutofit/>
          </a:bodyPr>
          <a:lstStyle/>
          <a:p>
            <a:pPr marL="285750" indent="-285750" algn="l">
              <a:lnSpc>
                <a:spcPct val="100000"/>
              </a:lnSpc>
              <a:spcBef>
                <a:spcPts val="600"/>
              </a:spcBef>
              <a:buFont typeface="Wingdings" panose="05000000000000000000" pitchFamily="2" charset="2"/>
              <a:buChar char="u"/>
              <a:defRPr sz="1200" b="0">
                <a:solidFill>
                  <a:srgbClr val="111111"/>
                </a:solidFill>
                <a:latin typeface="BIZ UDゴシック"/>
                <a:ea typeface="BIZ UDゴシック"/>
                <a:cs typeface="BIZ UDゴシック"/>
              </a:defRPr>
            </a:pPr>
            <a:r>
              <a:rPr lang="ja-JP" altLang="en-US" sz="1400" dirty="0">
                <a:solidFill>
                  <a:srgbClr val="111111"/>
                </a:solidFill>
                <a:latin typeface="BIZ UDゴシック"/>
                <a:ea typeface="BIZ UDゴシック"/>
                <a:cs typeface="BIZ UDゴシック"/>
              </a:rPr>
              <a:t>本ケーススタディでは、</a:t>
            </a:r>
            <a:r>
              <a:rPr lang="ja-JP" altLang="en-US" sz="1400" b="1" u="sng" dirty="0">
                <a:solidFill>
                  <a:srgbClr val="111111"/>
                </a:solidFill>
                <a:latin typeface="BIZ UDゴシック"/>
                <a:ea typeface="BIZ UDゴシック"/>
                <a:cs typeface="BIZ UDゴシック"/>
              </a:rPr>
              <a:t>東京圏外バックアップの開始条件、移行対象機能、要員・通信・システム等が具体化されておらず、事前に東京圏外への機能移行を行わない場合に、どのような課題が生じるか</a:t>
            </a:r>
            <a:r>
              <a:rPr lang="ja-JP" altLang="en-US" sz="1400" dirty="0">
                <a:solidFill>
                  <a:srgbClr val="111111"/>
                </a:solidFill>
                <a:latin typeface="BIZ UDゴシック"/>
                <a:ea typeface="BIZ UDゴシック"/>
                <a:cs typeface="BIZ UDゴシック"/>
              </a:rPr>
              <a:t>を確認する。</a:t>
            </a:r>
            <a:endParaRPr lang="en-US" altLang="ja-JP" sz="1400" dirty="0">
              <a:solidFill>
                <a:srgbClr val="111111"/>
              </a:solidFill>
              <a:latin typeface="BIZ UDゴシック"/>
              <a:ea typeface="BIZ UDゴシック"/>
              <a:cs typeface="BIZ UDゴシック"/>
            </a:endParaRPr>
          </a:p>
        </p:txBody>
      </p:sp>
      <p:sp>
        <p:nvSpPr>
          <p:cNvPr id="5" name="title-band">
            <a:extLst>
              <a:ext uri="{FF2B5EF4-FFF2-40B4-BE49-F238E27FC236}">
                <a16:creationId xmlns:a16="http://schemas.microsoft.com/office/drawing/2014/main" id="{E3D078A6-FC41-4CF2-60DB-3D160FAC0A3C}"/>
              </a:ext>
            </a:extLst>
          </p:cNvPr>
          <p:cNvSpPr>
            <a:spLocks noGrp="1"/>
          </p:cNvSpPr>
          <p:nvPr/>
        </p:nvSpPr>
        <p:spPr>
          <a:xfrm>
            <a:off x="0" y="0"/>
            <a:ext cx="12192000" cy="619125"/>
          </a:xfrm>
          <a:prstGeom prst="rect">
            <a:avLst/>
          </a:prstGeom>
          <a:solidFill>
            <a:srgbClr val="002060"/>
          </a:solidFill>
          <a:ln w="0">
            <a:solidFill>
              <a:srgbClr val="002060"/>
            </a:solidFill>
            <a:prstDash val="solid"/>
          </a:ln>
        </p:spPr>
        <p:txBody>
          <a:bodyPr anchor="ctr" anchorCtr="0"/>
          <a:lstStyle/>
          <a:p>
            <a:r>
              <a:rPr lang="en-US" altLang="ja-JP" sz="2400" b="1" dirty="0">
                <a:solidFill>
                  <a:schemeClr val="bg1"/>
                </a:solidFill>
                <a:latin typeface="BIZ UDゴシック" panose="020B0400000000000000" pitchFamily="49" charset="-128"/>
                <a:ea typeface="BIZ UDゴシック" panose="020B0400000000000000" pitchFamily="49" charset="-128"/>
              </a:rPr>
              <a:t>Ⅱ</a:t>
            </a:r>
            <a:r>
              <a:rPr lang="ja-JP" altLang="en-US" sz="2400" b="1" dirty="0">
                <a:solidFill>
                  <a:schemeClr val="bg1"/>
                </a:solidFill>
                <a:latin typeface="BIZ UDゴシック" panose="020B0400000000000000" pitchFamily="49" charset="-128"/>
                <a:ea typeface="BIZ UDゴシック" panose="020B0400000000000000" pitchFamily="49" charset="-128"/>
              </a:rPr>
              <a:t>ー１　ケーススタディの前提と確認する視点</a:t>
            </a:r>
          </a:p>
        </p:txBody>
      </p:sp>
      <p:graphicFrame>
        <p:nvGraphicFramePr>
          <p:cNvPr id="2" name="表 1">
            <a:extLst>
              <a:ext uri="{FF2B5EF4-FFF2-40B4-BE49-F238E27FC236}">
                <a16:creationId xmlns:a16="http://schemas.microsoft.com/office/drawing/2014/main" id="{C10B363A-6ED9-A936-C41A-53CF65400DDB}"/>
              </a:ext>
            </a:extLst>
          </p:cNvPr>
          <p:cNvGraphicFramePr/>
          <p:nvPr>
            <p:extLst>
              <p:ext uri="{D42A27DB-BD31-4B8C-83A1-F6EECF244321}">
                <p14:modId xmlns:p14="http://schemas.microsoft.com/office/powerpoint/2010/main" val="2483396471"/>
              </p:ext>
            </p:extLst>
          </p:nvPr>
        </p:nvGraphicFramePr>
        <p:xfrm>
          <a:off x="361949" y="1307799"/>
          <a:ext cx="11737902" cy="3809347"/>
        </p:xfrm>
        <a:graphic>
          <a:graphicData uri="http://schemas.openxmlformats.org/drawingml/2006/table">
            <a:tbl>
              <a:tblPr/>
              <a:tblGrid>
                <a:gridCol w="6946507">
                  <a:extLst>
                    <a:ext uri="{9D8B030D-6E8A-4147-A177-3AD203B41FA5}">
                      <a16:colId xmlns:a16="http://schemas.microsoft.com/office/drawing/2014/main" val="20000"/>
                    </a:ext>
                  </a:extLst>
                </a:gridCol>
                <a:gridCol w="4791395">
                  <a:extLst>
                    <a:ext uri="{9D8B030D-6E8A-4147-A177-3AD203B41FA5}">
                      <a16:colId xmlns:a16="http://schemas.microsoft.com/office/drawing/2014/main" val="20001"/>
                    </a:ext>
                  </a:extLst>
                </a:gridCol>
              </a:tblGrid>
              <a:tr h="290403">
                <a:tc>
                  <a:txBody>
                    <a:bodyPr/>
                    <a:lstStyle/>
                    <a:p>
                      <a:pPr algn="ctr">
                        <a:lnSpc>
                          <a:spcPct val="100000"/>
                        </a:lnSpc>
                        <a:spcBef>
                          <a:spcPts val="600"/>
                        </a:spcBef>
                        <a:buNone/>
                      </a:pPr>
                      <a:r>
                        <a:rPr lang="ja-JP" altLang="en-US" sz="1400" b="1" dirty="0">
                          <a:solidFill>
                            <a:srgbClr val="FFFFFF"/>
                          </a:solidFill>
                          <a:latin typeface="BIZ UDゴシック"/>
                          <a:ea typeface="BIZ UDゴシック"/>
                          <a:cs typeface="BIZ UDゴシック"/>
                        </a:rPr>
                        <a:t>条件設定</a:t>
                      </a:r>
                      <a:endParaRPr sz="1400" b="1" dirty="0">
                        <a:solidFill>
                          <a:srgbClr val="FFFFFF"/>
                        </a:solidFill>
                        <a:latin typeface="BIZ UDゴシック"/>
                        <a:ea typeface="BIZ UDゴシック"/>
                        <a:cs typeface="BIZ UDゴシック"/>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2060"/>
                    </a:solidFill>
                  </a:tcPr>
                </a:tc>
                <a:tc>
                  <a:txBody>
                    <a:bodyPr/>
                    <a:lstStyle/>
                    <a:p>
                      <a:pPr algn="ctr">
                        <a:lnSpc>
                          <a:spcPct val="100000"/>
                        </a:lnSpc>
                        <a:spcBef>
                          <a:spcPts val="600"/>
                        </a:spcBef>
                        <a:buNone/>
                      </a:pPr>
                      <a:r>
                        <a:rPr lang="ja-JP" altLang="en-US" sz="1400" b="1" dirty="0">
                          <a:solidFill>
                            <a:srgbClr val="FFFFFF"/>
                          </a:solidFill>
                          <a:latin typeface="BIZ UDゴシック"/>
                          <a:ea typeface="BIZ UDゴシック"/>
                          <a:cs typeface="BIZ UDゴシック"/>
                        </a:rPr>
                        <a:t>備考</a:t>
                      </a:r>
                      <a:endParaRPr sz="1400" b="1" dirty="0">
                        <a:solidFill>
                          <a:srgbClr val="FFFFFF"/>
                        </a:solidFill>
                        <a:latin typeface="BIZ UDゴシック"/>
                        <a:ea typeface="BIZ UDゴシック"/>
                        <a:cs typeface="BIZ UDゴシック"/>
                      </a:endParaRP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10000"/>
                  </a:ext>
                </a:extLst>
              </a:tr>
              <a:tr h="3504547">
                <a:tc>
                  <a:txBody>
                    <a:bodyPr/>
                    <a:lstStyle/>
                    <a:p>
                      <a:pPr marL="285750" indent="-285750" algn="l">
                        <a:lnSpc>
                          <a:spcPct val="100000"/>
                        </a:lnSpc>
                        <a:spcBef>
                          <a:spcPts val="300"/>
                        </a:spcBef>
                        <a:buFont typeface="Wingdings" panose="05000000000000000000" pitchFamily="2" charset="2"/>
                        <a:buChar char="p"/>
                      </a:pPr>
                      <a:r>
                        <a:rPr lang="ja-JP" altLang="en-US" sz="1400" b="1" dirty="0">
                          <a:solidFill>
                            <a:schemeClr val="tx1"/>
                          </a:solidFill>
                          <a:highlight>
                            <a:srgbClr val="FFFF00"/>
                          </a:highlight>
                          <a:latin typeface="BIZ UDゴシック"/>
                          <a:ea typeface="BIZ UDゴシック"/>
                          <a:cs typeface="BIZ UDゴシック"/>
                        </a:rPr>
                        <a:t>６月下旬（土曜日）午前２時</a:t>
                      </a:r>
                      <a:r>
                        <a:rPr lang="ja-JP" altLang="en-US" sz="1400" b="1" dirty="0">
                          <a:solidFill>
                            <a:schemeClr val="tx1"/>
                          </a:solidFill>
                          <a:latin typeface="BIZ UDゴシック"/>
                          <a:ea typeface="BIZ UDゴシック"/>
                          <a:cs typeface="BIZ UDゴシック"/>
                        </a:rPr>
                        <a:t>、国会会期中。</a:t>
                      </a:r>
                      <a:endParaRPr lang="en-US" altLang="ja-JP" sz="1400" b="1" dirty="0">
                        <a:solidFill>
                          <a:schemeClr val="tx1"/>
                        </a:solidFill>
                        <a:latin typeface="BIZ UDゴシック"/>
                        <a:ea typeface="BIZ UDゴシック"/>
                        <a:cs typeface="BIZ UDゴシック"/>
                      </a:endParaRPr>
                    </a:p>
                    <a:p>
                      <a:pPr marL="285750" indent="-285750" algn="l">
                        <a:lnSpc>
                          <a:spcPct val="100000"/>
                        </a:lnSpc>
                        <a:spcBef>
                          <a:spcPts val="300"/>
                        </a:spcBef>
                        <a:buFont typeface="Wingdings" panose="05000000000000000000" pitchFamily="2" charset="2"/>
                        <a:buChar char="p"/>
                      </a:pPr>
                      <a:r>
                        <a:rPr lang="ja-JP" altLang="en-US" sz="1400" b="1" dirty="0">
                          <a:solidFill>
                            <a:schemeClr val="tx1"/>
                          </a:solidFill>
                          <a:highlight>
                            <a:srgbClr val="FFFF00"/>
                          </a:highlight>
                          <a:latin typeface="BIZ UDゴシック"/>
                          <a:ea typeface="BIZ UDゴシック"/>
                          <a:cs typeface="BIZ UDゴシック"/>
                        </a:rPr>
                        <a:t>Ｍ７．３の首都直下地震（都心南部直下地震）</a:t>
                      </a:r>
                      <a:r>
                        <a:rPr lang="ja-JP" altLang="en-US" sz="1400" b="1" dirty="0">
                          <a:solidFill>
                            <a:schemeClr val="tx1"/>
                          </a:solidFill>
                          <a:latin typeface="BIZ UDゴシック"/>
                          <a:ea typeface="BIZ UDゴシック"/>
                          <a:cs typeface="BIZ UDゴシック"/>
                        </a:rPr>
                        <a:t>が発生。</a:t>
                      </a:r>
                      <a:endParaRPr lang="en-US" altLang="ja-JP" sz="1400" b="1" dirty="0">
                        <a:solidFill>
                          <a:schemeClr val="tx1"/>
                        </a:solidFill>
                        <a:latin typeface="BIZ UDゴシック"/>
                        <a:ea typeface="BIZ UDゴシック"/>
                        <a:cs typeface="BIZ UDゴシック"/>
                      </a:endParaRPr>
                    </a:p>
                    <a:p>
                      <a:pPr marL="285750" indent="-285750" algn="l">
                        <a:lnSpc>
                          <a:spcPct val="100000"/>
                        </a:lnSpc>
                        <a:spcBef>
                          <a:spcPts val="300"/>
                        </a:spcBef>
                        <a:buFont typeface="Wingdings" panose="05000000000000000000" pitchFamily="2" charset="2"/>
                        <a:buChar char="p"/>
                      </a:pPr>
                      <a:r>
                        <a:rPr lang="ja-JP" altLang="en-US" sz="1400" b="1" dirty="0">
                          <a:solidFill>
                            <a:schemeClr val="tx1"/>
                          </a:solidFill>
                          <a:highlight>
                            <a:srgbClr val="FFFF00"/>
                          </a:highlight>
                          <a:latin typeface="BIZ UDゴシック"/>
                          <a:ea typeface="BIZ UDゴシック"/>
                          <a:cs typeface="BIZ UDゴシック"/>
                        </a:rPr>
                        <a:t>首相は欧州訪問中。</a:t>
                      </a:r>
                      <a:r>
                        <a:rPr lang="ja-JP" altLang="en-US" sz="1400" b="1" dirty="0">
                          <a:solidFill>
                            <a:schemeClr val="tx1"/>
                          </a:solidFill>
                          <a:latin typeface="BIZ UDゴシック"/>
                          <a:ea typeface="BIZ UDゴシック"/>
                          <a:cs typeface="BIZ UDゴシック"/>
                        </a:rPr>
                        <a:t>発災の報を受け、直ちに政府専用機で帰国を開始。</a:t>
                      </a:r>
                      <a:endParaRPr lang="en-US" altLang="ja-JP" sz="1400" b="1" dirty="0">
                        <a:solidFill>
                          <a:schemeClr val="tx1"/>
                        </a:solidFill>
                        <a:latin typeface="BIZ UDゴシック"/>
                        <a:ea typeface="BIZ UDゴシック"/>
                        <a:cs typeface="BIZ UDゴシック"/>
                      </a:endParaRPr>
                    </a:p>
                    <a:p>
                      <a:pPr marL="285750" indent="-285750" algn="l">
                        <a:lnSpc>
                          <a:spcPct val="100000"/>
                        </a:lnSpc>
                        <a:spcBef>
                          <a:spcPts val="300"/>
                        </a:spcBef>
                        <a:buFont typeface="Wingdings" panose="05000000000000000000" pitchFamily="2" charset="2"/>
                        <a:buChar char="p"/>
                      </a:pPr>
                      <a:r>
                        <a:rPr lang="ja-JP" altLang="en-US" sz="1400" b="1" dirty="0">
                          <a:solidFill>
                            <a:schemeClr val="tx1"/>
                          </a:solidFill>
                          <a:latin typeface="BIZ UDゴシック"/>
                          <a:ea typeface="BIZ UDゴシック"/>
                          <a:cs typeface="BIZ UDゴシック"/>
                        </a:rPr>
                        <a:t>欧州から日本到着まで十数時間を要する想定。</a:t>
                      </a:r>
                      <a:br>
                        <a:rPr lang="en-US" altLang="ja-JP" sz="1400" b="1" dirty="0">
                          <a:solidFill>
                            <a:schemeClr val="tx1"/>
                          </a:solidFill>
                          <a:latin typeface="BIZ UDゴシック"/>
                          <a:ea typeface="BIZ UDゴシック"/>
                          <a:cs typeface="BIZ UDゴシック"/>
                        </a:rPr>
                      </a:br>
                      <a:r>
                        <a:rPr lang="ja-JP" altLang="en-US" sz="1400" b="1" dirty="0">
                          <a:solidFill>
                            <a:schemeClr val="tx1"/>
                          </a:solidFill>
                          <a:highlight>
                            <a:srgbClr val="FFFF00"/>
                          </a:highlight>
                          <a:latin typeface="BIZ UDゴシック"/>
                          <a:ea typeface="BIZ UDゴシック"/>
                          <a:cs typeface="BIZ UDゴシック"/>
                        </a:rPr>
                        <a:t>帰国時には猛烈な台風が東京圏へ接近。</a:t>
                      </a:r>
                      <a:r>
                        <a:rPr lang="ja-JP" altLang="en-US" sz="1400" b="1" dirty="0">
                          <a:solidFill>
                            <a:schemeClr val="tx1"/>
                          </a:solidFill>
                          <a:latin typeface="BIZ UDゴシック"/>
                          <a:ea typeface="BIZ UDゴシック"/>
                          <a:cs typeface="BIZ UDゴシック"/>
                        </a:rPr>
                        <a:t>本台風は関西圏への直接影響はない、と想定。羽田、成田、茨城空港は着陸困難となり、政府専用機は関西国際空港へ着陸と想定。</a:t>
                      </a:r>
                      <a:endParaRPr lang="en-US" altLang="ja-JP" sz="1400" b="1" dirty="0">
                        <a:solidFill>
                          <a:schemeClr val="tx1"/>
                        </a:solidFill>
                        <a:latin typeface="BIZ UDゴシック"/>
                        <a:ea typeface="BIZ UDゴシック"/>
                        <a:cs typeface="BIZ UDゴシック"/>
                      </a:endParaRPr>
                    </a:p>
                    <a:p>
                      <a:pPr marL="285750" marR="0" lvl="0" indent="-285750" algn="l" defTabSz="914400" eaLnBrk="1" fontAlgn="auto" latinLnBrk="0" hangingPunct="1">
                        <a:lnSpc>
                          <a:spcPct val="100000"/>
                        </a:lnSpc>
                        <a:spcBef>
                          <a:spcPts val="300"/>
                        </a:spcBef>
                        <a:spcAft>
                          <a:spcPts val="0"/>
                        </a:spcAft>
                        <a:buClrTx/>
                        <a:buSzTx/>
                        <a:buFont typeface="Wingdings" panose="05000000000000000000" pitchFamily="2" charset="2"/>
                        <a:buChar char="p"/>
                        <a:tabLst/>
                        <a:defRPr/>
                      </a:pPr>
                      <a:r>
                        <a:rPr lang="ja-JP" altLang="en-US" sz="1400" b="1" dirty="0">
                          <a:solidFill>
                            <a:schemeClr val="tx1"/>
                          </a:solidFill>
                          <a:latin typeface="BIZ UDゴシック"/>
                          <a:ea typeface="BIZ UDゴシック"/>
                          <a:cs typeface="BIZ UDゴシック"/>
                        </a:rPr>
                        <a:t>地震及び台風の影響を受け、</a:t>
                      </a:r>
                      <a:r>
                        <a:rPr lang="ja-JP" altLang="en-US" sz="1400" b="1" dirty="0">
                          <a:solidFill>
                            <a:schemeClr val="tx1"/>
                          </a:solidFill>
                          <a:highlight>
                            <a:srgbClr val="FFFF00"/>
                          </a:highlight>
                          <a:latin typeface="BIZ UDゴシック"/>
                          <a:ea typeface="BIZ UDゴシック"/>
                          <a:cs typeface="BIZ UDゴシック"/>
                        </a:rPr>
                        <a:t>ブラックアウト発生</a:t>
                      </a:r>
                      <a:r>
                        <a:rPr lang="ja-JP" altLang="en-US" sz="1400" b="1" dirty="0">
                          <a:solidFill>
                            <a:schemeClr val="tx1"/>
                          </a:solidFill>
                          <a:latin typeface="BIZ UDゴシック"/>
                          <a:ea typeface="BIZ UDゴシック"/>
                          <a:cs typeface="BIZ UDゴシック"/>
                        </a:rPr>
                        <a:t>と想定。</a:t>
                      </a:r>
                      <a:endParaRPr lang="en-US" altLang="ja-JP" sz="1400" b="1" dirty="0">
                        <a:solidFill>
                          <a:schemeClr val="tx1"/>
                        </a:solidFill>
                        <a:latin typeface="BIZ UDゴシック"/>
                        <a:ea typeface="BIZ UDゴシック"/>
                        <a:cs typeface="BIZ UDゴシック"/>
                      </a:endParaRPr>
                    </a:p>
                    <a:p>
                      <a:pPr marL="285750" indent="-285750" algn="l">
                        <a:lnSpc>
                          <a:spcPct val="100000"/>
                        </a:lnSpc>
                        <a:spcBef>
                          <a:spcPts val="300"/>
                        </a:spcBef>
                        <a:buFont typeface="Wingdings" panose="05000000000000000000" pitchFamily="2" charset="2"/>
                        <a:buChar char="p"/>
                      </a:pPr>
                      <a:r>
                        <a:rPr lang="ja-JP" altLang="en-US" sz="1400" b="1" dirty="0">
                          <a:solidFill>
                            <a:schemeClr val="tx1"/>
                          </a:solidFill>
                          <a:highlight>
                            <a:srgbClr val="FFFF00"/>
                          </a:highlight>
                          <a:latin typeface="BIZ UDゴシック"/>
                          <a:ea typeface="BIZ UDゴシック"/>
                          <a:cs typeface="BIZ UDゴシック"/>
                        </a:rPr>
                        <a:t>首相は大阪に一時滞在</a:t>
                      </a:r>
                      <a:r>
                        <a:rPr lang="ja-JP" altLang="en-US" sz="1400" b="1" dirty="0">
                          <a:solidFill>
                            <a:schemeClr val="tx1"/>
                          </a:solidFill>
                          <a:latin typeface="BIZ UDゴシック"/>
                          <a:ea typeface="BIZ UDゴシック"/>
                          <a:cs typeface="BIZ UDゴシック"/>
                        </a:rPr>
                        <a:t>する一方、緊急災害対策本部（本部事務局）・関係閣僚・中央省庁は東京側で対応を継続。</a:t>
                      </a:r>
                      <a:endParaRPr lang="en-US" altLang="ja-JP" sz="1400" b="1" dirty="0">
                        <a:solidFill>
                          <a:schemeClr val="tx1"/>
                        </a:solidFill>
                        <a:latin typeface="BIZ UDゴシック"/>
                        <a:ea typeface="BIZ UDゴシック"/>
                        <a:cs typeface="BIZ UDゴシック"/>
                      </a:endParaRPr>
                    </a:p>
                    <a:p>
                      <a:pPr marL="285750" indent="-285750" algn="l">
                        <a:lnSpc>
                          <a:spcPct val="100000"/>
                        </a:lnSpc>
                        <a:spcBef>
                          <a:spcPts val="300"/>
                        </a:spcBef>
                        <a:buFont typeface="Wingdings" panose="05000000000000000000" pitchFamily="2" charset="2"/>
                        <a:buChar char="p"/>
                      </a:pPr>
                      <a:r>
                        <a:rPr lang="ja-JP" altLang="en-US" sz="1400" b="1" dirty="0">
                          <a:solidFill>
                            <a:schemeClr val="tx1"/>
                          </a:solidFill>
                          <a:highlight>
                            <a:srgbClr val="FFFF00"/>
                          </a:highlight>
                          <a:latin typeface="BIZ UDゴシック"/>
                          <a:ea typeface="BIZ UDゴシック"/>
                          <a:cs typeface="BIZ UDゴシック"/>
                        </a:rPr>
                        <a:t>東京圏外バックアップは具体化されておらず、大阪への正式な機能移行は行わない。</a:t>
                      </a:r>
                      <a:endParaRPr lang="en-US" altLang="ja-JP" sz="1400" b="1" dirty="0">
                        <a:solidFill>
                          <a:schemeClr val="tx1"/>
                        </a:solidFill>
                        <a:highlight>
                          <a:srgbClr val="FFFF00"/>
                        </a:highlight>
                        <a:latin typeface="BIZ UDゴシック"/>
                        <a:ea typeface="BIZ UDゴシック"/>
                        <a:cs typeface="BIZ UDゴシック"/>
                      </a:endParaRPr>
                    </a:p>
                    <a:p>
                      <a:pPr marL="285750" indent="-285750" algn="l">
                        <a:lnSpc>
                          <a:spcPct val="100000"/>
                        </a:lnSpc>
                        <a:spcBef>
                          <a:spcPts val="300"/>
                        </a:spcBef>
                        <a:buFont typeface="Wingdings" panose="05000000000000000000" pitchFamily="2" charset="2"/>
                        <a:buChar char="p"/>
                      </a:pPr>
                      <a:r>
                        <a:rPr lang="ja-JP" altLang="en-US" sz="1400" b="1" dirty="0">
                          <a:solidFill>
                            <a:schemeClr val="tx1"/>
                          </a:solidFill>
                          <a:highlight>
                            <a:srgbClr val="FFFF00"/>
                          </a:highlight>
                          <a:latin typeface="BIZ UDゴシック"/>
                          <a:ea typeface="BIZ UDゴシック"/>
                          <a:cs typeface="BIZ UDゴシック"/>
                        </a:rPr>
                        <a:t>高温・多湿</a:t>
                      </a:r>
                      <a:r>
                        <a:rPr lang="ja-JP" altLang="en-US" sz="1400" b="1" dirty="0">
                          <a:solidFill>
                            <a:schemeClr val="tx1"/>
                          </a:solidFill>
                          <a:latin typeface="BIZ UDゴシック"/>
                          <a:ea typeface="BIZ UDゴシック"/>
                          <a:cs typeface="BIZ UDゴシック"/>
                        </a:rPr>
                        <a:t>の日が継続。</a:t>
                      </a:r>
                      <a:endParaRPr lang="en-US" altLang="ja-JP" sz="1400" b="1" dirty="0">
                        <a:solidFill>
                          <a:schemeClr val="tx1"/>
                        </a:solidFill>
                        <a:latin typeface="BIZ UDゴシック"/>
                        <a:ea typeface="BIZ UDゴシック"/>
                        <a:cs typeface="BIZ UDゴシック"/>
                      </a:endParaRPr>
                    </a:p>
                    <a:p>
                      <a:pPr marL="285750" indent="-285750" algn="l">
                        <a:lnSpc>
                          <a:spcPct val="100000"/>
                        </a:lnSpc>
                        <a:spcBef>
                          <a:spcPts val="300"/>
                        </a:spcBef>
                        <a:buFont typeface="Wingdings" panose="05000000000000000000" pitchFamily="2" charset="2"/>
                        <a:buChar char="p"/>
                      </a:pPr>
                      <a:r>
                        <a:rPr lang="ja-JP" altLang="en-US" sz="1400" b="1" dirty="0">
                          <a:solidFill>
                            <a:schemeClr val="tx1"/>
                          </a:solidFill>
                          <a:latin typeface="BIZ UDゴシック"/>
                          <a:ea typeface="BIZ UDゴシック"/>
                          <a:cs typeface="BIZ UDゴシック"/>
                        </a:rPr>
                        <a:t>官邸・霞が関の主要建物は使用可能。</a:t>
                      </a:r>
                      <a:endParaRPr lang="ja-JP" altLang="en-US" sz="1400" b="0" dirty="0">
                        <a:solidFill>
                          <a:schemeClr val="tx1"/>
                        </a:solidFill>
                        <a:latin typeface="BIZ UDゴシック"/>
                        <a:ea typeface="BIZ UDゴシック"/>
                        <a:cs typeface="BIZ UDゴシック"/>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pPr algn="l">
                        <a:lnSpc>
                          <a:spcPts val="1200"/>
                        </a:lnSpc>
                        <a:spcBef>
                          <a:spcPts val="0"/>
                        </a:spcBef>
                        <a:buNone/>
                      </a:pPr>
                      <a:r>
                        <a:rPr lang="en-US" altLang="ja-JP" sz="1200" b="0" dirty="0">
                          <a:solidFill>
                            <a:schemeClr val="tx1"/>
                          </a:solidFill>
                          <a:latin typeface="BIZ UDゴシック"/>
                          <a:ea typeface="BIZ UDゴシック"/>
                          <a:cs typeface="BIZ UDゴシック"/>
                        </a:rPr>
                        <a:t>【</a:t>
                      </a:r>
                      <a:r>
                        <a:rPr lang="ja-JP" altLang="en-US" sz="1200" b="0" dirty="0">
                          <a:solidFill>
                            <a:schemeClr val="tx1"/>
                          </a:solidFill>
                          <a:latin typeface="BIZ UDゴシック"/>
                          <a:ea typeface="BIZ UDゴシック"/>
                          <a:cs typeface="BIZ UDゴシック"/>
                        </a:rPr>
                        <a:t>地震被害</a:t>
                      </a:r>
                      <a:r>
                        <a:rPr lang="en-US" altLang="ja-JP" sz="1200" b="0" dirty="0">
                          <a:solidFill>
                            <a:schemeClr val="tx1"/>
                          </a:solidFill>
                          <a:latin typeface="BIZ UDゴシック"/>
                          <a:ea typeface="BIZ UDゴシック"/>
                          <a:cs typeface="BIZ UDゴシック"/>
                        </a:rPr>
                        <a:t>】</a:t>
                      </a:r>
                    </a:p>
                    <a:p>
                      <a:pPr algn="l">
                        <a:lnSpc>
                          <a:spcPts val="1200"/>
                        </a:lnSpc>
                        <a:spcBef>
                          <a:spcPts val="0"/>
                        </a:spcBef>
                        <a:buNone/>
                      </a:pPr>
                      <a:r>
                        <a:rPr lang="ja-JP" altLang="en-US" sz="1200" b="0" dirty="0">
                          <a:solidFill>
                            <a:schemeClr val="tx1"/>
                          </a:solidFill>
                          <a:latin typeface="BIZ UDゴシック"/>
                          <a:ea typeface="BIZ UDゴシック"/>
                          <a:cs typeface="BIZ UDゴシック"/>
                        </a:rPr>
                        <a:t>電力：最大約</a:t>
                      </a:r>
                      <a:r>
                        <a:rPr lang="en-US" altLang="ja-JP" sz="1200" b="0" dirty="0">
                          <a:solidFill>
                            <a:schemeClr val="tx1"/>
                          </a:solidFill>
                          <a:latin typeface="BIZ UDゴシック"/>
                          <a:ea typeface="BIZ UDゴシック"/>
                          <a:cs typeface="BIZ UDゴシック"/>
                        </a:rPr>
                        <a:t>1,600</a:t>
                      </a:r>
                      <a:r>
                        <a:rPr lang="ja-JP" altLang="en-US" sz="1200" b="0" dirty="0">
                          <a:solidFill>
                            <a:schemeClr val="tx1"/>
                          </a:solidFill>
                          <a:latin typeface="BIZ UDゴシック"/>
                          <a:ea typeface="BIZ UDゴシック"/>
                          <a:cs typeface="BIZ UDゴシック"/>
                        </a:rPr>
                        <a:t>万軒（全体の約５割）が停電</a:t>
                      </a:r>
                    </a:p>
                    <a:p>
                      <a:pPr marL="893763" indent="-893763" algn="l">
                        <a:lnSpc>
                          <a:spcPts val="1200"/>
                        </a:lnSpc>
                        <a:spcBef>
                          <a:spcPts val="0"/>
                        </a:spcBef>
                        <a:buNone/>
                      </a:pPr>
                      <a:r>
                        <a:rPr lang="ja-JP" altLang="en-US" sz="1200" b="0" dirty="0">
                          <a:solidFill>
                            <a:schemeClr val="tx1"/>
                          </a:solidFill>
                          <a:latin typeface="BIZ UDゴシック"/>
                          <a:ea typeface="BIZ UDゴシック"/>
                          <a:cs typeface="BIZ UDゴシック"/>
                        </a:rPr>
                        <a:t>情報通信：固定電話・インターネット最大約</a:t>
                      </a:r>
                      <a:r>
                        <a:rPr lang="en-US" altLang="ja-JP" sz="1200" b="0" dirty="0">
                          <a:solidFill>
                            <a:schemeClr val="tx1"/>
                          </a:solidFill>
                          <a:latin typeface="BIZ UDゴシック"/>
                          <a:ea typeface="BIZ UDゴシック"/>
                          <a:cs typeface="BIZ UDゴシック"/>
                        </a:rPr>
                        <a:t>760</a:t>
                      </a:r>
                      <a:r>
                        <a:rPr lang="ja-JP" altLang="en-US" sz="1200" b="0" dirty="0">
                          <a:solidFill>
                            <a:schemeClr val="tx1"/>
                          </a:solidFill>
                          <a:latin typeface="BIZ UDゴシック"/>
                          <a:ea typeface="BIZ UDゴシック"/>
                          <a:cs typeface="BIZ UDゴシック"/>
                        </a:rPr>
                        <a:t>万回線（全体の約５割）で支障</a:t>
                      </a:r>
                    </a:p>
                    <a:p>
                      <a:pPr algn="l">
                        <a:lnSpc>
                          <a:spcPts val="1200"/>
                        </a:lnSpc>
                        <a:spcBef>
                          <a:spcPts val="0"/>
                        </a:spcBef>
                        <a:buNone/>
                      </a:pPr>
                      <a:r>
                        <a:rPr lang="ja-JP" altLang="en-US" sz="1200" b="0" dirty="0">
                          <a:solidFill>
                            <a:schemeClr val="tx1"/>
                          </a:solidFill>
                          <a:latin typeface="BIZ UDゴシック"/>
                          <a:ea typeface="BIZ UDゴシック"/>
                          <a:cs typeface="BIZ UDゴシック"/>
                        </a:rPr>
                        <a:t>緊急輸送道路：１日～数日で復旧</a:t>
                      </a:r>
                    </a:p>
                    <a:p>
                      <a:pPr algn="l">
                        <a:lnSpc>
                          <a:spcPts val="1200"/>
                        </a:lnSpc>
                        <a:spcBef>
                          <a:spcPts val="0"/>
                        </a:spcBef>
                        <a:buNone/>
                      </a:pPr>
                      <a:r>
                        <a:rPr lang="ja-JP" altLang="en-US" sz="1200" b="0" dirty="0">
                          <a:solidFill>
                            <a:schemeClr val="tx1"/>
                          </a:solidFill>
                          <a:latin typeface="BIZ UDゴシック"/>
                          <a:ea typeface="BIZ UDゴシック"/>
                          <a:cs typeface="BIZ UDゴシック"/>
                        </a:rPr>
                        <a:t>新幹線・地下鉄の一部：約１週間不通</a:t>
                      </a:r>
                    </a:p>
                    <a:p>
                      <a:pPr algn="l">
                        <a:lnSpc>
                          <a:spcPts val="1200"/>
                        </a:lnSpc>
                        <a:spcBef>
                          <a:spcPts val="0"/>
                        </a:spcBef>
                        <a:buNone/>
                      </a:pPr>
                      <a:r>
                        <a:rPr lang="en-US" altLang="ja-JP" sz="1200" b="0" dirty="0">
                          <a:solidFill>
                            <a:schemeClr val="tx1"/>
                          </a:solidFill>
                          <a:latin typeface="BIZ UDゴシック"/>
                          <a:ea typeface="BIZ UDゴシック"/>
                          <a:cs typeface="BIZ UDゴシック"/>
                        </a:rPr>
                        <a:t>JR</a:t>
                      </a:r>
                      <a:r>
                        <a:rPr lang="ja-JP" altLang="en-US" sz="1200" b="0" dirty="0">
                          <a:solidFill>
                            <a:schemeClr val="tx1"/>
                          </a:solidFill>
                          <a:latin typeface="BIZ UDゴシック"/>
                          <a:ea typeface="BIZ UDゴシック"/>
                          <a:cs typeface="BIZ UDゴシック"/>
                        </a:rPr>
                        <a:t>在来線・私鉄：１か月後も一部区間で折返し運転</a:t>
                      </a:r>
                      <a:endParaRPr lang="en-US" altLang="ja-JP" sz="1200" b="0" dirty="0">
                        <a:solidFill>
                          <a:schemeClr val="tx1"/>
                        </a:solidFill>
                        <a:latin typeface="BIZ UDゴシック"/>
                        <a:ea typeface="BIZ UDゴシック"/>
                        <a:cs typeface="BIZ UDゴシック"/>
                      </a:endParaRPr>
                    </a:p>
                    <a:p>
                      <a:pPr algn="l">
                        <a:lnSpc>
                          <a:spcPts val="1200"/>
                        </a:lnSpc>
                        <a:spcBef>
                          <a:spcPts val="0"/>
                        </a:spcBef>
                        <a:buNone/>
                      </a:pPr>
                      <a:endParaRPr lang="en-US" altLang="ja-JP" sz="1200" b="0" dirty="0">
                        <a:solidFill>
                          <a:schemeClr val="tx1"/>
                        </a:solidFill>
                        <a:latin typeface="BIZ UDゴシック"/>
                        <a:ea typeface="BIZ UDゴシック"/>
                        <a:cs typeface="BIZ UDゴシック"/>
                      </a:endParaRPr>
                    </a:p>
                    <a:p>
                      <a:pPr algn="l">
                        <a:lnSpc>
                          <a:spcPts val="1200"/>
                        </a:lnSpc>
                        <a:spcBef>
                          <a:spcPts val="0"/>
                        </a:spcBef>
                        <a:buNone/>
                      </a:pPr>
                      <a:r>
                        <a:rPr lang="en-US" altLang="ja-JP" sz="1200" b="0" dirty="0">
                          <a:solidFill>
                            <a:schemeClr val="tx1"/>
                          </a:solidFill>
                          <a:latin typeface="BIZ UDゴシック"/>
                          <a:ea typeface="BIZ UDゴシック"/>
                          <a:cs typeface="BIZ UDゴシック"/>
                        </a:rPr>
                        <a:t>【</a:t>
                      </a:r>
                      <a:r>
                        <a:rPr lang="ja-JP" altLang="en-US" sz="1200" b="0" dirty="0">
                          <a:solidFill>
                            <a:schemeClr val="tx1"/>
                          </a:solidFill>
                          <a:latin typeface="BIZ UDゴシック"/>
                          <a:ea typeface="BIZ UDゴシック"/>
                          <a:cs typeface="BIZ UDゴシック"/>
                        </a:rPr>
                        <a:t>国会会期中に首相が欧州を訪問している例</a:t>
                      </a:r>
                      <a:r>
                        <a:rPr lang="en-US" altLang="ja-JP" sz="1200" b="0" dirty="0">
                          <a:solidFill>
                            <a:schemeClr val="tx1"/>
                          </a:solidFill>
                          <a:latin typeface="BIZ UDゴシック"/>
                          <a:ea typeface="BIZ UDゴシック"/>
                          <a:cs typeface="BIZ UDゴシック"/>
                        </a:rPr>
                        <a:t>】</a:t>
                      </a:r>
                    </a:p>
                    <a:p>
                      <a:pPr marL="180975" indent="-180975" algn="l">
                        <a:lnSpc>
                          <a:spcPts val="1200"/>
                        </a:lnSpc>
                        <a:spcBef>
                          <a:spcPts val="0"/>
                        </a:spcBef>
                        <a:buNone/>
                      </a:pPr>
                      <a:r>
                        <a:rPr lang="ja-JP" altLang="en-US" sz="1200" b="0" dirty="0">
                          <a:solidFill>
                            <a:schemeClr val="tx1"/>
                          </a:solidFill>
                          <a:latin typeface="BIZ UDゴシック"/>
                          <a:ea typeface="BIZ UDゴシック"/>
                          <a:cs typeface="BIZ UDゴシック"/>
                        </a:rPr>
                        <a:t>・令和８年６月</a:t>
                      </a:r>
                      <a:r>
                        <a:rPr lang="en-US" altLang="ja-JP" sz="1200" b="0" dirty="0">
                          <a:solidFill>
                            <a:schemeClr val="tx1"/>
                          </a:solidFill>
                          <a:latin typeface="BIZ UDゴシック"/>
                          <a:ea typeface="BIZ UDゴシック"/>
                          <a:cs typeface="BIZ UDゴシック"/>
                        </a:rPr>
                        <a:t>13</a:t>
                      </a:r>
                      <a:r>
                        <a:rPr lang="ja-JP" altLang="en-US" sz="1200" b="0" dirty="0">
                          <a:solidFill>
                            <a:schemeClr val="tx1"/>
                          </a:solidFill>
                          <a:latin typeface="BIZ UDゴシック"/>
                          <a:ea typeface="BIZ UDゴシック"/>
                          <a:cs typeface="BIZ UDゴシック"/>
                        </a:rPr>
                        <a:t>日～</a:t>
                      </a:r>
                      <a:r>
                        <a:rPr lang="en-US" altLang="ja-JP" sz="1200" b="0" dirty="0">
                          <a:solidFill>
                            <a:schemeClr val="tx1"/>
                          </a:solidFill>
                          <a:latin typeface="BIZ UDゴシック"/>
                          <a:ea typeface="BIZ UDゴシック"/>
                          <a:cs typeface="BIZ UDゴシック"/>
                        </a:rPr>
                        <a:t>18</a:t>
                      </a:r>
                      <a:r>
                        <a:rPr lang="ja-JP" altLang="en-US" sz="1200" b="0" dirty="0">
                          <a:solidFill>
                            <a:schemeClr val="tx1"/>
                          </a:solidFill>
                          <a:latin typeface="BIZ UDゴシック"/>
                          <a:ea typeface="BIZ UDゴシック"/>
                          <a:cs typeface="BIZ UDゴシック"/>
                        </a:rPr>
                        <a:t>日　イタリア訪問及び</a:t>
                      </a:r>
                      <a:r>
                        <a:rPr lang="en-US" altLang="ja-JP" sz="1200" b="0" dirty="0">
                          <a:solidFill>
                            <a:schemeClr val="tx1"/>
                          </a:solidFill>
                          <a:latin typeface="BIZ UDゴシック"/>
                          <a:ea typeface="BIZ UDゴシック"/>
                          <a:cs typeface="BIZ UDゴシック"/>
                        </a:rPr>
                        <a:t>G7</a:t>
                      </a:r>
                      <a:r>
                        <a:rPr lang="ja-JP" altLang="en-US" sz="1200" b="0" dirty="0">
                          <a:solidFill>
                            <a:schemeClr val="tx1"/>
                          </a:solidFill>
                          <a:latin typeface="BIZ UDゴシック"/>
                          <a:ea typeface="BIZ UDゴシック"/>
                          <a:cs typeface="BIZ UDゴシック"/>
                        </a:rPr>
                        <a:t>エビアン・サミット出席（出典：外務省ウェブサイト）</a:t>
                      </a:r>
                      <a:endParaRPr lang="en-US" altLang="ja-JP" sz="1200" b="0" dirty="0">
                        <a:solidFill>
                          <a:schemeClr val="tx1"/>
                        </a:solidFill>
                        <a:latin typeface="BIZ UDゴシック"/>
                        <a:ea typeface="BIZ UDゴシック"/>
                        <a:cs typeface="BIZ UDゴシック"/>
                      </a:endParaRPr>
                    </a:p>
                    <a:p>
                      <a:pPr marL="180975" indent="-180975" algn="l">
                        <a:lnSpc>
                          <a:spcPts val="1200"/>
                        </a:lnSpc>
                        <a:spcBef>
                          <a:spcPts val="0"/>
                        </a:spcBef>
                        <a:buNone/>
                      </a:pPr>
                      <a:endParaRPr lang="en-US" altLang="ja-JP" sz="1200" b="0" dirty="0">
                        <a:solidFill>
                          <a:schemeClr val="tx1"/>
                        </a:solidFill>
                        <a:latin typeface="BIZ UDゴシック"/>
                        <a:ea typeface="BIZ UDゴシック"/>
                        <a:cs typeface="BIZ UDゴシック"/>
                      </a:endParaRPr>
                    </a:p>
                    <a:p>
                      <a:pPr marL="180975" indent="-180975" algn="l">
                        <a:lnSpc>
                          <a:spcPts val="1200"/>
                        </a:lnSpc>
                        <a:spcBef>
                          <a:spcPts val="0"/>
                        </a:spcBef>
                        <a:buNone/>
                      </a:pPr>
                      <a:r>
                        <a:rPr lang="en-US" altLang="ja-JP" sz="1200" b="0" dirty="0">
                          <a:solidFill>
                            <a:schemeClr val="tx1"/>
                          </a:solidFill>
                          <a:latin typeface="BIZ UDゴシック"/>
                          <a:ea typeface="BIZ UDゴシック"/>
                          <a:cs typeface="BIZ UDゴシック"/>
                        </a:rPr>
                        <a:t>【</a:t>
                      </a:r>
                      <a:r>
                        <a:rPr lang="ja-JP" altLang="en-US" sz="1200" b="0" dirty="0">
                          <a:solidFill>
                            <a:schemeClr val="tx1"/>
                          </a:solidFill>
                          <a:latin typeface="BIZ UDゴシック"/>
                          <a:ea typeface="BIZ UDゴシック"/>
                          <a:cs typeface="BIZ UDゴシック"/>
                        </a:rPr>
                        <a:t>空港機能停止の検討例</a:t>
                      </a:r>
                      <a:r>
                        <a:rPr lang="en-US" altLang="ja-JP" sz="1200" b="0" dirty="0">
                          <a:solidFill>
                            <a:schemeClr val="tx1"/>
                          </a:solidFill>
                          <a:latin typeface="BIZ UDゴシック"/>
                          <a:ea typeface="BIZ UDゴシック"/>
                          <a:cs typeface="BIZ UDゴシック"/>
                        </a:rPr>
                        <a:t>】</a:t>
                      </a:r>
                    </a:p>
                    <a:p>
                      <a:pPr marL="180975" indent="-180975" algn="l">
                        <a:lnSpc>
                          <a:spcPts val="1200"/>
                        </a:lnSpc>
                        <a:spcBef>
                          <a:spcPts val="0"/>
                        </a:spcBef>
                        <a:buNone/>
                      </a:pPr>
                      <a:r>
                        <a:rPr lang="ja-JP" altLang="en-US" sz="1200" b="0" dirty="0">
                          <a:solidFill>
                            <a:schemeClr val="tx1"/>
                          </a:solidFill>
                          <a:latin typeface="BIZ UDゴシック"/>
                          <a:ea typeface="BIZ UDゴシック"/>
                          <a:cs typeface="BIZ UDゴシック"/>
                        </a:rPr>
                        <a:t>・内閣府（防災担当）「政府中枢機能の代替拠点に係る基礎的調査業務報告書」平成</a:t>
                      </a:r>
                      <a:r>
                        <a:rPr lang="en-US" altLang="ja-JP" sz="1200" b="0" dirty="0">
                          <a:solidFill>
                            <a:schemeClr val="tx1"/>
                          </a:solidFill>
                          <a:latin typeface="BIZ UDゴシック"/>
                          <a:ea typeface="BIZ UDゴシック"/>
                          <a:cs typeface="BIZ UDゴシック"/>
                        </a:rPr>
                        <a:t>25</a:t>
                      </a:r>
                      <a:r>
                        <a:rPr lang="ja-JP" altLang="en-US" sz="1200" b="0" dirty="0">
                          <a:solidFill>
                            <a:schemeClr val="tx1"/>
                          </a:solidFill>
                          <a:latin typeface="BIZ UDゴシック"/>
                          <a:ea typeface="BIZ UDゴシック"/>
                          <a:cs typeface="BIZ UDゴシック"/>
                        </a:rPr>
                        <a:t>年３月を参考。</a:t>
                      </a:r>
                      <a:endParaRPr lang="en-US" altLang="ja-JP" sz="1200" b="0" dirty="0">
                        <a:solidFill>
                          <a:schemeClr val="tx1"/>
                        </a:solidFill>
                        <a:latin typeface="BIZ UDゴシック"/>
                        <a:ea typeface="BIZ UDゴシック"/>
                        <a:cs typeface="BIZ UDゴシック"/>
                      </a:endParaRPr>
                    </a:p>
                    <a:p>
                      <a:pPr algn="l">
                        <a:lnSpc>
                          <a:spcPts val="1200"/>
                        </a:lnSpc>
                        <a:spcBef>
                          <a:spcPts val="0"/>
                        </a:spcBef>
                        <a:buNone/>
                      </a:pPr>
                      <a:endParaRPr lang="en-US" altLang="ja-JP" sz="1200" b="0" dirty="0">
                        <a:solidFill>
                          <a:schemeClr val="tx1"/>
                        </a:solidFill>
                        <a:latin typeface="BIZ UDゴシック"/>
                        <a:ea typeface="BIZ UDゴシック"/>
                        <a:cs typeface="BIZ UDゴシック"/>
                      </a:endParaRPr>
                    </a:p>
                    <a:p>
                      <a:pPr algn="l">
                        <a:lnSpc>
                          <a:spcPts val="1200"/>
                        </a:lnSpc>
                        <a:spcBef>
                          <a:spcPts val="0"/>
                        </a:spcBef>
                        <a:buNone/>
                      </a:pPr>
                      <a:r>
                        <a:rPr lang="en-US" altLang="ja-JP" sz="1200" b="0" dirty="0">
                          <a:solidFill>
                            <a:schemeClr val="tx1"/>
                          </a:solidFill>
                          <a:latin typeface="BIZ UDゴシック"/>
                          <a:ea typeface="BIZ UDゴシック"/>
                          <a:cs typeface="BIZ UDゴシック"/>
                        </a:rPr>
                        <a:t>【</a:t>
                      </a:r>
                      <a:r>
                        <a:rPr lang="ja-JP" altLang="en-US" sz="1200" b="0" dirty="0">
                          <a:solidFill>
                            <a:schemeClr val="tx1"/>
                          </a:solidFill>
                          <a:latin typeface="BIZ UDゴシック"/>
                          <a:ea typeface="BIZ UDゴシック"/>
                          <a:cs typeface="BIZ UDゴシック"/>
                        </a:rPr>
                        <a:t>台風進路</a:t>
                      </a:r>
                      <a:r>
                        <a:rPr lang="en-US" altLang="ja-JP" sz="1200" b="0" dirty="0">
                          <a:solidFill>
                            <a:schemeClr val="tx1"/>
                          </a:solidFill>
                          <a:latin typeface="BIZ UDゴシック"/>
                          <a:ea typeface="BIZ UDゴシック"/>
                          <a:cs typeface="BIZ UDゴシック"/>
                        </a:rPr>
                        <a:t>】</a:t>
                      </a:r>
                    </a:p>
                    <a:p>
                      <a:pPr algn="l">
                        <a:lnSpc>
                          <a:spcPts val="1200"/>
                        </a:lnSpc>
                        <a:spcBef>
                          <a:spcPts val="0"/>
                        </a:spcBef>
                        <a:buNone/>
                      </a:pPr>
                      <a:r>
                        <a:rPr lang="ja-JP" altLang="en-US" sz="1200" b="0" dirty="0">
                          <a:solidFill>
                            <a:schemeClr val="tx1"/>
                          </a:solidFill>
                          <a:latin typeface="BIZ UDゴシック"/>
                          <a:ea typeface="BIZ UDゴシック"/>
                          <a:cs typeface="BIZ UDゴシック"/>
                        </a:rPr>
                        <a:t>・本資料ｐ５参照。</a:t>
                      </a:r>
                      <a:endParaRPr lang="en-US" altLang="ja-JP" sz="1200" b="0" dirty="0">
                        <a:solidFill>
                          <a:schemeClr val="tx1"/>
                        </a:solidFill>
                        <a:latin typeface="BIZ UDゴシック"/>
                        <a:ea typeface="BIZ UDゴシック"/>
                        <a:cs typeface="BIZ UDゴシック"/>
                      </a:endParaRPr>
                    </a:p>
                    <a:p>
                      <a:pPr algn="l">
                        <a:lnSpc>
                          <a:spcPts val="1200"/>
                        </a:lnSpc>
                        <a:spcBef>
                          <a:spcPts val="0"/>
                        </a:spcBef>
                        <a:buNone/>
                      </a:pPr>
                      <a:endParaRPr lang="en-US" altLang="ja-JP" sz="1200" b="0" dirty="0">
                        <a:solidFill>
                          <a:schemeClr val="tx1"/>
                        </a:solidFill>
                        <a:latin typeface="BIZ UDゴシック"/>
                        <a:ea typeface="BIZ UDゴシック"/>
                        <a:cs typeface="BIZ UDゴシック"/>
                      </a:endParaRPr>
                    </a:p>
                    <a:p>
                      <a:pPr algn="l">
                        <a:lnSpc>
                          <a:spcPts val="1200"/>
                        </a:lnSpc>
                        <a:spcBef>
                          <a:spcPts val="0"/>
                        </a:spcBef>
                        <a:buNone/>
                      </a:pPr>
                      <a:r>
                        <a:rPr lang="en-US" altLang="ja-JP" sz="1200" b="0" dirty="0">
                          <a:solidFill>
                            <a:schemeClr val="tx1"/>
                          </a:solidFill>
                          <a:latin typeface="BIZ UDゴシック"/>
                          <a:ea typeface="BIZ UDゴシック"/>
                          <a:cs typeface="BIZ UDゴシック"/>
                        </a:rPr>
                        <a:t>【</a:t>
                      </a:r>
                      <a:r>
                        <a:rPr lang="ja-JP" altLang="en-US" sz="1200" b="0" dirty="0">
                          <a:solidFill>
                            <a:schemeClr val="tx1"/>
                          </a:solidFill>
                          <a:latin typeface="BIZ UDゴシック"/>
                          <a:ea typeface="BIZ UDゴシック"/>
                          <a:cs typeface="BIZ UDゴシック"/>
                        </a:rPr>
                        <a:t>ブラックアウト</a:t>
                      </a:r>
                      <a:r>
                        <a:rPr lang="en-US" altLang="ja-JP" sz="1200" b="0" dirty="0">
                          <a:solidFill>
                            <a:schemeClr val="tx1"/>
                          </a:solidFill>
                          <a:latin typeface="BIZ UDゴシック"/>
                          <a:ea typeface="BIZ UDゴシック"/>
                          <a:cs typeface="BIZ UDゴシック"/>
                        </a:rPr>
                        <a:t>】</a:t>
                      </a:r>
                    </a:p>
                    <a:p>
                      <a:pPr marL="180975" indent="-180975" algn="l">
                        <a:lnSpc>
                          <a:spcPts val="1200"/>
                        </a:lnSpc>
                        <a:spcBef>
                          <a:spcPts val="0"/>
                        </a:spcBef>
                        <a:buNone/>
                      </a:pPr>
                      <a:r>
                        <a:rPr lang="ja-JP" altLang="en-US" sz="1200" b="0" dirty="0">
                          <a:solidFill>
                            <a:schemeClr val="tx1"/>
                          </a:solidFill>
                          <a:latin typeface="BIZ UDゴシック"/>
                          <a:ea typeface="BIZ UDゴシック"/>
                          <a:cs typeface="BIZ UDゴシック"/>
                        </a:rPr>
                        <a:t>・第１回検討会議資料３及び内閣府（防災担当）「政府中枢機能の代替拠点に係る基礎的調査業務報告書」平成</a:t>
                      </a:r>
                      <a:r>
                        <a:rPr lang="en-US" altLang="ja-JP" sz="1200" b="0" dirty="0">
                          <a:solidFill>
                            <a:schemeClr val="tx1"/>
                          </a:solidFill>
                          <a:latin typeface="BIZ UDゴシック"/>
                          <a:ea typeface="BIZ UDゴシック"/>
                          <a:cs typeface="BIZ UDゴシック"/>
                        </a:rPr>
                        <a:t>25</a:t>
                      </a:r>
                      <a:r>
                        <a:rPr lang="ja-JP" altLang="en-US" sz="1200" b="0" dirty="0">
                          <a:solidFill>
                            <a:schemeClr val="tx1"/>
                          </a:solidFill>
                          <a:latin typeface="BIZ UDゴシック"/>
                          <a:ea typeface="BIZ UDゴシック"/>
                          <a:cs typeface="BIZ UDゴシック"/>
                        </a:rPr>
                        <a:t>年３月を参考。</a:t>
                      </a:r>
                      <a:endParaRPr lang="en-US" altLang="ja-JP" sz="1200" b="0" dirty="0">
                        <a:solidFill>
                          <a:schemeClr val="tx1"/>
                        </a:solidFill>
                        <a:latin typeface="BIZ UDゴシック"/>
                        <a:ea typeface="BIZ UDゴシック"/>
                        <a:cs typeface="BIZ UDゴシック"/>
                      </a:endParaRP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5335162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457B9C1C-B36F-C8CF-EDC6-F67FDDDDF36D}"/>
              </a:ext>
            </a:extLst>
          </p:cNvPr>
          <p:cNvGraphicFramePr>
            <a:graphicFrameLocks noGrp="1"/>
          </p:cNvGraphicFramePr>
          <p:nvPr>
            <p:extLst>
              <p:ext uri="{D42A27DB-BD31-4B8C-83A1-F6EECF244321}">
                <p14:modId xmlns:p14="http://schemas.microsoft.com/office/powerpoint/2010/main" val="232508644"/>
              </p:ext>
            </p:extLst>
          </p:nvPr>
        </p:nvGraphicFramePr>
        <p:xfrm>
          <a:off x="361950" y="3167406"/>
          <a:ext cx="11696700" cy="3591895"/>
        </p:xfrm>
        <a:graphic>
          <a:graphicData uri="http://schemas.openxmlformats.org/drawingml/2006/table">
            <a:tbl>
              <a:tblPr>
                <a:tableStyleId>{5C22544A-7EE6-4342-B048-85BDC9FD1C3A}</a:tableStyleId>
              </a:tblPr>
              <a:tblGrid>
                <a:gridCol w="1773260">
                  <a:extLst>
                    <a:ext uri="{9D8B030D-6E8A-4147-A177-3AD203B41FA5}">
                      <a16:colId xmlns:a16="http://schemas.microsoft.com/office/drawing/2014/main" val="2152660764"/>
                    </a:ext>
                  </a:extLst>
                </a:gridCol>
                <a:gridCol w="3410117">
                  <a:extLst>
                    <a:ext uri="{9D8B030D-6E8A-4147-A177-3AD203B41FA5}">
                      <a16:colId xmlns:a16="http://schemas.microsoft.com/office/drawing/2014/main" val="625606690"/>
                    </a:ext>
                  </a:extLst>
                </a:gridCol>
                <a:gridCol w="3410117">
                  <a:extLst>
                    <a:ext uri="{9D8B030D-6E8A-4147-A177-3AD203B41FA5}">
                      <a16:colId xmlns:a16="http://schemas.microsoft.com/office/drawing/2014/main" val="4001060899"/>
                    </a:ext>
                  </a:extLst>
                </a:gridCol>
                <a:gridCol w="3103206">
                  <a:extLst>
                    <a:ext uri="{9D8B030D-6E8A-4147-A177-3AD203B41FA5}">
                      <a16:colId xmlns:a16="http://schemas.microsoft.com/office/drawing/2014/main" val="1797868988"/>
                    </a:ext>
                  </a:extLst>
                </a:gridCol>
              </a:tblGrid>
              <a:tr h="337888">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主体</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主な動き・業務</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想定される支障・状態</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参考とした主な資料</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extLst>
                  <a:ext uri="{0D108BD9-81ED-4DB2-BD59-A6C34878D82A}">
                    <a16:rowId xmlns:a16="http://schemas.microsoft.com/office/drawing/2014/main" val="4190995485"/>
                  </a:ext>
                </a:extLst>
              </a:tr>
              <a:tr h="707393">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首相</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欧州から政府専用機で帰国開始</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国内情報に欠落・時間差。東京本部との共有が不安定</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ケーススタディ設定</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649106751"/>
                  </a:ext>
                </a:extLst>
              </a:tr>
              <a:tr h="707393">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緊急災害対策本部（本部事務局）・関係閣僚</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本部設置、初動方針を判断</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首相不在、参集ばらつき、情報不足の中で判断</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政府</a:t>
                      </a:r>
                      <a:r>
                        <a:rPr lang="en-US" sz="1200" dirty="0">
                          <a:latin typeface="BIZ UDゴシック" panose="020B0400000000000000" pitchFamily="49" charset="-128"/>
                          <a:ea typeface="BIZ UDゴシック" panose="020B0400000000000000" pitchFamily="49" charset="-128"/>
                        </a:rPr>
                        <a:t>BCP／</a:t>
                      </a:r>
                      <a:r>
                        <a:rPr lang="ja-JP" altLang="en-US" sz="1200">
                          <a:latin typeface="BIZ UDゴシック" panose="020B0400000000000000" pitchFamily="49" charset="-128"/>
                          <a:ea typeface="BIZ UDゴシック" panose="020B0400000000000000" pitchFamily="49" charset="-128"/>
                        </a:rPr>
                        <a:t>首都直下基本計画</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169346749"/>
                  </a:ext>
                </a:extLst>
              </a:tr>
              <a:tr h="707393">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官邸を支える幹部・省庁職員</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情報整理、首相・閣僚への報告、省庁間調整</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参集・通信制約で処理能力が低下</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政府</a:t>
                      </a:r>
                      <a:r>
                        <a:rPr lang="en-US" altLang="ja-JP" sz="1200" dirty="0">
                          <a:latin typeface="BIZ UDゴシック" panose="020B0400000000000000" pitchFamily="49" charset="-128"/>
                          <a:ea typeface="BIZ UDゴシック" panose="020B0400000000000000" pitchFamily="49" charset="-128"/>
                        </a:rPr>
                        <a:t>BCP</a:t>
                      </a:r>
                      <a:r>
                        <a:rPr lang="ja-JP" altLang="en-US" sz="1200">
                          <a:latin typeface="BIZ UDゴシック" panose="020B0400000000000000" pitchFamily="49" charset="-128"/>
                          <a:ea typeface="BIZ UDゴシック" panose="020B0400000000000000" pitchFamily="49" charset="-128"/>
                        </a:rPr>
                        <a:t>／中央省庁</a:t>
                      </a:r>
                      <a:r>
                        <a:rPr lang="en-US" altLang="ja-JP" sz="1200" dirty="0">
                          <a:latin typeface="BIZ UDゴシック" panose="020B0400000000000000" pitchFamily="49" charset="-128"/>
                          <a:ea typeface="BIZ UDゴシック" panose="020B0400000000000000" pitchFamily="49" charset="-128"/>
                        </a:rPr>
                        <a:t>BCP</a:t>
                      </a:r>
                      <a:r>
                        <a:rPr lang="ja-JP" altLang="en-US" sz="1200">
                          <a:latin typeface="BIZ UDゴシック" panose="020B0400000000000000" pitchFamily="49" charset="-128"/>
                          <a:ea typeface="BIZ UDゴシック" panose="020B0400000000000000" pitchFamily="49" charset="-128"/>
                        </a:rPr>
                        <a:t>ガイドライン</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786582263"/>
                  </a:ext>
                </a:extLst>
              </a:tr>
              <a:tr h="424435">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内閣府</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被害情報集約、本部運営、各省庁等との調整</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情報欠落により被害全体像の把握が不十分</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首都直下基本計画／政府</a:t>
                      </a:r>
                      <a:r>
                        <a:rPr lang="en-US" sz="1200" dirty="0">
                          <a:latin typeface="BIZ UDゴシック" panose="020B0400000000000000" pitchFamily="49" charset="-128"/>
                          <a:ea typeface="BIZ UDゴシック" panose="020B0400000000000000" pitchFamily="49" charset="-128"/>
                        </a:rPr>
                        <a:t>BCP</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179552939"/>
                  </a:ext>
                </a:extLst>
              </a:tr>
              <a:tr h="707393">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国土交通省</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道路・鉄道・空港等の被害把握、政府本部へ報告</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情報不足で緊急輸送・道路啓開等の優先判断が難化</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首都直下基本計画／政府</a:t>
                      </a:r>
                      <a:r>
                        <a:rPr lang="en-US" sz="1200" dirty="0">
                          <a:latin typeface="BIZ UDゴシック" panose="020B0400000000000000" pitchFamily="49" charset="-128"/>
                          <a:ea typeface="BIZ UDゴシック" panose="020B0400000000000000" pitchFamily="49" charset="-128"/>
                        </a:rPr>
                        <a:t>BCP</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813946021"/>
                  </a:ext>
                </a:extLst>
              </a:tr>
            </a:tbl>
          </a:graphicData>
        </a:graphic>
      </p:graphicFrame>
      <p:sp>
        <p:nvSpPr>
          <p:cNvPr id="3" name="スライド番号プレースホルダー 1">
            <a:extLst>
              <a:ext uri="{FF2B5EF4-FFF2-40B4-BE49-F238E27FC236}">
                <a16:creationId xmlns:a16="http://schemas.microsoft.com/office/drawing/2014/main" id="{BBBB974A-22E5-17A8-4DD3-380672E4B1F4}"/>
              </a:ext>
            </a:extLst>
          </p:cNvPr>
          <p:cNvSpPr>
            <a:spLocks noGrp="1"/>
          </p:cNvSpPr>
          <p:nvPr/>
        </p:nvSpPr>
        <p:spPr>
          <a:xfrm>
            <a:off x="9448800" y="6394177"/>
            <a:ext cx="2743200" cy="365125"/>
          </a:xfrm>
          <a:prstGeom prst="rect">
            <a:avLst/>
          </a:prstGeom>
        </p:spPr>
        <p:txBody>
          <a:bodyPr anchor="ctr"/>
          <a:lstStyle>
            <a:lvl1pPr marL="0" indent="0" algn="l">
              <a:buNone/>
              <a:defRPr sz="1800">
                <a:solidFill>
                  <a:schemeClr val="tx1"/>
                </a:solidFill>
                <a:latin typeface="+mn-lt"/>
                <a:ea typeface="+mn-lt"/>
                <a:cs typeface="+mn-lt"/>
              </a:defRPr>
            </a:lvl1pPr>
            <a:lvl2pPr marL="457200" indent="0" algn="l">
              <a:buNone/>
              <a:defRPr sz="1800">
                <a:solidFill>
                  <a:schemeClr val="tx1"/>
                </a:solidFill>
                <a:latin typeface="+mn-lt"/>
                <a:ea typeface="+mn-lt"/>
                <a:cs typeface="+mn-lt"/>
              </a:defRPr>
            </a:lvl2pPr>
            <a:lvl3pPr marL="914400" indent="0" algn="l">
              <a:buNone/>
              <a:defRPr sz="1800">
                <a:solidFill>
                  <a:schemeClr val="tx1"/>
                </a:solidFill>
                <a:latin typeface="+mn-lt"/>
                <a:ea typeface="+mn-lt"/>
                <a:cs typeface="+mn-lt"/>
              </a:defRPr>
            </a:lvl3pPr>
            <a:lvl4pPr marL="1371600" indent="0" algn="l">
              <a:buNone/>
              <a:defRPr sz="1800">
                <a:solidFill>
                  <a:schemeClr val="tx1"/>
                </a:solidFill>
                <a:latin typeface="+mn-lt"/>
                <a:ea typeface="+mn-lt"/>
                <a:cs typeface="+mn-lt"/>
              </a:defRPr>
            </a:lvl4pPr>
            <a:lvl5pPr marL="1828800" indent="0" algn="l">
              <a:buNone/>
              <a:defRPr sz="1800">
                <a:solidFill>
                  <a:schemeClr val="tx1"/>
                </a:solidFill>
                <a:latin typeface="+mn-lt"/>
                <a:ea typeface="+mn-lt"/>
                <a:cs typeface="+mn-lt"/>
              </a:defRPr>
            </a:lvl5pPr>
            <a:lvl6pPr marL="2286000" indent="0" algn="l">
              <a:buNone/>
              <a:defRPr sz="1800">
                <a:solidFill>
                  <a:schemeClr val="tx1"/>
                </a:solidFill>
                <a:latin typeface="+mn-lt"/>
                <a:ea typeface="+mn-lt"/>
                <a:cs typeface="+mn-lt"/>
              </a:defRPr>
            </a:lvl6pPr>
            <a:lvl7pPr marL="2743200" indent="0" algn="l">
              <a:buNone/>
              <a:defRPr sz="1800">
                <a:solidFill>
                  <a:schemeClr val="tx1"/>
                </a:solidFill>
                <a:latin typeface="+mn-lt"/>
                <a:ea typeface="+mn-lt"/>
                <a:cs typeface="+mn-lt"/>
              </a:defRPr>
            </a:lvl7pPr>
            <a:lvl8pPr marL="3200400" indent="0" algn="l">
              <a:buNone/>
              <a:defRPr sz="1800">
                <a:solidFill>
                  <a:schemeClr val="tx1"/>
                </a:solidFill>
                <a:latin typeface="+mn-lt"/>
                <a:ea typeface="+mn-lt"/>
                <a:cs typeface="+mn-lt"/>
              </a:defRPr>
            </a:lvl8pPr>
            <a:lvl9pPr marL="3657600" indent="0" algn="l">
              <a:buNone/>
              <a:defRPr sz="1800">
                <a:solidFill>
                  <a:schemeClr val="tx1"/>
                </a:solidFill>
                <a:latin typeface="+mn-lt"/>
                <a:ea typeface="+mn-lt"/>
                <a:cs typeface="+mn-lt"/>
              </a:defRPr>
            </a:lvl9pPr>
          </a:lstStyle>
          <a:p>
            <a:pPr algn="r">
              <a:buNone/>
              <a:defRPr sz="1200" b="0">
                <a:solidFill>
                  <a:srgbClr val="1F1F1F"/>
                </a:solidFill>
                <a:latin typeface="BIZ UDゴシック"/>
                <a:ea typeface="BIZ UDゴシック"/>
                <a:cs typeface="BIZ UDゴシック"/>
              </a:defRPr>
            </a:pPr>
            <a:fld id="{F6DF2BE2-2DFA-1C03-677D-BDC2260D6D92}" type="slidenum">
              <a:rPr sz="1200" b="0">
                <a:solidFill>
                  <a:srgbClr val="1F1F1F"/>
                </a:solidFill>
                <a:latin typeface="BIZ UDゴシック"/>
                <a:ea typeface="BIZ UDゴシック"/>
                <a:cs typeface="BIZ UDゴシック"/>
              </a:rPr>
              <a:t>21</a:t>
            </a:fld>
            <a:endParaRPr sz="1400" b="0" dirty="0">
              <a:solidFill>
                <a:srgbClr val="1F1F1F"/>
              </a:solidFill>
              <a:latin typeface="BIZ UDゴシック"/>
              <a:ea typeface="BIZ UDゴシック"/>
              <a:cs typeface="BIZ UDゴシック"/>
            </a:endParaRPr>
          </a:p>
        </p:txBody>
      </p:sp>
      <p:sp>
        <p:nvSpPr>
          <p:cNvPr id="35" name="takeaway-band">
            <a:extLst>
              <a:ext uri="{FF2B5EF4-FFF2-40B4-BE49-F238E27FC236}">
                <a16:creationId xmlns:a16="http://schemas.microsoft.com/office/drawing/2014/main" id="{0F790D33-7F13-46F5-91DD-6E8EB0E992A3}"/>
              </a:ext>
            </a:extLst>
          </p:cNvPr>
          <p:cNvSpPr>
            <a:spLocks noGrp="1"/>
          </p:cNvSpPr>
          <p:nvPr/>
        </p:nvSpPr>
        <p:spPr>
          <a:xfrm>
            <a:off x="361950" y="714375"/>
            <a:ext cx="11830050" cy="721546"/>
          </a:xfrm>
          <a:prstGeom prst="rect">
            <a:avLst/>
          </a:prstGeom>
          <a:solidFill>
            <a:srgbClr val="BDD7EE"/>
          </a:solidFill>
          <a:ln w="0">
            <a:solidFill>
              <a:srgbClr val="BDD7EE"/>
            </a:solidFill>
            <a:prstDash val="solid"/>
          </a:ln>
        </p:spPr>
        <p:txBody>
          <a:bodyPr wrap="square" lIns="57150" tIns="38100" rIns="57150" bIns="38100" anchor="ctr">
            <a:noAutofit/>
          </a:bodyPr>
          <a:lstStyle/>
          <a:p>
            <a:pPr marL="285750" indent="-285750" algn="l">
              <a:lnSpc>
                <a:spcPct val="100000"/>
              </a:lnSpc>
              <a:buFont typeface="Wingdings" panose="05000000000000000000" pitchFamily="2" charset="2"/>
              <a:buChar char="u"/>
              <a:defRPr sz="1200" b="0">
                <a:solidFill>
                  <a:srgbClr val="111111"/>
                </a:solidFill>
                <a:latin typeface="BIZ UDゴシック"/>
                <a:ea typeface="BIZ UDゴシック"/>
                <a:cs typeface="BIZ UDゴシック"/>
              </a:defRPr>
            </a:pPr>
            <a:r>
              <a:rPr lang="ja-JP" altLang="en-US" sz="1400" b="0" dirty="0">
                <a:solidFill>
                  <a:srgbClr val="111111"/>
                </a:solidFill>
                <a:latin typeface="BIZ UDゴシック"/>
                <a:ea typeface="BIZ UDゴシック"/>
                <a:cs typeface="BIZ UDゴシック"/>
              </a:rPr>
              <a:t>発災直後から、</a:t>
            </a:r>
            <a:r>
              <a:rPr lang="ja-JP" altLang="en-US" sz="1400" b="1" u="sng" dirty="0">
                <a:solidFill>
                  <a:srgbClr val="111111"/>
                </a:solidFill>
                <a:latin typeface="BIZ UDゴシック"/>
                <a:ea typeface="BIZ UDゴシック"/>
                <a:cs typeface="BIZ UDゴシック"/>
              </a:rPr>
              <a:t>参集困難と通信支障により被害情報に欠落</a:t>
            </a:r>
            <a:r>
              <a:rPr lang="ja-JP" altLang="en-US" sz="1400" b="0" dirty="0">
                <a:solidFill>
                  <a:srgbClr val="111111"/>
                </a:solidFill>
                <a:latin typeface="BIZ UDゴシック"/>
                <a:ea typeface="BIZ UDゴシック"/>
                <a:cs typeface="BIZ UDゴシック"/>
              </a:rPr>
              <a:t>が生じ、首相不在の中、緊急災害対策本部（本部事務局）・関係閣僚は不完全な情報で初動判断を迫られる。</a:t>
            </a:r>
            <a:endParaRPr lang="en-US" altLang="ja-JP" sz="1400" b="0" dirty="0">
              <a:solidFill>
                <a:srgbClr val="111111"/>
              </a:solidFill>
              <a:latin typeface="BIZ UDゴシック"/>
              <a:ea typeface="BIZ UDゴシック"/>
              <a:cs typeface="BIZ UDゴシック"/>
            </a:endParaRPr>
          </a:p>
          <a:p>
            <a:pPr marL="285750" indent="-285750" algn="l">
              <a:lnSpc>
                <a:spcPct val="100000"/>
              </a:lnSpc>
              <a:buFont typeface="Wingdings" panose="05000000000000000000" pitchFamily="2" charset="2"/>
              <a:buChar char="u"/>
              <a:defRPr sz="1200" b="0">
                <a:solidFill>
                  <a:srgbClr val="111111"/>
                </a:solidFill>
                <a:latin typeface="BIZ UDゴシック"/>
                <a:ea typeface="BIZ UDゴシック"/>
                <a:cs typeface="BIZ UDゴシック"/>
              </a:defRPr>
            </a:pPr>
            <a:r>
              <a:rPr lang="ja-JP" altLang="en-US" sz="1400" b="0" dirty="0">
                <a:solidFill>
                  <a:srgbClr val="111111"/>
                </a:solidFill>
                <a:latin typeface="BIZ UDゴシック"/>
                <a:ea typeface="BIZ UDゴシック"/>
                <a:cs typeface="BIZ UDゴシック"/>
              </a:rPr>
              <a:t>地震発生時点で、</a:t>
            </a:r>
            <a:r>
              <a:rPr lang="ja-JP" altLang="en-US" sz="1400" b="1" u="sng" dirty="0">
                <a:solidFill>
                  <a:srgbClr val="111111"/>
                </a:solidFill>
                <a:latin typeface="BIZ UDゴシック"/>
                <a:ea typeface="BIZ UDゴシック"/>
                <a:cs typeface="BIZ UDゴシック"/>
              </a:rPr>
              <a:t>翌日の台風接近を見据えた警戒・事前対応</a:t>
            </a:r>
            <a:r>
              <a:rPr lang="ja-JP" altLang="en-US" sz="1400" b="0" dirty="0">
                <a:solidFill>
                  <a:srgbClr val="111111"/>
                </a:solidFill>
                <a:latin typeface="BIZ UDゴシック"/>
                <a:ea typeface="BIZ UDゴシック"/>
                <a:cs typeface="BIZ UDゴシック"/>
              </a:rPr>
              <a:t>が既に進められている。</a:t>
            </a:r>
            <a:endParaRPr sz="1400" b="0" dirty="0">
              <a:solidFill>
                <a:srgbClr val="111111"/>
              </a:solidFill>
              <a:latin typeface="BIZ UDゴシック"/>
              <a:ea typeface="BIZ UDゴシック"/>
              <a:cs typeface="BIZ UDゴシック"/>
            </a:endParaRPr>
          </a:p>
        </p:txBody>
      </p:sp>
      <p:sp>
        <p:nvSpPr>
          <p:cNvPr id="5" name="title-band">
            <a:extLst>
              <a:ext uri="{FF2B5EF4-FFF2-40B4-BE49-F238E27FC236}">
                <a16:creationId xmlns:a16="http://schemas.microsoft.com/office/drawing/2014/main" id="{F68CFC04-D17D-8487-CE42-569801A1E2CC}"/>
              </a:ext>
            </a:extLst>
          </p:cNvPr>
          <p:cNvSpPr>
            <a:spLocks noGrp="1"/>
          </p:cNvSpPr>
          <p:nvPr/>
        </p:nvSpPr>
        <p:spPr>
          <a:xfrm>
            <a:off x="0" y="0"/>
            <a:ext cx="12192000" cy="619125"/>
          </a:xfrm>
          <a:prstGeom prst="rect">
            <a:avLst/>
          </a:prstGeom>
          <a:solidFill>
            <a:srgbClr val="002060"/>
          </a:solidFill>
          <a:ln w="0">
            <a:solidFill>
              <a:srgbClr val="002060"/>
            </a:solidFill>
            <a:prstDash val="solid"/>
          </a:ln>
        </p:spPr>
        <p:txBody>
          <a:bodyPr anchor="ctr" anchorCtr="0"/>
          <a:lstStyle/>
          <a:p>
            <a:r>
              <a:rPr lang="en-US" altLang="ja-JP" sz="2400" b="1" dirty="0">
                <a:solidFill>
                  <a:schemeClr val="bg1"/>
                </a:solidFill>
                <a:latin typeface="BIZ UDゴシック" panose="020B0400000000000000" pitchFamily="49" charset="-128"/>
                <a:ea typeface="BIZ UDゴシック" panose="020B0400000000000000" pitchFamily="49" charset="-128"/>
              </a:rPr>
              <a:t>Ⅱ</a:t>
            </a:r>
            <a:r>
              <a:rPr lang="ja-JP" altLang="en-US" sz="2400" b="1" dirty="0">
                <a:solidFill>
                  <a:schemeClr val="bg1"/>
                </a:solidFill>
                <a:latin typeface="BIZ UDゴシック" panose="020B0400000000000000" pitchFamily="49" charset="-128"/>
                <a:ea typeface="BIZ UDゴシック" panose="020B0400000000000000" pitchFamily="49" charset="-128"/>
              </a:rPr>
              <a:t>ー２　発災直後～３時間：情報の欠落と初動判断の不安定化</a:t>
            </a:r>
          </a:p>
        </p:txBody>
      </p:sp>
      <p:sp>
        <p:nvSpPr>
          <p:cNvPr id="6" name="Rectangle 1">
            <a:extLst>
              <a:ext uri="{FF2B5EF4-FFF2-40B4-BE49-F238E27FC236}">
                <a16:creationId xmlns:a16="http://schemas.microsoft.com/office/drawing/2014/main" id="{5CDE2AF4-5835-ED8E-398B-E80EE5787F21}"/>
              </a:ext>
            </a:extLst>
          </p:cNvPr>
          <p:cNvSpPr>
            <a:spLocks noChangeArrowheads="1"/>
          </p:cNvSpPr>
          <p:nvPr/>
        </p:nvSpPr>
        <p:spPr bwMode="auto">
          <a:xfrm>
            <a:off x="593889" y="1442842"/>
            <a:ext cx="11598111" cy="158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dirty="0">
                <a:latin typeface="BIZ UDゴシック" panose="020B0400000000000000" pitchFamily="49" charset="-128"/>
                <a:ea typeface="BIZ UDゴシック" panose="020B0400000000000000" pitchFamily="49" charset="-128"/>
              </a:rPr>
              <a:t>６</a:t>
            </a:r>
            <a:r>
              <a:rPr kumimoji="0" lang="ja-JP" altLang="en-US" sz="120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月下旬（土曜日）午前</a:t>
            </a:r>
            <a:r>
              <a:rPr kumimoji="0" lang="ja-JP" altLang="en-US" sz="1200" dirty="0">
                <a:latin typeface="BIZ UDゴシック" panose="020B0400000000000000" pitchFamily="49" charset="-128"/>
                <a:ea typeface="BIZ UDゴシック" panose="020B0400000000000000" pitchFamily="49" charset="-128"/>
              </a:rPr>
              <a:t>２</a:t>
            </a:r>
            <a:r>
              <a:rPr kumimoji="0" lang="ja-JP" altLang="en-US" sz="120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時、首都直下地震（都心南部直下地震）発生</a:t>
            </a:r>
            <a:endParaRPr kumimoji="0" lang="en-US" altLang="ja-JP" sz="120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首相は欧州訪問中。地震発生の報を受け、直ちに政府専用機による帰国を決定</a:t>
            </a:r>
            <a:endParaRPr kumimoji="0" lang="en-US" altLang="ja-JP" sz="120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国内では、緊急災害対策本部（以下、「政府本部」ともいう。）を立ち上げ初動対応を開始</a:t>
            </a:r>
            <a:endParaRPr kumimoji="0" lang="en-US" altLang="ja-JP" sz="120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鉄道停止、道路被害・渋滞により、閣僚・幹部・職員の参集に支障</a:t>
            </a:r>
            <a:endParaRPr kumimoji="0" lang="en-US" altLang="ja-JP" sz="120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rPr>
              <a:t>停電、電話・インターネット等の通信支障が発生</a:t>
            </a:r>
            <a:endParaRPr kumimoji="0" lang="en-US" altLang="ja-JP"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利用可能な通信手段で被害情報収集、連絡、政府本部運営を開始</a:t>
            </a:r>
            <a:endParaRPr kumimoji="0" lang="en-US" altLang="ja-JP" sz="120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rPr>
              <a:t>被害が大きく通信できない地域からは情報が届かず、政府が把握する被害の全体像に欠落</a:t>
            </a:r>
            <a:endParaRPr kumimoji="0" lang="ja-JP" altLang="ja-JP"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26988691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表 11">
            <a:extLst>
              <a:ext uri="{FF2B5EF4-FFF2-40B4-BE49-F238E27FC236}">
                <a16:creationId xmlns:a16="http://schemas.microsoft.com/office/drawing/2014/main" id="{285B91BA-9839-F647-FB73-EEA99DA9F62C}"/>
              </a:ext>
            </a:extLst>
          </p:cNvPr>
          <p:cNvGraphicFramePr>
            <a:graphicFrameLocks noGrp="1"/>
          </p:cNvGraphicFramePr>
          <p:nvPr>
            <p:extLst>
              <p:ext uri="{D42A27DB-BD31-4B8C-83A1-F6EECF244321}">
                <p14:modId xmlns:p14="http://schemas.microsoft.com/office/powerpoint/2010/main" val="848076225"/>
              </p:ext>
            </p:extLst>
          </p:nvPr>
        </p:nvGraphicFramePr>
        <p:xfrm>
          <a:off x="361950" y="2988294"/>
          <a:ext cx="11696700" cy="3808176"/>
        </p:xfrm>
        <a:graphic>
          <a:graphicData uri="http://schemas.openxmlformats.org/drawingml/2006/table">
            <a:tbl>
              <a:tblPr>
                <a:tableStyleId>{5C22544A-7EE6-4342-B048-85BDC9FD1C3A}</a:tableStyleId>
              </a:tblPr>
              <a:tblGrid>
                <a:gridCol w="1773260">
                  <a:extLst>
                    <a:ext uri="{9D8B030D-6E8A-4147-A177-3AD203B41FA5}">
                      <a16:colId xmlns:a16="http://schemas.microsoft.com/office/drawing/2014/main" val="2152660764"/>
                    </a:ext>
                  </a:extLst>
                </a:gridCol>
                <a:gridCol w="3410117">
                  <a:extLst>
                    <a:ext uri="{9D8B030D-6E8A-4147-A177-3AD203B41FA5}">
                      <a16:colId xmlns:a16="http://schemas.microsoft.com/office/drawing/2014/main" val="625606690"/>
                    </a:ext>
                  </a:extLst>
                </a:gridCol>
                <a:gridCol w="3410117">
                  <a:extLst>
                    <a:ext uri="{9D8B030D-6E8A-4147-A177-3AD203B41FA5}">
                      <a16:colId xmlns:a16="http://schemas.microsoft.com/office/drawing/2014/main" val="4001060899"/>
                    </a:ext>
                  </a:extLst>
                </a:gridCol>
                <a:gridCol w="3103206">
                  <a:extLst>
                    <a:ext uri="{9D8B030D-6E8A-4147-A177-3AD203B41FA5}">
                      <a16:colId xmlns:a16="http://schemas.microsoft.com/office/drawing/2014/main" val="1797868988"/>
                    </a:ext>
                  </a:extLst>
                </a:gridCol>
              </a:tblGrid>
              <a:tr h="247269">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主体</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主な動き・業務</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想定される支障・状態</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参考とした主な資料</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extLst>
                  <a:ext uri="{0D108BD9-81ED-4DB2-BD59-A6C34878D82A}">
                    <a16:rowId xmlns:a16="http://schemas.microsoft.com/office/drawing/2014/main" val="4190995485"/>
                  </a:ext>
                </a:extLst>
              </a:tr>
              <a:tr h="751232">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首相</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政府専用機で帰国中。国内状況の報告を受ける</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東京側との通信が不安定化し、情報共有に遅れ・欠落</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ケーススタディ設定</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727276950"/>
                  </a:ext>
                </a:extLst>
              </a:tr>
              <a:tr h="751232">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緊急災害対策本部（本部事務局）・関係閣僚</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救命救助、交通・ライフライン等の初動判断を継続</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情報到達の遅れで、政府全体の状況認識・判断が遅延</a:t>
                      </a:r>
                      <a:br>
                        <a:rPr lang="en-US" altLang="ja-JP" sz="1200" dirty="0">
                          <a:latin typeface="BIZ UDゴシック" panose="020B0400000000000000" pitchFamily="49" charset="-128"/>
                          <a:ea typeface="BIZ UDゴシック" panose="020B0400000000000000" pitchFamily="49" charset="-128"/>
                        </a:rPr>
                      </a:br>
                      <a:r>
                        <a:rPr lang="ja-JP" altLang="en-US" sz="1200" dirty="0">
                          <a:latin typeface="BIZ UDゴシック" panose="020B0400000000000000" pitchFamily="49" charset="-128"/>
                          <a:ea typeface="BIZ UDゴシック" panose="020B0400000000000000" pitchFamily="49" charset="-128"/>
                        </a:rPr>
                        <a:t>空調制約により、高温多湿下で職員の疲労・集中力低下が進行</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政府</a:t>
                      </a:r>
                      <a:r>
                        <a:rPr lang="en-US" sz="1200" dirty="0">
                          <a:latin typeface="BIZ UDゴシック" panose="020B0400000000000000" pitchFamily="49" charset="-128"/>
                          <a:ea typeface="BIZ UDゴシック" panose="020B0400000000000000" pitchFamily="49" charset="-128"/>
                        </a:rPr>
                        <a:t>BCP／</a:t>
                      </a:r>
                      <a:r>
                        <a:rPr lang="ja-JP" altLang="en-US" sz="1200">
                          <a:latin typeface="BIZ UDゴシック" panose="020B0400000000000000" pitchFamily="49" charset="-128"/>
                          <a:ea typeface="BIZ UDゴシック" panose="020B0400000000000000" pitchFamily="49" charset="-128"/>
                        </a:rPr>
                        <a:t>首都直下基本計画</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169346749"/>
                  </a:ext>
                </a:extLst>
              </a:tr>
              <a:tr h="751232">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官邸を支える幹部・省庁職員</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情報整理、首相・閣僚への報告、省庁間調整</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通信・要員制約で、情報整理・報告・調整に時間を要する</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政府</a:t>
                      </a:r>
                      <a:r>
                        <a:rPr lang="en-US" altLang="ja-JP" sz="1200" dirty="0">
                          <a:latin typeface="BIZ UDゴシック" panose="020B0400000000000000" pitchFamily="49" charset="-128"/>
                          <a:ea typeface="BIZ UDゴシック" panose="020B0400000000000000" pitchFamily="49" charset="-128"/>
                        </a:rPr>
                        <a:t>BCP</a:t>
                      </a:r>
                      <a:r>
                        <a:rPr lang="ja-JP" altLang="en-US" sz="1200">
                          <a:latin typeface="BIZ UDゴシック" panose="020B0400000000000000" pitchFamily="49" charset="-128"/>
                          <a:ea typeface="BIZ UDゴシック" panose="020B0400000000000000" pitchFamily="49" charset="-128"/>
                        </a:rPr>
                        <a:t>／中央省庁</a:t>
                      </a:r>
                      <a:r>
                        <a:rPr lang="en-US" altLang="ja-JP" sz="1200" dirty="0">
                          <a:latin typeface="BIZ UDゴシック" panose="020B0400000000000000" pitchFamily="49" charset="-128"/>
                          <a:ea typeface="BIZ UDゴシック" panose="020B0400000000000000" pitchFamily="49" charset="-128"/>
                        </a:rPr>
                        <a:t>BCP</a:t>
                      </a:r>
                      <a:r>
                        <a:rPr lang="ja-JP" altLang="en-US" sz="1200">
                          <a:latin typeface="BIZ UDゴシック" panose="020B0400000000000000" pitchFamily="49" charset="-128"/>
                          <a:ea typeface="BIZ UDゴシック" panose="020B0400000000000000" pitchFamily="49" charset="-128"/>
                        </a:rPr>
                        <a:t>ガイドライン</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786582263"/>
                  </a:ext>
                </a:extLst>
              </a:tr>
              <a:tr h="453033">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内閣府</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zh-TW" altLang="en-US" sz="1200">
                          <a:latin typeface="BIZ UDゴシック" panose="020B0400000000000000" pitchFamily="49" charset="-128"/>
                          <a:ea typeface="BIZ UDゴシック" panose="020B0400000000000000" pitchFamily="49" charset="-128"/>
                        </a:rPr>
                        <a:t>本部運営、被害情報集約、省庁間調整</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情報の遅れ・ばらつきにより、共通状況認識の形成が遅延</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政府</a:t>
                      </a:r>
                      <a:r>
                        <a:rPr lang="en-US" sz="1200" dirty="0">
                          <a:latin typeface="BIZ UDゴシック" panose="020B0400000000000000" pitchFamily="49" charset="-128"/>
                          <a:ea typeface="BIZ UDゴシック" panose="020B0400000000000000" pitchFamily="49" charset="-128"/>
                        </a:rPr>
                        <a:t>BCP／</a:t>
                      </a:r>
                      <a:r>
                        <a:rPr lang="ja-JP" altLang="en-US" sz="1200">
                          <a:latin typeface="BIZ UDゴシック" panose="020B0400000000000000" pitchFamily="49" charset="-128"/>
                          <a:ea typeface="BIZ UDゴシック" panose="020B0400000000000000" pitchFamily="49" charset="-128"/>
                        </a:rPr>
                        <a:t>首都直下基本計画</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179552939"/>
                  </a:ext>
                </a:extLst>
              </a:tr>
              <a:tr h="751232">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国土交通省</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道路・鉄道・空港等の状況把握、緊急輸送等の調整</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現場情報の到達遅延により、優先順位判断・本部報告が遅れる</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zh-CN" altLang="en-US" sz="1200" dirty="0">
                          <a:latin typeface="BIZ UDゴシック" panose="020B0400000000000000" pitchFamily="49" charset="-128"/>
                          <a:ea typeface="BIZ UDゴシック" panose="020B0400000000000000" pitchFamily="49" charset="-128"/>
                        </a:rPr>
                        <a:t>国土交通省</a:t>
                      </a:r>
                      <a:r>
                        <a:rPr lang="en-US" altLang="zh-CN" sz="1200" dirty="0">
                          <a:latin typeface="BIZ UDゴシック" panose="020B0400000000000000" pitchFamily="49" charset="-128"/>
                          <a:ea typeface="BIZ UDゴシック" panose="020B0400000000000000" pitchFamily="49" charset="-128"/>
                        </a:rPr>
                        <a:t>BCP</a:t>
                      </a:r>
                      <a:r>
                        <a:rPr lang="zh-CN" altLang="en-US" sz="1200" dirty="0">
                          <a:latin typeface="BIZ UDゴシック" panose="020B0400000000000000" pitchFamily="49" charset="-128"/>
                          <a:ea typeface="BIZ UDゴシック" panose="020B0400000000000000" pitchFamily="49" charset="-128"/>
                        </a:rPr>
                        <a:t>／首都直下地震具体計画</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813946021"/>
                  </a:ext>
                </a:extLst>
              </a:tr>
            </a:tbl>
          </a:graphicData>
        </a:graphic>
      </p:graphicFrame>
      <p:sp>
        <p:nvSpPr>
          <p:cNvPr id="3" name="スライド番号プレースホルダー 1">
            <a:extLst>
              <a:ext uri="{FF2B5EF4-FFF2-40B4-BE49-F238E27FC236}">
                <a16:creationId xmlns:a16="http://schemas.microsoft.com/office/drawing/2014/main" id="{BBBB974A-22E5-17A8-4DD3-380672E4B1F4}"/>
              </a:ext>
            </a:extLst>
          </p:cNvPr>
          <p:cNvSpPr>
            <a:spLocks noGrp="1"/>
          </p:cNvSpPr>
          <p:nvPr/>
        </p:nvSpPr>
        <p:spPr>
          <a:xfrm>
            <a:off x="9448800" y="6394177"/>
            <a:ext cx="2743200" cy="365125"/>
          </a:xfrm>
          <a:prstGeom prst="rect">
            <a:avLst/>
          </a:prstGeom>
        </p:spPr>
        <p:txBody>
          <a:bodyPr anchor="ctr"/>
          <a:lstStyle>
            <a:lvl1pPr marL="0" indent="0" algn="l">
              <a:buNone/>
              <a:defRPr sz="1800">
                <a:solidFill>
                  <a:schemeClr val="tx1"/>
                </a:solidFill>
                <a:latin typeface="+mn-lt"/>
                <a:ea typeface="+mn-lt"/>
                <a:cs typeface="+mn-lt"/>
              </a:defRPr>
            </a:lvl1pPr>
            <a:lvl2pPr marL="457200" indent="0" algn="l">
              <a:buNone/>
              <a:defRPr sz="1800">
                <a:solidFill>
                  <a:schemeClr val="tx1"/>
                </a:solidFill>
                <a:latin typeface="+mn-lt"/>
                <a:ea typeface="+mn-lt"/>
                <a:cs typeface="+mn-lt"/>
              </a:defRPr>
            </a:lvl2pPr>
            <a:lvl3pPr marL="914400" indent="0" algn="l">
              <a:buNone/>
              <a:defRPr sz="1800">
                <a:solidFill>
                  <a:schemeClr val="tx1"/>
                </a:solidFill>
                <a:latin typeface="+mn-lt"/>
                <a:ea typeface="+mn-lt"/>
                <a:cs typeface="+mn-lt"/>
              </a:defRPr>
            </a:lvl3pPr>
            <a:lvl4pPr marL="1371600" indent="0" algn="l">
              <a:buNone/>
              <a:defRPr sz="1800">
                <a:solidFill>
                  <a:schemeClr val="tx1"/>
                </a:solidFill>
                <a:latin typeface="+mn-lt"/>
                <a:ea typeface="+mn-lt"/>
                <a:cs typeface="+mn-lt"/>
              </a:defRPr>
            </a:lvl4pPr>
            <a:lvl5pPr marL="1828800" indent="0" algn="l">
              <a:buNone/>
              <a:defRPr sz="1800">
                <a:solidFill>
                  <a:schemeClr val="tx1"/>
                </a:solidFill>
                <a:latin typeface="+mn-lt"/>
                <a:ea typeface="+mn-lt"/>
                <a:cs typeface="+mn-lt"/>
              </a:defRPr>
            </a:lvl5pPr>
            <a:lvl6pPr marL="2286000" indent="0" algn="l">
              <a:buNone/>
              <a:defRPr sz="1800">
                <a:solidFill>
                  <a:schemeClr val="tx1"/>
                </a:solidFill>
                <a:latin typeface="+mn-lt"/>
                <a:ea typeface="+mn-lt"/>
                <a:cs typeface="+mn-lt"/>
              </a:defRPr>
            </a:lvl6pPr>
            <a:lvl7pPr marL="2743200" indent="0" algn="l">
              <a:buNone/>
              <a:defRPr sz="1800">
                <a:solidFill>
                  <a:schemeClr val="tx1"/>
                </a:solidFill>
                <a:latin typeface="+mn-lt"/>
                <a:ea typeface="+mn-lt"/>
                <a:cs typeface="+mn-lt"/>
              </a:defRPr>
            </a:lvl7pPr>
            <a:lvl8pPr marL="3200400" indent="0" algn="l">
              <a:buNone/>
              <a:defRPr sz="1800">
                <a:solidFill>
                  <a:schemeClr val="tx1"/>
                </a:solidFill>
                <a:latin typeface="+mn-lt"/>
                <a:ea typeface="+mn-lt"/>
                <a:cs typeface="+mn-lt"/>
              </a:defRPr>
            </a:lvl8pPr>
            <a:lvl9pPr marL="3657600" indent="0" algn="l">
              <a:buNone/>
              <a:defRPr sz="1800">
                <a:solidFill>
                  <a:schemeClr val="tx1"/>
                </a:solidFill>
                <a:latin typeface="+mn-lt"/>
                <a:ea typeface="+mn-lt"/>
                <a:cs typeface="+mn-lt"/>
              </a:defRPr>
            </a:lvl9pPr>
          </a:lstStyle>
          <a:p>
            <a:pPr algn="r">
              <a:buNone/>
              <a:defRPr sz="1200" b="0">
                <a:solidFill>
                  <a:srgbClr val="1F1F1F"/>
                </a:solidFill>
                <a:latin typeface="BIZ UDゴシック"/>
                <a:ea typeface="BIZ UDゴシック"/>
                <a:cs typeface="BIZ UDゴシック"/>
              </a:defRPr>
            </a:pPr>
            <a:fld id="{0BB18BA8-60F4-C50D-CD9B-1BB87D3E8506}" type="slidenum">
              <a:rPr sz="1200" b="0">
                <a:solidFill>
                  <a:srgbClr val="1F1F1F"/>
                </a:solidFill>
                <a:latin typeface="BIZ UDゴシック"/>
                <a:ea typeface="BIZ UDゴシック"/>
                <a:cs typeface="BIZ UDゴシック"/>
              </a:rPr>
              <a:t>22</a:t>
            </a:fld>
            <a:endParaRPr sz="1400" b="0" dirty="0">
              <a:solidFill>
                <a:srgbClr val="1F1F1F"/>
              </a:solidFill>
              <a:latin typeface="BIZ UDゴシック"/>
              <a:ea typeface="BIZ UDゴシック"/>
              <a:cs typeface="BIZ UDゴシック"/>
            </a:endParaRPr>
          </a:p>
        </p:txBody>
      </p:sp>
      <p:sp>
        <p:nvSpPr>
          <p:cNvPr id="35" name="takeaway-band">
            <a:extLst>
              <a:ext uri="{FF2B5EF4-FFF2-40B4-BE49-F238E27FC236}">
                <a16:creationId xmlns:a16="http://schemas.microsoft.com/office/drawing/2014/main" id="{171D869F-AC60-4CEC-A3AE-0C3D71B95F8F}"/>
              </a:ext>
            </a:extLst>
          </p:cNvPr>
          <p:cNvSpPr>
            <a:spLocks noGrp="1"/>
          </p:cNvSpPr>
          <p:nvPr/>
        </p:nvSpPr>
        <p:spPr>
          <a:xfrm>
            <a:off x="361950" y="714375"/>
            <a:ext cx="11830050" cy="590550"/>
          </a:xfrm>
          <a:prstGeom prst="rect">
            <a:avLst/>
          </a:prstGeom>
          <a:solidFill>
            <a:srgbClr val="BDD7EE"/>
          </a:solidFill>
          <a:ln w="0">
            <a:solidFill>
              <a:srgbClr val="BDD7EE"/>
            </a:solidFill>
            <a:prstDash val="solid"/>
          </a:ln>
        </p:spPr>
        <p:txBody>
          <a:bodyPr wrap="square" lIns="57150" tIns="38100" rIns="57150" bIns="38100" anchor="ctr">
            <a:noAutofit/>
          </a:bodyPr>
          <a:lstStyle/>
          <a:p>
            <a:pPr marL="285750" indent="-285750" algn="l">
              <a:lnSpc>
                <a:spcPct val="100000"/>
              </a:lnSpc>
              <a:buFont typeface="Wingdings" panose="05000000000000000000" pitchFamily="2" charset="2"/>
              <a:buChar char="u"/>
              <a:defRPr sz="1200" b="0">
                <a:solidFill>
                  <a:srgbClr val="111111"/>
                </a:solidFill>
                <a:latin typeface="BIZ UDゴシック"/>
                <a:ea typeface="BIZ UDゴシック"/>
                <a:cs typeface="BIZ UDゴシック"/>
              </a:defRPr>
            </a:pPr>
            <a:r>
              <a:rPr lang="ja-JP" altLang="en-US" sz="1400" b="0" dirty="0">
                <a:solidFill>
                  <a:srgbClr val="111111"/>
                </a:solidFill>
                <a:latin typeface="BIZ UDゴシック"/>
                <a:ea typeface="BIZ UDゴシック"/>
                <a:cs typeface="BIZ UDゴシック"/>
              </a:rPr>
              <a:t>停電の長期化に伴い通信可能な場所・手段が縮小し、</a:t>
            </a:r>
            <a:r>
              <a:rPr lang="ja-JP" altLang="en-US" sz="1400" b="1" u="sng" dirty="0">
                <a:solidFill>
                  <a:srgbClr val="111111"/>
                </a:solidFill>
                <a:latin typeface="BIZ UDゴシック"/>
                <a:ea typeface="BIZ UDゴシック"/>
                <a:cs typeface="BIZ UDゴシック"/>
              </a:rPr>
              <a:t>現場からの情報到達や省庁間調整に遅れ</a:t>
            </a:r>
            <a:r>
              <a:rPr lang="ja-JP" altLang="en-US" sz="1400" b="0" dirty="0">
                <a:solidFill>
                  <a:srgbClr val="111111"/>
                </a:solidFill>
                <a:latin typeface="BIZ UDゴシック"/>
                <a:ea typeface="BIZ UDゴシック"/>
                <a:cs typeface="BIZ UDゴシック"/>
              </a:rPr>
              <a:t>が生じる。</a:t>
            </a:r>
            <a:endParaRPr lang="en-US" altLang="ja-JP" sz="1400" b="0" dirty="0">
              <a:solidFill>
                <a:srgbClr val="111111"/>
              </a:solidFill>
              <a:latin typeface="BIZ UDゴシック"/>
              <a:ea typeface="BIZ UDゴシック"/>
              <a:cs typeface="BIZ UDゴシック"/>
            </a:endParaRPr>
          </a:p>
          <a:p>
            <a:pPr marL="285750" indent="-285750" algn="l">
              <a:lnSpc>
                <a:spcPct val="100000"/>
              </a:lnSpc>
              <a:buFont typeface="Wingdings" panose="05000000000000000000" pitchFamily="2" charset="2"/>
              <a:buChar char="u"/>
              <a:defRPr sz="1200" b="0">
                <a:solidFill>
                  <a:srgbClr val="111111"/>
                </a:solidFill>
                <a:latin typeface="BIZ UDゴシック"/>
                <a:ea typeface="BIZ UDゴシック"/>
                <a:cs typeface="BIZ UDゴシック"/>
              </a:defRPr>
            </a:pPr>
            <a:r>
              <a:rPr lang="ja-JP" altLang="en-US" sz="1400" b="0" dirty="0">
                <a:solidFill>
                  <a:srgbClr val="111111"/>
                </a:solidFill>
                <a:latin typeface="BIZ UDゴシック"/>
                <a:ea typeface="BIZ UDゴシック"/>
                <a:cs typeface="BIZ UDゴシック"/>
              </a:rPr>
              <a:t>首相は政府専用機で帰国中であり、</a:t>
            </a:r>
            <a:r>
              <a:rPr lang="ja-JP" altLang="en-US" sz="1400" b="1" u="sng" dirty="0">
                <a:solidFill>
                  <a:srgbClr val="111111"/>
                </a:solidFill>
                <a:latin typeface="BIZ UDゴシック"/>
                <a:ea typeface="BIZ UDゴシック"/>
                <a:cs typeface="BIZ UDゴシック"/>
              </a:rPr>
              <a:t>東京側との情報共有・連絡も通信状況に左右</a:t>
            </a:r>
            <a:r>
              <a:rPr lang="ja-JP" altLang="en-US" sz="1400" b="0" dirty="0">
                <a:solidFill>
                  <a:srgbClr val="111111"/>
                </a:solidFill>
                <a:latin typeface="BIZ UDゴシック"/>
                <a:ea typeface="BIZ UDゴシック"/>
                <a:cs typeface="BIZ UDゴシック"/>
              </a:rPr>
              <a:t>される。</a:t>
            </a:r>
            <a:endParaRPr sz="1400" b="1" u="sng" dirty="0">
              <a:solidFill>
                <a:srgbClr val="111111"/>
              </a:solidFill>
              <a:latin typeface="BIZ UDゴシック"/>
              <a:ea typeface="BIZ UDゴシック"/>
              <a:cs typeface="BIZ UDゴシック"/>
            </a:endParaRPr>
          </a:p>
        </p:txBody>
      </p:sp>
      <p:sp>
        <p:nvSpPr>
          <p:cNvPr id="13" name="title-band">
            <a:extLst>
              <a:ext uri="{FF2B5EF4-FFF2-40B4-BE49-F238E27FC236}">
                <a16:creationId xmlns:a16="http://schemas.microsoft.com/office/drawing/2014/main" id="{A6B8CE9C-8DED-4483-1BB9-318DCFA32B3F}"/>
              </a:ext>
            </a:extLst>
          </p:cNvPr>
          <p:cNvSpPr>
            <a:spLocks noGrp="1"/>
          </p:cNvSpPr>
          <p:nvPr/>
        </p:nvSpPr>
        <p:spPr>
          <a:xfrm>
            <a:off x="0" y="0"/>
            <a:ext cx="12192000" cy="619125"/>
          </a:xfrm>
          <a:prstGeom prst="rect">
            <a:avLst/>
          </a:prstGeom>
          <a:solidFill>
            <a:srgbClr val="002060"/>
          </a:solidFill>
          <a:ln w="0">
            <a:solidFill>
              <a:srgbClr val="002060"/>
            </a:solidFill>
            <a:prstDash val="solid"/>
          </a:ln>
        </p:spPr>
        <p:txBody>
          <a:bodyPr anchor="ctr" anchorCtr="0"/>
          <a:lstStyle/>
          <a:p>
            <a:r>
              <a:rPr lang="en-US" altLang="ja-JP" sz="2400" b="1" dirty="0">
                <a:solidFill>
                  <a:schemeClr val="bg1"/>
                </a:solidFill>
                <a:latin typeface="BIZ UDゴシック" panose="020B0400000000000000" pitchFamily="49" charset="-128"/>
                <a:ea typeface="BIZ UDゴシック" panose="020B0400000000000000" pitchFamily="49" charset="-128"/>
              </a:rPr>
              <a:t>Ⅱ</a:t>
            </a:r>
            <a:r>
              <a:rPr lang="ja-JP" altLang="en-US" sz="2400" b="1" dirty="0">
                <a:solidFill>
                  <a:schemeClr val="bg1"/>
                </a:solidFill>
                <a:latin typeface="BIZ UDゴシック" panose="020B0400000000000000" pitchFamily="49" charset="-128"/>
                <a:ea typeface="BIZ UDゴシック" panose="020B0400000000000000" pitchFamily="49" charset="-128"/>
              </a:rPr>
              <a:t>ー３　３～</a:t>
            </a:r>
            <a:r>
              <a:rPr lang="en-US" altLang="ja-JP" sz="2400" b="1" dirty="0">
                <a:solidFill>
                  <a:schemeClr val="bg1"/>
                </a:solidFill>
                <a:latin typeface="BIZ UDゴシック" panose="020B0400000000000000" pitchFamily="49" charset="-128"/>
                <a:ea typeface="BIZ UDゴシック" panose="020B0400000000000000" pitchFamily="49" charset="-128"/>
              </a:rPr>
              <a:t>12</a:t>
            </a:r>
            <a:r>
              <a:rPr lang="ja-JP" altLang="en-US" sz="2400" b="1" dirty="0">
                <a:solidFill>
                  <a:schemeClr val="bg1"/>
                </a:solidFill>
                <a:latin typeface="BIZ UDゴシック" panose="020B0400000000000000" pitchFamily="49" charset="-128"/>
                <a:ea typeface="BIZ UDゴシック" panose="020B0400000000000000" pitchFamily="49" charset="-128"/>
              </a:rPr>
              <a:t>時間：電力制約による通信縮小と判断サイクルの遅延</a:t>
            </a:r>
          </a:p>
        </p:txBody>
      </p:sp>
      <p:sp>
        <p:nvSpPr>
          <p:cNvPr id="14" name="Rectangle 1">
            <a:extLst>
              <a:ext uri="{FF2B5EF4-FFF2-40B4-BE49-F238E27FC236}">
                <a16:creationId xmlns:a16="http://schemas.microsoft.com/office/drawing/2014/main" id="{2FE126AB-B922-845A-C844-7BF21DD6CA8C}"/>
              </a:ext>
            </a:extLst>
          </p:cNvPr>
          <p:cNvSpPr>
            <a:spLocks noChangeArrowheads="1"/>
          </p:cNvSpPr>
          <p:nvPr/>
        </p:nvSpPr>
        <p:spPr bwMode="auto">
          <a:xfrm>
            <a:off x="662234" y="1342426"/>
            <a:ext cx="11529766" cy="158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rPr>
              <a:t>道路・鉄道の支障が継続し、職員参集や燃料・資機材輸送が困難</a:t>
            </a:r>
            <a:endParaRPr kumimoji="0" lang="en-US" altLang="ja-JP"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停電が継続し、庁舎・通信設備・サーバー等が非常用電源に依存</a:t>
            </a:r>
            <a:endParaRPr kumimoji="0" lang="en-US" altLang="ja-JP"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通信設備の一部が利用困難となり、通信可能な場所・手段が徐々に縮小</a:t>
            </a:r>
            <a:endParaRPr kumimoji="0" lang="en-US" altLang="ja-JP"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空調制約により、高温多湿下で職員の疲労・集中力低下が進行</a:t>
            </a:r>
            <a:endParaRPr kumimoji="0" lang="en-US" altLang="ja-JP"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rPr>
              <a:t>現場からの情報到達に遅れ・ばらつきが発生</a:t>
            </a:r>
            <a:endParaRPr kumimoji="0" lang="en-US" altLang="ja-JP"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rPr>
              <a:t>首相は政府専用機で帰国中。</a:t>
            </a:r>
            <a:r>
              <a:rPr kumimoji="0" lang="ja-JP" altLang="en-US"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東京側との連絡は利用可能な通信手段に依存</a:t>
            </a:r>
            <a:endParaRPr kumimoji="0" lang="en-US" altLang="ja-JP"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rPr>
              <a:t>情報収集→分析→報告→調整→判断→指示のサイクルが遅延</a:t>
            </a:r>
            <a:endParaRPr kumimoji="0" lang="ja-JP" altLang="ja-JP"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15335162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表 7">
            <a:extLst>
              <a:ext uri="{FF2B5EF4-FFF2-40B4-BE49-F238E27FC236}">
                <a16:creationId xmlns:a16="http://schemas.microsoft.com/office/drawing/2014/main" id="{5E1FBAC9-6AFA-7E1D-DF08-0DEF3A45B1C5}"/>
              </a:ext>
            </a:extLst>
          </p:cNvPr>
          <p:cNvGraphicFramePr>
            <a:graphicFrameLocks noGrp="1"/>
          </p:cNvGraphicFramePr>
          <p:nvPr>
            <p:extLst>
              <p:ext uri="{D42A27DB-BD31-4B8C-83A1-F6EECF244321}">
                <p14:modId xmlns:p14="http://schemas.microsoft.com/office/powerpoint/2010/main" val="1693032169"/>
              </p:ext>
            </p:extLst>
          </p:nvPr>
        </p:nvGraphicFramePr>
        <p:xfrm>
          <a:off x="361950" y="3035431"/>
          <a:ext cx="11696700" cy="3723870"/>
        </p:xfrm>
        <a:graphic>
          <a:graphicData uri="http://schemas.openxmlformats.org/drawingml/2006/table">
            <a:tbl>
              <a:tblPr>
                <a:tableStyleId>{5C22544A-7EE6-4342-B048-85BDC9FD1C3A}</a:tableStyleId>
              </a:tblPr>
              <a:tblGrid>
                <a:gridCol w="1773260">
                  <a:extLst>
                    <a:ext uri="{9D8B030D-6E8A-4147-A177-3AD203B41FA5}">
                      <a16:colId xmlns:a16="http://schemas.microsoft.com/office/drawing/2014/main" val="2152660764"/>
                    </a:ext>
                  </a:extLst>
                </a:gridCol>
                <a:gridCol w="3410117">
                  <a:extLst>
                    <a:ext uri="{9D8B030D-6E8A-4147-A177-3AD203B41FA5}">
                      <a16:colId xmlns:a16="http://schemas.microsoft.com/office/drawing/2014/main" val="625606690"/>
                    </a:ext>
                  </a:extLst>
                </a:gridCol>
                <a:gridCol w="3410117">
                  <a:extLst>
                    <a:ext uri="{9D8B030D-6E8A-4147-A177-3AD203B41FA5}">
                      <a16:colId xmlns:a16="http://schemas.microsoft.com/office/drawing/2014/main" val="4001060899"/>
                    </a:ext>
                  </a:extLst>
                </a:gridCol>
                <a:gridCol w="3103206">
                  <a:extLst>
                    <a:ext uri="{9D8B030D-6E8A-4147-A177-3AD203B41FA5}">
                      <a16:colId xmlns:a16="http://schemas.microsoft.com/office/drawing/2014/main" val="1797868988"/>
                    </a:ext>
                  </a:extLst>
                </a:gridCol>
              </a:tblGrid>
              <a:tr h="429677">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主体</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主な動き・業務</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tc>
                  <a:txBody>
                    <a:bodyPr/>
                    <a:lstStyle/>
                    <a:p>
                      <a:pPr algn="ctr">
                        <a:buNone/>
                      </a:pPr>
                      <a:r>
                        <a:rPr lang="ja-JP" altLang="en-US" sz="1200" b="1">
                          <a:solidFill>
                            <a:schemeClr val="bg1"/>
                          </a:solidFill>
                          <a:latin typeface="BIZ UDゴシック" panose="020B0400000000000000" pitchFamily="49" charset="-128"/>
                          <a:ea typeface="BIZ UDゴシック" panose="020B0400000000000000" pitchFamily="49" charset="-128"/>
                        </a:rPr>
                        <a:t>想定される支障・状態</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参考とした主な資料</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extLst>
                  <a:ext uri="{0D108BD9-81ED-4DB2-BD59-A6C34878D82A}">
                    <a16:rowId xmlns:a16="http://schemas.microsoft.com/office/drawing/2014/main" val="4190995485"/>
                  </a:ext>
                </a:extLst>
              </a:tr>
              <a:tr h="716129">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首相</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帰国中、国内状況の報告を受ける</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情報の遅れ・欠落により、東京側の状況把握が不安定</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ケーススタディ設定</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81508195"/>
                  </a:ext>
                </a:extLst>
              </a:tr>
              <a:tr h="716129">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緊急災害対策本部（本部事務局）・関係閣僚</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救命救助、物資、ライフライン等の重要案件を判断</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判断案件が集中し、調整・意思決定が遅延</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政府</a:t>
                      </a:r>
                      <a:r>
                        <a:rPr lang="en-US" sz="1200" dirty="0">
                          <a:latin typeface="BIZ UDゴシック" panose="020B0400000000000000" pitchFamily="49" charset="-128"/>
                          <a:ea typeface="BIZ UDゴシック" panose="020B0400000000000000" pitchFamily="49" charset="-128"/>
                        </a:rPr>
                        <a:t>BCP／</a:t>
                      </a:r>
                      <a:r>
                        <a:rPr lang="ja-JP" altLang="en-US" sz="1200">
                          <a:latin typeface="BIZ UDゴシック" panose="020B0400000000000000" pitchFamily="49" charset="-128"/>
                          <a:ea typeface="BIZ UDゴシック" panose="020B0400000000000000" pitchFamily="49" charset="-128"/>
                        </a:rPr>
                        <a:t>首都直下基本計画</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169346749"/>
                  </a:ext>
                </a:extLst>
              </a:tr>
              <a:tr h="716129">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官邸を支える幹部・省庁職員</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情報整理、省庁間調整、首相・閣僚への報告</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案件増加と要員・通信制約、空調制約による高温多湿で処理能力が低下</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政府</a:t>
                      </a:r>
                      <a:r>
                        <a:rPr lang="en-US" altLang="ja-JP" sz="1200" dirty="0">
                          <a:latin typeface="BIZ UDゴシック" panose="020B0400000000000000" pitchFamily="49" charset="-128"/>
                          <a:ea typeface="BIZ UDゴシック" panose="020B0400000000000000" pitchFamily="49" charset="-128"/>
                        </a:rPr>
                        <a:t>BCP</a:t>
                      </a:r>
                      <a:r>
                        <a:rPr lang="ja-JP" altLang="en-US" sz="1200">
                          <a:latin typeface="BIZ UDゴシック" panose="020B0400000000000000" pitchFamily="49" charset="-128"/>
                          <a:ea typeface="BIZ UDゴシック" panose="020B0400000000000000" pitchFamily="49" charset="-128"/>
                        </a:rPr>
                        <a:t>／中央省庁</a:t>
                      </a:r>
                      <a:r>
                        <a:rPr lang="en-US" altLang="ja-JP" sz="1200" dirty="0">
                          <a:latin typeface="BIZ UDゴシック" panose="020B0400000000000000" pitchFamily="49" charset="-128"/>
                          <a:ea typeface="BIZ UDゴシック" panose="020B0400000000000000" pitchFamily="49" charset="-128"/>
                        </a:rPr>
                        <a:t>BCP</a:t>
                      </a:r>
                      <a:r>
                        <a:rPr lang="ja-JP" altLang="en-US" sz="1200">
                          <a:latin typeface="BIZ UDゴシック" panose="020B0400000000000000" pitchFamily="49" charset="-128"/>
                          <a:ea typeface="BIZ UDゴシック" panose="020B0400000000000000" pitchFamily="49" charset="-128"/>
                        </a:rPr>
                        <a:t>ガイドライン</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786582263"/>
                  </a:ext>
                </a:extLst>
              </a:tr>
              <a:tr h="429677">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内閣府</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本部運営、被害情報集約、各省庁との総合調整</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地震対応案件が集中し、調整負荷が増大</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zh-TW" altLang="en-US" sz="1200">
                          <a:latin typeface="BIZ UDゴシック" panose="020B0400000000000000" pitchFamily="49" charset="-128"/>
                          <a:ea typeface="BIZ UDゴシック" panose="020B0400000000000000" pitchFamily="49" charset="-128"/>
                        </a:rPr>
                        <a:t>防災庁設置準備報告書／政府</a:t>
                      </a:r>
                      <a:r>
                        <a:rPr lang="en-US" altLang="zh-TW" sz="1200" dirty="0">
                          <a:latin typeface="BIZ UDゴシック" panose="020B0400000000000000" pitchFamily="49" charset="-128"/>
                          <a:ea typeface="BIZ UDゴシック" panose="020B0400000000000000" pitchFamily="49" charset="-128"/>
                        </a:rPr>
                        <a:t>BCP</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179552939"/>
                  </a:ext>
                </a:extLst>
              </a:tr>
              <a:tr h="716129">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国土交通省</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道路・鉄道・空港等の復旧、緊急輸送等を調整</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多数のインフラ対応に加え、台風・高潮対応が追加</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国交省関係計画／首都直下基本計画</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813946021"/>
                  </a:ext>
                </a:extLst>
              </a:tr>
            </a:tbl>
          </a:graphicData>
        </a:graphic>
      </p:graphicFrame>
      <p:sp>
        <p:nvSpPr>
          <p:cNvPr id="3" name="スライド番号プレースホルダー 1">
            <a:extLst>
              <a:ext uri="{FF2B5EF4-FFF2-40B4-BE49-F238E27FC236}">
                <a16:creationId xmlns:a16="http://schemas.microsoft.com/office/drawing/2014/main" id="{BBBB974A-22E5-17A8-4DD3-380672E4B1F4}"/>
              </a:ext>
            </a:extLst>
          </p:cNvPr>
          <p:cNvSpPr>
            <a:spLocks noGrp="1"/>
          </p:cNvSpPr>
          <p:nvPr/>
        </p:nvSpPr>
        <p:spPr>
          <a:xfrm>
            <a:off x="9448800" y="6394177"/>
            <a:ext cx="2743200" cy="365125"/>
          </a:xfrm>
          <a:prstGeom prst="rect">
            <a:avLst/>
          </a:prstGeom>
        </p:spPr>
        <p:txBody>
          <a:bodyPr anchor="ctr"/>
          <a:lstStyle>
            <a:lvl1pPr marL="0" indent="0" algn="l">
              <a:buNone/>
              <a:defRPr sz="1800">
                <a:solidFill>
                  <a:schemeClr val="tx1"/>
                </a:solidFill>
                <a:latin typeface="+mn-lt"/>
                <a:ea typeface="+mn-lt"/>
                <a:cs typeface="+mn-lt"/>
              </a:defRPr>
            </a:lvl1pPr>
            <a:lvl2pPr marL="457200" indent="0" algn="l">
              <a:buNone/>
              <a:defRPr sz="1800">
                <a:solidFill>
                  <a:schemeClr val="tx1"/>
                </a:solidFill>
                <a:latin typeface="+mn-lt"/>
                <a:ea typeface="+mn-lt"/>
                <a:cs typeface="+mn-lt"/>
              </a:defRPr>
            </a:lvl2pPr>
            <a:lvl3pPr marL="914400" indent="0" algn="l">
              <a:buNone/>
              <a:defRPr sz="1800">
                <a:solidFill>
                  <a:schemeClr val="tx1"/>
                </a:solidFill>
                <a:latin typeface="+mn-lt"/>
                <a:ea typeface="+mn-lt"/>
                <a:cs typeface="+mn-lt"/>
              </a:defRPr>
            </a:lvl3pPr>
            <a:lvl4pPr marL="1371600" indent="0" algn="l">
              <a:buNone/>
              <a:defRPr sz="1800">
                <a:solidFill>
                  <a:schemeClr val="tx1"/>
                </a:solidFill>
                <a:latin typeface="+mn-lt"/>
                <a:ea typeface="+mn-lt"/>
                <a:cs typeface="+mn-lt"/>
              </a:defRPr>
            </a:lvl4pPr>
            <a:lvl5pPr marL="1828800" indent="0" algn="l">
              <a:buNone/>
              <a:defRPr sz="1800">
                <a:solidFill>
                  <a:schemeClr val="tx1"/>
                </a:solidFill>
                <a:latin typeface="+mn-lt"/>
                <a:ea typeface="+mn-lt"/>
                <a:cs typeface="+mn-lt"/>
              </a:defRPr>
            </a:lvl5pPr>
            <a:lvl6pPr marL="2286000" indent="0" algn="l">
              <a:buNone/>
              <a:defRPr sz="1800">
                <a:solidFill>
                  <a:schemeClr val="tx1"/>
                </a:solidFill>
                <a:latin typeface="+mn-lt"/>
                <a:ea typeface="+mn-lt"/>
                <a:cs typeface="+mn-lt"/>
              </a:defRPr>
            </a:lvl6pPr>
            <a:lvl7pPr marL="2743200" indent="0" algn="l">
              <a:buNone/>
              <a:defRPr sz="1800">
                <a:solidFill>
                  <a:schemeClr val="tx1"/>
                </a:solidFill>
                <a:latin typeface="+mn-lt"/>
                <a:ea typeface="+mn-lt"/>
                <a:cs typeface="+mn-lt"/>
              </a:defRPr>
            </a:lvl7pPr>
            <a:lvl8pPr marL="3200400" indent="0" algn="l">
              <a:buNone/>
              <a:defRPr sz="1800">
                <a:solidFill>
                  <a:schemeClr val="tx1"/>
                </a:solidFill>
                <a:latin typeface="+mn-lt"/>
                <a:ea typeface="+mn-lt"/>
                <a:cs typeface="+mn-lt"/>
              </a:defRPr>
            </a:lvl8pPr>
            <a:lvl9pPr marL="3657600" indent="0" algn="l">
              <a:buNone/>
              <a:defRPr sz="1800">
                <a:solidFill>
                  <a:schemeClr val="tx1"/>
                </a:solidFill>
                <a:latin typeface="+mn-lt"/>
                <a:ea typeface="+mn-lt"/>
                <a:cs typeface="+mn-lt"/>
              </a:defRPr>
            </a:lvl9pPr>
          </a:lstStyle>
          <a:p>
            <a:pPr algn="r">
              <a:buNone/>
              <a:defRPr sz="1200" b="0">
                <a:solidFill>
                  <a:srgbClr val="1F1F1F"/>
                </a:solidFill>
                <a:latin typeface="BIZ UDゴシック"/>
                <a:ea typeface="BIZ UDゴシック"/>
                <a:cs typeface="BIZ UDゴシック"/>
              </a:defRPr>
            </a:pPr>
            <a:fld id="{A4E99CEF-AF55-BA3C-ADF8-4E52E186DD8F}" type="slidenum">
              <a:rPr sz="1200" b="0">
                <a:solidFill>
                  <a:srgbClr val="1F1F1F"/>
                </a:solidFill>
                <a:latin typeface="BIZ UDゴシック"/>
                <a:ea typeface="BIZ UDゴシック"/>
                <a:cs typeface="BIZ UDゴシック"/>
              </a:rPr>
              <a:t>23</a:t>
            </a:fld>
            <a:endParaRPr sz="1400" b="0" dirty="0">
              <a:solidFill>
                <a:srgbClr val="1F1F1F"/>
              </a:solidFill>
              <a:latin typeface="BIZ UDゴシック"/>
              <a:ea typeface="BIZ UDゴシック"/>
              <a:cs typeface="BIZ UDゴシック"/>
            </a:endParaRPr>
          </a:p>
        </p:txBody>
      </p:sp>
      <p:sp>
        <p:nvSpPr>
          <p:cNvPr id="35" name="takeaway-band">
            <a:extLst>
              <a:ext uri="{FF2B5EF4-FFF2-40B4-BE49-F238E27FC236}">
                <a16:creationId xmlns:a16="http://schemas.microsoft.com/office/drawing/2014/main" id="{A9C6450F-99E4-470A-8FE4-60E7B59C36BB}"/>
              </a:ext>
            </a:extLst>
          </p:cNvPr>
          <p:cNvSpPr>
            <a:spLocks noGrp="1"/>
          </p:cNvSpPr>
          <p:nvPr/>
        </p:nvSpPr>
        <p:spPr>
          <a:xfrm>
            <a:off x="361950" y="714376"/>
            <a:ext cx="11830050" cy="812766"/>
          </a:xfrm>
          <a:prstGeom prst="rect">
            <a:avLst/>
          </a:prstGeom>
          <a:solidFill>
            <a:srgbClr val="BDD7EE"/>
          </a:solidFill>
          <a:ln w="0">
            <a:solidFill>
              <a:srgbClr val="BDD7EE"/>
            </a:solidFill>
            <a:prstDash val="solid"/>
          </a:ln>
        </p:spPr>
        <p:txBody>
          <a:bodyPr wrap="square" lIns="57150" tIns="38100" rIns="57150" bIns="38100" anchor="ctr">
            <a:noAutofit/>
          </a:bodyPr>
          <a:lstStyle/>
          <a:p>
            <a:pPr marL="285750" indent="-285750">
              <a:spcBef>
                <a:spcPts val="600"/>
              </a:spcBef>
              <a:buFont typeface="Wingdings" panose="05000000000000000000" pitchFamily="2" charset="2"/>
              <a:buChar char="u"/>
              <a:defRPr sz="1200" b="0">
                <a:solidFill>
                  <a:srgbClr val="111111"/>
                </a:solidFill>
                <a:latin typeface="BIZ UDゴシック"/>
                <a:ea typeface="BIZ UDゴシック"/>
                <a:cs typeface="BIZ UDゴシック"/>
              </a:defRPr>
            </a:pPr>
            <a:r>
              <a:rPr lang="ja-JP" altLang="en-US" sz="1400" dirty="0"/>
              <a:t>地震対応に関する判断案件が急増する一方、</a:t>
            </a:r>
            <a:r>
              <a:rPr lang="ja-JP" altLang="en-US" sz="1400" b="1" u="sng" dirty="0"/>
              <a:t>通信・要員等の制約により政府の処理能力が低下</a:t>
            </a:r>
            <a:r>
              <a:rPr lang="ja-JP" altLang="en-US" sz="1400" dirty="0"/>
              <a:t>する。首相の帰国が近づく中、東京側では被害対応に加え、首相への報告・調整も必要となる。</a:t>
            </a:r>
            <a:endParaRPr lang="en-US" altLang="ja-JP" sz="1400" dirty="0"/>
          </a:p>
          <a:p>
            <a:pPr marL="285750" indent="-285750">
              <a:spcBef>
                <a:spcPts val="600"/>
              </a:spcBef>
              <a:buFont typeface="Wingdings" panose="05000000000000000000" pitchFamily="2" charset="2"/>
              <a:buChar char="u"/>
              <a:defRPr sz="1200" b="0">
                <a:solidFill>
                  <a:srgbClr val="111111"/>
                </a:solidFill>
                <a:latin typeface="BIZ UDゴシック"/>
                <a:ea typeface="BIZ UDゴシック"/>
                <a:cs typeface="BIZ UDゴシック"/>
              </a:defRPr>
            </a:pPr>
            <a:r>
              <a:rPr lang="ja-JP" altLang="en-US" sz="1400" b="1" u="sng" dirty="0">
                <a:solidFill>
                  <a:srgbClr val="111111"/>
                </a:solidFill>
                <a:latin typeface="BIZ UDゴシック"/>
                <a:ea typeface="BIZ UDゴシック"/>
                <a:cs typeface="BIZ UDゴシック"/>
              </a:rPr>
              <a:t>地震対応により処理能力が落ちる中、既に予定されていた台風対応が本格化</a:t>
            </a:r>
            <a:r>
              <a:rPr lang="ja-JP" altLang="en-US" sz="1400" b="0" dirty="0">
                <a:solidFill>
                  <a:srgbClr val="111111"/>
                </a:solidFill>
                <a:latin typeface="BIZ UDゴシック"/>
                <a:ea typeface="BIZ UDゴシック"/>
                <a:cs typeface="BIZ UDゴシック"/>
              </a:rPr>
              <a:t>する</a:t>
            </a:r>
            <a:endParaRPr sz="1400" b="0" dirty="0">
              <a:solidFill>
                <a:srgbClr val="111111"/>
              </a:solidFill>
              <a:latin typeface="BIZ UDゴシック"/>
              <a:ea typeface="BIZ UDゴシック"/>
              <a:cs typeface="BIZ UDゴシック"/>
            </a:endParaRPr>
          </a:p>
        </p:txBody>
      </p:sp>
      <p:sp>
        <p:nvSpPr>
          <p:cNvPr id="9" name="title-band">
            <a:extLst>
              <a:ext uri="{FF2B5EF4-FFF2-40B4-BE49-F238E27FC236}">
                <a16:creationId xmlns:a16="http://schemas.microsoft.com/office/drawing/2014/main" id="{D37B3AB6-219B-5D3C-37BF-8830AE435700}"/>
              </a:ext>
            </a:extLst>
          </p:cNvPr>
          <p:cNvSpPr>
            <a:spLocks noGrp="1"/>
          </p:cNvSpPr>
          <p:nvPr/>
        </p:nvSpPr>
        <p:spPr>
          <a:xfrm>
            <a:off x="0" y="0"/>
            <a:ext cx="12192000" cy="619125"/>
          </a:xfrm>
          <a:prstGeom prst="rect">
            <a:avLst/>
          </a:prstGeom>
          <a:solidFill>
            <a:srgbClr val="002060"/>
          </a:solidFill>
          <a:ln w="0">
            <a:solidFill>
              <a:srgbClr val="002060"/>
            </a:solidFill>
            <a:prstDash val="solid"/>
          </a:ln>
        </p:spPr>
        <p:txBody>
          <a:bodyPr anchor="ctr" anchorCtr="0"/>
          <a:lstStyle/>
          <a:p>
            <a:r>
              <a:rPr lang="en-US" altLang="ja-JP" sz="2400" b="1" dirty="0">
                <a:solidFill>
                  <a:schemeClr val="bg1"/>
                </a:solidFill>
                <a:latin typeface="BIZ UDゴシック" panose="020B0400000000000000" pitchFamily="49" charset="-128"/>
                <a:ea typeface="BIZ UDゴシック" panose="020B0400000000000000" pitchFamily="49" charset="-128"/>
              </a:rPr>
              <a:t>Ⅱ</a:t>
            </a:r>
            <a:r>
              <a:rPr lang="ja-JP" altLang="en-US" sz="2400" b="1" dirty="0">
                <a:solidFill>
                  <a:schemeClr val="bg1"/>
                </a:solidFill>
                <a:latin typeface="BIZ UDゴシック" panose="020B0400000000000000" pitchFamily="49" charset="-128"/>
                <a:ea typeface="BIZ UDゴシック" panose="020B0400000000000000" pitchFamily="49" charset="-128"/>
              </a:rPr>
              <a:t>ー４　</a:t>
            </a:r>
            <a:r>
              <a:rPr lang="en-US" altLang="ja-JP" sz="2400" b="1" dirty="0">
                <a:solidFill>
                  <a:schemeClr val="bg1"/>
                </a:solidFill>
                <a:latin typeface="BIZ UDゴシック" panose="020B0400000000000000" pitchFamily="49" charset="-128"/>
                <a:ea typeface="BIZ UDゴシック" panose="020B0400000000000000" pitchFamily="49" charset="-128"/>
              </a:rPr>
              <a:t>12</a:t>
            </a:r>
            <a:r>
              <a:rPr lang="ja-JP" altLang="en-US" sz="2400" b="1" dirty="0">
                <a:solidFill>
                  <a:schemeClr val="bg1"/>
                </a:solidFill>
                <a:latin typeface="BIZ UDゴシック" panose="020B0400000000000000" pitchFamily="49" charset="-128"/>
                <a:ea typeface="BIZ UDゴシック" panose="020B0400000000000000" pitchFamily="49" charset="-128"/>
              </a:rPr>
              <a:t>～</a:t>
            </a:r>
            <a:r>
              <a:rPr lang="en-US" altLang="ja-JP" sz="2400" b="1" dirty="0">
                <a:solidFill>
                  <a:schemeClr val="bg1"/>
                </a:solidFill>
                <a:latin typeface="BIZ UDゴシック" panose="020B0400000000000000" pitchFamily="49" charset="-128"/>
                <a:ea typeface="BIZ UDゴシック" panose="020B0400000000000000" pitchFamily="49" charset="-128"/>
              </a:rPr>
              <a:t>24</a:t>
            </a:r>
            <a:r>
              <a:rPr lang="ja-JP" altLang="en-US" sz="2400" b="1" dirty="0">
                <a:solidFill>
                  <a:schemeClr val="bg1"/>
                </a:solidFill>
                <a:latin typeface="BIZ UDゴシック" panose="020B0400000000000000" pitchFamily="49" charset="-128"/>
                <a:ea typeface="BIZ UDゴシック" panose="020B0400000000000000" pitchFamily="49" charset="-128"/>
              </a:rPr>
              <a:t>時間：災害対応需要の増大と処理能力超過</a:t>
            </a:r>
          </a:p>
        </p:txBody>
      </p:sp>
      <p:sp>
        <p:nvSpPr>
          <p:cNvPr id="16" name="Rectangle 6">
            <a:extLst>
              <a:ext uri="{FF2B5EF4-FFF2-40B4-BE49-F238E27FC236}">
                <a16:creationId xmlns:a16="http://schemas.microsoft.com/office/drawing/2014/main" id="{2DBA1519-5D5D-67D4-9E5F-385B29DED4D8}"/>
              </a:ext>
            </a:extLst>
          </p:cNvPr>
          <p:cNvSpPr>
            <a:spLocks noChangeArrowheads="1"/>
          </p:cNvSpPr>
          <p:nvPr/>
        </p:nvSpPr>
        <p:spPr bwMode="auto">
          <a:xfrm>
            <a:off x="641023" y="1533655"/>
            <a:ext cx="11550977" cy="1368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救命救助、物資、医療、交通、ライフライン等の対応案件が急増</a:t>
            </a:r>
            <a:endParaRPr kumimoji="0" lang="en-US" altLang="ja-JP"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閣僚・幹部に判断案件が集中</a:t>
            </a:r>
            <a:endParaRPr kumimoji="0" lang="en-US" altLang="ja-JP"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通信制約、参集不足、長時間対応と高温多湿により、判断を支える職員の処理能力が低下</a:t>
            </a:r>
            <a:endParaRPr kumimoji="0" lang="en-US" altLang="ja-JP"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首相は政府専用機で帰国中。東京側は継続的に被害状況・対応状況を報告</a:t>
            </a:r>
            <a:endParaRPr kumimoji="0" lang="en-US" altLang="ja-JP"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1" i="0"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rPr>
              <a:t>翌日の猛烈な台風接近が明確となり、台風・高潮への事前対応も並行して進行</a:t>
            </a:r>
            <a:endParaRPr kumimoji="0" lang="en-US" altLang="ja-JP" sz="1200" b="1" i="0"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rPr>
              <a:t>地震対応と後続災害対応が重なり、政府全体の処理負荷が増大</a:t>
            </a:r>
            <a:endParaRPr kumimoji="0" lang="ja-JP" altLang="ja-JP"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15335162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表 7">
            <a:extLst>
              <a:ext uri="{FF2B5EF4-FFF2-40B4-BE49-F238E27FC236}">
                <a16:creationId xmlns:a16="http://schemas.microsoft.com/office/drawing/2014/main" id="{EC69DDCE-B775-FEA0-2BC4-4747A268AA43}"/>
              </a:ext>
            </a:extLst>
          </p:cNvPr>
          <p:cNvGraphicFramePr>
            <a:graphicFrameLocks noGrp="1"/>
          </p:cNvGraphicFramePr>
          <p:nvPr>
            <p:extLst>
              <p:ext uri="{D42A27DB-BD31-4B8C-83A1-F6EECF244321}">
                <p14:modId xmlns:p14="http://schemas.microsoft.com/office/powerpoint/2010/main" val="2502211221"/>
              </p:ext>
            </p:extLst>
          </p:nvPr>
        </p:nvGraphicFramePr>
        <p:xfrm>
          <a:off x="361950" y="2696451"/>
          <a:ext cx="11696700" cy="4120573"/>
        </p:xfrm>
        <a:graphic>
          <a:graphicData uri="http://schemas.openxmlformats.org/drawingml/2006/table">
            <a:tbl>
              <a:tblPr>
                <a:tableStyleId>{5C22544A-7EE6-4342-B048-85BDC9FD1C3A}</a:tableStyleId>
              </a:tblPr>
              <a:tblGrid>
                <a:gridCol w="1773260">
                  <a:extLst>
                    <a:ext uri="{9D8B030D-6E8A-4147-A177-3AD203B41FA5}">
                      <a16:colId xmlns:a16="http://schemas.microsoft.com/office/drawing/2014/main" val="2152660764"/>
                    </a:ext>
                  </a:extLst>
                </a:gridCol>
                <a:gridCol w="3410117">
                  <a:extLst>
                    <a:ext uri="{9D8B030D-6E8A-4147-A177-3AD203B41FA5}">
                      <a16:colId xmlns:a16="http://schemas.microsoft.com/office/drawing/2014/main" val="625606690"/>
                    </a:ext>
                  </a:extLst>
                </a:gridCol>
                <a:gridCol w="3410117">
                  <a:extLst>
                    <a:ext uri="{9D8B030D-6E8A-4147-A177-3AD203B41FA5}">
                      <a16:colId xmlns:a16="http://schemas.microsoft.com/office/drawing/2014/main" val="4001060899"/>
                    </a:ext>
                  </a:extLst>
                </a:gridCol>
                <a:gridCol w="3103206">
                  <a:extLst>
                    <a:ext uri="{9D8B030D-6E8A-4147-A177-3AD203B41FA5}">
                      <a16:colId xmlns:a16="http://schemas.microsoft.com/office/drawing/2014/main" val="1797868988"/>
                    </a:ext>
                  </a:extLst>
                </a:gridCol>
              </a:tblGrid>
              <a:tr h="216600">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主体</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主な動き・業務</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想定される支障・状態</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参考とした主な資料</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extLst>
                  <a:ext uri="{0D108BD9-81ED-4DB2-BD59-A6C34878D82A}">
                    <a16:rowId xmlns:a16="http://schemas.microsoft.com/office/drawing/2014/main" val="4190995485"/>
                  </a:ext>
                </a:extLst>
              </a:tr>
              <a:tr h="844299">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首相</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関空に到着し、大阪から政府対応を指揮</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東京本部との通信が不安定。大阪に十分な補佐・本部機能なし</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ケーススタディ設定</a:t>
                      </a:r>
                      <a:endParaRPr lang="en-US" altLang="ja-JP"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829220106"/>
                  </a:ext>
                </a:extLst>
              </a:tr>
              <a:tr h="844299">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緊急災害対策本部（本部事務局）・関係閣僚</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東京で地震対応と台風・高潮対応を判断</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首相と離れた状態で、判断・調整案件がさらに増加</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政府</a:t>
                      </a:r>
                      <a:r>
                        <a:rPr lang="en-US" altLang="ja-JP" sz="1200" dirty="0">
                          <a:latin typeface="BIZ UDゴシック" panose="020B0400000000000000" pitchFamily="49" charset="-128"/>
                          <a:ea typeface="BIZ UDゴシック" panose="020B0400000000000000" pitchFamily="49" charset="-128"/>
                        </a:rPr>
                        <a:t>BCP</a:t>
                      </a:r>
                      <a:r>
                        <a:rPr lang="ja-JP" altLang="en-US" sz="1200">
                          <a:latin typeface="BIZ UDゴシック" panose="020B0400000000000000" pitchFamily="49" charset="-128"/>
                          <a:ea typeface="BIZ UDゴシック" panose="020B0400000000000000" pitchFamily="49" charset="-128"/>
                        </a:rPr>
                        <a:t>／首都圏大規模水害広域避難タイムライン</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169346749"/>
                  </a:ext>
                </a:extLst>
              </a:tr>
              <a:tr h="844299">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官邸を支える幹部・省庁職員</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首相への報告、閣僚調整、対応案を整理</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東京</a:t>
                      </a:r>
                      <a:r>
                        <a:rPr lang="en-US" altLang="ja-JP" sz="1200" dirty="0">
                          <a:latin typeface="BIZ UDゴシック" panose="020B0400000000000000" pitchFamily="49" charset="-128"/>
                          <a:ea typeface="BIZ UDゴシック" panose="020B0400000000000000" pitchFamily="49" charset="-128"/>
                        </a:rPr>
                        <a:t>―</a:t>
                      </a:r>
                      <a:r>
                        <a:rPr lang="ja-JP" altLang="en-US" sz="1200">
                          <a:latin typeface="BIZ UDゴシック" panose="020B0400000000000000" pitchFamily="49" charset="-128"/>
                          <a:ea typeface="BIZ UDゴシック" panose="020B0400000000000000" pitchFamily="49" charset="-128"/>
                        </a:rPr>
                        <a:t>大阪間の連絡・説明が追加され、負荷が増大</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中央省庁</a:t>
                      </a:r>
                      <a:r>
                        <a:rPr lang="en-US" altLang="ja-JP" sz="1200" dirty="0">
                          <a:latin typeface="BIZ UDゴシック" panose="020B0400000000000000" pitchFamily="49" charset="-128"/>
                          <a:ea typeface="BIZ UDゴシック" panose="020B0400000000000000" pitchFamily="49" charset="-128"/>
                        </a:rPr>
                        <a:t>BCP</a:t>
                      </a:r>
                      <a:r>
                        <a:rPr lang="ja-JP" altLang="en-US" sz="1200">
                          <a:latin typeface="BIZ UDゴシック" panose="020B0400000000000000" pitchFamily="49" charset="-128"/>
                          <a:ea typeface="BIZ UDゴシック" panose="020B0400000000000000" pitchFamily="49" charset="-128"/>
                        </a:rPr>
                        <a:t>ガイドライン／政府</a:t>
                      </a:r>
                      <a:r>
                        <a:rPr lang="en-US" altLang="ja-JP" sz="1200" dirty="0">
                          <a:latin typeface="BIZ UDゴシック" panose="020B0400000000000000" pitchFamily="49" charset="-128"/>
                          <a:ea typeface="BIZ UDゴシック" panose="020B0400000000000000" pitchFamily="49" charset="-128"/>
                        </a:rPr>
                        <a:t>BCP</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786582263"/>
                  </a:ext>
                </a:extLst>
              </a:tr>
              <a:tr h="656678">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内閣府</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地震対応に加え、台風・高潮対応を総合調整</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本部運営に加え、首相への情報共有・調整負荷が増加</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内閣府</a:t>
                      </a:r>
                      <a:r>
                        <a:rPr lang="en-US" altLang="ja-JP" sz="1200" dirty="0">
                          <a:latin typeface="BIZ UDゴシック" panose="020B0400000000000000" pitchFamily="49" charset="-128"/>
                          <a:ea typeface="BIZ UDゴシック" panose="020B0400000000000000" pitchFamily="49" charset="-128"/>
                        </a:rPr>
                        <a:t>BCP</a:t>
                      </a:r>
                      <a:r>
                        <a:rPr lang="ja-JP" altLang="en-US" sz="1200">
                          <a:latin typeface="BIZ UDゴシック" panose="020B0400000000000000" pitchFamily="49" charset="-128"/>
                          <a:ea typeface="BIZ UDゴシック" panose="020B0400000000000000" pitchFamily="49" charset="-128"/>
                        </a:rPr>
                        <a:t>／首都圏大規模水害広域避難タイムライン</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179552939"/>
                  </a:ext>
                </a:extLst>
              </a:tr>
              <a:tr h="656678">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国土交通省</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地震復旧と並行して台風・高潮への事前対応</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道路・鉄道・空港・河川等を同時対応。人員・資機材が逼迫</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国交省</a:t>
                      </a:r>
                      <a:r>
                        <a:rPr lang="en-US" altLang="ja-JP" sz="1200" dirty="0">
                          <a:latin typeface="BIZ UDゴシック" panose="020B0400000000000000" pitchFamily="49" charset="-128"/>
                          <a:ea typeface="BIZ UDゴシック" panose="020B0400000000000000" pitchFamily="49" charset="-128"/>
                        </a:rPr>
                        <a:t>BCP</a:t>
                      </a:r>
                      <a:r>
                        <a:rPr lang="ja-JP" altLang="en-US" sz="1200" dirty="0">
                          <a:latin typeface="BIZ UDゴシック" panose="020B0400000000000000" pitchFamily="49" charset="-128"/>
                          <a:ea typeface="BIZ UDゴシック" panose="020B0400000000000000" pitchFamily="49" charset="-128"/>
                        </a:rPr>
                        <a:t>／首都圏大規模水害広域避難タイムライン</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813946021"/>
                  </a:ext>
                </a:extLst>
              </a:tr>
            </a:tbl>
          </a:graphicData>
        </a:graphic>
      </p:graphicFrame>
      <p:sp>
        <p:nvSpPr>
          <p:cNvPr id="3" name="スライド番号プレースホルダー 1">
            <a:extLst>
              <a:ext uri="{FF2B5EF4-FFF2-40B4-BE49-F238E27FC236}">
                <a16:creationId xmlns:a16="http://schemas.microsoft.com/office/drawing/2014/main" id="{BBBB974A-22E5-17A8-4DD3-380672E4B1F4}"/>
              </a:ext>
            </a:extLst>
          </p:cNvPr>
          <p:cNvSpPr>
            <a:spLocks noGrp="1"/>
          </p:cNvSpPr>
          <p:nvPr/>
        </p:nvSpPr>
        <p:spPr>
          <a:xfrm>
            <a:off x="9448800" y="6394177"/>
            <a:ext cx="2743200" cy="365125"/>
          </a:xfrm>
          <a:prstGeom prst="rect">
            <a:avLst/>
          </a:prstGeom>
        </p:spPr>
        <p:txBody>
          <a:bodyPr anchor="ctr"/>
          <a:lstStyle>
            <a:lvl1pPr marL="0" indent="0" algn="l">
              <a:buNone/>
              <a:defRPr sz="1800">
                <a:solidFill>
                  <a:schemeClr val="tx1"/>
                </a:solidFill>
                <a:latin typeface="+mn-lt"/>
                <a:ea typeface="+mn-lt"/>
                <a:cs typeface="+mn-lt"/>
              </a:defRPr>
            </a:lvl1pPr>
            <a:lvl2pPr marL="457200" indent="0" algn="l">
              <a:buNone/>
              <a:defRPr sz="1800">
                <a:solidFill>
                  <a:schemeClr val="tx1"/>
                </a:solidFill>
                <a:latin typeface="+mn-lt"/>
                <a:ea typeface="+mn-lt"/>
                <a:cs typeface="+mn-lt"/>
              </a:defRPr>
            </a:lvl2pPr>
            <a:lvl3pPr marL="914400" indent="0" algn="l">
              <a:buNone/>
              <a:defRPr sz="1800">
                <a:solidFill>
                  <a:schemeClr val="tx1"/>
                </a:solidFill>
                <a:latin typeface="+mn-lt"/>
                <a:ea typeface="+mn-lt"/>
                <a:cs typeface="+mn-lt"/>
              </a:defRPr>
            </a:lvl3pPr>
            <a:lvl4pPr marL="1371600" indent="0" algn="l">
              <a:buNone/>
              <a:defRPr sz="1800">
                <a:solidFill>
                  <a:schemeClr val="tx1"/>
                </a:solidFill>
                <a:latin typeface="+mn-lt"/>
                <a:ea typeface="+mn-lt"/>
                <a:cs typeface="+mn-lt"/>
              </a:defRPr>
            </a:lvl4pPr>
            <a:lvl5pPr marL="1828800" indent="0" algn="l">
              <a:buNone/>
              <a:defRPr sz="1800">
                <a:solidFill>
                  <a:schemeClr val="tx1"/>
                </a:solidFill>
                <a:latin typeface="+mn-lt"/>
                <a:ea typeface="+mn-lt"/>
                <a:cs typeface="+mn-lt"/>
              </a:defRPr>
            </a:lvl5pPr>
            <a:lvl6pPr marL="2286000" indent="0" algn="l">
              <a:buNone/>
              <a:defRPr sz="1800">
                <a:solidFill>
                  <a:schemeClr val="tx1"/>
                </a:solidFill>
                <a:latin typeface="+mn-lt"/>
                <a:ea typeface="+mn-lt"/>
                <a:cs typeface="+mn-lt"/>
              </a:defRPr>
            </a:lvl6pPr>
            <a:lvl7pPr marL="2743200" indent="0" algn="l">
              <a:buNone/>
              <a:defRPr sz="1800">
                <a:solidFill>
                  <a:schemeClr val="tx1"/>
                </a:solidFill>
                <a:latin typeface="+mn-lt"/>
                <a:ea typeface="+mn-lt"/>
                <a:cs typeface="+mn-lt"/>
              </a:defRPr>
            </a:lvl7pPr>
            <a:lvl8pPr marL="3200400" indent="0" algn="l">
              <a:buNone/>
              <a:defRPr sz="1800">
                <a:solidFill>
                  <a:schemeClr val="tx1"/>
                </a:solidFill>
                <a:latin typeface="+mn-lt"/>
                <a:ea typeface="+mn-lt"/>
                <a:cs typeface="+mn-lt"/>
              </a:defRPr>
            </a:lvl8pPr>
            <a:lvl9pPr marL="3657600" indent="0" algn="l">
              <a:buNone/>
              <a:defRPr sz="1800">
                <a:solidFill>
                  <a:schemeClr val="tx1"/>
                </a:solidFill>
                <a:latin typeface="+mn-lt"/>
                <a:ea typeface="+mn-lt"/>
                <a:cs typeface="+mn-lt"/>
              </a:defRPr>
            </a:lvl9pPr>
          </a:lstStyle>
          <a:p>
            <a:pPr algn="r">
              <a:buNone/>
              <a:defRPr sz="1200" b="0">
                <a:solidFill>
                  <a:srgbClr val="1F1F1F"/>
                </a:solidFill>
                <a:latin typeface="BIZ UDゴシック"/>
                <a:ea typeface="BIZ UDゴシック"/>
                <a:cs typeface="BIZ UDゴシック"/>
              </a:defRPr>
            </a:pPr>
            <a:fld id="{4A59AF09-D197-0193-A7DE-FAAF0B691058}" type="slidenum">
              <a:rPr sz="1200" b="0">
                <a:solidFill>
                  <a:srgbClr val="1F1F1F"/>
                </a:solidFill>
                <a:latin typeface="BIZ UDゴシック"/>
                <a:ea typeface="BIZ UDゴシック"/>
                <a:cs typeface="BIZ UDゴシック"/>
              </a:rPr>
              <a:t>24</a:t>
            </a:fld>
            <a:endParaRPr sz="1400" b="0" dirty="0">
              <a:solidFill>
                <a:srgbClr val="1F1F1F"/>
              </a:solidFill>
              <a:latin typeface="BIZ UDゴシック"/>
              <a:ea typeface="BIZ UDゴシック"/>
              <a:cs typeface="BIZ UDゴシック"/>
            </a:endParaRPr>
          </a:p>
        </p:txBody>
      </p:sp>
      <p:sp>
        <p:nvSpPr>
          <p:cNvPr id="35" name="takeaway-band">
            <a:extLst>
              <a:ext uri="{FF2B5EF4-FFF2-40B4-BE49-F238E27FC236}">
                <a16:creationId xmlns:a16="http://schemas.microsoft.com/office/drawing/2014/main" id="{B267E060-0736-4F0A-89E2-B48F69FEA1CB}"/>
              </a:ext>
            </a:extLst>
          </p:cNvPr>
          <p:cNvSpPr>
            <a:spLocks noGrp="1"/>
          </p:cNvSpPr>
          <p:nvPr/>
        </p:nvSpPr>
        <p:spPr>
          <a:xfrm>
            <a:off x="361950" y="714375"/>
            <a:ext cx="11830050" cy="495300"/>
          </a:xfrm>
          <a:prstGeom prst="rect">
            <a:avLst/>
          </a:prstGeom>
          <a:solidFill>
            <a:srgbClr val="BDD7EE"/>
          </a:solidFill>
          <a:ln w="0">
            <a:solidFill>
              <a:srgbClr val="BDD7EE"/>
            </a:solidFill>
            <a:prstDash val="solid"/>
          </a:ln>
        </p:spPr>
        <p:txBody>
          <a:bodyPr wrap="square" lIns="57150" tIns="38100" rIns="57150" bIns="38100" anchor="ctr">
            <a:noAutofit/>
          </a:bodyPr>
          <a:lstStyle/>
          <a:p>
            <a:pPr marL="285750" indent="-285750">
              <a:buFont typeface="Wingdings" panose="05000000000000000000" pitchFamily="2" charset="2"/>
              <a:buChar char="u"/>
              <a:defRPr sz="1200" b="0">
                <a:solidFill>
                  <a:srgbClr val="111111"/>
                </a:solidFill>
                <a:latin typeface="BIZ UDゴシック"/>
                <a:ea typeface="BIZ UDゴシック"/>
                <a:cs typeface="BIZ UDゴシック"/>
              </a:defRPr>
            </a:pPr>
            <a:r>
              <a:rPr lang="ja-JP" altLang="en-US" sz="1400" b="1" u="sng" dirty="0"/>
              <a:t>猛烈な台風の接近により羽田空港等への着陸が困難</a:t>
            </a:r>
            <a:r>
              <a:rPr lang="ja-JP" altLang="en-US" sz="1400" dirty="0"/>
              <a:t>となり、</a:t>
            </a:r>
            <a:r>
              <a:rPr lang="ja-JP" altLang="en-US" sz="1400" b="1" u="sng" dirty="0"/>
              <a:t>帰国した首相は関西国際空港に着陸</a:t>
            </a:r>
            <a:r>
              <a:rPr lang="ja-JP" altLang="en-US" sz="1400" dirty="0"/>
              <a:t>。一方、緊急災害対策本部（本部事務局）・関係閣僚は東京で地震対応と台風・高潮への対応を継続し、</a:t>
            </a:r>
            <a:r>
              <a:rPr lang="ja-JP" altLang="en-US" sz="1400" b="1" u="sng" dirty="0"/>
              <a:t>首相と政府本部が地理的に分離した状態</a:t>
            </a:r>
            <a:r>
              <a:rPr lang="ja-JP" altLang="en-US" sz="1400" dirty="0"/>
              <a:t>となる。</a:t>
            </a:r>
            <a:endParaRPr sz="1400" dirty="0">
              <a:solidFill>
                <a:srgbClr val="111111"/>
              </a:solidFill>
              <a:latin typeface="BIZ UDゴシック"/>
              <a:ea typeface="BIZ UDゴシック"/>
              <a:cs typeface="BIZ UDゴシック"/>
            </a:endParaRPr>
          </a:p>
        </p:txBody>
      </p:sp>
      <p:sp>
        <p:nvSpPr>
          <p:cNvPr id="9" name="title-band">
            <a:extLst>
              <a:ext uri="{FF2B5EF4-FFF2-40B4-BE49-F238E27FC236}">
                <a16:creationId xmlns:a16="http://schemas.microsoft.com/office/drawing/2014/main" id="{9AC1DC66-218F-DACF-E342-ACFB13292602}"/>
              </a:ext>
            </a:extLst>
          </p:cNvPr>
          <p:cNvSpPr>
            <a:spLocks noGrp="1"/>
          </p:cNvSpPr>
          <p:nvPr/>
        </p:nvSpPr>
        <p:spPr>
          <a:xfrm>
            <a:off x="0" y="0"/>
            <a:ext cx="12192000" cy="619125"/>
          </a:xfrm>
          <a:prstGeom prst="rect">
            <a:avLst/>
          </a:prstGeom>
          <a:solidFill>
            <a:srgbClr val="002060"/>
          </a:solidFill>
          <a:ln w="0">
            <a:solidFill>
              <a:srgbClr val="002060"/>
            </a:solidFill>
            <a:prstDash val="solid"/>
          </a:ln>
        </p:spPr>
        <p:txBody>
          <a:bodyPr anchor="ctr" anchorCtr="0"/>
          <a:lstStyle/>
          <a:p>
            <a:r>
              <a:rPr lang="en-US" altLang="ja-JP" sz="2400" b="1" dirty="0">
                <a:solidFill>
                  <a:schemeClr val="bg1"/>
                </a:solidFill>
                <a:latin typeface="BIZ UDゴシック" panose="020B0400000000000000" pitchFamily="49" charset="-128"/>
                <a:ea typeface="BIZ UDゴシック" panose="020B0400000000000000" pitchFamily="49" charset="-128"/>
              </a:rPr>
              <a:t>Ⅱ</a:t>
            </a:r>
            <a:r>
              <a:rPr lang="ja-JP" altLang="en-US" sz="2400" b="1" dirty="0">
                <a:solidFill>
                  <a:schemeClr val="bg1"/>
                </a:solidFill>
                <a:latin typeface="BIZ UDゴシック" panose="020B0400000000000000" pitchFamily="49" charset="-128"/>
                <a:ea typeface="BIZ UDゴシック" panose="020B0400000000000000" pitchFamily="49" charset="-128"/>
              </a:rPr>
              <a:t>ー５　</a:t>
            </a:r>
            <a:r>
              <a:rPr lang="en-US" altLang="ja-JP" sz="2400" b="1" dirty="0">
                <a:solidFill>
                  <a:schemeClr val="bg1"/>
                </a:solidFill>
                <a:latin typeface="BIZ UDゴシック" panose="020B0400000000000000" pitchFamily="49" charset="-128"/>
                <a:ea typeface="BIZ UDゴシック" panose="020B0400000000000000" pitchFamily="49" charset="-128"/>
              </a:rPr>
              <a:t>24</a:t>
            </a:r>
            <a:r>
              <a:rPr lang="ja-JP" altLang="en-US" sz="2400" b="1" dirty="0">
                <a:solidFill>
                  <a:schemeClr val="bg1"/>
                </a:solidFill>
                <a:latin typeface="BIZ UDゴシック" panose="020B0400000000000000" pitchFamily="49" charset="-128"/>
                <a:ea typeface="BIZ UDゴシック" panose="020B0400000000000000" pitchFamily="49" charset="-128"/>
              </a:rPr>
              <a:t>時間前後～翌朝：首相と政府本部の分離、後続災害への対応負荷が増大</a:t>
            </a:r>
          </a:p>
        </p:txBody>
      </p:sp>
      <p:sp>
        <p:nvSpPr>
          <p:cNvPr id="10" name="Rectangle 1">
            <a:extLst>
              <a:ext uri="{FF2B5EF4-FFF2-40B4-BE49-F238E27FC236}">
                <a16:creationId xmlns:a16="http://schemas.microsoft.com/office/drawing/2014/main" id="{71024138-19E6-6E0B-BEC3-BCD684484107}"/>
              </a:ext>
            </a:extLst>
          </p:cNvPr>
          <p:cNvSpPr>
            <a:spLocks noChangeArrowheads="1"/>
          </p:cNvSpPr>
          <p:nvPr/>
        </p:nvSpPr>
        <p:spPr bwMode="auto">
          <a:xfrm>
            <a:off x="659877" y="1364717"/>
            <a:ext cx="11532123" cy="1150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首相は政府専用機で関西国際空港に到着し、大阪に所在</a:t>
            </a:r>
            <a:endParaRPr kumimoji="0" lang="en-US" altLang="ja-JP"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緊急災害対策本部（本部事務局）・関係閣僚、中央省庁は東京で対応を継続</a:t>
            </a:r>
            <a:endParaRPr kumimoji="0" lang="en-US" altLang="ja-JP"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rPr>
              <a:t>東京圏外バックアップは具体化されておらず、大阪への本部機能移行は行わない</a:t>
            </a:r>
            <a:endParaRPr kumimoji="0" lang="en-US" altLang="ja-JP"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rPr>
              <a:t>東京では停電・通信制約が継続し、首相</a:t>
            </a:r>
            <a:r>
              <a:rPr kumimoji="0" lang="en-US" altLang="ja-JP"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rPr>
              <a:t>―</a:t>
            </a:r>
            <a:r>
              <a:rPr kumimoji="0" lang="ja-JP" altLang="en-US"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rPr>
              <a:t>東京本部間の通信も不安定</a:t>
            </a:r>
            <a:endParaRPr kumimoji="0" lang="en-US" altLang="ja-JP"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地震対応を継続しながら、接近する台風・高潮への避難、交通、施設防護等を判断</a:t>
            </a:r>
            <a:r>
              <a:rPr kumimoji="0" lang="ja-JP" altLang="en-US" sz="1200" dirty="0">
                <a:latin typeface="BIZ UDゴシック" panose="020B0400000000000000" pitchFamily="49" charset="-128"/>
                <a:ea typeface="BIZ UDゴシック" panose="020B0400000000000000" pitchFamily="49" charset="-128"/>
              </a:rPr>
              <a:t>。</a:t>
            </a:r>
            <a:r>
              <a:rPr kumimoji="0" lang="ja-JP" altLang="en-US"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rPr>
              <a:t>同じ人員・通信・システムで、地震と後続災害を同時に処理</a:t>
            </a:r>
          </a:p>
        </p:txBody>
      </p:sp>
    </p:spTree>
    <p:extLst>
      <p:ext uri="{BB962C8B-B14F-4D97-AF65-F5344CB8AC3E}">
        <p14:creationId xmlns:p14="http://schemas.microsoft.com/office/powerpoint/2010/main" val="15335162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表 8">
            <a:extLst>
              <a:ext uri="{FF2B5EF4-FFF2-40B4-BE49-F238E27FC236}">
                <a16:creationId xmlns:a16="http://schemas.microsoft.com/office/drawing/2014/main" id="{2599A6EE-83A8-C819-7296-4F447B1540AA}"/>
              </a:ext>
            </a:extLst>
          </p:cNvPr>
          <p:cNvGraphicFramePr>
            <a:graphicFrameLocks noGrp="1"/>
          </p:cNvGraphicFramePr>
          <p:nvPr>
            <p:extLst>
              <p:ext uri="{D42A27DB-BD31-4B8C-83A1-F6EECF244321}">
                <p14:modId xmlns:p14="http://schemas.microsoft.com/office/powerpoint/2010/main" val="2038245324"/>
              </p:ext>
            </p:extLst>
          </p:nvPr>
        </p:nvGraphicFramePr>
        <p:xfrm>
          <a:off x="361950" y="3045279"/>
          <a:ext cx="11696700" cy="3795452"/>
        </p:xfrm>
        <a:graphic>
          <a:graphicData uri="http://schemas.openxmlformats.org/drawingml/2006/table">
            <a:tbl>
              <a:tblPr>
                <a:tableStyleId>{5C22544A-7EE6-4342-B048-85BDC9FD1C3A}</a:tableStyleId>
              </a:tblPr>
              <a:tblGrid>
                <a:gridCol w="1773260">
                  <a:extLst>
                    <a:ext uri="{9D8B030D-6E8A-4147-A177-3AD203B41FA5}">
                      <a16:colId xmlns:a16="http://schemas.microsoft.com/office/drawing/2014/main" val="2152660764"/>
                    </a:ext>
                  </a:extLst>
                </a:gridCol>
                <a:gridCol w="3351190">
                  <a:extLst>
                    <a:ext uri="{9D8B030D-6E8A-4147-A177-3AD203B41FA5}">
                      <a16:colId xmlns:a16="http://schemas.microsoft.com/office/drawing/2014/main" val="625606690"/>
                    </a:ext>
                  </a:extLst>
                </a:gridCol>
                <a:gridCol w="3469044">
                  <a:extLst>
                    <a:ext uri="{9D8B030D-6E8A-4147-A177-3AD203B41FA5}">
                      <a16:colId xmlns:a16="http://schemas.microsoft.com/office/drawing/2014/main" val="4001060899"/>
                    </a:ext>
                  </a:extLst>
                </a:gridCol>
                <a:gridCol w="3103206">
                  <a:extLst>
                    <a:ext uri="{9D8B030D-6E8A-4147-A177-3AD203B41FA5}">
                      <a16:colId xmlns:a16="http://schemas.microsoft.com/office/drawing/2014/main" val="1797868988"/>
                    </a:ext>
                  </a:extLst>
                </a:gridCol>
              </a:tblGrid>
              <a:tr h="269414">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主体</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主な動き・業務</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想定される支障・状態</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参考とした主な資料</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extLst>
                  <a:ext uri="{0D108BD9-81ED-4DB2-BD59-A6C34878D82A}">
                    <a16:rowId xmlns:a16="http://schemas.microsoft.com/office/drawing/2014/main" val="4190995485"/>
                  </a:ext>
                </a:extLst>
              </a:tr>
              <a:tr h="449023">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首相</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大阪から政府対応を継続</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東京本部との通信が不安定。十分な補佐体制も限定</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ケーススタディ設定</a:t>
                      </a:r>
                      <a:endParaRPr lang="en-US" altLang="ja-JP"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276021502"/>
                  </a:ext>
                </a:extLst>
              </a:tr>
              <a:tr h="806750">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緊急災害対策本部（本部事務局）・関係閣僚</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東京で地震・台風対応を判断</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首相との共有・確認に時間を要し、意思決定が不安定化</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政府</a:t>
                      </a:r>
                      <a:r>
                        <a:rPr lang="en-US" sz="1200" dirty="0">
                          <a:latin typeface="BIZ UDゴシック" panose="020B0400000000000000" pitchFamily="49" charset="-128"/>
                          <a:ea typeface="BIZ UDゴシック" panose="020B0400000000000000" pitchFamily="49" charset="-128"/>
                        </a:rPr>
                        <a:t>BCP／</a:t>
                      </a:r>
                      <a:r>
                        <a:rPr lang="ja-JP" altLang="en-US" sz="1200">
                          <a:latin typeface="BIZ UDゴシック" panose="020B0400000000000000" pitchFamily="49" charset="-128"/>
                          <a:ea typeface="BIZ UDゴシック" panose="020B0400000000000000" pitchFamily="49" charset="-128"/>
                        </a:rPr>
                        <a:t>首都直下基本計画</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169346749"/>
                  </a:ext>
                </a:extLst>
              </a:tr>
              <a:tr h="808241">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官邸を支える幹部・省庁職員</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首相への報告、閣僚調整、指示伝達</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東京</a:t>
                      </a:r>
                      <a:r>
                        <a:rPr lang="en-US" altLang="ja-JP" sz="1200" dirty="0">
                          <a:latin typeface="BIZ UDゴシック" panose="020B0400000000000000" pitchFamily="49" charset="-128"/>
                          <a:ea typeface="BIZ UDゴシック" panose="020B0400000000000000" pitchFamily="49" charset="-128"/>
                        </a:rPr>
                        <a:t>―</a:t>
                      </a:r>
                      <a:r>
                        <a:rPr lang="ja-JP" altLang="en-US" sz="1200" dirty="0">
                          <a:latin typeface="BIZ UDゴシック" panose="020B0400000000000000" pitchFamily="49" charset="-128"/>
                          <a:ea typeface="BIZ UDゴシック" panose="020B0400000000000000" pitchFamily="49" charset="-128"/>
                        </a:rPr>
                        <a:t>大阪間の調整が増え、通信制約で処理負荷が増大</a:t>
                      </a:r>
                      <a:endParaRPr lang="en-US" altLang="ja-JP" sz="1200" dirty="0">
                        <a:latin typeface="BIZ UDゴシック" panose="020B0400000000000000" pitchFamily="49" charset="-128"/>
                        <a:ea typeface="BIZ UDゴシック" panose="020B0400000000000000" pitchFamily="49" charset="-128"/>
                      </a:endParaRPr>
                    </a:p>
                    <a:p>
                      <a:pPr>
                        <a:buNone/>
                      </a:pPr>
                      <a:r>
                        <a:rPr lang="ja-JP" altLang="en-US" sz="1200" dirty="0">
                          <a:latin typeface="BIZ UDゴシック" panose="020B0400000000000000" pitchFamily="49" charset="-128"/>
                          <a:ea typeface="BIZ UDゴシック" panose="020B0400000000000000" pitchFamily="49" charset="-128"/>
                        </a:rPr>
                        <a:t>空調制約と休息不足が長期化し、職員の疲労がさらに蓄積</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政府</a:t>
                      </a:r>
                      <a:r>
                        <a:rPr lang="en-US" altLang="ja-JP" sz="1200" dirty="0">
                          <a:latin typeface="BIZ UDゴシック" panose="020B0400000000000000" pitchFamily="49" charset="-128"/>
                          <a:ea typeface="BIZ UDゴシック" panose="020B0400000000000000" pitchFamily="49" charset="-128"/>
                        </a:rPr>
                        <a:t>BCP</a:t>
                      </a:r>
                      <a:r>
                        <a:rPr lang="ja-JP" altLang="en-US" sz="1200">
                          <a:latin typeface="BIZ UDゴシック" panose="020B0400000000000000" pitchFamily="49" charset="-128"/>
                          <a:ea typeface="BIZ UDゴシック" panose="020B0400000000000000" pitchFamily="49" charset="-128"/>
                        </a:rPr>
                        <a:t>／中央省庁</a:t>
                      </a:r>
                      <a:r>
                        <a:rPr lang="en-US" altLang="ja-JP" sz="1200" dirty="0">
                          <a:latin typeface="BIZ UDゴシック" panose="020B0400000000000000" pitchFamily="49" charset="-128"/>
                          <a:ea typeface="BIZ UDゴシック" panose="020B0400000000000000" pitchFamily="49" charset="-128"/>
                        </a:rPr>
                        <a:t>BCP</a:t>
                      </a:r>
                      <a:r>
                        <a:rPr lang="ja-JP" altLang="en-US" sz="1200">
                          <a:latin typeface="BIZ UDゴシック" panose="020B0400000000000000" pitchFamily="49" charset="-128"/>
                          <a:ea typeface="BIZ UDゴシック" panose="020B0400000000000000" pitchFamily="49" charset="-128"/>
                        </a:rPr>
                        <a:t>ガイドライン</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786582263"/>
                  </a:ext>
                </a:extLst>
              </a:tr>
              <a:tr h="806750">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内閣府</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本部運営、地震・台風対応の総合調整</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情報集約・本部運営・首相連絡を同時処理し負荷増大</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zh-TW" altLang="en-US" sz="1200">
                          <a:latin typeface="BIZ UDゴシック" panose="020B0400000000000000" pitchFamily="49" charset="-128"/>
                          <a:ea typeface="BIZ UDゴシック" panose="020B0400000000000000" pitchFamily="49" charset="-128"/>
                        </a:rPr>
                        <a:t>防災庁設置準備報告書／政府</a:t>
                      </a:r>
                      <a:r>
                        <a:rPr lang="en-US" altLang="zh-TW" sz="1200" dirty="0">
                          <a:latin typeface="BIZ UDゴシック" panose="020B0400000000000000" pitchFamily="49" charset="-128"/>
                          <a:ea typeface="BIZ UDゴシック" panose="020B0400000000000000" pitchFamily="49" charset="-128"/>
                        </a:rPr>
                        <a:t>BCP</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179552939"/>
                  </a:ext>
                </a:extLst>
              </a:tr>
              <a:tr h="627472">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国土交通省</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道路・鉄道・空港・河川・高潮対応</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複数分野の同時対応で要員・情報処理が逼迫</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国交省関係計画／首都圏大規模水害広域避難タイムライン</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813946021"/>
                  </a:ext>
                </a:extLst>
              </a:tr>
            </a:tbl>
          </a:graphicData>
        </a:graphic>
      </p:graphicFrame>
      <p:sp>
        <p:nvSpPr>
          <p:cNvPr id="3" name="スライド番号プレースホルダー 1">
            <a:extLst>
              <a:ext uri="{FF2B5EF4-FFF2-40B4-BE49-F238E27FC236}">
                <a16:creationId xmlns:a16="http://schemas.microsoft.com/office/drawing/2014/main" id="{BBBB974A-22E5-17A8-4DD3-380672E4B1F4}"/>
              </a:ext>
            </a:extLst>
          </p:cNvPr>
          <p:cNvSpPr>
            <a:spLocks noGrp="1"/>
          </p:cNvSpPr>
          <p:nvPr/>
        </p:nvSpPr>
        <p:spPr>
          <a:xfrm>
            <a:off x="9448800" y="6394177"/>
            <a:ext cx="2743200" cy="365125"/>
          </a:xfrm>
          <a:prstGeom prst="rect">
            <a:avLst/>
          </a:prstGeom>
        </p:spPr>
        <p:txBody>
          <a:bodyPr anchor="ctr"/>
          <a:lstStyle>
            <a:lvl1pPr marL="0" indent="0" algn="l">
              <a:buNone/>
              <a:defRPr sz="1800">
                <a:solidFill>
                  <a:schemeClr val="tx1"/>
                </a:solidFill>
                <a:latin typeface="+mn-lt"/>
                <a:ea typeface="+mn-lt"/>
                <a:cs typeface="+mn-lt"/>
              </a:defRPr>
            </a:lvl1pPr>
            <a:lvl2pPr marL="457200" indent="0" algn="l">
              <a:buNone/>
              <a:defRPr sz="1800">
                <a:solidFill>
                  <a:schemeClr val="tx1"/>
                </a:solidFill>
                <a:latin typeface="+mn-lt"/>
                <a:ea typeface="+mn-lt"/>
                <a:cs typeface="+mn-lt"/>
              </a:defRPr>
            </a:lvl2pPr>
            <a:lvl3pPr marL="914400" indent="0" algn="l">
              <a:buNone/>
              <a:defRPr sz="1800">
                <a:solidFill>
                  <a:schemeClr val="tx1"/>
                </a:solidFill>
                <a:latin typeface="+mn-lt"/>
                <a:ea typeface="+mn-lt"/>
                <a:cs typeface="+mn-lt"/>
              </a:defRPr>
            </a:lvl3pPr>
            <a:lvl4pPr marL="1371600" indent="0" algn="l">
              <a:buNone/>
              <a:defRPr sz="1800">
                <a:solidFill>
                  <a:schemeClr val="tx1"/>
                </a:solidFill>
                <a:latin typeface="+mn-lt"/>
                <a:ea typeface="+mn-lt"/>
                <a:cs typeface="+mn-lt"/>
              </a:defRPr>
            </a:lvl4pPr>
            <a:lvl5pPr marL="1828800" indent="0" algn="l">
              <a:buNone/>
              <a:defRPr sz="1800">
                <a:solidFill>
                  <a:schemeClr val="tx1"/>
                </a:solidFill>
                <a:latin typeface="+mn-lt"/>
                <a:ea typeface="+mn-lt"/>
                <a:cs typeface="+mn-lt"/>
              </a:defRPr>
            </a:lvl5pPr>
            <a:lvl6pPr marL="2286000" indent="0" algn="l">
              <a:buNone/>
              <a:defRPr sz="1800">
                <a:solidFill>
                  <a:schemeClr val="tx1"/>
                </a:solidFill>
                <a:latin typeface="+mn-lt"/>
                <a:ea typeface="+mn-lt"/>
                <a:cs typeface="+mn-lt"/>
              </a:defRPr>
            </a:lvl6pPr>
            <a:lvl7pPr marL="2743200" indent="0" algn="l">
              <a:buNone/>
              <a:defRPr sz="1800">
                <a:solidFill>
                  <a:schemeClr val="tx1"/>
                </a:solidFill>
                <a:latin typeface="+mn-lt"/>
                <a:ea typeface="+mn-lt"/>
                <a:cs typeface="+mn-lt"/>
              </a:defRPr>
            </a:lvl7pPr>
            <a:lvl8pPr marL="3200400" indent="0" algn="l">
              <a:buNone/>
              <a:defRPr sz="1800">
                <a:solidFill>
                  <a:schemeClr val="tx1"/>
                </a:solidFill>
                <a:latin typeface="+mn-lt"/>
                <a:ea typeface="+mn-lt"/>
                <a:cs typeface="+mn-lt"/>
              </a:defRPr>
            </a:lvl8pPr>
            <a:lvl9pPr marL="3657600" indent="0" algn="l">
              <a:buNone/>
              <a:defRPr sz="1800">
                <a:solidFill>
                  <a:schemeClr val="tx1"/>
                </a:solidFill>
                <a:latin typeface="+mn-lt"/>
                <a:ea typeface="+mn-lt"/>
                <a:cs typeface="+mn-lt"/>
              </a:defRPr>
            </a:lvl9pPr>
          </a:lstStyle>
          <a:p>
            <a:pPr algn="r">
              <a:buNone/>
              <a:defRPr sz="1200" b="0">
                <a:solidFill>
                  <a:srgbClr val="1F1F1F"/>
                </a:solidFill>
                <a:latin typeface="BIZ UDゴシック"/>
                <a:ea typeface="BIZ UDゴシック"/>
                <a:cs typeface="BIZ UDゴシック"/>
              </a:defRPr>
            </a:pPr>
            <a:fld id="{F3AE1AE4-D79E-94D6-E825-3FC6C21A77D2}" type="slidenum">
              <a:rPr sz="1200" b="0">
                <a:solidFill>
                  <a:srgbClr val="1F1F1F"/>
                </a:solidFill>
                <a:latin typeface="BIZ UDゴシック"/>
                <a:ea typeface="BIZ UDゴシック"/>
                <a:cs typeface="BIZ UDゴシック"/>
              </a:rPr>
              <a:t>25</a:t>
            </a:fld>
            <a:endParaRPr sz="1400" b="0" dirty="0">
              <a:solidFill>
                <a:srgbClr val="1F1F1F"/>
              </a:solidFill>
              <a:latin typeface="BIZ UDゴシック"/>
              <a:ea typeface="BIZ UDゴシック"/>
              <a:cs typeface="BIZ UDゴシック"/>
            </a:endParaRPr>
          </a:p>
        </p:txBody>
      </p:sp>
      <p:sp>
        <p:nvSpPr>
          <p:cNvPr id="35" name="takeaway-band">
            <a:extLst>
              <a:ext uri="{FF2B5EF4-FFF2-40B4-BE49-F238E27FC236}">
                <a16:creationId xmlns:a16="http://schemas.microsoft.com/office/drawing/2014/main" id="{807206BA-D46E-4EB0-9689-9F9C0C0C567B}"/>
              </a:ext>
            </a:extLst>
          </p:cNvPr>
          <p:cNvSpPr>
            <a:spLocks noGrp="1"/>
          </p:cNvSpPr>
          <p:nvPr/>
        </p:nvSpPr>
        <p:spPr>
          <a:xfrm>
            <a:off x="361950" y="714375"/>
            <a:ext cx="11830050" cy="495300"/>
          </a:xfrm>
          <a:prstGeom prst="rect">
            <a:avLst/>
          </a:prstGeom>
          <a:solidFill>
            <a:srgbClr val="BDD7EE"/>
          </a:solidFill>
          <a:ln w="0">
            <a:solidFill>
              <a:srgbClr val="BDD7EE"/>
            </a:solidFill>
            <a:prstDash val="solid"/>
          </a:ln>
        </p:spPr>
        <p:txBody>
          <a:bodyPr wrap="square" lIns="57150" tIns="38100" rIns="57150" bIns="38100" anchor="ctr">
            <a:noAutofit/>
          </a:bodyPr>
          <a:lstStyle/>
          <a:p>
            <a:pPr marL="285750" indent="-285750" algn="l">
              <a:lnSpc>
                <a:spcPct val="100000"/>
              </a:lnSpc>
              <a:buFont typeface="Wingdings" panose="05000000000000000000" pitchFamily="2" charset="2"/>
              <a:buChar char="u"/>
              <a:defRPr sz="1200" b="0">
                <a:solidFill>
                  <a:srgbClr val="111111"/>
                </a:solidFill>
                <a:latin typeface="BIZ UDゴシック"/>
                <a:ea typeface="BIZ UDゴシック"/>
                <a:cs typeface="BIZ UDゴシック"/>
              </a:defRPr>
            </a:pPr>
            <a:r>
              <a:rPr lang="ja-JP" altLang="en-US" sz="1400" b="0" dirty="0">
                <a:solidFill>
                  <a:srgbClr val="111111"/>
                </a:solidFill>
                <a:latin typeface="BIZ UDゴシック"/>
                <a:ea typeface="BIZ UDゴシック"/>
                <a:cs typeface="BIZ UDゴシック"/>
              </a:rPr>
              <a:t>首相は大阪、緊急災害対策本部（本部事務局）・関係閣僚は東京に所在する状態が続く中、</a:t>
            </a:r>
            <a:r>
              <a:rPr lang="ja-JP" altLang="en-US" sz="1400" b="1" u="sng" dirty="0">
                <a:solidFill>
                  <a:srgbClr val="111111"/>
                </a:solidFill>
                <a:latin typeface="BIZ UDゴシック"/>
                <a:ea typeface="BIZ UDゴシック"/>
                <a:cs typeface="BIZ UDゴシック"/>
              </a:rPr>
              <a:t>台風接近により東京側の電力・通信・交通等の条件がさらに悪化</a:t>
            </a:r>
            <a:r>
              <a:rPr lang="ja-JP" altLang="en-US" sz="1400" b="0" dirty="0">
                <a:solidFill>
                  <a:srgbClr val="111111"/>
                </a:solidFill>
                <a:latin typeface="BIZ UDゴシック"/>
                <a:ea typeface="BIZ UDゴシック"/>
                <a:cs typeface="BIZ UDゴシック"/>
              </a:rPr>
              <a:t>し、首相と政府本部を安定してつなぐことが難しくなる。</a:t>
            </a:r>
            <a:endParaRPr sz="1400" b="0" dirty="0">
              <a:solidFill>
                <a:srgbClr val="111111"/>
              </a:solidFill>
              <a:latin typeface="BIZ UDゴシック"/>
              <a:ea typeface="BIZ UDゴシック"/>
              <a:cs typeface="BIZ UDゴシック"/>
            </a:endParaRPr>
          </a:p>
        </p:txBody>
      </p:sp>
      <p:sp>
        <p:nvSpPr>
          <p:cNvPr id="10" name="title-band">
            <a:extLst>
              <a:ext uri="{FF2B5EF4-FFF2-40B4-BE49-F238E27FC236}">
                <a16:creationId xmlns:a16="http://schemas.microsoft.com/office/drawing/2014/main" id="{9829E852-19FF-B77E-6B49-DA1315706D3D}"/>
              </a:ext>
            </a:extLst>
          </p:cNvPr>
          <p:cNvSpPr>
            <a:spLocks noGrp="1"/>
          </p:cNvSpPr>
          <p:nvPr/>
        </p:nvSpPr>
        <p:spPr>
          <a:xfrm>
            <a:off x="0" y="0"/>
            <a:ext cx="12192000" cy="619125"/>
          </a:xfrm>
          <a:prstGeom prst="rect">
            <a:avLst/>
          </a:prstGeom>
          <a:solidFill>
            <a:srgbClr val="002060"/>
          </a:solidFill>
          <a:ln w="0">
            <a:solidFill>
              <a:srgbClr val="002060"/>
            </a:solidFill>
            <a:prstDash val="solid"/>
          </a:ln>
        </p:spPr>
        <p:txBody>
          <a:bodyPr anchor="ctr" anchorCtr="0"/>
          <a:lstStyle/>
          <a:p>
            <a:r>
              <a:rPr lang="en-US" altLang="ja-JP" sz="2400" b="1" dirty="0">
                <a:solidFill>
                  <a:schemeClr val="bg1"/>
                </a:solidFill>
                <a:latin typeface="BIZ UDゴシック" panose="020B0400000000000000" pitchFamily="49" charset="-128"/>
                <a:ea typeface="BIZ UDゴシック" panose="020B0400000000000000" pitchFamily="49" charset="-128"/>
              </a:rPr>
              <a:t>Ⅱ</a:t>
            </a:r>
            <a:r>
              <a:rPr lang="ja-JP" altLang="en-US" sz="2400" b="1" dirty="0">
                <a:solidFill>
                  <a:schemeClr val="bg1"/>
                </a:solidFill>
                <a:latin typeface="BIZ UDゴシック" panose="020B0400000000000000" pitchFamily="49" charset="-128"/>
                <a:ea typeface="BIZ UDゴシック" panose="020B0400000000000000" pitchFamily="49" charset="-128"/>
              </a:rPr>
              <a:t>ー６　翌日・台風接近前：首相と政府本部が分離、東京側の継続条件がさらに悪化</a:t>
            </a:r>
          </a:p>
        </p:txBody>
      </p:sp>
      <p:sp>
        <p:nvSpPr>
          <p:cNvPr id="11" name="Rectangle 1">
            <a:extLst>
              <a:ext uri="{FF2B5EF4-FFF2-40B4-BE49-F238E27FC236}">
                <a16:creationId xmlns:a16="http://schemas.microsoft.com/office/drawing/2014/main" id="{25DB950E-1B47-2790-9007-7307B1315849}"/>
              </a:ext>
            </a:extLst>
          </p:cNvPr>
          <p:cNvSpPr>
            <a:spLocks noChangeArrowheads="1"/>
          </p:cNvSpPr>
          <p:nvPr/>
        </p:nvSpPr>
        <p:spPr bwMode="auto">
          <a:xfrm>
            <a:off x="669303" y="1225435"/>
            <a:ext cx="11522697" cy="1804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rPr>
              <a:t>首相</a:t>
            </a:r>
            <a:r>
              <a:rPr kumimoji="0" lang="ja-JP" altLang="en-US" sz="1200" b="1" dirty="0">
                <a:highlight>
                  <a:srgbClr val="FFFF00"/>
                </a:highlight>
                <a:latin typeface="BIZ UDゴシック" panose="020B0400000000000000" pitchFamily="49" charset="-128"/>
                <a:ea typeface="BIZ UDゴシック" panose="020B0400000000000000" pitchFamily="49" charset="-128"/>
              </a:rPr>
              <a:t>が</a:t>
            </a:r>
            <a:r>
              <a:rPr kumimoji="0" lang="ja-JP" altLang="en-US"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rPr>
              <a:t>東京へ移動することは困難な状況、と想定</a:t>
            </a:r>
            <a:endParaRPr kumimoji="0" lang="en-US" altLang="ja-JP"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緊急災害対策本部（本部事務局）・関係閣僚、中央省庁は東京で対応を継続</a:t>
            </a:r>
            <a:endParaRPr kumimoji="0" lang="en-US" altLang="ja-JP"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東京圏外バックアップは実施せず、政府本部機能は東京に残置</a:t>
            </a:r>
            <a:endParaRPr kumimoji="0" lang="en-US" altLang="ja-JP"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rPr>
              <a:t>台風接近により、東京圏の電力・通信・交通への追加支障が発生</a:t>
            </a:r>
            <a:endParaRPr kumimoji="0" lang="en-US" altLang="ja-JP"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通信可能な場所・手段がさらに限定</a:t>
            </a:r>
            <a:endParaRPr kumimoji="0" lang="en-US" altLang="ja-JP"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rPr>
              <a:t>空調制約と休息不足が長期化し、職員の疲労がさらに蓄積</a:t>
            </a:r>
            <a:endParaRPr kumimoji="0" lang="en-US" altLang="ja-JP"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rPr>
              <a:t>首相</a:t>
            </a:r>
            <a:r>
              <a:rPr kumimoji="0" lang="en-US" altLang="ja-JP"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rPr>
              <a:t>―</a:t>
            </a:r>
            <a:r>
              <a:rPr kumimoji="0" lang="ja-JP" altLang="en-US"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rPr>
              <a:t>東京本部間の会議・報告・指示伝達が不安定化</a:t>
            </a:r>
            <a:endParaRPr kumimoji="0" lang="en-US" altLang="ja-JP"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rPr>
              <a:t>東京側では地震対応と台風・高潮対応を並行して継続</a:t>
            </a:r>
            <a:endParaRPr kumimoji="0" lang="ja-JP" altLang="ja-JP"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15335162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BF183-0648-A0A1-25EA-22D3EBA7D3A6}"/>
            </a:ext>
          </a:extLst>
        </p:cNvPr>
        <p:cNvGrpSpPr/>
        <p:nvPr/>
      </p:nvGrpSpPr>
      <p:grpSpPr>
        <a:xfrm>
          <a:off x="0" y="0"/>
          <a:ext cx="0" cy="0"/>
          <a:chOff x="0" y="0"/>
          <a:chExt cx="0" cy="0"/>
        </a:xfrm>
      </p:grpSpPr>
      <p:graphicFrame>
        <p:nvGraphicFramePr>
          <p:cNvPr id="9" name="表 8">
            <a:extLst>
              <a:ext uri="{FF2B5EF4-FFF2-40B4-BE49-F238E27FC236}">
                <a16:creationId xmlns:a16="http://schemas.microsoft.com/office/drawing/2014/main" id="{199D0701-13B2-D018-D5E3-52018A2CBF8A}"/>
              </a:ext>
            </a:extLst>
          </p:cNvPr>
          <p:cNvGraphicFramePr>
            <a:graphicFrameLocks noGrp="1"/>
          </p:cNvGraphicFramePr>
          <p:nvPr>
            <p:extLst>
              <p:ext uri="{D42A27DB-BD31-4B8C-83A1-F6EECF244321}">
                <p14:modId xmlns:p14="http://schemas.microsoft.com/office/powerpoint/2010/main" val="4191578770"/>
              </p:ext>
            </p:extLst>
          </p:nvPr>
        </p:nvGraphicFramePr>
        <p:xfrm>
          <a:off x="361950" y="3497982"/>
          <a:ext cx="11696700" cy="3290111"/>
        </p:xfrm>
        <a:graphic>
          <a:graphicData uri="http://schemas.openxmlformats.org/drawingml/2006/table">
            <a:tbl>
              <a:tblPr>
                <a:tableStyleId>{5C22544A-7EE6-4342-B048-85BDC9FD1C3A}</a:tableStyleId>
              </a:tblPr>
              <a:tblGrid>
                <a:gridCol w="1773260">
                  <a:extLst>
                    <a:ext uri="{9D8B030D-6E8A-4147-A177-3AD203B41FA5}">
                      <a16:colId xmlns:a16="http://schemas.microsoft.com/office/drawing/2014/main" val="2152660764"/>
                    </a:ext>
                  </a:extLst>
                </a:gridCol>
                <a:gridCol w="3410117">
                  <a:extLst>
                    <a:ext uri="{9D8B030D-6E8A-4147-A177-3AD203B41FA5}">
                      <a16:colId xmlns:a16="http://schemas.microsoft.com/office/drawing/2014/main" val="625606690"/>
                    </a:ext>
                  </a:extLst>
                </a:gridCol>
                <a:gridCol w="3410117">
                  <a:extLst>
                    <a:ext uri="{9D8B030D-6E8A-4147-A177-3AD203B41FA5}">
                      <a16:colId xmlns:a16="http://schemas.microsoft.com/office/drawing/2014/main" val="4001060899"/>
                    </a:ext>
                  </a:extLst>
                </a:gridCol>
                <a:gridCol w="3103206">
                  <a:extLst>
                    <a:ext uri="{9D8B030D-6E8A-4147-A177-3AD203B41FA5}">
                      <a16:colId xmlns:a16="http://schemas.microsoft.com/office/drawing/2014/main" val="1797868988"/>
                    </a:ext>
                  </a:extLst>
                </a:gridCol>
              </a:tblGrid>
              <a:tr h="273810">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主体</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主な動き・業務</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想定される支障・状態</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参考とした主な資料</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extLst>
                  <a:ext uri="{0D108BD9-81ED-4DB2-BD59-A6C34878D82A}">
                    <a16:rowId xmlns:a16="http://schemas.microsoft.com/office/drawing/2014/main" val="4190995485"/>
                  </a:ext>
                </a:extLst>
              </a:tr>
              <a:tr h="464047">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首相</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大阪から政府対応を継続</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東京本部との通信がさらに不安定化。情報把握・指示伝達に支障</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ケーススタディ設定</a:t>
                      </a:r>
                      <a:endParaRPr lang="en-US" altLang="ja-JP"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863436844"/>
                  </a:ext>
                </a:extLst>
              </a:tr>
              <a:tr h="717678">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緊急災害対策本部（本部事務局）・関係閣僚</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東京で地震・台風後対応を継続</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停電・通信障害で首相との共有・判断が困難化</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政府</a:t>
                      </a:r>
                      <a:r>
                        <a:rPr lang="en-US" sz="1200" dirty="0">
                          <a:latin typeface="BIZ UDゴシック" panose="020B0400000000000000" pitchFamily="49" charset="-128"/>
                          <a:ea typeface="BIZ UDゴシック" panose="020B0400000000000000" pitchFamily="49" charset="-128"/>
                        </a:rPr>
                        <a:t>BCP／</a:t>
                      </a:r>
                      <a:r>
                        <a:rPr lang="ja-JP" altLang="en-US" sz="1200" dirty="0">
                          <a:latin typeface="BIZ UDゴシック" panose="020B0400000000000000" pitchFamily="49" charset="-128"/>
                          <a:ea typeface="BIZ UDゴシック" panose="020B0400000000000000" pitchFamily="49" charset="-128"/>
                        </a:rPr>
                        <a:t>首都直下基本計画</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169346749"/>
                  </a:ext>
                </a:extLst>
              </a:tr>
              <a:tr h="558194">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官邸を支える幹部・省庁職員</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情報整理、首相・閣僚への報告、指示伝達</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電力・通信・システム制約で調整能力が低下</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政府</a:t>
                      </a:r>
                      <a:r>
                        <a:rPr lang="en-US" altLang="ja-JP" sz="1200" dirty="0">
                          <a:latin typeface="BIZ UDゴシック" panose="020B0400000000000000" pitchFamily="49" charset="-128"/>
                          <a:ea typeface="BIZ UDゴシック" panose="020B0400000000000000" pitchFamily="49" charset="-128"/>
                        </a:rPr>
                        <a:t>BCP</a:t>
                      </a:r>
                      <a:r>
                        <a:rPr lang="ja-JP" altLang="en-US" sz="1200" dirty="0">
                          <a:latin typeface="BIZ UDゴシック" panose="020B0400000000000000" pitchFamily="49" charset="-128"/>
                          <a:ea typeface="BIZ UDゴシック" panose="020B0400000000000000" pitchFamily="49" charset="-128"/>
                        </a:rPr>
                        <a:t>／中央省庁</a:t>
                      </a:r>
                      <a:r>
                        <a:rPr lang="en-US" altLang="ja-JP" sz="1200" dirty="0">
                          <a:latin typeface="BIZ UDゴシック" panose="020B0400000000000000" pitchFamily="49" charset="-128"/>
                          <a:ea typeface="BIZ UDゴシック" panose="020B0400000000000000" pitchFamily="49" charset="-128"/>
                        </a:rPr>
                        <a:t>BCP</a:t>
                      </a:r>
                      <a:r>
                        <a:rPr lang="ja-JP" altLang="en-US" sz="1200" dirty="0">
                          <a:latin typeface="BIZ UDゴシック" panose="020B0400000000000000" pitchFamily="49" charset="-128"/>
                          <a:ea typeface="BIZ UDゴシック" panose="020B0400000000000000" pitchFamily="49" charset="-128"/>
                        </a:rPr>
                        <a:t>ガイドライン</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786582263"/>
                  </a:ext>
                </a:extLst>
              </a:tr>
              <a:tr h="717678">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内閣府</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zh-TW" altLang="en-US" sz="1200">
                          <a:latin typeface="BIZ UDゴシック" panose="020B0400000000000000" pitchFamily="49" charset="-128"/>
                          <a:ea typeface="BIZ UDゴシック" panose="020B0400000000000000" pitchFamily="49" charset="-128"/>
                        </a:rPr>
                        <a:t>本部運営、被害情報集約、省庁横断調整</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本部運営・情報集約・首相連絡の継続がさらに困難</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内閣府</a:t>
                      </a:r>
                      <a:r>
                        <a:rPr lang="en-US" sz="1200" dirty="0">
                          <a:latin typeface="BIZ UDゴシック" panose="020B0400000000000000" pitchFamily="49" charset="-128"/>
                          <a:ea typeface="BIZ UDゴシック" panose="020B0400000000000000" pitchFamily="49" charset="-128"/>
                        </a:rPr>
                        <a:t>BCP／</a:t>
                      </a:r>
                      <a:r>
                        <a:rPr lang="ja-JP" altLang="en-US" sz="1200" dirty="0">
                          <a:latin typeface="BIZ UDゴシック" panose="020B0400000000000000" pitchFamily="49" charset="-128"/>
                          <a:ea typeface="BIZ UDゴシック" panose="020B0400000000000000" pitchFamily="49" charset="-128"/>
                        </a:rPr>
                        <a:t>首都直下基本計画</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179552939"/>
                  </a:ext>
                </a:extLst>
              </a:tr>
              <a:tr h="558194">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国土交通省</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台風後の追加被害把握、交通・インフラ復旧</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停電・通信・交通支障で現場把握・本省集約が低下</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zh-CN" altLang="en-US" sz="1200" dirty="0">
                          <a:latin typeface="BIZ UDゴシック" panose="020B0400000000000000" pitchFamily="49" charset="-128"/>
                          <a:ea typeface="BIZ UDゴシック" panose="020B0400000000000000" pitchFamily="49" charset="-128"/>
                        </a:rPr>
                        <a:t>国土交通省</a:t>
                      </a:r>
                      <a:r>
                        <a:rPr lang="en-US" altLang="zh-CN" sz="1200" dirty="0">
                          <a:latin typeface="BIZ UDゴシック" panose="020B0400000000000000" pitchFamily="49" charset="-128"/>
                          <a:ea typeface="BIZ UDゴシック" panose="020B0400000000000000" pitchFamily="49" charset="-128"/>
                        </a:rPr>
                        <a:t>BCP </a:t>
                      </a:r>
                      <a:r>
                        <a:rPr lang="zh-CN" altLang="en-US" sz="1200" dirty="0">
                          <a:latin typeface="BIZ UDゴシック" panose="020B0400000000000000" pitchFamily="49" charset="-128"/>
                          <a:ea typeface="BIZ UDゴシック" panose="020B0400000000000000" pitchFamily="49" charset="-128"/>
                        </a:rPr>
                        <a:t>第</a:t>
                      </a:r>
                      <a:r>
                        <a:rPr lang="en-US" altLang="zh-CN" sz="1200" dirty="0">
                          <a:latin typeface="BIZ UDゴシック" panose="020B0400000000000000" pitchFamily="49" charset="-128"/>
                          <a:ea typeface="BIZ UDゴシック" panose="020B0400000000000000" pitchFamily="49" charset="-128"/>
                        </a:rPr>
                        <a:t>5</a:t>
                      </a:r>
                      <a:r>
                        <a:rPr lang="zh-CN" altLang="en-US" sz="1200" dirty="0">
                          <a:latin typeface="BIZ UDゴシック" panose="020B0400000000000000" pitchFamily="49" charset="-128"/>
                          <a:ea typeface="BIZ UDゴシック" panose="020B0400000000000000" pitchFamily="49" charset="-128"/>
                        </a:rPr>
                        <a:t>版</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813946021"/>
                  </a:ext>
                </a:extLst>
              </a:tr>
            </a:tbl>
          </a:graphicData>
        </a:graphic>
      </p:graphicFrame>
      <p:sp>
        <p:nvSpPr>
          <p:cNvPr id="3" name="スライド番号プレースホルダー 1">
            <a:extLst>
              <a:ext uri="{FF2B5EF4-FFF2-40B4-BE49-F238E27FC236}">
                <a16:creationId xmlns:a16="http://schemas.microsoft.com/office/drawing/2014/main" id="{76CBB0DD-F62B-8E84-FE05-5D3F9E5E10BD}"/>
              </a:ext>
            </a:extLst>
          </p:cNvPr>
          <p:cNvSpPr>
            <a:spLocks noGrp="1"/>
          </p:cNvSpPr>
          <p:nvPr/>
        </p:nvSpPr>
        <p:spPr>
          <a:xfrm>
            <a:off x="9448800" y="6394177"/>
            <a:ext cx="2743200" cy="365125"/>
          </a:xfrm>
          <a:prstGeom prst="rect">
            <a:avLst/>
          </a:prstGeom>
        </p:spPr>
        <p:txBody>
          <a:bodyPr anchor="ctr"/>
          <a:lstStyle>
            <a:lvl1pPr marL="0" indent="0" algn="l">
              <a:buNone/>
              <a:defRPr sz="1800">
                <a:solidFill>
                  <a:schemeClr val="tx1"/>
                </a:solidFill>
                <a:latin typeface="+mn-lt"/>
                <a:ea typeface="+mn-lt"/>
                <a:cs typeface="+mn-lt"/>
              </a:defRPr>
            </a:lvl1pPr>
            <a:lvl2pPr marL="457200" indent="0" algn="l">
              <a:buNone/>
              <a:defRPr sz="1800">
                <a:solidFill>
                  <a:schemeClr val="tx1"/>
                </a:solidFill>
                <a:latin typeface="+mn-lt"/>
                <a:ea typeface="+mn-lt"/>
                <a:cs typeface="+mn-lt"/>
              </a:defRPr>
            </a:lvl2pPr>
            <a:lvl3pPr marL="914400" indent="0" algn="l">
              <a:buNone/>
              <a:defRPr sz="1800">
                <a:solidFill>
                  <a:schemeClr val="tx1"/>
                </a:solidFill>
                <a:latin typeface="+mn-lt"/>
                <a:ea typeface="+mn-lt"/>
                <a:cs typeface="+mn-lt"/>
              </a:defRPr>
            </a:lvl3pPr>
            <a:lvl4pPr marL="1371600" indent="0" algn="l">
              <a:buNone/>
              <a:defRPr sz="1800">
                <a:solidFill>
                  <a:schemeClr val="tx1"/>
                </a:solidFill>
                <a:latin typeface="+mn-lt"/>
                <a:ea typeface="+mn-lt"/>
                <a:cs typeface="+mn-lt"/>
              </a:defRPr>
            </a:lvl4pPr>
            <a:lvl5pPr marL="1828800" indent="0" algn="l">
              <a:buNone/>
              <a:defRPr sz="1800">
                <a:solidFill>
                  <a:schemeClr val="tx1"/>
                </a:solidFill>
                <a:latin typeface="+mn-lt"/>
                <a:ea typeface="+mn-lt"/>
                <a:cs typeface="+mn-lt"/>
              </a:defRPr>
            </a:lvl5pPr>
            <a:lvl6pPr marL="2286000" indent="0" algn="l">
              <a:buNone/>
              <a:defRPr sz="1800">
                <a:solidFill>
                  <a:schemeClr val="tx1"/>
                </a:solidFill>
                <a:latin typeface="+mn-lt"/>
                <a:ea typeface="+mn-lt"/>
                <a:cs typeface="+mn-lt"/>
              </a:defRPr>
            </a:lvl6pPr>
            <a:lvl7pPr marL="2743200" indent="0" algn="l">
              <a:buNone/>
              <a:defRPr sz="1800">
                <a:solidFill>
                  <a:schemeClr val="tx1"/>
                </a:solidFill>
                <a:latin typeface="+mn-lt"/>
                <a:ea typeface="+mn-lt"/>
                <a:cs typeface="+mn-lt"/>
              </a:defRPr>
            </a:lvl7pPr>
            <a:lvl8pPr marL="3200400" indent="0" algn="l">
              <a:buNone/>
              <a:defRPr sz="1800">
                <a:solidFill>
                  <a:schemeClr val="tx1"/>
                </a:solidFill>
                <a:latin typeface="+mn-lt"/>
                <a:ea typeface="+mn-lt"/>
                <a:cs typeface="+mn-lt"/>
              </a:defRPr>
            </a:lvl8pPr>
            <a:lvl9pPr marL="3657600" indent="0" algn="l">
              <a:buNone/>
              <a:defRPr sz="1800">
                <a:solidFill>
                  <a:schemeClr val="tx1"/>
                </a:solidFill>
                <a:latin typeface="+mn-lt"/>
                <a:ea typeface="+mn-lt"/>
                <a:cs typeface="+mn-lt"/>
              </a:defRPr>
            </a:lvl9pPr>
          </a:lstStyle>
          <a:p>
            <a:pPr algn="r">
              <a:buNone/>
              <a:defRPr sz="1200" b="0">
                <a:solidFill>
                  <a:srgbClr val="1F1F1F"/>
                </a:solidFill>
                <a:latin typeface="BIZ UDゴシック"/>
                <a:ea typeface="BIZ UDゴシック"/>
                <a:cs typeface="BIZ UDゴシック"/>
              </a:defRPr>
            </a:pPr>
            <a:fld id="{F3AE1AE4-D79E-94D6-E825-3FC6C21A77D2}" type="slidenum">
              <a:rPr sz="1200" b="0">
                <a:solidFill>
                  <a:srgbClr val="1F1F1F"/>
                </a:solidFill>
                <a:latin typeface="BIZ UDゴシック"/>
                <a:ea typeface="BIZ UDゴシック"/>
                <a:cs typeface="BIZ UDゴシック"/>
              </a:rPr>
              <a:t>26</a:t>
            </a:fld>
            <a:endParaRPr sz="1400" b="0" dirty="0">
              <a:solidFill>
                <a:srgbClr val="1F1F1F"/>
              </a:solidFill>
              <a:latin typeface="BIZ UDゴシック"/>
              <a:ea typeface="BIZ UDゴシック"/>
              <a:cs typeface="BIZ UDゴシック"/>
            </a:endParaRPr>
          </a:p>
        </p:txBody>
      </p:sp>
      <p:sp>
        <p:nvSpPr>
          <p:cNvPr id="35" name="takeaway-band">
            <a:extLst>
              <a:ext uri="{FF2B5EF4-FFF2-40B4-BE49-F238E27FC236}">
                <a16:creationId xmlns:a16="http://schemas.microsoft.com/office/drawing/2014/main" id="{29DBD8A2-932E-FB41-2885-0B4313A8FCB2}"/>
              </a:ext>
            </a:extLst>
          </p:cNvPr>
          <p:cNvSpPr>
            <a:spLocks noGrp="1"/>
          </p:cNvSpPr>
          <p:nvPr/>
        </p:nvSpPr>
        <p:spPr>
          <a:xfrm>
            <a:off x="361950" y="714374"/>
            <a:ext cx="11830050" cy="871235"/>
          </a:xfrm>
          <a:prstGeom prst="rect">
            <a:avLst/>
          </a:prstGeom>
          <a:solidFill>
            <a:srgbClr val="BDD7EE"/>
          </a:solidFill>
          <a:ln w="0">
            <a:solidFill>
              <a:srgbClr val="BDD7EE"/>
            </a:solidFill>
            <a:prstDash val="solid"/>
          </a:ln>
        </p:spPr>
        <p:txBody>
          <a:bodyPr wrap="square" lIns="57150" tIns="38100" rIns="57150" bIns="38100" anchor="ctr">
            <a:noAutofit/>
          </a:bodyPr>
          <a:lstStyle/>
          <a:p>
            <a:pPr marL="285750" indent="-285750" algn="l">
              <a:lnSpc>
                <a:spcPct val="100000"/>
              </a:lnSpc>
              <a:spcBef>
                <a:spcPts val="600"/>
              </a:spcBef>
              <a:buFont typeface="Wingdings" panose="05000000000000000000" pitchFamily="2" charset="2"/>
              <a:buChar char="u"/>
              <a:defRPr sz="1200" b="0">
                <a:solidFill>
                  <a:srgbClr val="111111"/>
                </a:solidFill>
                <a:latin typeface="BIZ UDゴシック"/>
                <a:ea typeface="BIZ UDゴシック"/>
                <a:cs typeface="BIZ UDゴシック"/>
              </a:defRPr>
            </a:pPr>
            <a:r>
              <a:rPr lang="ja-JP" altLang="en-US" sz="1400" b="1" u="sng" dirty="0">
                <a:solidFill>
                  <a:srgbClr val="111111"/>
                </a:solidFill>
                <a:latin typeface="BIZ UDゴシック"/>
                <a:ea typeface="BIZ UDゴシック"/>
                <a:cs typeface="BIZ UDゴシック"/>
              </a:rPr>
              <a:t>本ケースでは、台風・高潮等による電力・通信設備への追加被害が重なり、東京圏でブラックアウトが発生するケースを仮定</a:t>
            </a:r>
            <a:endParaRPr lang="en-US" altLang="ja-JP" sz="1400" b="1" u="sng" dirty="0">
              <a:solidFill>
                <a:srgbClr val="111111"/>
              </a:solidFill>
              <a:latin typeface="BIZ UDゴシック"/>
              <a:ea typeface="BIZ UDゴシック"/>
              <a:cs typeface="BIZ UDゴシック"/>
            </a:endParaRPr>
          </a:p>
          <a:p>
            <a:pPr marL="285750" indent="-285750" algn="l">
              <a:lnSpc>
                <a:spcPct val="100000"/>
              </a:lnSpc>
              <a:spcBef>
                <a:spcPts val="600"/>
              </a:spcBef>
              <a:buFont typeface="Wingdings" panose="05000000000000000000" pitchFamily="2" charset="2"/>
              <a:buChar char="u"/>
              <a:defRPr sz="1200" b="0">
                <a:solidFill>
                  <a:srgbClr val="111111"/>
                </a:solidFill>
                <a:latin typeface="BIZ UDゴシック"/>
                <a:ea typeface="BIZ UDゴシック"/>
                <a:cs typeface="BIZ UDゴシック"/>
              </a:defRPr>
            </a:pPr>
            <a:r>
              <a:rPr lang="ja-JP" altLang="en-US" sz="1400" dirty="0">
                <a:solidFill>
                  <a:srgbClr val="111111"/>
                </a:solidFill>
                <a:latin typeface="BIZ UDゴシック"/>
                <a:ea typeface="BIZ UDゴシック"/>
                <a:cs typeface="BIZ UDゴシック"/>
              </a:rPr>
              <a:t>台風・高潮による追加被害を契機に東京圏でブラックアウトが発生し、</a:t>
            </a:r>
            <a:r>
              <a:rPr lang="ja-JP" altLang="en-US" sz="1400" b="1" u="sng" dirty="0">
                <a:solidFill>
                  <a:srgbClr val="111111"/>
                </a:solidFill>
                <a:latin typeface="BIZ UDゴシック"/>
                <a:ea typeface="BIZ UDゴシック"/>
                <a:cs typeface="BIZ UDゴシック"/>
              </a:rPr>
              <a:t>通信・交通・システム等の制約がさらに拡大</a:t>
            </a:r>
            <a:r>
              <a:rPr lang="ja-JP" altLang="en-US" sz="1400" dirty="0">
                <a:solidFill>
                  <a:srgbClr val="111111"/>
                </a:solidFill>
                <a:latin typeface="BIZ UDゴシック"/>
                <a:ea typeface="BIZ UDゴシック"/>
                <a:cs typeface="BIZ UDゴシック"/>
              </a:rPr>
              <a:t>。首相は大阪、緊急災害対策本部（本部事務局）・関係閣僚は東京に所在したまま、両者をつなぐ通信も一層不安定となる。</a:t>
            </a:r>
            <a:endParaRPr sz="1400" b="1" u="sng" dirty="0">
              <a:solidFill>
                <a:srgbClr val="111111"/>
              </a:solidFill>
              <a:latin typeface="BIZ UDゴシック"/>
              <a:ea typeface="BIZ UDゴシック"/>
              <a:cs typeface="BIZ UDゴシック"/>
            </a:endParaRPr>
          </a:p>
        </p:txBody>
      </p:sp>
      <p:sp>
        <p:nvSpPr>
          <p:cNvPr id="10" name="title-band">
            <a:extLst>
              <a:ext uri="{FF2B5EF4-FFF2-40B4-BE49-F238E27FC236}">
                <a16:creationId xmlns:a16="http://schemas.microsoft.com/office/drawing/2014/main" id="{171468AB-49E3-5B67-6A2D-7D01FF67A6B4}"/>
              </a:ext>
            </a:extLst>
          </p:cNvPr>
          <p:cNvSpPr>
            <a:spLocks noGrp="1"/>
          </p:cNvSpPr>
          <p:nvPr/>
        </p:nvSpPr>
        <p:spPr>
          <a:xfrm>
            <a:off x="0" y="0"/>
            <a:ext cx="12192000" cy="619125"/>
          </a:xfrm>
          <a:prstGeom prst="rect">
            <a:avLst/>
          </a:prstGeom>
          <a:solidFill>
            <a:srgbClr val="002060"/>
          </a:solidFill>
          <a:ln w="0">
            <a:solidFill>
              <a:srgbClr val="002060"/>
            </a:solidFill>
            <a:prstDash val="solid"/>
          </a:ln>
        </p:spPr>
        <p:txBody>
          <a:bodyPr anchor="ctr" anchorCtr="0"/>
          <a:lstStyle/>
          <a:p>
            <a:r>
              <a:rPr lang="en-US" altLang="ja-JP" sz="2400" b="1" dirty="0">
                <a:solidFill>
                  <a:schemeClr val="bg1"/>
                </a:solidFill>
                <a:latin typeface="BIZ UDゴシック" panose="020B0400000000000000" pitchFamily="49" charset="-128"/>
                <a:ea typeface="BIZ UDゴシック" panose="020B0400000000000000" pitchFamily="49" charset="-128"/>
              </a:rPr>
              <a:t>Ⅱ</a:t>
            </a:r>
            <a:r>
              <a:rPr lang="ja-JP" altLang="en-US" sz="2400" b="1" dirty="0">
                <a:solidFill>
                  <a:schemeClr val="bg1"/>
                </a:solidFill>
                <a:latin typeface="BIZ UDゴシック" panose="020B0400000000000000" pitchFamily="49" charset="-128"/>
                <a:ea typeface="BIZ UDゴシック" panose="020B0400000000000000" pitchFamily="49" charset="-128"/>
              </a:rPr>
              <a:t>ー７　</a:t>
            </a:r>
            <a:r>
              <a:rPr lang="ja-JP" altLang="en-US" sz="2000" b="1" dirty="0">
                <a:solidFill>
                  <a:schemeClr val="bg1"/>
                </a:solidFill>
                <a:latin typeface="BIZ UDゴシック" panose="020B0400000000000000" pitchFamily="49" charset="-128"/>
                <a:ea typeface="BIZ UDゴシック" panose="020B0400000000000000" pitchFamily="49" charset="-128"/>
              </a:rPr>
              <a:t>台風最接近～通過後：ブラックアウトにより東京圏の政府機能継続条件が急激に悪化</a:t>
            </a:r>
            <a:endParaRPr lang="ja-JP" altLang="en-US" sz="2400" b="1" dirty="0">
              <a:solidFill>
                <a:schemeClr val="bg1"/>
              </a:solidFill>
              <a:latin typeface="BIZ UDゴシック" panose="020B0400000000000000" pitchFamily="49" charset="-128"/>
              <a:ea typeface="BIZ UDゴシック" panose="020B0400000000000000" pitchFamily="49" charset="-128"/>
            </a:endParaRPr>
          </a:p>
        </p:txBody>
      </p:sp>
      <p:sp>
        <p:nvSpPr>
          <p:cNvPr id="11" name="Rectangle 1">
            <a:extLst>
              <a:ext uri="{FF2B5EF4-FFF2-40B4-BE49-F238E27FC236}">
                <a16:creationId xmlns:a16="http://schemas.microsoft.com/office/drawing/2014/main" id="{F368F716-C3FA-5603-EF59-64B6FBE6D6BB}"/>
              </a:ext>
            </a:extLst>
          </p:cNvPr>
          <p:cNvSpPr>
            <a:spLocks noChangeArrowheads="1"/>
          </p:cNvSpPr>
          <p:nvPr/>
        </p:nvSpPr>
        <p:spPr bwMode="auto">
          <a:xfrm>
            <a:off x="669303" y="1625613"/>
            <a:ext cx="11522697" cy="1804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lvl="0" indent="-171450" eaLnBrk="0" fontAlgn="base" hangingPunct="0">
              <a:lnSpc>
                <a:spcPts val="1700"/>
              </a:lnSpc>
              <a:spcBef>
                <a:spcPct val="0"/>
              </a:spcBef>
              <a:spcAft>
                <a:spcPct val="0"/>
              </a:spcAft>
              <a:buFont typeface="Wingdings" panose="05000000000000000000" pitchFamily="2" charset="2"/>
              <a:buChar char="l"/>
            </a:pPr>
            <a:r>
              <a:rPr kumimoji="0" lang="ja-JP" altLang="en-US" sz="120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引き続き、</a:t>
            </a:r>
            <a:r>
              <a:rPr kumimoji="0" lang="ja-JP" altLang="en-US" sz="1200" b="1" dirty="0">
                <a:highlight>
                  <a:srgbClr val="FFFF00"/>
                </a:highlight>
                <a:latin typeface="BIZ UDゴシック" panose="020B0400000000000000" pitchFamily="49" charset="-128"/>
                <a:ea typeface="BIZ UDゴシック" panose="020B0400000000000000" pitchFamily="49" charset="-128"/>
              </a:rPr>
              <a:t>首相が東京へ移動することは困難な状況、と想定</a:t>
            </a:r>
            <a:endParaRPr kumimoji="0" lang="en-US" altLang="ja-JP" sz="1200" b="1" dirty="0">
              <a:highlight>
                <a:srgbClr val="FFFF00"/>
              </a:highlight>
              <a:latin typeface="BIZ UDゴシック" panose="020B0400000000000000" pitchFamily="49" charset="-128"/>
              <a:ea typeface="BIZ UDゴシック" panose="020B0400000000000000" pitchFamily="49" charset="-128"/>
            </a:endParaRPr>
          </a:p>
          <a:p>
            <a:pPr marL="171450" indent="-171450" eaLnBrk="0" fontAlgn="base" hangingPunct="0">
              <a:lnSpc>
                <a:spcPts val="1700"/>
              </a:lnSpc>
              <a:spcBef>
                <a:spcPct val="0"/>
              </a:spcBef>
              <a:spcAft>
                <a:spcPct val="0"/>
              </a:spcAft>
              <a:buFont typeface="Wingdings" panose="05000000000000000000" pitchFamily="2" charset="2"/>
              <a:buChar char="l"/>
            </a:pPr>
            <a:r>
              <a:rPr kumimoji="0" lang="ja-JP" altLang="en-US" sz="120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東京湾で高潮が発生。火力発電所にも被害を想定</a:t>
            </a:r>
            <a:endParaRPr kumimoji="0" lang="en-US" altLang="ja-JP" sz="120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indent="-171450" eaLnBrk="0" fontAlgn="base" hangingPunct="0">
              <a:lnSpc>
                <a:spcPts val="1700"/>
              </a:lnSpc>
              <a:spcBef>
                <a:spcPct val="0"/>
              </a:spcBef>
              <a:spcAft>
                <a:spcPct val="0"/>
              </a:spcAft>
              <a:buFont typeface="Wingdings" panose="05000000000000000000" pitchFamily="2" charset="2"/>
              <a:buChar char="l"/>
            </a:pPr>
            <a:r>
              <a:rPr kumimoji="0" lang="ja-JP" altLang="en-US" sz="1200" dirty="0">
                <a:latin typeface="BIZ UDゴシック" panose="020B0400000000000000" pitchFamily="49" charset="-128"/>
                <a:ea typeface="BIZ UDゴシック" panose="020B0400000000000000" pitchFamily="49" charset="-128"/>
              </a:rPr>
              <a:t>台風通過により送配電設備、通信設備、交通インフラに追加被害</a:t>
            </a:r>
            <a:endParaRPr kumimoji="0" lang="en-US" altLang="ja-JP" sz="120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rPr>
              <a:t>東京圏で大規模停電（ブラックアウト）が発生</a:t>
            </a:r>
            <a:endParaRPr kumimoji="0" lang="en-US" altLang="ja-JP"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非常用電源・燃料への依存が急増</a:t>
            </a:r>
            <a:endParaRPr kumimoji="0" lang="en-US" altLang="ja-JP" sz="120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rPr>
              <a:t>通信設備の停止が拡大し、首相</a:t>
            </a:r>
            <a:r>
              <a:rPr kumimoji="0" lang="en-US" altLang="ja-JP"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rPr>
              <a:t>―</a:t>
            </a:r>
            <a:r>
              <a:rPr kumimoji="0" lang="ja-JP" altLang="en-US"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rPr>
              <a:t>東京本部間の通信も一層不安定</a:t>
            </a:r>
            <a:endParaRPr kumimoji="0" lang="en-US" altLang="ja-JP"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庁内サーバー等は電力・空調制約で安定運用が困難</a:t>
            </a:r>
            <a:endParaRPr kumimoji="0" lang="en-US" altLang="ja-JP" sz="120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道路・鉄道・物流の支障が再拡大</a:t>
            </a:r>
            <a:endParaRPr kumimoji="0" lang="en-US" altLang="ja-JP" sz="120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32313411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FA8B3-DB6B-FBD3-9588-5F588449C1EB}"/>
            </a:ext>
          </a:extLst>
        </p:cNvPr>
        <p:cNvGrpSpPr/>
        <p:nvPr/>
      </p:nvGrpSpPr>
      <p:grpSpPr>
        <a:xfrm>
          <a:off x="0" y="0"/>
          <a:ext cx="0" cy="0"/>
          <a:chOff x="0" y="0"/>
          <a:chExt cx="0" cy="0"/>
        </a:xfrm>
      </p:grpSpPr>
      <p:graphicFrame>
        <p:nvGraphicFramePr>
          <p:cNvPr id="9" name="表 8">
            <a:extLst>
              <a:ext uri="{FF2B5EF4-FFF2-40B4-BE49-F238E27FC236}">
                <a16:creationId xmlns:a16="http://schemas.microsoft.com/office/drawing/2014/main" id="{CA736661-234A-DC28-775A-AE282FD1BC13}"/>
              </a:ext>
            </a:extLst>
          </p:cNvPr>
          <p:cNvGraphicFramePr>
            <a:graphicFrameLocks noGrp="1"/>
          </p:cNvGraphicFramePr>
          <p:nvPr>
            <p:extLst>
              <p:ext uri="{D42A27DB-BD31-4B8C-83A1-F6EECF244321}">
                <p14:modId xmlns:p14="http://schemas.microsoft.com/office/powerpoint/2010/main" val="2604915007"/>
              </p:ext>
            </p:extLst>
          </p:nvPr>
        </p:nvGraphicFramePr>
        <p:xfrm>
          <a:off x="361950" y="2875176"/>
          <a:ext cx="11696700" cy="3869149"/>
        </p:xfrm>
        <a:graphic>
          <a:graphicData uri="http://schemas.openxmlformats.org/drawingml/2006/table">
            <a:tbl>
              <a:tblPr>
                <a:tableStyleId>{5C22544A-7EE6-4342-B048-85BDC9FD1C3A}</a:tableStyleId>
              </a:tblPr>
              <a:tblGrid>
                <a:gridCol w="1773260">
                  <a:extLst>
                    <a:ext uri="{9D8B030D-6E8A-4147-A177-3AD203B41FA5}">
                      <a16:colId xmlns:a16="http://schemas.microsoft.com/office/drawing/2014/main" val="2152660764"/>
                    </a:ext>
                  </a:extLst>
                </a:gridCol>
                <a:gridCol w="3410117">
                  <a:extLst>
                    <a:ext uri="{9D8B030D-6E8A-4147-A177-3AD203B41FA5}">
                      <a16:colId xmlns:a16="http://schemas.microsoft.com/office/drawing/2014/main" val="625606690"/>
                    </a:ext>
                  </a:extLst>
                </a:gridCol>
                <a:gridCol w="3410117">
                  <a:extLst>
                    <a:ext uri="{9D8B030D-6E8A-4147-A177-3AD203B41FA5}">
                      <a16:colId xmlns:a16="http://schemas.microsoft.com/office/drawing/2014/main" val="4001060899"/>
                    </a:ext>
                  </a:extLst>
                </a:gridCol>
                <a:gridCol w="3103206">
                  <a:extLst>
                    <a:ext uri="{9D8B030D-6E8A-4147-A177-3AD203B41FA5}">
                      <a16:colId xmlns:a16="http://schemas.microsoft.com/office/drawing/2014/main" val="1797868988"/>
                    </a:ext>
                  </a:extLst>
                </a:gridCol>
              </a:tblGrid>
              <a:tr h="292230">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主体</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主な動き・業務</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想定される支障・状態</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参考とした主な資料</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extLst>
                  <a:ext uri="{0D108BD9-81ED-4DB2-BD59-A6C34878D82A}">
                    <a16:rowId xmlns:a16="http://schemas.microsoft.com/office/drawing/2014/main" val="4190995485"/>
                  </a:ext>
                </a:extLst>
              </a:tr>
              <a:tr h="423865">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首相</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大阪から東京へ復帰し、政府対応を継続</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東京側の通信・執務環境はなお制約あり</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ケーススタディ設定</a:t>
                      </a:r>
                      <a:endParaRPr lang="en-US" altLang="ja-JP"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4804995"/>
                  </a:ext>
                </a:extLst>
              </a:tr>
              <a:tr h="706442">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緊急災害対策本部（本部事務局）・関係閣僚</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応急対応・復旧方針を継続判断</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長時間対応による疲労、判断案件の集中が継続</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政府</a:t>
                      </a:r>
                      <a:r>
                        <a:rPr lang="en-US" sz="1200" dirty="0">
                          <a:latin typeface="BIZ UDゴシック" panose="020B0400000000000000" pitchFamily="49" charset="-128"/>
                          <a:ea typeface="BIZ UDゴシック" panose="020B0400000000000000" pitchFamily="49" charset="-128"/>
                        </a:rPr>
                        <a:t>BCP／</a:t>
                      </a:r>
                      <a:r>
                        <a:rPr lang="ja-JP" altLang="en-US" sz="1200">
                          <a:latin typeface="BIZ UDゴシック" panose="020B0400000000000000" pitchFamily="49" charset="-128"/>
                          <a:ea typeface="BIZ UDゴシック" panose="020B0400000000000000" pitchFamily="49" charset="-128"/>
                        </a:rPr>
                        <a:t>首都直下基本計画</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169346749"/>
                  </a:ext>
                </a:extLst>
              </a:tr>
              <a:tr h="1271596">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官邸を支える幹部・省庁職員</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情報整理、首相・閣僚への報告、省庁間調整</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交代要員不足や通信制約で処理能力が十分回復しない</a:t>
                      </a:r>
                      <a:br>
                        <a:rPr lang="en-US" altLang="ja-JP" sz="1200" dirty="0">
                          <a:latin typeface="BIZ UDゴシック" panose="020B0400000000000000" pitchFamily="49" charset="-128"/>
                          <a:ea typeface="BIZ UDゴシック" panose="020B0400000000000000" pitchFamily="49" charset="-128"/>
                        </a:rPr>
                      </a:br>
                      <a:r>
                        <a:rPr lang="ja-JP" altLang="en-US" sz="1200" dirty="0">
                          <a:latin typeface="BIZ UDゴシック" panose="020B0400000000000000" pitchFamily="49" charset="-128"/>
                          <a:ea typeface="BIZ UDゴシック" panose="020B0400000000000000" pitchFamily="49" charset="-128"/>
                        </a:rPr>
                        <a:t>国会会期中であり、災害対応に関する国会説明等も並行</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政府</a:t>
                      </a:r>
                      <a:r>
                        <a:rPr lang="en-US" altLang="ja-JP" sz="1200" dirty="0">
                          <a:latin typeface="BIZ UDゴシック" panose="020B0400000000000000" pitchFamily="49" charset="-128"/>
                          <a:ea typeface="BIZ UDゴシック" panose="020B0400000000000000" pitchFamily="49" charset="-128"/>
                        </a:rPr>
                        <a:t>BCP</a:t>
                      </a:r>
                      <a:r>
                        <a:rPr lang="ja-JP" altLang="en-US" sz="1200">
                          <a:latin typeface="BIZ UDゴシック" panose="020B0400000000000000" pitchFamily="49" charset="-128"/>
                          <a:ea typeface="BIZ UDゴシック" panose="020B0400000000000000" pitchFamily="49" charset="-128"/>
                        </a:rPr>
                        <a:t>／中央省庁</a:t>
                      </a:r>
                      <a:r>
                        <a:rPr lang="en-US" altLang="ja-JP" sz="1200" dirty="0">
                          <a:latin typeface="BIZ UDゴシック" panose="020B0400000000000000" pitchFamily="49" charset="-128"/>
                          <a:ea typeface="BIZ UDゴシック" panose="020B0400000000000000" pitchFamily="49" charset="-128"/>
                        </a:rPr>
                        <a:t>BCP</a:t>
                      </a:r>
                      <a:r>
                        <a:rPr lang="ja-JP" altLang="en-US" sz="1200">
                          <a:latin typeface="BIZ UDゴシック" panose="020B0400000000000000" pitchFamily="49" charset="-128"/>
                          <a:ea typeface="BIZ UDゴシック" panose="020B0400000000000000" pitchFamily="49" charset="-128"/>
                        </a:rPr>
                        <a:t>ガイドライン</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786582263"/>
                  </a:ext>
                </a:extLst>
              </a:tr>
              <a:tr h="468574">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内閣府</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本部運営、被害・復旧情報集約、総合調整</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長期対応で要員負荷が蓄積。調整案件も継続</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zh-TW" altLang="en-US" sz="1200">
                          <a:latin typeface="BIZ UDゴシック" panose="020B0400000000000000" pitchFamily="49" charset="-128"/>
                          <a:ea typeface="BIZ UDゴシック" panose="020B0400000000000000" pitchFamily="49" charset="-128"/>
                        </a:rPr>
                        <a:t>防災庁設置準備報告書／政府</a:t>
                      </a:r>
                      <a:r>
                        <a:rPr lang="en-US" altLang="zh-TW" sz="1200" dirty="0">
                          <a:latin typeface="BIZ UDゴシック" panose="020B0400000000000000" pitchFamily="49" charset="-128"/>
                          <a:ea typeface="BIZ UDゴシック" panose="020B0400000000000000" pitchFamily="49" charset="-128"/>
                        </a:rPr>
                        <a:t>BCP</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179552939"/>
                  </a:ext>
                </a:extLst>
              </a:tr>
              <a:tr h="706442">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国土交通省</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交通・物流・インフラ復旧を継続</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復旧業務が長期化し、現場・本省双方の負荷が継続</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zh-CN" altLang="en-US" sz="1200" dirty="0">
                          <a:latin typeface="BIZ UDゴシック" panose="020B0400000000000000" pitchFamily="49" charset="-128"/>
                          <a:ea typeface="BIZ UDゴシック" panose="020B0400000000000000" pitchFamily="49" charset="-128"/>
                        </a:rPr>
                        <a:t>国交省</a:t>
                      </a:r>
                      <a:r>
                        <a:rPr lang="en-US" altLang="zh-CN" sz="1200" dirty="0">
                          <a:latin typeface="BIZ UDゴシック" panose="020B0400000000000000" pitchFamily="49" charset="-128"/>
                          <a:ea typeface="BIZ UDゴシック" panose="020B0400000000000000" pitchFamily="49" charset="-128"/>
                        </a:rPr>
                        <a:t>BCP</a:t>
                      </a:r>
                      <a:r>
                        <a:rPr lang="zh-CN" altLang="en-US" sz="1200" dirty="0">
                          <a:latin typeface="BIZ UDゴシック" panose="020B0400000000000000" pitchFamily="49" charset="-128"/>
                          <a:ea typeface="BIZ UDゴシック" panose="020B0400000000000000" pitchFamily="49" charset="-128"/>
                        </a:rPr>
                        <a:t>／首都直下基本計画</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813946021"/>
                  </a:ext>
                </a:extLst>
              </a:tr>
            </a:tbl>
          </a:graphicData>
        </a:graphic>
      </p:graphicFrame>
      <p:sp>
        <p:nvSpPr>
          <p:cNvPr id="3" name="スライド番号プレースホルダー 1">
            <a:extLst>
              <a:ext uri="{FF2B5EF4-FFF2-40B4-BE49-F238E27FC236}">
                <a16:creationId xmlns:a16="http://schemas.microsoft.com/office/drawing/2014/main" id="{4087FF76-FD6B-6EAF-81F1-FC84B9222C9F}"/>
              </a:ext>
            </a:extLst>
          </p:cNvPr>
          <p:cNvSpPr>
            <a:spLocks noGrp="1"/>
          </p:cNvSpPr>
          <p:nvPr/>
        </p:nvSpPr>
        <p:spPr>
          <a:xfrm>
            <a:off x="9448800" y="6394177"/>
            <a:ext cx="2743200" cy="365125"/>
          </a:xfrm>
          <a:prstGeom prst="rect">
            <a:avLst/>
          </a:prstGeom>
        </p:spPr>
        <p:txBody>
          <a:bodyPr anchor="ctr"/>
          <a:lstStyle>
            <a:lvl1pPr marL="0" indent="0" algn="l">
              <a:buNone/>
              <a:defRPr sz="1800">
                <a:solidFill>
                  <a:schemeClr val="tx1"/>
                </a:solidFill>
                <a:latin typeface="+mn-lt"/>
                <a:ea typeface="+mn-lt"/>
                <a:cs typeface="+mn-lt"/>
              </a:defRPr>
            </a:lvl1pPr>
            <a:lvl2pPr marL="457200" indent="0" algn="l">
              <a:buNone/>
              <a:defRPr sz="1800">
                <a:solidFill>
                  <a:schemeClr val="tx1"/>
                </a:solidFill>
                <a:latin typeface="+mn-lt"/>
                <a:ea typeface="+mn-lt"/>
                <a:cs typeface="+mn-lt"/>
              </a:defRPr>
            </a:lvl2pPr>
            <a:lvl3pPr marL="914400" indent="0" algn="l">
              <a:buNone/>
              <a:defRPr sz="1800">
                <a:solidFill>
                  <a:schemeClr val="tx1"/>
                </a:solidFill>
                <a:latin typeface="+mn-lt"/>
                <a:ea typeface="+mn-lt"/>
                <a:cs typeface="+mn-lt"/>
              </a:defRPr>
            </a:lvl3pPr>
            <a:lvl4pPr marL="1371600" indent="0" algn="l">
              <a:buNone/>
              <a:defRPr sz="1800">
                <a:solidFill>
                  <a:schemeClr val="tx1"/>
                </a:solidFill>
                <a:latin typeface="+mn-lt"/>
                <a:ea typeface="+mn-lt"/>
                <a:cs typeface="+mn-lt"/>
              </a:defRPr>
            </a:lvl4pPr>
            <a:lvl5pPr marL="1828800" indent="0" algn="l">
              <a:buNone/>
              <a:defRPr sz="1800">
                <a:solidFill>
                  <a:schemeClr val="tx1"/>
                </a:solidFill>
                <a:latin typeface="+mn-lt"/>
                <a:ea typeface="+mn-lt"/>
                <a:cs typeface="+mn-lt"/>
              </a:defRPr>
            </a:lvl5pPr>
            <a:lvl6pPr marL="2286000" indent="0" algn="l">
              <a:buNone/>
              <a:defRPr sz="1800">
                <a:solidFill>
                  <a:schemeClr val="tx1"/>
                </a:solidFill>
                <a:latin typeface="+mn-lt"/>
                <a:ea typeface="+mn-lt"/>
                <a:cs typeface="+mn-lt"/>
              </a:defRPr>
            </a:lvl6pPr>
            <a:lvl7pPr marL="2743200" indent="0" algn="l">
              <a:buNone/>
              <a:defRPr sz="1800">
                <a:solidFill>
                  <a:schemeClr val="tx1"/>
                </a:solidFill>
                <a:latin typeface="+mn-lt"/>
                <a:ea typeface="+mn-lt"/>
                <a:cs typeface="+mn-lt"/>
              </a:defRPr>
            </a:lvl7pPr>
            <a:lvl8pPr marL="3200400" indent="0" algn="l">
              <a:buNone/>
              <a:defRPr sz="1800">
                <a:solidFill>
                  <a:schemeClr val="tx1"/>
                </a:solidFill>
                <a:latin typeface="+mn-lt"/>
                <a:ea typeface="+mn-lt"/>
                <a:cs typeface="+mn-lt"/>
              </a:defRPr>
            </a:lvl8pPr>
            <a:lvl9pPr marL="3657600" indent="0" algn="l">
              <a:buNone/>
              <a:defRPr sz="1800">
                <a:solidFill>
                  <a:schemeClr val="tx1"/>
                </a:solidFill>
                <a:latin typeface="+mn-lt"/>
                <a:ea typeface="+mn-lt"/>
                <a:cs typeface="+mn-lt"/>
              </a:defRPr>
            </a:lvl9pPr>
          </a:lstStyle>
          <a:p>
            <a:pPr algn="r">
              <a:buNone/>
              <a:defRPr sz="1200" b="0">
                <a:solidFill>
                  <a:srgbClr val="1F1F1F"/>
                </a:solidFill>
                <a:latin typeface="BIZ UDゴシック"/>
                <a:ea typeface="BIZ UDゴシック"/>
                <a:cs typeface="BIZ UDゴシック"/>
              </a:defRPr>
            </a:pPr>
            <a:fld id="{F3AE1AE4-D79E-94D6-E825-3FC6C21A77D2}" type="slidenum">
              <a:rPr sz="1200" b="0">
                <a:solidFill>
                  <a:srgbClr val="1F1F1F"/>
                </a:solidFill>
                <a:latin typeface="BIZ UDゴシック"/>
                <a:ea typeface="BIZ UDゴシック"/>
                <a:cs typeface="BIZ UDゴシック"/>
              </a:rPr>
              <a:t>27</a:t>
            </a:fld>
            <a:endParaRPr sz="1400" b="0" dirty="0">
              <a:solidFill>
                <a:srgbClr val="1F1F1F"/>
              </a:solidFill>
              <a:latin typeface="BIZ UDゴシック"/>
              <a:ea typeface="BIZ UDゴシック"/>
              <a:cs typeface="BIZ UDゴシック"/>
            </a:endParaRPr>
          </a:p>
        </p:txBody>
      </p:sp>
      <p:sp>
        <p:nvSpPr>
          <p:cNvPr id="35" name="takeaway-band">
            <a:extLst>
              <a:ext uri="{FF2B5EF4-FFF2-40B4-BE49-F238E27FC236}">
                <a16:creationId xmlns:a16="http://schemas.microsoft.com/office/drawing/2014/main" id="{888A0BF9-0C48-04FA-D947-397FE299D6A2}"/>
              </a:ext>
            </a:extLst>
          </p:cNvPr>
          <p:cNvSpPr>
            <a:spLocks noGrp="1"/>
          </p:cNvSpPr>
          <p:nvPr/>
        </p:nvSpPr>
        <p:spPr>
          <a:xfrm>
            <a:off x="361950" y="714375"/>
            <a:ext cx="11830050" cy="529964"/>
          </a:xfrm>
          <a:prstGeom prst="rect">
            <a:avLst/>
          </a:prstGeom>
          <a:solidFill>
            <a:srgbClr val="BDD7EE"/>
          </a:solidFill>
          <a:ln w="0">
            <a:solidFill>
              <a:srgbClr val="BDD7EE"/>
            </a:solidFill>
            <a:prstDash val="solid"/>
          </a:ln>
        </p:spPr>
        <p:txBody>
          <a:bodyPr wrap="square" lIns="57150" tIns="38100" rIns="57150" bIns="38100" anchor="ctr">
            <a:noAutofit/>
          </a:bodyPr>
          <a:lstStyle/>
          <a:p>
            <a:pPr marL="285750" indent="-285750" algn="l">
              <a:lnSpc>
                <a:spcPct val="100000"/>
              </a:lnSpc>
              <a:buFont typeface="Wingdings" panose="05000000000000000000" pitchFamily="2" charset="2"/>
              <a:buChar char="u"/>
              <a:defRPr sz="1200" b="0">
                <a:solidFill>
                  <a:srgbClr val="111111"/>
                </a:solidFill>
                <a:latin typeface="BIZ UDゴシック"/>
                <a:ea typeface="BIZ UDゴシック"/>
                <a:cs typeface="BIZ UDゴシック"/>
              </a:defRPr>
            </a:pPr>
            <a:r>
              <a:rPr lang="ja-JP" altLang="en-US" sz="1400" b="0" dirty="0">
                <a:solidFill>
                  <a:srgbClr val="111111"/>
                </a:solidFill>
                <a:latin typeface="BIZ UDゴシック"/>
                <a:ea typeface="BIZ UDゴシック"/>
                <a:cs typeface="BIZ UDゴシック"/>
              </a:rPr>
              <a:t>首相は東京へ復帰する一方、</a:t>
            </a:r>
            <a:r>
              <a:rPr lang="ja-JP" altLang="en-US" sz="1400" b="1" u="sng" dirty="0">
                <a:solidFill>
                  <a:srgbClr val="111111"/>
                </a:solidFill>
                <a:latin typeface="BIZ UDゴシック"/>
                <a:ea typeface="BIZ UDゴシック"/>
                <a:cs typeface="BIZ UDゴシック"/>
              </a:rPr>
              <a:t>電力・通信制約や職員疲労、交代要員不足等は残り、政府機能は直ちに平時水準へ戻らない。</a:t>
            </a:r>
            <a:endParaRPr sz="1400" b="1" u="sng" dirty="0">
              <a:solidFill>
                <a:srgbClr val="111111"/>
              </a:solidFill>
              <a:latin typeface="BIZ UDゴシック"/>
              <a:ea typeface="BIZ UDゴシック"/>
              <a:cs typeface="BIZ UDゴシック"/>
            </a:endParaRPr>
          </a:p>
        </p:txBody>
      </p:sp>
      <p:sp>
        <p:nvSpPr>
          <p:cNvPr id="10" name="title-band">
            <a:extLst>
              <a:ext uri="{FF2B5EF4-FFF2-40B4-BE49-F238E27FC236}">
                <a16:creationId xmlns:a16="http://schemas.microsoft.com/office/drawing/2014/main" id="{E5B9D253-2907-C508-2C92-0FF9AA62E80C}"/>
              </a:ext>
            </a:extLst>
          </p:cNvPr>
          <p:cNvSpPr>
            <a:spLocks noGrp="1"/>
          </p:cNvSpPr>
          <p:nvPr/>
        </p:nvSpPr>
        <p:spPr>
          <a:xfrm>
            <a:off x="0" y="0"/>
            <a:ext cx="12192000" cy="619125"/>
          </a:xfrm>
          <a:prstGeom prst="rect">
            <a:avLst/>
          </a:prstGeom>
          <a:solidFill>
            <a:srgbClr val="002060"/>
          </a:solidFill>
          <a:ln w="0">
            <a:solidFill>
              <a:srgbClr val="002060"/>
            </a:solidFill>
            <a:prstDash val="solid"/>
          </a:ln>
        </p:spPr>
        <p:txBody>
          <a:bodyPr anchor="ctr" anchorCtr="0"/>
          <a:lstStyle/>
          <a:p>
            <a:r>
              <a:rPr lang="en-US" altLang="ja-JP" sz="2400" b="1" dirty="0">
                <a:solidFill>
                  <a:schemeClr val="bg1"/>
                </a:solidFill>
                <a:latin typeface="BIZ UDゴシック" panose="020B0400000000000000" pitchFamily="49" charset="-128"/>
                <a:ea typeface="BIZ UDゴシック" panose="020B0400000000000000" pitchFamily="49" charset="-128"/>
              </a:rPr>
              <a:t>Ⅱ</a:t>
            </a:r>
            <a:r>
              <a:rPr lang="ja-JP" altLang="en-US" sz="2400" b="1" dirty="0">
                <a:solidFill>
                  <a:schemeClr val="bg1"/>
                </a:solidFill>
                <a:latin typeface="BIZ UDゴシック" panose="020B0400000000000000" pitchFamily="49" charset="-128"/>
                <a:ea typeface="BIZ UDゴシック" panose="020B0400000000000000" pitchFamily="49" charset="-128"/>
              </a:rPr>
              <a:t>ー８　発災１週間後：首相は東京へ復帰するも、政府機能の縮退運用が継続</a:t>
            </a:r>
          </a:p>
        </p:txBody>
      </p:sp>
      <p:sp>
        <p:nvSpPr>
          <p:cNvPr id="11" name="Rectangle 1">
            <a:extLst>
              <a:ext uri="{FF2B5EF4-FFF2-40B4-BE49-F238E27FC236}">
                <a16:creationId xmlns:a16="http://schemas.microsoft.com/office/drawing/2014/main" id="{604BA2F2-53BD-A10B-F14C-9186B387A0D0}"/>
              </a:ext>
            </a:extLst>
          </p:cNvPr>
          <p:cNvSpPr>
            <a:spLocks noChangeArrowheads="1"/>
          </p:cNvSpPr>
          <p:nvPr/>
        </p:nvSpPr>
        <p:spPr bwMode="auto">
          <a:xfrm>
            <a:off x="669303" y="1242964"/>
            <a:ext cx="11522697" cy="158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首相は大阪から東京へ復帰</a:t>
            </a:r>
            <a:endParaRPr kumimoji="0" lang="en-US" altLang="ja-JP"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緊急災害対策本部（本部事務局）・関係閣僚も引き続き東京で対応</a:t>
            </a:r>
            <a:endParaRPr kumimoji="0" lang="en-US" altLang="ja-JP"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rPr>
              <a:t>電力・通信には地域・設備ごとの制約が残存</a:t>
            </a:r>
            <a:endParaRPr kumimoji="0" lang="en-US" altLang="ja-JP"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rPr>
              <a:t>地震・台風・高潮・停電への長時間対応で、職員疲労や交代要員不足が顕在化</a:t>
            </a:r>
            <a:endParaRPr kumimoji="0" lang="en-US" altLang="ja-JP"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被災者支援、ライフライン復旧、交通・物流確保等の継続的判断が必要</a:t>
            </a:r>
            <a:endParaRPr kumimoji="0" lang="en-US" altLang="ja-JP"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東京圏外バックアップは行わず、東京側の縮退運用を継続</a:t>
            </a:r>
            <a:endParaRPr kumimoji="0" lang="en-US" altLang="ja-JP"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rPr>
              <a:t>国会会期中であり、災害対応に関する国会説明等も並行</a:t>
            </a:r>
          </a:p>
        </p:txBody>
      </p:sp>
    </p:spTree>
    <p:extLst>
      <p:ext uri="{BB962C8B-B14F-4D97-AF65-F5344CB8AC3E}">
        <p14:creationId xmlns:p14="http://schemas.microsoft.com/office/powerpoint/2010/main" val="41986913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A9CC9-0708-7469-232F-9D34C4314E09}"/>
            </a:ext>
          </a:extLst>
        </p:cNvPr>
        <p:cNvGrpSpPr/>
        <p:nvPr/>
      </p:nvGrpSpPr>
      <p:grpSpPr>
        <a:xfrm>
          <a:off x="0" y="0"/>
          <a:ext cx="0" cy="0"/>
          <a:chOff x="0" y="0"/>
          <a:chExt cx="0" cy="0"/>
        </a:xfrm>
      </p:grpSpPr>
      <p:graphicFrame>
        <p:nvGraphicFramePr>
          <p:cNvPr id="9" name="表 8">
            <a:extLst>
              <a:ext uri="{FF2B5EF4-FFF2-40B4-BE49-F238E27FC236}">
                <a16:creationId xmlns:a16="http://schemas.microsoft.com/office/drawing/2014/main" id="{783CEC92-E425-32FC-B7BE-329D27F4B437}"/>
              </a:ext>
            </a:extLst>
          </p:cNvPr>
          <p:cNvGraphicFramePr>
            <a:graphicFrameLocks noGrp="1"/>
          </p:cNvGraphicFramePr>
          <p:nvPr>
            <p:extLst>
              <p:ext uri="{D42A27DB-BD31-4B8C-83A1-F6EECF244321}">
                <p14:modId xmlns:p14="http://schemas.microsoft.com/office/powerpoint/2010/main" val="3006198857"/>
              </p:ext>
            </p:extLst>
          </p:nvPr>
        </p:nvGraphicFramePr>
        <p:xfrm>
          <a:off x="361950" y="2988437"/>
          <a:ext cx="11696700" cy="3800080"/>
        </p:xfrm>
        <a:graphic>
          <a:graphicData uri="http://schemas.openxmlformats.org/drawingml/2006/table">
            <a:tbl>
              <a:tblPr>
                <a:tableStyleId>{5C22544A-7EE6-4342-B048-85BDC9FD1C3A}</a:tableStyleId>
              </a:tblPr>
              <a:tblGrid>
                <a:gridCol w="1773260">
                  <a:extLst>
                    <a:ext uri="{9D8B030D-6E8A-4147-A177-3AD203B41FA5}">
                      <a16:colId xmlns:a16="http://schemas.microsoft.com/office/drawing/2014/main" val="2152660764"/>
                    </a:ext>
                  </a:extLst>
                </a:gridCol>
                <a:gridCol w="3410117">
                  <a:extLst>
                    <a:ext uri="{9D8B030D-6E8A-4147-A177-3AD203B41FA5}">
                      <a16:colId xmlns:a16="http://schemas.microsoft.com/office/drawing/2014/main" val="625606690"/>
                    </a:ext>
                  </a:extLst>
                </a:gridCol>
                <a:gridCol w="3410117">
                  <a:extLst>
                    <a:ext uri="{9D8B030D-6E8A-4147-A177-3AD203B41FA5}">
                      <a16:colId xmlns:a16="http://schemas.microsoft.com/office/drawing/2014/main" val="4001060899"/>
                    </a:ext>
                  </a:extLst>
                </a:gridCol>
                <a:gridCol w="3103206">
                  <a:extLst>
                    <a:ext uri="{9D8B030D-6E8A-4147-A177-3AD203B41FA5}">
                      <a16:colId xmlns:a16="http://schemas.microsoft.com/office/drawing/2014/main" val="1797868988"/>
                    </a:ext>
                  </a:extLst>
                </a:gridCol>
              </a:tblGrid>
              <a:tr h="263982">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主体</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主な動き・業務</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想定される支障・状態</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参考とした主な資料</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extLst>
                  <a:ext uri="{0D108BD9-81ED-4DB2-BD59-A6C34878D82A}">
                    <a16:rowId xmlns:a16="http://schemas.microsoft.com/office/drawing/2014/main" val="4190995485"/>
                  </a:ext>
                </a:extLst>
              </a:tr>
              <a:tr h="579737">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首相</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復旧・生活再建・経済回復に関する重要方針を判断</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判断分野が広がり、首相への案件集中が継続</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政府</a:t>
                      </a:r>
                      <a:r>
                        <a:rPr lang="en-US" sz="1200" dirty="0">
                          <a:latin typeface="BIZ UDゴシック" panose="020B0400000000000000" pitchFamily="49" charset="-128"/>
                          <a:ea typeface="BIZ UDゴシック" panose="020B0400000000000000" pitchFamily="49" charset="-128"/>
                        </a:rPr>
                        <a:t>BCP／</a:t>
                      </a:r>
                      <a:r>
                        <a:rPr lang="ja-JP" altLang="en-US" sz="1200">
                          <a:latin typeface="BIZ UDゴシック" panose="020B0400000000000000" pitchFamily="49" charset="-128"/>
                          <a:ea typeface="BIZ UDゴシック" panose="020B0400000000000000" pitchFamily="49" charset="-128"/>
                        </a:rPr>
                        <a:t>首都直下基本計画</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387378175"/>
                  </a:ext>
                </a:extLst>
              </a:tr>
              <a:tr h="579737">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緊急災害対策本部（本部事務局）・関係閣僚</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応急対応から復旧・再建施策へ対応を拡大</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災害対応と各分野の政策判断が並行し、調整負荷が増大</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政府</a:t>
                      </a:r>
                      <a:r>
                        <a:rPr lang="en-US" sz="1200" dirty="0">
                          <a:latin typeface="BIZ UDゴシック" panose="020B0400000000000000" pitchFamily="49" charset="-128"/>
                          <a:ea typeface="BIZ UDゴシック" panose="020B0400000000000000" pitchFamily="49" charset="-128"/>
                        </a:rPr>
                        <a:t>BCP／</a:t>
                      </a:r>
                      <a:r>
                        <a:rPr lang="ja-JP" altLang="en-US" sz="1200">
                          <a:latin typeface="BIZ UDゴシック" panose="020B0400000000000000" pitchFamily="49" charset="-128"/>
                          <a:ea typeface="BIZ UDゴシック" panose="020B0400000000000000" pitchFamily="49" charset="-128"/>
                        </a:rPr>
                        <a:t>首都直下基本計画</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169346749"/>
                  </a:ext>
                </a:extLst>
              </a:tr>
              <a:tr h="720174">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官邸を支える幹部・省庁職員</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復旧施策の整理、首相・閣僚への報告、省庁間調整</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長期対応による疲労の中、扱う案件の量・種類が増加</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政府</a:t>
                      </a:r>
                      <a:r>
                        <a:rPr lang="en-US" altLang="ja-JP" sz="1200" dirty="0">
                          <a:latin typeface="BIZ UDゴシック" panose="020B0400000000000000" pitchFamily="49" charset="-128"/>
                          <a:ea typeface="BIZ UDゴシック" panose="020B0400000000000000" pitchFamily="49" charset="-128"/>
                        </a:rPr>
                        <a:t>BCP</a:t>
                      </a:r>
                      <a:r>
                        <a:rPr lang="ja-JP" altLang="en-US" sz="1200">
                          <a:latin typeface="BIZ UDゴシック" panose="020B0400000000000000" pitchFamily="49" charset="-128"/>
                          <a:ea typeface="BIZ UDゴシック" panose="020B0400000000000000" pitchFamily="49" charset="-128"/>
                        </a:rPr>
                        <a:t>／中央省庁</a:t>
                      </a:r>
                      <a:r>
                        <a:rPr lang="en-US" altLang="ja-JP" sz="1200" dirty="0">
                          <a:latin typeface="BIZ UDゴシック" panose="020B0400000000000000" pitchFamily="49" charset="-128"/>
                          <a:ea typeface="BIZ UDゴシック" panose="020B0400000000000000" pitchFamily="49" charset="-128"/>
                        </a:rPr>
                        <a:t>BCP</a:t>
                      </a:r>
                      <a:r>
                        <a:rPr lang="ja-JP" altLang="en-US" sz="1200">
                          <a:latin typeface="BIZ UDゴシック" panose="020B0400000000000000" pitchFamily="49" charset="-128"/>
                          <a:ea typeface="BIZ UDゴシック" panose="020B0400000000000000" pitchFamily="49" charset="-128"/>
                        </a:rPr>
                        <a:t>ガイドライン</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786582263"/>
                  </a:ext>
                </a:extLst>
              </a:tr>
              <a:tr h="925938">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内閣府</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被災者支援、復旧・生活再建に係る総合調整</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応急対応を継続しながら、復旧・再建の調整業務が追加</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zh-TW" altLang="en-US" sz="1200">
                          <a:latin typeface="BIZ UDゴシック" panose="020B0400000000000000" pitchFamily="49" charset="-128"/>
                          <a:ea typeface="BIZ UDゴシック" panose="020B0400000000000000" pitchFamily="49" charset="-128"/>
                        </a:rPr>
                        <a:t>防災庁設置準備報告書／政府</a:t>
                      </a:r>
                      <a:r>
                        <a:rPr lang="en-US" altLang="zh-TW" sz="1200" dirty="0">
                          <a:latin typeface="BIZ UDゴシック" panose="020B0400000000000000" pitchFamily="49" charset="-128"/>
                          <a:ea typeface="BIZ UDゴシック" panose="020B0400000000000000" pitchFamily="49" charset="-128"/>
                        </a:rPr>
                        <a:t>BCP</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179552939"/>
                  </a:ext>
                </a:extLst>
              </a:tr>
              <a:tr h="720174">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国土交通省</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道路・鉄道・港湾等の復旧、住宅・物流等への対応</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復旧事業と被災者・経済活動支援が並行し、業務範囲が拡大</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zh-CN" altLang="en-US" sz="1200" dirty="0">
                          <a:latin typeface="BIZ UDゴシック" panose="020B0400000000000000" pitchFamily="49" charset="-128"/>
                          <a:ea typeface="BIZ UDゴシック" panose="020B0400000000000000" pitchFamily="49" charset="-128"/>
                        </a:rPr>
                        <a:t>国交省</a:t>
                      </a:r>
                      <a:r>
                        <a:rPr lang="en-US" altLang="zh-CN" sz="1200" dirty="0">
                          <a:latin typeface="BIZ UDゴシック" panose="020B0400000000000000" pitchFamily="49" charset="-128"/>
                          <a:ea typeface="BIZ UDゴシック" panose="020B0400000000000000" pitchFamily="49" charset="-128"/>
                        </a:rPr>
                        <a:t>BCP</a:t>
                      </a:r>
                      <a:r>
                        <a:rPr lang="zh-CN" altLang="en-US" sz="1200" dirty="0">
                          <a:latin typeface="BIZ UDゴシック" panose="020B0400000000000000" pitchFamily="49" charset="-128"/>
                          <a:ea typeface="BIZ UDゴシック" panose="020B0400000000000000" pitchFamily="49" charset="-128"/>
                        </a:rPr>
                        <a:t>／首都直下基本計画</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813946021"/>
                  </a:ext>
                </a:extLst>
              </a:tr>
            </a:tbl>
          </a:graphicData>
        </a:graphic>
      </p:graphicFrame>
      <p:sp>
        <p:nvSpPr>
          <p:cNvPr id="3" name="スライド番号プレースホルダー 1">
            <a:extLst>
              <a:ext uri="{FF2B5EF4-FFF2-40B4-BE49-F238E27FC236}">
                <a16:creationId xmlns:a16="http://schemas.microsoft.com/office/drawing/2014/main" id="{D14B7B71-E8FE-BC43-1DF9-38D47EB950C9}"/>
              </a:ext>
            </a:extLst>
          </p:cNvPr>
          <p:cNvSpPr>
            <a:spLocks noGrp="1"/>
          </p:cNvSpPr>
          <p:nvPr/>
        </p:nvSpPr>
        <p:spPr>
          <a:xfrm>
            <a:off x="9448800" y="6394177"/>
            <a:ext cx="2743200" cy="365125"/>
          </a:xfrm>
          <a:prstGeom prst="rect">
            <a:avLst/>
          </a:prstGeom>
        </p:spPr>
        <p:txBody>
          <a:bodyPr anchor="ctr"/>
          <a:lstStyle>
            <a:lvl1pPr marL="0" indent="0" algn="l">
              <a:buNone/>
              <a:defRPr sz="1800">
                <a:solidFill>
                  <a:schemeClr val="tx1"/>
                </a:solidFill>
                <a:latin typeface="+mn-lt"/>
                <a:ea typeface="+mn-lt"/>
                <a:cs typeface="+mn-lt"/>
              </a:defRPr>
            </a:lvl1pPr>
            <a:lvl2pPr marL="457200" indent="0" algn="l">
              <a:buNone/>
              <a:defRPr sz="1800">
                <a:solidFill>
                  <a:schemeClr val="tx1"/>
                </a:solidFill>
                <a:latin typeface="+mn-lt"/>
                <a:ea typeface="+mn-lt"/>
                <a:cs typeface="+mn-lt"/>
              </a:defRPr>
            </a:lvl2pPr>
            <a:lvl3pPr marL="914400" indent="0" algn="l">
              <a:buNone/>
              <a:defRPr sz="1800">
                <a:solidFill>
                  <a:schemeClr val="tx1"/>
                </a:solidFill>
                <a:latin typeface="+mn-lt"/>
                <a:ea typeface="+mn-lt"/>
                <a:cs typeface="+mn-lt"/>
              </a:defRPr>
            </a:lvl3pPr>
            <a:lvl4pPr marL="1371600" indent="0" algn="l">
              <a:buNone/>
              <a:defRPr sz="1800">
                <a:solidFill>
                  <a:schemeClr val="tx1"/>
                </a:solidFill>
                <a:latin typeface="+mn-lt"/>
                <a:ea typeface="+mn-lt"/>
                <a:cs typeface="+mn-lt"/>
              </a:defRPr>
            </a:lvl4pPr>
            <a:lvl5pPr marL="1828800" indent="0" algn="l">
              <a:buNone/>
              <a:defRPr sz="1800">
                <a:solidFill>
                  <a:schemeClr val="tx1"/>
                </a:solidFill>
                <a:latin typeface="+mn-lt"/>
                <a:ea typeface="+mn-lt"/>
                <a:cs typeface="+mn-lt"/>
              </a:defRPr>
            </a:lvl5pPr>
            <a:lvl6pPr marL="2286000" indent="0" algn="l">
              <a:buNone/>
              <a:defRPr sz="1800">
                <a:solidFill>
                  <a:schemeClr val="tx1"/>
                </a:solidFill>
                <a:latin typeface="+mn-lt"/>
                <a:ea typeface="+mn-lt"/>
                <a:cs typeface="+mn-lt"/>
              </a:defRPr>
            </a:lvl6pPr>
            <a:lvl7pPr marL="2743200" indent="0" algn="l">
              <a:buNone/>
              <a:defRPr sz="1800">
                <a:solidFill>
                  <a:schemeClr val="tx1"/>
                </a:solidFill>
                <a:latin typeface="+mn-lt"/>
                <a:ea typeface="+mn-lt"/>
                <a:cs typeface="+mn-lt"/>
              </a:defRPr>
            </a:lvl7pPr>
            <a:lvl8pPr marL="3200400" indent="0" algn="l">
              <a:buNone/>
              <a:defRPr sz="1800">
                <a:solidFill>
                  <a:schemeClr val="tx1"/>
                </a:solidFill>
                <a:latin typeface="+mn-lt"/>
                <a:ea typeface="+mn-lt"/>
                <a:cs typeface="+mn-lt"/>
              </a:defRPr>
            </a:lvl8pPr>
            <a:lvl9pPr marL="3657600" indent="0" algn="l">
              <a:buNone/>
              <a:defRPr sz="1800">
                <a:solidFill>
                  <a:schemeClr val="tx1"/>
                </a:solidFill>
                <a:latin typeface="+mn-lt"/>
                <a:ea typeface="+mn-lt"/>
                <a:cs typeface="+mn-lt"/>
              </a:defRPr>
            </a:lvl9pPr>
          </a:lstStyle>
          <a:p>
            <a:pPr algn="r">
              <a:buNone/>
              <a:defRPr sz="1200" b="0">
                <a:solidFill>
                  <a:srgbClr val="1F1F1F"/>
                </a:solidFill>
                <a:latin typeface="BIZ UDゴシック"/>
                <a:ea typeface="BIZ UDゴシック"/>
                <a:cs typeface="BIZ UDゴシック"/>
              </a:defRPr>
            </a:pPr>
            <a:fld id="{F3AE1AE4-D79E-94D6-E825-3FC6C21A77D2}" type="slidenum">
              <a:rPr sz="1200" b="0">
                <a:solidFill>
                  <a:srgbClr val="1F1F1F"/>
                </a:solidFill>
                <a:latin typeface="BIZ UDゴシック"/>
                <a:ea typeface="BIZ UDゴシック"/>
                <a:cs typeface="BIZ UDゴシック"/>
              </a:rPr>
              <a:t>28</a:t>
            </a:fld>
            <a:endParaRPr sz="1400" b="0" dirty="0">
              <a:solidFill>
                <a:srgbClr val="1F1F1F"/>
              </a:solidFill>
              <a:latin typeface="BIZ UDゴシック"/>
              <a:ea typeface="BIZ UDゴシック"/>
              <a:cs typeface="BIZ UDゴシック"/>
            </a:endParaRPr>
          </a:p>
        </p:txBody>
      </p:sp>
      <p:sp>
        <p:nvSpPr>
          <p:cNvPr id="35" name="takeaway-band">
            <a:extLst>
              <a:ext uri="{FF2B5EF4-FFF2-40B4-BE49-F238E27FC236}">
                <a16:creationId xmlns:a16="http://schemas.microsoft.com/office/drawing/2014/main" id="{28E7DE3E-CDBC-2B17-879A-04D6BEB010AE}"/>
              </a:ext>
            </a:extLst>
          </p:cNvPr>
          <p:cNvSpPr>
            <a:spLocks noGrp="1"/>
          </p:cNvSpPr>
          <p:nvPr/>
        </p:nvSpPr>
        <p:spPr>
          <a:xfrm>
            <a:off x="361950" y="714375"/>
            <a:ext cx="11830050" cy="619125"/>
          </a:xfrm>
          <a:prstGeom prst="rect">
            <a:avLst/>
          </a:prstGeom>
          <a:solidFill>
            <a:srgbClr val="BDD7EE"/>
          </a:solidFill>
          <a:ln w="0">
            <a:solidFill>
              <a:srgbClr val="BDD7EE"/>
            </a:solidFill>
            <a:prstDash val="solid"/>
          </a:ln>
        </p:spPr>
        <p:txBody>
          <a:bodyPr wrap="square" lIns="57150" tIns="38100" rIns="57150" bIns="38100" anchor="ctr">
            <a:noAutofit/>
          </a:bodyPr>
          <a:lstStyle/>
          <a:p>
            <a:pPr marL="285750" indent="-285750">
              <a:buFont typeface="Wingdings" panose="05000000000000000000" pitchFamily="2" charset="2"/>
              <a:buChar char="u"/>
              <a:defRPr sz="1200" b="0">
                <a:solidFill>
                  <a:srgbClr val="111111"/>
                </a:solidFill>
                <a:latin typeface="BIZ UDゴシック"/>
                <a:ea typeface="BIZ UDゴシック"/>
                <a:cs typeface="BIZ UDゴシック"/>
              </a:defRPr>
            </a:pPr>
            <a:r>
              <a:rPr lang="ja-JP" altLang="en-US" sz="1400" dirty="0"/>
              <a:t>交通・ライフラインの復旧は進む一方、政府に求められる業務は、応急対応から生活再建、インフラ復旧、経済活動の回復へと拡大する。</a:t>
            </a:r>
            <a:endParaRPr lang="en-US" altLang="ja-JP" sz="1400" dirty="0"/>
          </a:p>
          <a:p>
            <a:pPr marL="285750" indent="-285750">
              <a:buFont typeface="Wingdings" panose="05000000000000000000" pitchFamily="2" charset="2"/>
              <a:buChar char="u"/>
              <a:defRPr sz="1200" b="0">
                <a:solidFill>
                  <a:srgbClr val="111111"/>
                </a:solidFill>
                <a:latin typeface="BIZ UDゴシック"/>
                <a:ea typeface="BIZ UDゴシック"/>
                <a:cs typeface="BIZ UDゴシック"/>
              </a:defRPr>
            </a:pPr>
            <a:r>
              <a:rPr lang="ja-JP" altLang="en-US" sz="1400" b="1" u="sng" dirty="0"/>
              <a:t>東京側の処理能力が十分に回復しない中で、対応すべき業務の量と種類が増加</a:t>
            </a:r>
            <a:r>
              <a:rPr lang="ja-JP" altLang="en-US" sz="1400" dirty="0"/>
              <a:t>する。</a:t>
            </a:r>
            <a:endParaRPr lang="ja-JP" altLang="en-US" sz="1400" b="0" dirty="0">
              <a:solidFill>
                <a:srgbClr val="111111"/>
              </a:solidFill>
              <a:latin typeface="BIZ UDゴシック"/>
              <a:ea typeface="BIZ UDゴシック"/>
              <a:cs typeface="BIZ UDゴシック"/>
            </a:endParaRPr>
          </a:p>
        </p:txBody>
      </p:sp>
      <p:sp>
        <p:nvSpPr>
          <p:cNvPr id="10" name="title-band">
            <a:extLst>
              <a:ext uri="{FF2B5EF4-FFF2-40B4-BE49-F238E27FC236}">
                <a16:creationId xmlns:a16="http://schemas.microsoft.com/office/drawing/2014/main" id="{80156923-1518-9DB6-91E9-5A1EB9E7875B}"/>
              </a:ext>
            </a:extLst>
          </p:cNvPr>
          <p:cNvSpPr>
            <a:spLocks noGrp="1"/>
          </p:cNvSpPr>
          <p:nvPr/>
        </p:nvSpPr>
        <p:spPr>
          <a:xfrm>
            <a:off x="0" y="0"/>
            <a:ext cx="12192000" cy="619125"/>
          </a:xfrm>
          <a:prstGeom prst="rect">
            <a:avLst/>
          </a:prstGeom>
          <a:solidFill>
            <a:srgbClr val="002060"/>
          </a:solidFill>
          <a:ln w="0">
            <a:solidFill>
              <a:srgbClr val="002060"/>
            </a:solidFill>
            <a:prstDash val="solid"/>
          </a:ln>
        </p:spPr>
        <p:txBody>
          <a:bodyPr anchor="ctr" anchorCtr="0"/>
          <a:lstStyle/>
          <a:p>
            <a:r>
              <a:rPr lang="en-US" altLang="ja-JP" sz="2400" b="1" dirty="0">
                <a:solidFill>
                  <a:schemeClr val="bg1"/>
                </a:solidFill>
                <a:latin typeface="BIZ UDゴシック" panose="020B0400000000000000" pitchFamily="49" charset="-128"/>
                <a:ea typeface="BIZ UDゴシック" panose="020B0400000000000000" pitchFamily="49" charset="-128"/>
              </a:rPr>
              <a:t>Ⅱ</a:t>
            </a:r>
            <a:r>
              <a:rPr lang="ja-JP" altLang="en-US" sz="2400" b="1" dirty="0">
                <a:solidFill>
                  <a:schemeClr val="bg1"/>
                </a:solidFill>
                <a:latin typeface="BIZ UDゴシック" panose="020B0400000000000000" pitchFamily="49" charset="-128"/>
                <a:ea typeface="BIZ UDゴシック" panose="020B0400000000000000" pitchFamily="49" charset="-128"/>
              </a:rPr>
              <a:t>ー９　発災３週間後：応急対応から復旧・生活再建へ政府業務が拡大</a:t>
            </a:r>
          </a:p>
        </p:txBody>
      </p:sp>
      <p:sp>
        <p:nvSpPr>
          <p:cNvPr id="11" name="Rectangle 1">
            <a:extLst>
              <a:ext uri="{FF2B5EF4-FFF2-40B4-BE49-F238E27FC236}">
                <a16:creationId xmlns:a16="http://schemas.microsoft.com/office/drawing/2014/main" id="{25BE7550-9A60-061D-522F-AF4AA00EFAF7}"/>
              </a:ext>
            </a:extLst>
          </p:cNvPr>
          <p:cNvSpPr>
            <a:spLocks noChangeArrowheads="1"/>
          </p:cNvSpPr>
          <p:nvPr/>
        </p:nvSpPr>
        <p:spPr bwMode="auto">
          <a:xfrm>
            <a:off x="669303" y="1476935"/>
            <a:ext cx="11522697" cy="1368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道路・鉄道・ライフラインの復旧が進展</a:t>
            </a:r>
            <a:endParaRPr kumimoji="0" lang="en-US" altLang="ja-JP"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首相、緊急災害対策本部（本部事務局）・関係閣僚は東京で対応</a:t>
            </a:r>
            <a:endParaRPr kumimoji="0" lang="en-US" altLang="ja-JP"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応急対応に加え、生活再建、インフラ復旧、経済活動回復への対応が本格化</a:t>
            </a:r>
            <a:endParaRPr kumimoji="0" lang="en-US" altLang="ja-JP"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rPr>
              <a:t>長期の災害対応により、職員の疲労・交代要員不足が継続</a:t>
            </a:r>
            <a:endParaRPr kumimoji="0" lang="en-US" altLang="ja-JP"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rPr>
              <a:t>一部の電力・通信・システム制約も残存</a:t>
            </a:r>
            <a:endParaRPr kumimoji="0" lang="en-US" altLang="ja-JP"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rPr>
              <a:t>非常時の縮退運用を続けながら、より広範な政策対応が必要</a:t>
            </a:r>
            <a:endParaRPr kumimoji="0" lang="ja-JP" altLang="ja-JP"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3983251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87C3CE1A-E47D-8F85-B8B7-0E8CB891847B}"/>
              </a:ext>
            </a:extLst>
          </p:cNvPr>
          <p:cNvSpPr>
            <a:spLocks noGrp="1"/>
          </p:cNvSpPr>
          <p:nvPr/>
        </p:nvSpPr>
        <p:spPr>
          <a:xfrm>
            <a:off x="133350" y="1084523"/>
            <a:ext cx="11925299" cy="5039833"/>
          </a:xfrm>
          <a:prstGeom prst="roundRect">
            <a:avLst>
              <a:gd name="adj" fmla="val 6754"/>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dirty="0"/>
          </a:p>
        </p:txBody>
      </p:sp>
      <p:sp>
        <p:nvSpPr>
          <p:cNvPr id="6" name="テキスト ボックス 5">
            <a:extLst>
              <a:ext uri="{FF2B5EF4-FFF2-40B4-BE49-F238E27FC236}">
                <a16:creationId xmlns:a16="http://schemas.microsoft.com/office/drawing/2014/main" id="{F44424FA-3411-7B44-6314-EF8176147BB7}"/>
              </a:ext>
            </a:extLst>
          </p:cNvPr>
          <p:cNvSpPr>
            <a:spLocks noGrp="1"/>
          </p:cNvSpPr>
          <p:nvPr/>
        </p:nvSpPr>
        <p:spPr>
          <a:xfrm>
            <a:off x="362171" y="1259991"/>
            <a:ext cx="11467657" cy="4617161"/>
          </a:xfrm>
          <a:prstGeom prst="rect">
            <a:avLst/>
          </a:prstGeom>
          <a:solidFill>
            <a:schemeClr val="bg1"/>
          </a:solidFill>
        </p:spPr>
        <p:txBody>
          <a:bodyPr wrap="square">
            <a:spAutoFit/>
          </a:bodyPr>
          <a:lstStyle/>
          <a:p>
            <a:pPr marL="457200" indent="-457200">
              <a:lnSpc>
                <a:spcPts val="2700"/>
              </a:lnSpc>
              <a:spcBef>
                <a:spcPts val="1200"/>
              </a:spcBef>
              <a:buFont typeface="+mj-ea"/>
              <a:buAutoNum type="circleNumDbPlain"/>
            </a:pPr>
            <a:r>
              <a:rPr lang="ja-JP" altLang="en-US" b="1" dirty="0">
                <a:latin typeface="BIZ UDゴシック"/>
                <a:ea typeface="BIZ UDゴシック"/>
                <a:cs typeface="BIZ UDゴシック"/>
              </a:rPr>
              <a:t>首都中枢機能への影響、事前対応の判断材料及び大阪への同時影響を、災害特性の主要な整理軸とすることは妥当か。（ｐ４）</a:t>
            </a:r>
          </a:p>
          <a:p>
            <a:pPr marL="457200" indent="-457200">
              <a:lnSpc>
                <a:spcPts val="2700"/>
              </a:lnSpc>
              <a:spcBef>
                <a:spcPts val="1200"/>
              </a:spcBef>
              <a:buFont typeface="+mj-ea"/>
              <a:buAutoNum type="circleNumDbPlain"/>
            </a:pPr>
            <a:r>
              <a:rPr lang="ja-JP" altLang="en-US" b="1" dirty="0">
                <a:latin typeface="BIZ UDゴシック"/>
                <a:ea typeface="BIZ UDゴシック"/>
                <a:cs typeface="BIZ UDゴシック"/>
              </a:rPr>
              <a:t>電力・情報通信の支障から首都中枢機能への直接影響及び機能間の波及影響を整理した考え方は妥当か。（ｐ７、ｐ１５）</a:t>
            </a:r>
          </a:p>
          <a:p>
            <a:pPr marL="457200" indent="-457200">
              <a:lnSpc>
                <a:spcPts val="2700"/>
              </a:lnSpc>
              <a:spcBef>
                <a:spcPts val="1200"/>
              </a:spcBef>
              <a:buFont typeface="+mj-ea"/>
              <a:buAutoNum type="circleNumDbPlain"/>
            </a:pPr>
            <a:r>
              <a:rPr lang="ja-JP" altLang="en-US" b="1" dirty="0">
                <a:latin typeface="BIZ UDゴシック"/>
                <a:ea typeface="BIZ UDゴシック"/>
                <a:cs typeface="BIZ UDゴシック"/>
              </a:rPr>
              <a:t>事前対応の判断材料をバックアップ開始時期の判断軸とし、大阪への同時影響を利用拠点の判断軸とすることは妥当か。（ｐ８、ｐ１４、ｐ１６、Ｐ１７）</a:t>
            </a:r>
            <a:endParaRPr lang="en-US" altLang="ja-JP" b="1" dirty="0">
              <a:latin typeface="BIZ UDゴシック"/>
              <a:ea typeface="BIZ UDゴシック"/>
              <a:cs typeface="BIZ UDゴシック"/>
            </a:endParaRPr>
          </a:p>
          <a:p>
            <a:pPr marL="457200" indent="-457200">
              <a:lnSpc>
                <a:spcPts val="2700"/>
              </a:lnSpc>
              <a:spcBef>
                <a:spcPts val="1200"/>
              </a:spcBef>
              <a:buFont typeface="+mj-ea"/>
              <a:buAutoNum type="circleNumDbPlain"/>
            </a:pPr>
            <a:r>
              <a:rPr lang="ja-JP" altLang="en-US" b="1" dirty="0">
                <a:latin typeface="BIZ UDゴシック"/>
                <a:ea typeface="BIZ UDゴシック"/>
                <a:cs typeface="BIZ UDゴシック"/>
              </a:rPr>
              <a:t>首相と緊急災害対策本部が地理的に分離するケースを通じて、東京圏外バックアップを検討すべき状態を整理することは妥当か、また整理結果は妥当か。（ｐ１９～ｐ３０）</a:t>
            </a:r>
          </a:p>
          <a:p>
            <a:pPr marL="457200" indent="-457200">
              <a:lnSpc>
                <a:spcPts val="2700"/>
              </a:lnSpc>
              <a:spcBef>
                <a:spcPts val="1200"/>
              </a:spcBef>
              <a:buFont typeface="+mj-ea"/>
              <a:buAutoNum type="circleNumDbPlain"/>
            </a:pPr>
            <a:r>
              <a:rPr lang="ja-JP" altLang="en-US" b="1" dirty="0">
                <a:latin typeface="BIZ UDゴシック"/>
                <a:ea typeface="BIZ UDゴシック"/>
                <a:cs typeface="BIZ UDゴシック"/>
              </a:rPr>
              <a:t>災害特性の観点から、追加で整理すべきことはあるか。</a:t>
            </a:r>
          </a:p>
          <a:p>
            <a:pPr marL="457200" indent="-457200">
              <a:lnSpc>
                <a:spcPts val="2700"/>
              </a:lnSpc>
              <a:spcBef>
                <a:spcPts val="1200"/>
              </a:spcBef>
              <a:buFont typeface="+mj-ea"/>
              <a:buAutoNum type="circleNumDbPlain"/>
            </a:pPr>
            <a:r>
              <a:rPr lang="ja-JP" altLang="en-US" b="1" dirty="0">
                <a:latin typeface="BIZ UDゴシック" panose="020B0400000000000000" pitchFamily="49" charset="-128"/>
                <a:ea typeface="BIZ UDゴシック" panose="020B0400000000000000" pitchFamily="49" charset="-128"/>
              </a:rPr>
              <a:t>次回以降、東京圏外バックアップの具体化に向け、省庁</a:t>
            </a:r>
            <a:r>
              <a:rPr lang="en-US" altLang="ja-JP" b="1" dirty="0">
                <a:latin typeface="BIZ UDゴシック" panose="020B0400000000000000" pitchFamily="49" charset="-128"/>
                <a:ea typeface="BIZ UDゴシック" panose="020B0400000000000000" pitchFamily="49" charset="-128"/>
              </a:rPr>
              <a:t>BCP</a:t>
            </a:r>
            <a:r>
              <a:rPr lang="ja-JP" altLang="en-US" b="1" dirty="0">
                <a:latin typeface="BIZ UDゴシック" panose="020B0400000000000000" pitchFamily="49" charset="-128"/>
                <a:ea typeface="BIZ UDゴシック" panose="020B0400000000000000" pitchFamily="49" charset="-128"/>
              </a:rPr>
              <a:t>等をどの範囲・粒度で確認し、何を優先して検討すべきか。（ｐ３４）</a:t>
            </a:r>
            <a:endParaRPr lang="ja-JP" altLang="en-US" b="1" dirty="0">
              <a:latin typeface="BIZ UDゴシック"/>
              <a:ea typeface="BIZ UDゴシック"/>
              <a:cs typeface="BIZ UDゴシック"/>
            </a:endParaRPr>
          </a:p>
        </p:txBody>
      </p:sp>
      <p:sp>
        <p:nvSpPr>
          <p:cNvPr id="56" name="title-band">
            <a:extLst>
              <a:ext uri="{FF2B5EF4-FFF2-40B4-BE49-F238E27FC236}">
                <a16:creationId xmlns:a16="http://schemas.microsoft.com/office/drawing/2014/main" id="{CEC9B988-296F-9BE0-5D70-86888F5D201C}"/>
              </a:ext>
            </a:extLst>
          </p:cNvPr>
          <p:cNvSpPr>
            <a:spLocks noGrp="1"/>
          </p:cNvSpPr>
          <p:nvPr/>
        </p:nvSpPr>
        <p:spPr>
          <a:xfrm>
            <a:off x="0" y="0"/>
            <a:ext cx="12192000" cy="61912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ja-JP" altLang="en-US" sz="2400" b="1">
                <a:solidFill>
                  <a:schemeClr val="bg1"/>
                </a:solidFill>
                <a:latin typeface="BIZ UDPゴシック"/>
                <a:ea typeface="BIZ UDPゴシック"/>
              </a:rPr>
              <a:t>本日ご確認いただきたい論点</a:t>
            </a:r>
            <a:endParaRPr lang="ja-JP" altLang="en-US" sz="2400" b="1" dirty="0">
              <a:solidFill>
                <a:schemeClr val="bg1"/>
              </a:solidFill>
              <a:latin typeface="BIZ UDPゴシック"/>
              <a:ea typeface="BIZ UDPゴシック"/>
            </a:endParaRPr>
          </a:p>
        </p:txBody>
      </p:sp>
      <p:sp>
        <p:nvSpPr>
          <p:cNvPr id="7" name="スライド番号プレースホルダー 1">
            <a:extLst>
              <a:ext uri="{FF2B5EF4-FFF2-40B4-BE49-F238E27FC236}">
                <a16:creationId xmlns:a16="http://schemas.microsoft.com/office/drawing/2014/main" id="{7B4D9C8C-AABA-8E18-E2E4-51B055959675}"/>
              </a:ext>
            </a:extLst>
          </p:cNvPr>
          <p:cNvSpPr>
            <a:spLocks noGrp="1"/>
          </p:cNvSpPr>
          <p:nvPr/>
        </p:nvSpPr>
        <p:spPr>
          <a:xfrm>
            <a:off x="9448800" y="6394177"/>
            <a:ext cx="2743200" cy="365125"/>
          </a:xfrm>
          <a:prstGeom prst="rect">
            <a:avLst/>
          </a:prstGeom>
        </p:spPr>
        <p:txBody>
          <a:bodyPr anchor="ctr"/>
          <a:lstStyle>
            <a:lvl1pPr marL="0" indent="0" algn="l" defTabSz="914400">
              <a:buNone/>
              <a:defRPr sz="1800" kern="1200">
                <a:solidFill>
                  <a:schemeClr val="tx1"/>
                </a:solidFill>
                <a:latin typeface="+mn-lt"/>
                <a:ea typeface="+mn-lt"/>
                <a:cs typeface="+mn-lt"/>
              </a:defRPr>
            </a:lvl1pPr>
            <a:lvl2pPr marL="457200" indent="0" algn="l" defTabSz="914400">
              <a:buNone/>
              <a:defRPr sz="1800" kern="1200">
                <a:solidFill>
                  <a:schemeClr val="tx1"/>
                </a:solidFill>
                <a:latin typeface="+mn-lt"/>
                <a:ea typeface="+mn-lt"/>
                <a:cs typeface="+mn-lt"/>
              </a:defRPr>
            </a:lvl2pPr>
            <a:lvl3pPr marL="914400" indent="0" algn="l" defTabSz="914400">
              <a:buNone/>
              <a:defRPr sz="1800" kern="1200">
                <a:solidFill>
                  <a:schemeClr val="tx1"/>
                </a:solidFill>
                <a:latin typeface="+mn-lt"/>
                <a:ea typeface="+mn-lt"/>
                <a:cs typeface="+mn-lt"/>
              </a:defRPr>
            </a:lvl3pPr>
            <a:lvl4pPr marL="1371600" indent="0" algn="l" defTabSz="914400">
              <a:buNone/>
              <a:defRPr sz="1800" kern="1200">
                <a:solidFill>
                  <a:schemeClr val="tx1"/>
                </a:solidFill>
                <a:latin typeface="+mn-lt"/>
                <a:ea typeface="+mn-lt"/>
                <a:cs typeface="+mn-lt"/>
              </a:defRPr>
            </a:lvl4pPr>
            <a:lvl5pPr marL="1828800" indent="0" algn="l" defTabSz="914400">
              <a:buNone/>
              <a:defRPr sz="1800" kern="1200">
                <a:solidFill>
                  <a:schemeClr val="tx1"/>
                </a:solidFill>
                <a:latin typeface="+mn-lt"/>
                <a:ea typeface="+mn-lt"/>
                <a:cs typeface="+mn-lt"/>
              </a:defRPr>
            </a:lvl5pPr>
            <a:lvl6pPr marL="2286000" indent="0" algn="l" defTabSz="914400">
              <a:buNone/>
              <a:defRPr sz="1800" kern="1200">
                <a:solidFill>
                  <a:schemeClr val="tx1"/>
                </a:solidFill>
                <a:latin typeface="+mn-lt"/>
                <a:ea typeface="+mn-lt"/>
                <a:cs typeface="+mn-lt"/>
              </a:defRPr>
            </a:lvl6pPr>
            <a:lvl7pPr marL="2743200" indent="0" algn="l" defTabSz="914400">
              <a:buNone/>
              <a:defRPr sz="1800" kern="1200">
                <a:solidFill>
                  <a:schemeClr val="tx1"/>
                </a:solidFill>
                <a:latin typeface="+mn-lt"/>
                <a:ea typeface="+mn-lt"/>
                <a:cs typeface="+mn-lt"/>
              </a:defRPr>
            </a:lvl7pPr>
            <a:lvl8pPr marL="3200400" indent="0" algn="l" defTabSz="914400">
              <a:buNone/>
              <a:defRPr sz="1800" kern="1200">
                <a:solidFill>
                  <a:schemeClr val="tx1"/>
                </a:solidFill>
                <a:latin typeface="+mn-lt"/>
                <a:ea typeface="+mn-lt"/>
                <a:cs typeface="+mn-lt"/>
              </a:defRPr>
            </a:lvl8pPr>
            <a:lvl9pPr marL="3657600" indent="0" algn="l" defTabSz="914400">
              <a:buNone/>
              <a:defRPr sz="1800" kern="1200">
                <a:solidFill>
                  <a:schemeClr val="tx1"/>
                </a:solidFill>
                <a:latin typeface="+mn-lt"/>
                <a:ea typeface="+mn-lt"/>
                <a:cs typeface="+mn-lt"/>
              </a:defRPr>
            </a:lvl9pPr>
          </a:lstStyle>
          <a:p>
            <a:pPr algn="r">
              <a:buNone/>
              <a:defRPr sz="1200">
                <a:latin typeface="BIZ UDゴシック"/>
                <a:ea typeface="BIZ UDゴシック"/>
                <a:cs typeface="BIZ UDゴシック"/>
              </a:defRPr>
            </a:pPr>
            <a:fld id="{9D60F0B5-B21B-8210-6AD6-365EF0CC551E}" type="slidenum">
              <a:rPr sz="1200">
                <a:latin typeface="BIZ UDゴシック"/>
                <a:ea typeface="BIZ UDゴシック"/>
                <a:cs typeface="BIZ UDゴシック"/>
              </a:rPr>
              <a:t>2</a:t>
            </a:fld>
            <a:endParaRPr sz="1400" dirty="0">
              <a:latin typeface="BIZ UDPゴシック"/>
              <a:ea typeface="BIZ UDPゴシック"/>
              <a:cs typeface="BIZ UDPゴシック"/>
            </a:endParaRPr>
          </a:p>
        </p:txBody>
      </p:sp>
    </p:spTree>
    <p:extLst>
      <p:ext uri="{BB962C8B-B14F-4D97-AF65-F5344CB8AC3E}">
        <p14:creationId xmlns:p14="http://schemas.microsoft.com/office/powerpoint/2010/main" val="2761407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C3921-9805-5505-5F40-4E25AE1A5809}"/>
            </a:ext>
          </a:extLst>
        </p:cNvPr>
        <p:cNvGrpSpPr/>
        <p:nvPr/>
      </p:nvGrpSpPr>
      <p:grpSpPr>
        <a:xfrm>
          <a:off x="0" y="0"/>
          <a:ext cx="0" cy="0"/>
          <a:chOff x="0" y="0"/>
          <a:chExt cx="0" cy="0"/>
        </a:xfrm>
      </p:grpSpPr>
      <p:graphicFrame>
        <p:nvGraphicFramePr>
          <p:cNvPr id="9" name="表 8">
            <a:extLst>
              <a:ext uri="{FF2B5EF4-FFF2-40B4-BE49-F238E27FC236}">
                <a16:creationId xmlns:a16="http://schemas.microsoft.com/office/drawing/2014/main" id="{98895A1D-324B-1701-0792-CC258E6FF9A1}"/>
              </a:ext>
            </a:extLst>
          </p:cNvPr>
          <p:cNvGraphicFramePr>
            <a:graphicFrameLocks noGrp="1"/>
          </p:cNvGraphicFramePr>
          <p:nvPr>
            <p:extLst>
              <p:ext uri="{D42A27DB-BD31-4B8C-83A1-F6EECF244321}">
                <p14:modId xmlns:p14="http://schemas.microsoft.com/office/powerpoint/2010/main" val="799150243"/>
              </p:ext>
            </p:extLst>
          </p:nvPr>
        </p:nvGraphicFramePr>
        <p:xfrm>
          <a:off x="361950" y="2823420"/>
          <a:ext cx="11696700" cy="3935882"/>
        </p:xfrm>
        <a:graphic>
          <a:graphicData uri="http://schemas.openxmlformats.org/drawingml/2006/table">
            <a:tbl>
              <a:tblPr>
                <a:tableStyleId>{5C22544A-7EE6-4342-B048-85BDC9FD1C3A}</a:tableStyleId>
              </a:tblPr>
              <a:tblGrid>
                <a:gridCol w="1773260">
                  <a:extLst>
                    <a:ext uri="{9D8B030D-6E8A-4147-A177-3AD203B41FA5}">
                      <a16:colId xmlns:a16="http://schemas.microsoft.com/office/drawing/2014/main" val="2152660764"/>
                    </a:ext>
                  </a:extLst>
                </a:gridCol>
                <a:gridCol w="3410117">
                  <a:extLst>
                    <a:ext uri="{9D8B030D-6E8A-4147-A177-3AD203B41FA5}">
                      <a16:colId xmlns:a16="http://schemas.microsoft.com/office/drawing/2014/main" val="625606690"/>
                    </a:ext>
                  </a:extLst>
                </a:gridCol>
                <a:gridCol w="3410117">
                  <a:extLst>
                    <a:ext uri="{9D8B030D-6E8A-4147-A177-3AD203B41FA5}">
                      <a16:colId xmlns:a16="http://schemas.microsoft.com/office/drawing/2014/main" val="4001060899"/>
                    </a:ext>
                  </a:extLst>
                </a:gridCol>
                <a:gridCol w="3103206">
                  <a:extLst>
                    <a:ext uri="{9D8B030D-6E8A-4147-A177-3AD203B41FA5}">
                      <a16:colId xmlns:a16="http://schemas.microsoft.com/office/drawing/2014/main" val="1797868988"/>
                    </a:ext>
                  </a:extLst>
                </a:gridCol>
              </a:tblGrid>
              <a:tr h="368562">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主体</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主な動き・業務</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想定される支障・状態</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tc>
                  <a:txBody>
                    <a:bodyPr/>
                    <a:lstStyle/>
                    <a:p>
                      <a:pPr algn="ctr">
                        <a:buNone/>
                      </a:pPr>
                      <a:r>
                        <a:rPr lang="ja-JP" altLang="en-US" sz="1200" b="1" dirty="0">
                          <a:solidFill>
                            <a:schemeClr val="bg1"/>
                          </a:solidFill>
                          <a:latin typeface="BIZ UDゴシック" panose="020B0400000000000000" pitchFamily="49" charset="-128"/>
                          <a:ea typeface="BIZ UDゴシック" panose="020B0400000000000000" pitchFamily="49" charset="-128"/>
                        </a:rPr>
                        <a:t>参考とした主な資料</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02060"/>
                    </a:solidFill>
                  </a:tcPr>
                </a:tc>
                <a:extLst>
                  <a:ext uri="{0D108BD9-81ED-4DB2-BD59-A6C34878D82A}">
                    <a16:rowId xmlns:a16="http://schemas.microsoft.com/office/drawing/2014/main" val="4190995485"/>
                  </a:ext>
                </a:extLst>
              </a:tr>
              <a:tr h="596172">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首相</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復旧・復興方針、予算・制度対応を判断</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災害対応に加え、国会・政策判断が集中</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政府</a:t>
                      </a:r>
                      <a:r>
                        <a:rPr lang="en-US" sz="1200" dirty="0">
                          <a:latin typeface="BIZ UDゴシック" panose="020B0400000000000000" pitchFamily="49" charset="-128"/>
                          <a:ea typeface="BIZ UDゴシック" panose="020B0400000000000000" pitchFamily="49" charset="-128"/>
                        </a:rPr>
                        <a:t>BCP／</a:t>
                      </a:r>
                      <a:r>
                        <a:rPr lang="ja-JP" altLang="en-US" sz="1200">
                          <a:latin typeface="BIZ UDゴシック" panose="020B0400000000000000" pitchFamily="49" charset="-128"/>
                          <a:ea typeface="BIZ UDゴシック" panose="020B0400000000000000" pitchFamily="49" charset="-128"/>
                        </a:rPr>
                        <a:t>首都直下基本計画</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61349767"/>
                  </a:ext>
                </a:extLst>
              </a:tr>
              <a:tr h="835635">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緊急災害対策本部（本部事務局）・関係閣僚</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復旧・復興施策、国会対応を並行</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災害対応と通常の政策判断が重なり負荷増大</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政府</a:t>
                      </a:r>
                      <a:r>
                        <a:rPr lang="en-US" sz="1200" dirty="0">
                          <a:latin typeface="BIZ UDゴシック" panose="020B0400000000000000" pitchFamily="49" charset="-128"/>
                          <a:ea typeface="BIZ UDゴシック" panose="020B0400000000000000" pitchFamily="49" charset="-128"/>
                        </a:rPr>
                        <a:t>BCP／</a:t>
                      </a:r>
                      <a:r>
                        <a:rPr lang="ja-JP" altLang="en-US" sz="1200">
                          <a:latin typeface="BIZ UDゴシック" panose="020B0400000000000000" pitchFamily="49" charset="-128"/>
                          <a:ea typeface="BIZ UDゴシック" panose="020B0400000000000000" pitchFamily="49" charset="-128"/>
                        </a:rPr>
                        <a:t>首都直下基本計画</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169346749"/>
                  </a:ext>
                </a:extLst>
              </a:tr>
              <a:tr h="649939">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官邸を支える幹部・省庁職員</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dirty="0">
                          <a:latin typeface="BIZ UDゴシック" panose="020B0400000000000000" pitchFamily="49" charset="-128"/>
                          <a:ea typeface="BIZ UDゴシック" panose="020B0400000000000000" pitchFamily="49" charset="-128"/>
                        </a:rPr>
                        <a:t>政策調整、答弁・法案・予算対応</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災害対応を続けながら通常業務も再開し処理量が増加</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政府</a:t>
                      </a:r>
                      <a:r>
                        <a:rPr lang="en-US" altLang="ja-JP" sz="1200" dirty="0">
                          <a:latin typeface="BIZ UDゴシック" panose="020B0400000000000000" pitchFamily="49" charset="-128"/>
                          <a:ea typeface="BIZ UDゴシック" panose="020B0400000000000000" pitchFamily="49" charset="-128"/>
                        </a:rPr>
                        <a:t>BCP</a:t>
                      </a:r>
                      <a:r>
                        <a:rPr lang="ja-JP" altLang="en-US" sz="1200">
                          <a:latin typeface="BIZ UDゴシック" panose="020B0400000000000000" pitchFamily="49" charset="-128"/>
                          <a:ea typeface="BIZ UDゴシック" panose="020B0400000000000000" pitchFamily="49" charset="-128"/>
                        </a:rPr>
                        <a:t>／中央省庁</a:t>
                      </a:r>
                      <a:r>
                        <a:rPr lang="en-US" altLang="ja-JP" sz="1200" dirty="0">
                          <a:latin typeface="BIZ UDゴシック" panose="020B0400000000000000" pitchFamily="49" charset="-128"/>
                          <a:ea typeface="BIZ UDゴシック" panose="020B0400000000000000" pitchFamily="49" charset="-128"/>
                        </a:rPr>
                        <a:t>BCP</a:t>
                      </a:r>
                      <a:r>
                        <a:rPr lang="ja-JP" altLang="en-US" sz="1200">
                          <a:latin typeface="BIZ UDゴシック" panose="020B0400000000000000" pitchFamily="49" charset="-128"/>
                          <a:ea typeface="BIZ UDゴシック" panose="020B0400000000000000" pitchFamily="49" charset="-128"/>
                        </a:rPr>
                        <a:t>ガイドライン</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786582263"/>
                  </a:ext>
                </a:extLst>
              </a:tr>
              <a:tr h="835635">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内閣府</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復旧・復興、被災者支援の総合調整</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長期災害対応に加え、制度・予算調整が増加</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zh-TW" altLang="en-US" sz="1200">
                          <a:latin typeface="BIZ UDゴシック" panose="020B0400000000000000" pitchFamily="49" charset="-128"/>
                          <a:ea typeface="BIZ UDゴシック" panose="020B0400000000000000" pitchFamily="49" charset="-128"/>
                        </a:rPr>
                        <a:t>防災庁設置準備報告書／政府</a:t>
                      </a:r>
                      <a:r>
                        <a:rPr lang="en-US" altLang="zh-TW" sz="1200" dirty="0">
                          <a:latin typeface="BIZ UDゴシック" panose="020B0400000000000000" pitchFamily="49" charset="-128"/>
                          <a:ea typeface="BIZ UDゴシック" panose="020B0400000000000000" pitchFamily="49" charset="-128"/>
                        </a:rPr>
                        <a:t>BCP</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179552939"/>
                  </a:ext>
                </a:extLst>
              </a:tr>
              <a:tr h="649939">
                <a:tc>
                  <a:txBody>
                    <a:bodyPr/>
                    <a:lstStyle/>
                    <a:p>
                      <a:pPr algn="ctr">
                        <a:buNone/>
                      </a:pPr>
                      <a:r>
                        <a:rPr lang="ja-JP" altLang="en-US" sz="1200" b="1" dirty="0">
                          <a:latin typeface="BIZ UDゴシック" panose="020B0400000000000000" pitchFamily="49" charset="-128"/>
                          <a:ea typeface="BIZ UDゴシック" panose="020B0400000000000000" pitchFamily="49" charset="-128"/>
                        </a:rPr>
                        <a:t>国土交通省</a:t>
                      </a:r>
                      <a:endParaRPr lang="ja-JP" altLang="en-US" sz="1200" dirty="0">
                        <a:latin typeface="BIZ UDゴシック" panose="020B0400000000000000" pitchFamily="49" charset="-128"/>
                        <a:ea typeface="BIZ UDゴシック" panose="020B0400000000000000" pitchFamily="49" charset="-128"/>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復旧事業、住宅・交通・物流対策、国会対応</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ja-JP" altLang="en-US" sz="1200">
                          <a:latin typeface="BIZ UDゴシック" panose="020B0400000000000000" pitchFamily="49" charset="-128"/>
                          <a:ea typeface="BIZ UDゴシック" panose="020B0400000000000000" pitchFamily="49" charset="-128"/>
                        </a:rPr>
                        <a:t>復旧実務と政策・国会対応を同時処理</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tc>
                  <a:txBody>
                    <a:bodyPr/>
                    <a:lstStyle/>
                    <a:p>
                      <a:pPr>
                        <a:buNone/>
                      </a:pPr>
                      <a:r>
                        <a:rPr lang="zh-CN" altLang="en-US" sz="1200" dirty="0">
                          <a:latin typeface="BIZ UDゴシック" panose="020B0400000000000000" pitchFamily="49" charset="-128"/>
                          <a:ea typeface="BIZ UDゴシック" panose="020B0400000000000000" pitchFamily="49" charset="-128"/>
                        </a:rPr>
                        <a:t>国交省</a:t>
                      </a:r>
                      <a:r>
                        <a:rPr lang="en-US" altLang="zh-CN" sz="1200" dirty="0">
                          <a:latin typeface="BIZ UDゴシック" panose="020B0400000000000000" pitchFamily="49" charset="-128"/>
                          <a:ea typeface="BIZ UDゴシック" panose="020B0400000000000000" pitchFamily="49" charset="-128"/>
                        </a:rPr>
                        <a:t>BCP</a:t>
                      </a:r>
                      <a:r>
                        <a:rPr lang="zh-CN" altLang="en-US" sz="1200" dirty="0">
                          <a:latin typeface="BIZ UDゴシック" panose="020B0400000000000000" pitchFamily="49" charset="-128"/>
                          <a:ea typeface="BIZ UDゴシック" panose="020B0400000000000000" pitchFamily="49" charset="-128"/>
                        </a:rPr>
                        <a:t>／首都直下基本計画</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813946021"/>
                  </a:ext>
                </a:extLst>
              </a:tr>
            </a:tbl>
          </a:graphicData>
        </a:graphic>
      </p:graphicFrame>
      <p:sp>
        <p:nvSpPr>
          <p:cNvPr id="3" name="スライド番号プレースホルダー 1">
            <a:extLst>
              <a:ext uri="{FF2B5EF4-FFF2-40B4-BE49-F238E27FC236}">
                <a16:creationId xmlns:a16="http://schemas.microsoft.com/office/drawing/2014/main" id="{AB8B2E93-5040-15AB-FBF4-CC4F0AF778C6}"/>
              </a:ext>
            </a:extLst>
          </p:cNvPr>
          <p:cNvSpPr>
            <a:spLocks noGrp="1"/>
          </p:cNvSpPr>
          <p:nvPr/>
        </p:nvSpPr>
        <p:spPr>
          <a:xfrm>
            <a:off x="9448800" y="6394177"/>
            <a:ext cx="2743200" cy="365125"/>
          </a:xfrm>
          <a:prstGeom prst="rect">
            <a:avLst/>
          </a:prstGeom>
        </p:spPr>
        <p:txBody>
          <a:bodyPr anchor="ctr"/>
          <a:lstStyle>
            <a:lvl1pPr marL="0" indent="0" algn="l">
              <a:buNone/>
              <a:defRPr sz="1800">
                <a:solidFill>
                  <a:schemeClr val="tx1"/>
                </a:solidFill>
                <a:latin typeface="+mn-lt"/>
                <a:ea typeface="+mn-lt"/>
                <a:cs typeface="+mn-lt"/>
              </a:defRPr>
            </a:lvl1pPr>
            <a:lvl2pPr marL="457200" indent="0" algn="l">
              <a:buNone/>
              <a:defRPr sz="1800">
                <a:solidFill>
                  <a:schemeClr val="tx1"/>
                </a:solidFill>
                <a:latin typeface="+mn-lt"/>
                <a:ea typeface="+mn-lt"/>
                <a:cs typeface="+mn-lt"/>
              </a:defRPr>
            </a:lvl2pPr>
            <a:lvl3pPr marL="914400" indent="0" algn="l">
              <a:buNone/>
              <a:defRPr sz="1800">
                <a:solidFill>
                  <a:schemeClr val="tx1"/>
                </a:solidFill>
                <a:latin typeface="+mn-lt"/>
                <a:ea typeface="+mn-lt"/>
                <a:cs typeface="+mn-lt"/>
              </a:defRPr>
            </a:lvl3pPr>
            <a:lvl4pPr marL="1371600" indent="0" algn="l">
              <a:buNone/>
              <a:defRPr sz="1800">
                <a:solidFill>
                  <a:schemeClr val="tx1"/>
                </a:solidFill>
                <a:latin typeface="+mn-lt"/>
                <a:ea typeface="+mn-lt"/>
                <a:cs typeface="+mn-lt"/>
              </a:defRPr>
            </a:lvl4pPr>
            <a:lvl5pPr marL="1828800" indent="0" algn="l">
              <a:buNone/>
              <a:defRPr sz="1800">
                <a:solidFill>
                  <a:schemeClr val="tx1"/>
                </a:solidFill>
                <a:latin typeface="+mn-lt"/>
                <a:ea typeface="+mn-lt"/>
                <a:cs typeface="+mn-lt"/>
              </a:defRPr>
            </a:lvl5pPr>
            <a:lvl6pPr marL="2286000" indent="0" algn="l">
              <a:buNone/>
              <a:defRPr sz="1800">
                <a:solidFill>
                  <a:schemeClr val="tx1"/>
                </a:solidFill>
                <a:latin typeface="+mn-lt"/>
                <a:ea typeface="+mn-lt"/>
                <a:cs typeface="+mn-lt"/>
              </a:defRPr>
            </a:lvl6pPr>
            <a:lvl7pPr marL="2743200" indent="0" algn="l">
              <a:buNone/>
              <a:defRPr sz="1800">
                <a:solidFill>
                  <a:schemeClr val="tx1"/>
                </a:solidFill>
                <a:latin typeface="+mn-lt"/>
                <a:ea typeface="+mn-lt"/>
                <a:cs typeface="+mn-lt"/>
              </a:defRPr>
            </a:lvl7pPr>
            <a:lvl8pPr marL="3200400" indent="0" algn="l">
              <a:buNone/>
              <a:defRPr sz="1800">
                <a:solidFill>
                  <a:schemeClr val="tx1"/>
                </a:solidFill>
                <a:latin typeface="+mn-lt"/>
                <a:ea typeface="+mn-lt"/>
                <a:cs typeface="+mn-lt"/>
              </a:defRPr>
            </a:lvl8pPr>
            <a:lvl9pPr marL="3657600" indent="0" algn="l">
              <a:buNone/>
              <a:defRPr sz="1800">
                <a:solidFill>
                  <a:schemeClr val="tx1"/>
                </a:solidFill>
                <a:latin typeface="+mn-lt"/>
                <a:ea typeface="+mn-lt"/>
                <a:cs typeface="+mn-lt"/>
              </a:defRPr>
            </a:lvl9pPr>
          </a:lstStyle>
          <a:p>
            <a:pPr algn="r">
              <a:buNone/>
              <a:defRPr sz="1200" b="0">
                <a:solidFill>
                  <a:srgbClr val="1F1F1F"/>
                </a:solidFill>
                <a:latin typeface="BIZ UDゴシック"/>
                <a:ea typeface="BIZ UDゴシック"/>
                <a:cs typeface="BIZ UDゴシック"/>
              </a:defRPr>
            </a:pPr>
            <a:fld id="{F3AE1AE4-D79E-94D6-E825-3FC6C21A77D2}" type="slidenum">
              <a:rPr sz="1200" b="0">
                <a:solidFill>
                  <a:srgbClr val="1F1F1F"/>
                </a:solidFill>
                <a:latin typeface="BIZ UDゴシック"/>
                <a:ea typeface="BIZ UDゴシック"/>
                <a:cs typeface="BIZ UDゴシック"/>
              </a:rPr>
              <a:t>29</a:t>
            </a:fld>
            <a:endParaRPr sz="1400" b="0" dirty="0">
              <a:solidFill>
                <a:srgbClr val="1F1F1F"/>
              </a:solidFill>
              <a:latin typeface="BIZ UDゴシック"/>
              <a:ea typeface="BIZ UDゴシック"/>
              <a:cs typeface="BIZ UDゴシック"/>
            </a:endParaRPr>
          </a:p>
        </p:txBody>
      </p:sp>
      <p:sp>
        <p:nvSpPr>
          <p:cNvPr id="35" name="takeaway-band">
            <a:extLst>
              <a:ext uri="{FF2B5EF4-FFF2-40B4-BE49-F238E27FC236}">
                <a16:creationId xmlns:a16="http://schemas.microsoft.com/office/drawing/2014/main" id="{E692AF17-967B-E027-B696-40A8A6FAE495}"/>
              </a:ext>
            </a:extLst>
          </p:cNvPr>
          <p:cNvSpPr>
            <a:spLocks noGrp="1"/>
          </p:cNvSpPr>
          <p:nvPr/>
        </p:nvSpPr>
        <p:spPr>
          <a:xfrm>
            <a:off x="361950" y="714375"/>
            <a:ext cx="11830050" cy="619125"/>
          </a:xfrm>
          <a:prstGeom prst="rect">
            <a:avLst/>
          </a:prstGeom>
          <a:solidFill>
            <a:srgbClr val="BDD7EE"/>
          </a:solidFill>
          <a:ln w="0">
            <a:solidFill>
              <a:srgbClr val="BDD7EE"/>
            </a:solidFill>
            <a:prstDash val="solid"/>
          </a:ln>
        </p:spPr>
        <p:txBody>
          <a:bodyPr wrap="square" lIns="57150" tIns="38100" rIns="57150" bIns="38100" anchor="ctr">
            <a:noAutofit/>
          </a:bodyPr>
          <a:lstStyle/>
          <a:p>
            <a:pPr marL="285750" indent="-285750" algn="l">
              <a:lnSpc>
                <a:spcPct val="100000"/>
              </a:lnSpc>
              <a:buFont typeface="Wingdings" panose="05000000000000000000" pitchFamily="2" charset="2"/>
              <a:buChar char="u"/>
              <a:defRPr sz="1200" b="0">
                <a:solidFill>
                  <a:srgbClr val="111111"/>
                </a:solidFill>
                <a:latin typeface="BIZ UDゴシック"/>
                <a:ea typeface="BIZ UDゴシック"/>
                <a:cs typeface="BIZ UDゴシック"/>
              </a:defRPr>
            </a:pPr>
            <a:r>
              <a:rPr lang="ja-JP" altLang="en-US" sz="1400" b="0" dirty="0">
                <a:solidFill>
                  <a:srgbClr val="111111"/>
                </a:solidFill>
                <a:latin typeface="BIZ UDゴシック"/>
                <a:ea typeface="BIZ UDゴシック"/>
                <a:cs typeface="BIZ UDゴシック"/>
              </a:rPr>
              <a:t>東京圏の復旧は進む一方、</a:t>
            </a:r>
            <a:r>
              <a:rPr lang="ja-JP" altLang="en-US" sz="1400" b="1" u="sng" dirty="0">
                <a:solidFill>
                  <a:srgbClr val="111111"/>
                </a:solidFill>
                <a:latin typeface="BIZ UDゴシック"/>
                <a:ea typeface="BIZ UDゴシック"/>
                <a:cs typeface="BIZ UDゴシック"/>
              </a:rPr>
              <a:t>政府機能はなお平時水準まで回復していない。</a:t>
            </a:r>
            <a:r>
              <a:rPr lang="ja-JP" altLang="en-US" sz="1400" b="0" dirty="0">
                <a:solidFill>
                  <a:srgbClr val="111111"/>
                </a:solidFill>
                <a:latin typeface="BIZ UDゴシック"/>
                <a:ea typeface="BIZ UDゴシック"/>
                <a:cs typeface="BIZ UDゴシック"/>
              </a:rPr>
              <a:t>復旧・復興対応に加え</a:t>
            </a:r>
            <a:r>
              <a:rPr lang="ja-JP" altLang="en-US" sz="1400" b="1" u="sng" dirty="0">
                <a:solidFill>
                  <a:srgbClr val="111111"/>
                </a:solidFill>
                <a:latin typeface="BIZ UDゴシック"/>
                <a:ea typeface="BIZ UDゴシック"/>
                <a:cs typeface="BIZ UDゴシック"/>
              </a:rPr>
              <a:t>、補正予算、特別措置法、国会対応、通常業務が重なり、政府に求められる業務がさらに増加</a:t>
            </a:r>
            <a:r>
              <a:rPr lang="ja-JP" altLang="en-US" sz="1400" b="0" dirty="0">
                <a:solidFill>
                  <a:srgbClr val="111111"/>
                </a:solidFill>
                <a:latin typeface="BIZ UDゴシック"/>
                <a:ea typeface="BIZ UDゴシック"/>
                <a:cs typeface="BIZ UDゴシック"/>
              </a:rPr>
              <a:t>する。</a:t>
            </a:r>
            <a:endParaRPr sz="1400" b="1" u="sng" dirty="0">
              <a:solidFill>
                <a:srgbClr val="111111"/>
              </a:solidFill>
              <a:latin typeface="BIZ UDゴシック"/>
              <a:ea typeface="BIZ UDゴシック"/>
              <a:cs typeface="BIZ UDゴシック"/>
            </a:endParaRPr>
          </a:p>
        </p:txBody>
      </p:sp>
      <p:sp>
        <p:nvSpPr>
          <p:cNvPr id="10" name="title-band">
            <a:extLst>
              <a:ext uri="{FF2B5EF4-FFF2-40B4-BE49-F238E27FC236}">
                <a16:creationId xmlns:a16="http://schemas.microsoft.com/office/drawing/2014/main" id="{C24EF035-57F7-3952-B39B-8B382AB78CD2}"/>
              </a:ext>
            </a:extLst>
          </p:cNvPr>
          <p:cNvSpPr>
            <a:spLocks noGrp="1"/>
          </p:cNvSpPr>
          <p:nvPr/>
        </p:nvSpPr>
        <p:spPr>
          <a:xfrm>
            <a:off x="0" y="0"/>
            <a:ext cx="12192000" cy="619125"/>
          </a:xfrm>
          <a:prstGeom prst="rect">
            <a:avLst/>
          </a:prstGeom>
          <a:solidFill>
            <a:srgbClr val="002060"/>
          </a:solidFill>
          <a:ln w="0">
            <a:solidFill>
              <a:srgbClr val="002060"/>
            </a:solidFill>
            <a:prstDash val="solid"/>
          </a:ln>
        </p:spPr>
        <p:txBody>
          <a:bodyPr anchor="ctr" anchorCtr="0"/>
          <a:lstStyle/>
          <a:p>
            <a:r>
              <a:rPr lang="en-US" altLang="ja-JP" sz="2400" b="1" dirty="0">
                <a:solidFill>
                  <a:schemeClr val="bg1"/>
                </a:solidFill>
                <a:latin typeface="BIZ UDゴシック" panose="020B0400000000000000" pitchFamily="49" charset="-128"/>
                <a:ea typeface="BIZ UDゴシック" panose="020B0400000000000000" pitchFamily="49" charset="-128"/>
              </a:rPr>
              <a:t>Ⅱ</a:t>
            </a:r>
            <a:r>
              <a:rPr lang="ja-JP" altLang="en-US" sz="2400" b="1" dirty="0">
                <a:solidFill>
                  <a:schemeClr val="bg1"/>
                </a:solidFill>
                <a:latin typeface="BIZ UDゴシック" panose="020B0400000000000000" pitchFamily="49" charset="-128"/>
                <a:ea typeface="BIZ UDゴシック" panose="020B0400000000000000" pitchFamily="49" charset="-128"/>
              </a:rPr>
              <a:t>ー</a:t>
            </a:r>
            <a:r>
              <a:rPr lang="en-US" altLang="ja-JP" sz="2400" b="1" dirty="0">
                <a:solidFill>
                  <a:schemeClr val="bg1"/>
                </a:solidFill>
                <a:latin typeface="BIZ UDゴシック" panose="020B0400000000000000" pitchFamily="49" charset="-128"/>
                <a:ea typeface="BIZ UDゴシック" panose="020B0400000000000000" pitchFamily="49" charset="-128"/>
              </a:rPr>
              <a:t>10</a:t>
            </a:r>
            <a:r>
              <a:rPr lang="ja-JP" altLang="en-US" sz="2400" b="1" dirty="0">
                <a:solidFill>
                  <a:schemeClr val="bg1"/>
                </a:solidFill>
                <a:latin typeface="BIZ UDゴシック" panose="020B0400000000000000" pitchFamily="49" charset="-128"/>
                <a:ea typeface="BIZ UDゴシック" panose="020B0400000000000000" pitchFamily="49" charset="-128"/>
              </a:rPr>
              <a:t>　発災から１か月：国会・予算・制度対応が本格化し、政府業務がさらに集中</a:t>
            </a:r>
          </a:p>
        </p:txBody>
      </p:sp>
      <p:sp>
        <p:nvSpPr>
          <p:cNvPr id="11" name="Rectangle 1">
            <a:extLst>
              <a:ext uri="{FF2B5EF4-FFF2-40B4-BE49-F238E27FC236}">
                <a16:creationId xmlns:a16="http://schemas.microsoft.com/office/drawing/2014/main" id="{37A994D9-127D-4BF4-A5AE-40A9F8E1D790}"/>
              </a:ext>
            </a:extLst>
          </p:cNvPr>
          <p:cNvSpPr>
            <a:spLocks noChangeArrowheads="1"/>
          </p:cNvSpPr>
          <p:nvPr/>
        </p:nvSpPr>
        <p:spPr bwMode="auto">
          <a:xfrm>
            <a:off x="669303" y="1357081"/>
            <a:ext cx="11522697" cy="1368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交通・ライフライン等の復旧が進展</a:t>
            </a:r>
            <a:endParaRPr kumimoji="0" lang="en-US" altLang="ja-JP"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一部の電力・通信・交通制約は残存</a:t>
            </a:r>
            <a:endParaRPr kumimoji="0" lang="en-US" altLang="ja-JP"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復旧・復興、生活・経済活動回復に向けた政策判断が本格化</a:t>
            </a:r>
            <a:endParaRPr kumimoji="0" lang="en-US" altLang="ja-JP"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1" i="0" u="sng"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補正予算、特別措置法等の国会対応が必要</a:t>
            </a:r>
            <a:endParaRPr kumimoji="0" lang="en-US" altLang="ja-JP" sz="1200" b="1" i="0" u="sng"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1" i="0" u="sng"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国会会期中のため、政府答弁・法案調整等も並行</a:t>
            </a:r>
            <a:endParaRPr kumimoji="0" lang="en-US" altLang="ja-JP" sz="1200" b="1" i="0" u="sng"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endParaRPr>
          </a:p>
          <a:p>
            <a:pPr marL="171450" marR="0" lvl="0" indent="-171450" algn="l" defTabSz="914400" rtl="0" eaLnBrk="0" fontAlgn="base" latinLnBrk="0" hangingPunct="0">
              <a:lnSpc>
                <a:spcPts val="1700"/>
              </a:lnSpc>
              <a:spcBef>
                <a:spcPct val="0"/>
              </a:spcBef>
              <a:spcAft>
                <a:spcPct val="0"/>
              </a:spcAft>
              <a:buClrTx/>
              <a:buSzTx/>
              <a:buFont typeface="Wingdings" panose="05000000000000000000" pitchFamily="2" charset="2"/>
              <a:buChar char="l"/>
              <a:tabLst/>
            </a:pPr>
            <a:r>
              <a:rPr kumimoji="0" lang="ja-JP" altLang="en-US" sz="1200" b="0" i="0" u="none" strike="noStrike" cap="none" normalizeH="0" baseline="0" dirty="0">
                <a:ln>
                  <a:noFill/>
                </a:ln>
                <a:solidFill>
                  <a:schemeClr val="tx1"/>
                </a:solidFill>
                <a:effectLst/>
                <a:latin typeface="BIZ UDゴシック" panose="020B0400000000000000" pitchFamily="49" charset="-128"/>
                <a:ea typeface="BIZ UDゴシック" panose="020B0400000000000000" pitchFamily="49" charset="-128"/>
              </a:rPr>
              <a:t>災害対応、復旧・復興、国会対応、通常業務を同時に処理</a:t>
            </a:r>
            <a:endParaRPr kumimoji="0" lang="ja-JP" altLang="ja-JP" sz="1200" b="1" i="0" u="none" strike="noStrike" cap="none" normalizeH="0" baseline="0" dirty="0">
              <a:ln>
                <a:noFill/>
              </a:ln>
              <a:solidFill>
                <a:schemeClr val="tx1"/>
              </a:solidFill>
              <a:effectLst/>
              <a:highlight>
                <a:srgbClr val="FFFF00"/>
              </a:highlight>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41029931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9F575-583D-8B13-4B65-420450839C1C}"/>
            </a:ext>
          </a:extLst>
        </p:cNvPr>
        <p:cNvGrpSpPr/>
        <p:nvPr/>
      </p:nvGrpSpPr>
      <p:grpSpPr>
        <a:xfrm>
          <a:off x="0" y="0"/>
          <a:ext cx="0" cy="0"/>
          <a:chOff x="0" y="0"/>
          <a:chExt cx="0" cy="0"/>
        </a:xfrm>
      </p:grpSpPr>
      <p:sp>
        <p:nvSpPr>
          <p:cNvPr id="3" name="スライド番号プレースホルダー 1">
            <a:extLst>
              <a:ext uri="{FF2B5EF4-FFF2-40B4-BE49-F238E27FC236}">
                <a16:creationId xmlns:a16="http://schemas.microsoft.com/office/drawing/2014/main" id="{CF5C749F-E2E5-D2E7-A668-2ABEF508D223}"/>
              </a:ext>
            </a:extLst>
          </p:cNvPr>
          <p:cNvSpPr>
            <a:spLocks noGrp="1"/>
          </p:cNvSpPr>
          <p:nvPr/>
        </p:nvSpPr>
        <p:spPr>
          <a:xfrm>
            <a:off x="9448800" y="6394177"/>
            <a:ext cx="2743200" cy="365125"/>
          </a:xfrm>
          <a:prstGeom prst="rect">
            <a:avLst/>
          </a:prstGeom>
        </p:spPr>
        <p:txBody>
          <a:bodyPr anchor="ctr"/>
          <a:lstStyle>
            <a:lvl1pPr marL="0" indent="0" algn="l">
              <a:buNone/>
              <a:defRPr sz="1800">
                <a:solidFill>
                  <a:schemeClr val="tx1"/>
                </a:solidFill>
                <a:latin typeface="+mn-lt"/>
                <a:ea typeface="+mn-lt"/>
                <a:cs typeface="+mn-lt"/>
              </a:defRPr>
            </a:lvl1pPr>
            <a:lvl2pPr marL="457200" indent="0" algn="l">
              <a:buNone/>
              <a:defRPr sz="1800">
                <a:solidFill>
                  <a:schemeClr val="tx1"/>
                </a:solidFill>
                <a:latin typeface="+mn-lt"/>
                <a:ea typeface="+mn-lt"/>
                <a:cs typeface="+mn-lt"/>
              </a:defRPr>
            </a:lvl2pPr>
            <a:lvl3pPr marL="914400" indent="0" algn="l">
              <a:buNone/>
              <a:defRPr sz="1800">
                <a:solidFill>
                  <a:schemeClr val="tx1"/>
                </a:solidFill>
                <a:latin typeface="+mn-lt"/>
                <a:ea typeface="+mn-lt"/>
                <a:cs typeface="+mn-lt"/>
              </a:defRPr>
            </a:lvl3pPr>
            <a:lvl4pPr marL="1371600" indent="0" algn="l">
              <a:buNone/>
              <a:defRPr sz="1800">
                <a:solidFill>
                  <a:schemeClr val="tx1"/>
                </a:solidFill>
                <a:latin typeface="+mn-lt"/>
                <a:ea typeface="+mn-lt"/>
                <a:cs typeface="+mn-lt"/>
              </a:defRPr>
            </a:lvl4pPr>
            <a:lvl5pPr marL="1828800" indent="0" algn="l">
              <a:buNone/>
              <a:defRPr sz="1800">
                <a:solidFill>
                  <a:schemeClr val="tx1"/>
                </a:solidFill>
                <a:latin typeface="+mn-lt"/>
                <a:ea typeface="+mn-lt"/>
                <a:cs typeface="+mn-lt"/>
              </a:defRPr>
            </a:lvl5pPr>
            <a:lvl6pPr marL="2286000" indent="0" algn="l">
              <a:buNone/>
              <a:defRPr sz="1800">
                <a:solidFill>
                  <a:schemeClr val="tx1"/>
                </a:solidFill>
                <a:latin typeface="+mn-lt"/>
                <a:ea typeface="+mn-lt"/>
                <a:cs typeface="+mn-lt"/>
              </a:defRPr>
            </a:lvl6pPr>
            <a:lvl7pPr marL="2743200" indent="0" algn="l">
              <a:buNone/>
              <a:defRPr sz="1800">
                <a:solidFill>
                  <a:schemeClr val="tx1"/>
                </a:solidFill>
                <a:latin typeface="+mn-lt"/>
                <a:ea typeface="+mn-lt"/>
                <a:cs typeface="+mn-lt"/>
              </a:defRPr>
            </a:lvl7pPr>
            <a:lvl8pPr marL="3200400" indent="0" algn="l">
              <a:buNone/>
              <a:defRPr sz="1800">
                <a:solidFill>
                  <a:schemeClr val="tx1"/>
                </a:solidFill>
                <a:latin typeface="+mn-lt"/>
                <a:ea typeface="+mn-lt"/>
                <a:cs typeface="+mn-lt"/>
              </a:defRPr>
            </a:lvl8pPr>
            <a:lvl9pPr marL="3657600" indent="0" algn="l">
              <a:buNone/>
              <a:defRPr sz="1800">
                <a:solidFill>
                  <a:schemeClr val="tx1"/>
                </a:solidFill>
                <a:latin typeface="+mn-lt"/>
                <a:ea typeface="+mn-lt"/>
                <a:cs typeface="+mn-lt"/>
              </a:defRPr>
            </a:lvl9pPr>
          </a:lstStyle>
          <a:p>
            <a:pPr algn="r">
              <a:buNone/>
              <a:defRPr sz="1200" b="0">
                <a:solidFill>
                  <a:srgbClr val="1F1F1F"/>
                </a:solidFill>
                <a:latin typeface="BIZ UDゴシック"/>
                <a:ea typeface="BIZ UDゴシック"/>
                <a:cs typeface="BIZ UDゴシック"/>
              </a:defRPr>
            </a:pPr>
            <a:fld id="{F3AE1AE4-D79E-94D6-E825-3FC6C21A77D2}" type="slidenum">
              <a:rPr sz="1200" b="0">
                <a:solidFill>
                  <a:srgbClr val="1F1F1F"/>
                </a:solidFill>
                <a:latin typeface="BIZ UDゴシック"/>
                <a:ea typeface="BIZ UDゴシック"/>
                <a:cs typeface="BIZ UDゴシック"/>
              </a:rPr>
              <a:t>30</a:t>
            </a:fld>
            <a:endParaRPr sz="1400" b="0" dirty="0">
              <a:solidFill>
                <a:srgbClr val="1F1F1F"/>
              </a:solidFill>
              <a:latin typeface="BIZ UDゴシック"/>
              <a:ea typeface="BIZ UDゴシック"/>
              <a:cs typeface="BIZ UDゴシック"/>
            </a:endParaRPr>
          </a:p>
        </p:txBody>
      </p:sp>
      <p:sp>
        <p:nvSpPr>
          <p:cNvPr id="10" name="title-band">
            <a:extLst>
              <a:ext uri="{FF2B5EF4-FFF2-40B4-BE49-F238E27FC236}">
                <a16:creationId xmlns:a16="http://schemas.microsoft.com/office/drawing/2014/main" id="{218ACEAF-F732-8353-DCE0-2F2545336B5A}"/>
              </a:ext>
            </a:extLst>
          </p:cNvPr>
          <p:cNvSpPr>
            <a:spLocks noGrp="1"/>
          </p:cNvSpPr>
          <p:nvPr/>
        </p:nvSpPr>
        <p:spPr>
          <a:xfrm>
            <a:off x="0" y="0"/>
            <a:ext cx="12192000" cy="619125"/>
          </a:xfrm>
          <a:prstGeom prst="rect">
            <a:avLst/>
          </a:prstGeom>
          <a:solidFill>
            <a:srgbClr val="002060"/>
          </a:solidFill>
          <a:ln w="0">
            <a:solidFill>
              <a:srgbClr val="002060"/>
            </a:solidFill>
            <a:prstDash val="solid"/>
          </a:ln>
        </p:spPr>
        <p:txBody>
          <a:bodyPr anchor="ctr" anchorCtr="0"/>
          <a:lstStyle/>
          <a:p>
            <a:r>
              <a:rPr lang="en-US" altLang="ja-JP" sz="2400" b="1" dirty="0">
                <a:solidFill>
                  <a:schemeClr val="bg1"/>
                </a:solidFill>
                <a:latin typeface="BIZ UDゴシック" panose="020B0400000000000000" pitchFamily="49" charset="-128"/>
                <a:ea typeface="BIZ UDゴシック" panose="020B0400000000000000" pitchFamily="49" charset="-128"/>
              </a:rPr>
              <a:t>Ⅱ</a:t>
            </a:r>
            <a:r>
              <a:rPr lang="ja-JP" altLang="en-US" sz="2400" b="1" dirty="0">
                <a:solidFill>
                  <a:schemeClr val="bg1"/>
                </a:solidFill>
                <a:latin typeface="BIZ UDゴシック" panose="020B0400000000000000" pitchFamily="49" charset="-128"/>
                <a:ea typeface="BIZ UDゴシック" panose="020B0400000000000000" pitchFamily="49" charset="-128"/>
              </a:rPr>
              <a:t>ー</a:t>
            </a:r>
            <a:r>
              <a:rPr lang="en-US" altLang="ja-JP" sz="2400" b="1" dirty="0">
                <a:solidFill>
                  <a:schemeClr val="bg1"/>
                </a:solidFill>
                <a:latin typeface="BIZ UDゴシック" panose="020B0400000000000000" pitchFamily="49" charset="-128"/>
                <a:ea typeface="BIZ UDゴシック" panose="020B0400000000000000" pitchFamily="49" charset="-128"/>
              </a:rPr>
              <a:t>11</a:t>
            </a:r>
            <a:r>
              <a:rPr lang="ja-JP" altLang="en-US" sz="2400" b="1" dirty="0">
                <a:solidFill>
                  <a:schemeClr val="bg1"/>
                </a:solidFill>
                <a:latin typeface="BIZ UDゴシック" panose="020B0400000000000000" pitchFamily="49" charset="-128"/>
                <a:ea typeface="BIZ UDゴシック" panose="020B0400000000000000" pitchFamily="49" charset="-128"/>
              </a:rPr>
              <a:t>　東京圏外でバックアップを検討すべき状態（ケーススタディより）</a:t>
            </a:r>
          </a:p>
        </p:txBody>
      </p:sp>
      <p:sp>
        <p:nvSpPr>
          <p:cNvPr id="2" name="テキスト ボックス 1">
            <a:extLst>
              <a:ext uri="{FF2B5EF4-FFF2-40B4-BE49-F238E27FC236}">
                <a16:creationId xmlns:a16="http://schemas.microsoft.com/office/drawing/2014/main" id="{05086BDE-D599-E661-8ADA-F11C39B255D0}"/>
              </a:ext>
            </a:extLst>
          </p:cNvPr>
          <p:cNvSpPr txBox="1"/>
          <p:nvPr/>
        </p:nvSpPr>
        <p:spPr>
          <a:xfrm>
            <a:off x="263450" y="1082925"/>
            <a:ext cx="11665099" cy="4115101"/>
          </a:xfrm>
          <a:prstGeom prst="rect">
            <a:avLst/>
          </a:prstGeom>
          <a:noFill/>
          <a:ln w="28575">
            <a:solidFill>
              <a:srgbClr val="002060"/>
            </a:solidFill>
          </a:ln>
        </p:spPr>
        <p:txBody>
          <a:bodyPr wrap="square" rtlCol="0">
            <a:spAutoFit/>
          </a:bodyPr>
          <a:lstStyle/>
          <a:p>
            <a:pPr>
              <a:lnSpc>
                <a:spcPct val="150000"/>
              </a:lnSpc>
              <a:spcBef>
                <a:spcPts val="600"/>
              </a:spcBef>
            </a:pPr>
            <a:r>
              <a:rPr kumimoji="1" lang="en-US" altLang="ja-JP" sz="2000" b="1" u="sng" dirty="0">
                <a:latin typeface="BIZ UDゴシック" panose="020B0400000000000000" pitchFamily="49" charset="-128"/>
                <a:ea typeface="BIZ UDゴシック" panose="020B0400000000000000" pitchFamily="49" charset="-128"/>
              </a:rPr>
              <a:t>【</a:t>
            </a:r>
            <a:r>
              <a:rPr kumimoji="1" lang="ja-JP" altLang="en-US" sz="2000" b="1" u="sng" dirty="0">
                <a:latin typeface="BIZ UDゴシック" panose="020B0400000000000000" pitchFamily="49" charset="-128"/>
                <a:ea typeface="BIZ UDゴシック" panose="020B0400000000000000" pitchFamily="49" charset="-128"/>
              </a:rPr>
              <a:t>ケーススタディからみた、東京圏外バックアップを検討すべき状態</a:t>
            </a:r>
            <a:r>
              <a:rPr kumimoji="1" lang="en-US" altLang="ja-JP" sz="2000" b="1" u="sng" dirty="0">
                <a:latin typeface="BIZ UDゴシック" panose="020B0400000000000000" pitchFamily="49" charset="-128"/>
                <a:ea typeface="BIZ UDゴシック" panose="020B0400000000000000" pitchFamily="49" charset="-128"/>
              </a:rPr>
              <a:t>】</a:t>
            </a:r>
          </a:p>
          <a:p>
            <a:pPr marL="542925" indent="-285750">
              <a:lnSpc>
                <a:spcPct val="150000"/>
              </a:lnSpc>
              <a:spcBef>
                <a:spcPts val="600"/>
              </a:spcBef>
              <a:buFont typeface="Wingdings" panose="05000000000000000000" pitchFamily="2" charset="2"/>
              <a:buChar char="l"/>
            </a:pPr>
            <a:r>
              <a:rPr kumimoji="1" lang="ja-JP" altLang="en-US" b="1" dirty="0">
                <a:latin typeface="BIZ UDゴシック" panose="020B0400000000000000" pitchFamily="49" charset="-128"/>
                <a:ea typeface="BIZ UDゴシック" panose="020B0400000000000000" pitchFamily="49" charset="-128"/>
              </a:rPr>
              <a:t>官邸・霞が関の建物が使用可能であっても、人員、電力、通信、交通、処理能力等の制約が重なることで</a:t>
            </a:r>
            <a:r>
              <a:rPr lang="ja-JP" altLang="en-US" b="1" dirty="0">
                <a:latin typeface="BIZ UDゴシック" panose="020B0400000000000000" pitchFamily="49" charset="-128"/>
                <a:ea typeface="BIZ UDゴシック" panose="020B0400000000000000" pitchFamily="49" charset="-128"/>
              </a:rPr>
              <a:t>政府</a:t>
            </a:r>
            <a:r>
              <a:rPr kumimoji="1" lang="ja-JP" altLang="en-US" b="1" dirty="0">
                <a:latin typeface="BIZ UDゴシック" panose="020B0400000000000000" pitchFamily="49" charset="-128"/>
                <a:ea typeface="BIZ UDゴシック" panose="020B0400000000000000" pitchFamily="49" charset="-128"/>
              </a:rPr>
              <a:t>機能が段階的に低下し、業務継続が困難となる状態。</a:t>
            </a:r>
            <a:endParaRPr kumimoji="1" lang="en-US" altLang="ja-JP" b="1" dirty="0">
              <a:latin typeface="BIZ UDゴシック" panose="020B0400000000000000" pitchFamily="49" charset="-128"/>
              <a:ea typeface="BIZ UDゴシック" panose="020B0400000000000000" pitchFamily="49" charset="-128"/>
            </a:endParaRPr>
          </a:p>
          <a:p>
            <a:pPr marL="542925" indent="-285750">
              <a:lnSpc>
                <a:spcPct val="150000"/>
              </a:lnSpc>
              <a:spcBef>
                <a:spcPts val="600"/>
              </a:spcBef>
              <a:buFont typeface="Wingdings" panose="05000000000000000000" pitchFamily="2" charset="2"/>
              <a:buChar char="l"/>
            </a:pPr>
            <a:r>
              <a:rPr lang="ja-JP" altLang="en-US" b="1" dirty="0">
                <a:latin typeface="BIZ UDゴシック" panose="020B0400000000000000" pitchFamily="49" charset="-128"/>
                <a:ea typeface="BIZ UDゴシック" panose="020B0400000000000000" pitchFamily="49" charset="-128"/>
              </a:rPr>
              <a:t>停電の長期化により通信手段が縮小するなど、情報収集・分析・調整・意思決定・指示伝達のサイクルが遅延する状態。</a:t>
            </a:r>
            <a:endParaRPr lang="en-US" altLang="ja-JP" b="1" dirty="0">
              <a:latin typeface="BIZ UDゴシック" panose="020B0400000000000000" pitchFamily="49" charset="-128"/>
              <a:ea typeface="BIZ UDゴシック" panose="020B0400000000000000" pitchFamily="49" charset="-128"/>
            </a:endParaRPr>
          </a:p>
          <a:p>
            <a:pPr marL="542925" indent="-285750">
              <a:lnSpc>
                <a:spcPct val="150000"/>
              </a:lnSpc>
              <a:spcBef>
                <a:spcPts val="600"/>
              </a:spcBef>
              <a:buFont typeface="Wingdings" panose="05000000000000000000" pitchFamily="2" charset="2"/>
              <a:buChar char="l"/>
            </a:pPr>
            <a:r>
              <a:rPr lang="ja-JP" altLang="en-US" b="1" dirty="0">
                <a:latin typeface="BIZ UDゴシック" panose="020B0400000000000000" pitchFamily="49" charset="-128"/>
                <a:ea typeface="BIZ UDゴシック" panose="020B0400000000000000" pitchFamily="49" charset="-128"/>
              </a:rPr>
              <a:t>処理案件の急増、参集不足、高温多湿・空調制約下での長時間対応等により、職員の処理能力そのものが低下する一方、時間の経過に伴い、応急対応から予算・制度・国会対応へと政府業務が拡大するなど、対応需要が要員・処理能力を上回る状態。</a:t>
            </a:r>
            <a:endParaRPr lang="en-US" altLang="ja-JP" b="1" dirty="0">
              <a:latin typeface="BIZ UDゴシック" panose="020B0400000000000000" pitchFamily="49" charset="-128"/>
              <a:ea typeface="BIZ UDゴシック" panose="020B0400000000000000" pitchFamily="49" charset="-128"/>
            </a:endParaRPr>
          </a:p>
          <a:p>
            <a:pPr marL="542925" indent="-285750">
              <a:lnSpc>
                <a:spcPct val="150000"/>
              </a:lnSpc>
              <a:spcBef>
                <a:spcPts val="600"/>
              </a:spcBef>
              <a:buFont typeface="Wingdings" panose="05000000000000000000" pitchFamily="2" charset="2"/>
              <a:buChar char="l"/>
            </a:pPr>
            <a:r>
              <a:rPr lang="ja-JP" altLang="en-US" b="1" dirty="0">
                <a:latin typeface="BIZ UDゴシック" panose="020B0400000000000000" pitchFamily="49" charset="-128"/>
                <a:ea typeface="BIZ UDゴシック" panose="020B0400000000000000" pitchFamily="49" charset="-128"/>
              </a:rPr>
              <a:t>本部機能が分離するなど、</a:t>
            </a:r>
            <a:r>
              <a:rPr kumimoji="1" lang="ja-JP" altLang="en-US" b="1" dirty="0">
                <a:latin typeface="BIZ UDゴシック" panose="020B0400000000000000" pitchFamily="49" charset="-128"/>
                <a:ea typeface="BIZ UDゴシック" panose="020B0400000000000000" pitchFamily="49" charset="-128"/>
              </a:rPr>
              <a:t>政府の意思決定・指揮命令</a:t>
            </a:r>
            <a:r>
              <a:rPr lang="ja-JP" altLang="en-US" b="1" dirty="0">
                <a:latin typeface="BIZ UDゴシック" panose="020B0400000000000000" pitchFamily="49" charset="-128"/>
                <a:ea typeface="BIZ UDゴシック" panose="020B0400000000000000" pitchFamily="49" charset="-128"/>
              </a:rPr>
              <a:t>機能が十分発揮できない状態</a:t>
            </a:r>
            <a:r>
              <a:rPr kumimoji="1" lang="ja-JP" altLang="en-US" b="1" dirty="0">
                <a:latin typeface="BIZ UDゴシック" panose="020B0400000000000000" pitchFamily="49" charset="-128"/>
                <a:ea typeface="BIZ UDゴシック" panose="020B0400000000000000" pitchFamily="49" charset="-128"/>
              </a:rPr>
              <a:t>。</a:t>
            </a:r>
            <a:endParaRPr kumimoji="1" lang="en-US" altLang="ja-JP" b="1"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16439188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title">
            <a:extLst>
              <a:ext uri="{FF2B5EF4-FFF2-40B4-BE49-F238E27FC236}">
                <a16:creationId xmlns:a16="http://schemas.microsoft.com/office/drawing/2014/main" id="{AFD7B382-F818-19B8-625C-2BF83E8481C7}"/>
              </a:ext>
            </a:extLst>
          </p:cNvPr>
          <p:cNvSpPr>
            <a:spLocks noGrp="1"/>
          </p:cNvSpPr>
          <p:nvPr/>
        </p:nvSpPr>
        <p:spPr>
          <a:xfrm>
            <a:off x="133350" y="0"/>
            <a:ext cx="11925300" cy="619125"/>
          </a:xfrm>
          <a:prstGeom prst="rect">
            <a:avLst/>
          </a:prstGeom>
          <a:noFill/>
          <a:ln w="0">
            <a:noFill/>
            <a:prstDash val="solid"/>
          </a:ln>
        </p:spPr>
        <p:txBody>
          <a:bodyPr wrap="square" lIns="0" tIns="0" rIns="0" bIns="0" anchor="ctr">
            <a:noAutofit/>
          </a:bodyPr>
          <a:lstStyle/>
          <a:p>
            <a:pPr algn="l">
              <a:lnSpc>
                <a:spcPct val="108000"/>
              </a:lnSpc>
              <a:buNone/>
              <a:defRPr sz="2400" b="1">
                <a:solidFill>
                  <a:srgbClr val="FFFFFF"/>
                </a:solidFill>
                <a:latin typeface="BIZ UDゴシック"/>
                <a:ea typeface="BIZ UDゴシック"/>
                <a:cs typeface="BIZ UDゴシック"/>
              </a:defRPr>
            </a:pPr>
            <a:r>
              <a:rPr sz="2400" b="1" dirty="0">
                <a:solidFill>
                  <a:srgbClr val="FFFFFF"/>
                </a:solidFill>
                <a:latin typeface="BIZ UDゴシック"/>
                <a:ea typeface="BIZ UDゴシック"/>
                <a:cs typeface="BIZ UDゴシック"/>
              </a:rPr>
              <a:t>本日ご確認いただきたい論点</a:t>
            </a:r>
          </a:p>
        </p:txBody>
      </p:sp>
      <p:sp>
        <p:nvSpPr>
          <p:cNvPr id="7" name="スライド番号プレースホルダー 1">
            <a:extLst>
              <a:ext uri="{FF2B5EF4-FFF2-40B4-BE49-F238E27FC236}">
                <a16:creationId xmlns:a16="http://schemas.microsoft.com/office/drawing/2014/main" id="{033C3EF6-622A-EF54-286A-6EB06719B6B4}"/>
              </a:ext>
            </a:extLst>
          </p:cNvPr>
          <p:cNvSpPr>
            <a:spLocks noGrp="1"/>
          </p:cNvSpPr>
          <p:nvPr/>
        </p:nvSpPr>
        <p:spPr>
          <a:xfrm>
            <a:off x="9448800" y="6394177"/>
            <a:ext cx="2743200" cy="365125"/>
          </a:xfrm>
          <a:prstGeom prst="rect">
            <a:avLst/>
          </a:prstGeom>
        </p:spPr>
        <p:txBody>
          <a:bodyPr anchor="ctr"/>
          <a:lstStyle>
            <a:lvl1pPr marL="0" indent="0" algn="l" defTabSz="914400">
              <a:buNone/>
              <a:defRPr sz="1800" kern="1200">
                <a:solidFill>
                  <a:schemeClr val="tx1"/>
                </a:solidFill>
                <a:latin typeface="+mn-lt"/>
                <a:ea typeface="+mn-lt"/>
                <a:cs typeface="+mn-lt"/>
              </a:defRPr>
            </a:lvl1pPr>
            <a:lvl2pPr marL="457200" indent="0" algn="l" defTabSz="914400">
              <a:buNone/>
              <a:defRPr sz="1800" kern="1200">
                <a:solidFill>
                  <a:schemeClr val="tx1"/>
                </a:solidFill>
                <a:latin typeface="+mn-lt"/>
                <a:ea typeface="+mn-lt"/>
                <a:cs typeface="+mn-lt"/>
              </a:defRPr>
            </a:lvl2pPr>
            <a:lvl3pPr marL="914400" indent="0" algn="l" defTabSz="914400">
              <a:buNone/>
              <a:defRPr sz="1800" kern="1200">
                <a:solidFill>
                  <a:schemeClr val="tx1"/>
                </a:solidFill>
                <a:latin typeface="+mn-lt"/>
                <a:ea typeface="+mn-lt"/>
                <a:cs typeface="+mn-lt"/>
              </a:defRPr>
            </a:lvl3pPr>
            <a:lvl4pPr marL="1371600" indent="0" algn="l" defTabSz="914400">
              <a:buNone/>
              <a:defRPr sz="1800" kern="1200">
                <a:solidFill>
                  <a:schemeClr val="tx1"/>
                </a:solidFill>
                <a:latin typeface="+mn-lt"/>
                <a:ea typeface="+mn-lt"/>
                <a:cs typeface="+mn-lt"/>
              </a:defRPr>
            </a:lvl4pPr>
            <a:lvl5pPr marL="1828800" indent="0" algn="l" defTabSz="914400">
              <a:buNone/>
              <a:defRPr sz="1800" kern="1200">
                <a:solidFill>
                  <a:schemeClr val="tx1"/>
                </a:solidFill>
                <a:latin typeface="+mn-lt"/>
                <a:ea typeface="+mn-lt"/>
                <a:cs typeface="+mn-lt"/>
              </a:defRPr>
            </a:lvl5pPr>
            <a:lvl6pPr marL="2286000" indent="0" algn="l" defTabSz="914400">
              <a:buNone/>
              <a:defRPr sz="1800" kern="1200">
                <a:solidFill>
                  <a:schemeClr val="tx1"/>
                </a:solidFill>
                <a:latin typeface="+mn-lt"/>
                <a:ea typeface="+mn-lt"/>
                <a:cs typeface="+mn-lt"/>
              </a:defRPr>
            </a:lvl6pPr>
            <a:lvl7pPr marL="2743200" indent="0" algn="l" defTabSz="914400">
              <a:buNone/>
              <a:defRPr sz="1800" kern="1200">
                <a:solidFill>
                  <a:schemeClr val="tx1"/>
                </a:solidFill>
                <a:latin typeface="+mn-lt"/>
                <a:ea typeface="+mn-lt"/>
                <a:cs typeface="+mn-lt"/>
              </a:defRPr>
            </a:lvl7pPr>
            <a:lvl8pPr marL="3200400" indent="0" algn="l" defTabSz="914400">
              <a:buNone/>
              <a:defRPr sz="1800" kern="1200">
                <a:solidFill>
                  <a:schemeClr val="tx1"/>
                </a:solidFill>
                <a:latin typeface="+mn-lt"/>
                <a:ea typeface="+mn-lt"/>
                <a:cs typeface="+mn-lt"/>
              </a:defRPr>
            </a:lvl8pPr>
            <a:lvl9pPr marL="3657600" indent="0" algn="l" defTabSz="914400">
              <a:buNone/>
              <a:defRPr sz="1800" kern="1200">
                <a:solidFill>
                  <a:schemeClr val="tx1"/>
                </a:solidFill>
                <a:latin typeface="+mn-lt"/>
                <a:ea typeface="+mn-lt"/>
                <a:cs typeface="+mn-lt"/>
              </a:defRPr>
            </a:lvl9pPr>
          </a:lstStyle>
          <a:p>
            <a:pPr algn="r">
              <a:buNone/>
              <a:defRPr sz="1200">
                <a:latin typeface="BIZ UDゴシック"/>
                <a:ea typeface="BIZ UDゴシック"/>
                <a:cs typeface="BIZ UDゴシック"/>
              </a:defRPr>
            </a:pPr>
            <a:fld id="{02F15020-66A7-620A-7B7A-C05C4312DEAE}" type="slidenum">
              <a:rPr sz="1200">
                <a:latin typeface="BIZ UDゴシック"/>
                <a:ea typeface="BIZ UDゴシック"/>
                <a:cs typeface="BIZ UDゴシック"/>
              </a:rPr>
              <a:t>31</a:t>
            </a:fld>
            <a:endParaRPr sz="1400" dirty="0">
              <a:latin typeface="BIZ UDPゴシック"/>
              <a:ea typeface="BIZ UDPゴシック"/>
              <a:cs typeface="BIZ UDPゴシック"/>
            </a:endParaRPr>
          </a:p>
        </p:txBody>
      </p:sp>
      <p:sp>
        <p:nvSpPr>
          <p:cNvPr id="4" name="テキスト ボックス 3">
            <a:extLst>
              <a:ext uri="{FF2B5EF4-FFF2-40B4-BE49-F238E27FC236}">
                <a16:creationId xmlns:a16="http://schemas.microsoft.com/office/drawing/2014/main" id="{759A20CC-06DF-E69B-DB24-F1984172D7E5}"/>
              </a:ext>
            </a:extLst>
          </p:cNvPr>
          <p:cNvSpPr>
            <a:spLocks noGrp="1"/>
          </p:cNvSpPr>
          <p:nvPr/>
        </p:nvSpPr>
        <p:spPr>
          <a:xfrm>
            <a:off x="1268819" y="3167390"/>
            <a:ext cx="9654362" cy="523220"/>
          </a:xfrm>
          <a:prstGeom prst="rect">
            <a:avLst/>
          </a:prstGeom>
          <a:noFill/>
        </p:spPr>
        <p:txBody>
          <a:bodyPr wrap="square">
            <a:spAutoFit/>
          </a:bodyPr>
          <a:lstStyle/>
          <a:p>
            <a:pPr algn="ctr">
              <a:buNone/>
            </a:pPr>
            <a:r>
              <a:rPr lang="en-US" altLang="ja-JP" sz="2800" b="1" dirty="0">
                <a:latin typeface="BIZ UDゴシック"/>
                <a:ea typeface="BIZ UDゴシック"/>
                <a:cs typeface="BIZ UDゴシック"/>
              </a:rPr>
              <a:t>Ⅲ</a:t>
            </a:r>
            <a:r>
              <a:rPr sz="2800" b="1" dirty="0">
                <a:latin typeface="BIZ UDゴシック"/>
                <a:ea typeface="BIZ UDゴシック"/>
                <a:cs typeface="BIZ UDゴシック"/>
              </a:rPr>
              <a:t>　</a:t>
            </a:r>
            <a:r>
              <a:rPr lang="ja-JP" altLang="en-US" sz="2800" b="1" dirty="0">
                <a:latin typeface="BIZ UDゴシック"/>
                <a:ea typeface="BIZ UDゴシック"/>
                <a:cs typeface="BIZ UDゴシック"/>
              </a:rPr>
              <a:t>今後のバックアップ対応検討に向けた整理</a:t>
            </a:r>
            <a:endParaRPr sz="2800" b="1" dirty="0">
              <a:latin typeface="BIZ UDゴシック"/>
              <a:ea typeface="BIZ UDゴシック"/>
              <a:cs typeface="BIZ UDゴシック"/>
            </a:endParaRPr>
          </a:p>
        </p:txBody>
      </p:sp>
    </p:spTree>
    <p:extLst>
      <p:ext uri="{BB962C8B-B14F-4D97-AF65-F5344CB8AC3E}">
        <p14:creationId xmlns:p14="http://schemas.microsoft.com/office/powerpoint/2010/main" val="15941191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A13619D5-49CE-5212-0FA1-B3B4DCE8E8B9}"/>
              </a:ext>
            </a:extLst>
          </p:cNvPr>
          <p:cNvSpPr/>
          <p:nvPr/>
        </p:nvSpPr>
        <p:spPr>
          <a:xfrm>
            <a:off x="389465" y="6198785"/>
            <a:ext cx="11540264" cy="418679"/>
          </a:xfrm>
          <a:prstGeom prst="rect">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600" b="1" dirty="0">
                <a:solidFill>
                  <a:schemeClr val="tx1"/>
                </a:solidFill>
                <a:latin typeface="BIZ UDゴシック" panose="020B0400000000000000" pitchFamily="49" charset="-128"/>
                <a:ea typeface="BIZ UDゴシック" panose="020B0400000000000000" pitchFamily="49" charset="-128"/>
              </a:rPr>
              <a:t>➡　上記手段について、どのような状態で、どの機能に適用するかは今後検討。</a:t>
            </a:r>
            <a:endParaRPr kumimoji="1" lang="ja-JP" altLang="en-US" sz="1600" b="1" dirty="0"/>
          </a:p>
        </p:txBody>
      </p:sp>
      <p:sp>
        <p:nvSpPr>
          <p:cNvPr id="5" name="正方形/長方形 4">
            <a:extLst>
              <a:ext uri="{FF2B5EF4-FFF2-40B4-BE49-F238E27FC236}">
                <a16:creationId xmlns:a16="http://schemas.microsoft.com/office/drawing/2014/main" id="{7F12074D-DF69-6A76-4DFC-A151B251D45A}"/>
              </a:ext>
            </a:extLst>
          </p:cNvPr>
          <p:cNvSpPr>
            <a:spLocks noGrp="1"/>
          </p:cNvSpPr>
          <p:nvPr/>
        </p:nvSpPr>
        <p:spPr>
          <a:xfrm>
            <a:off x="0" y="0"/>
            <a:ext cx="12192000" cy="6194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altLang="ja-JP" sz="2400" b="1" dirty="0">
                <a:solidFill>
                  <a:schemeClr val="bg1"/>
                </a:solidFill>
                <a:latin typeface="BIZ UDPゴシック"/>
                <a:ea typeface="BIZ UDPゴシック"/>
                <a:cs typeface="BIZ UDPゴシック"/>
              </a:rPr>
              <a:t>Ⅲ</a:t>
            </a:r>
            <a:r>
              <a:rPr sz="2400" b="1" dirty="0">
                <a:solidFill>
                  <a:schemeClr val="bg1"/>
                </a:solidFill>
                <a:latin typeface="BIZ UDPゴシック"/>
                <a:ea typeface="BIZ UDPゴシック"/>
                <a:cs typeface="BIZ UDPゴシック"/>
              </a:rPr>
              <a:t>－１　</a:t>
            </a:r>
            <a:r>
              <a:rPr lang="ja-JP" altLang="en-US" sz="2400" b="1" dirty="0">
                <a:solidFill>
                  <a:schemeClr val="bg1"/>
                </a:solidFill>
                <a:latin typeface="BIZ UDPゴシック"/>
                <a:ea typeface="BIZ UDPゴシック"/>
                <a:cs typeface="BIZ UDPゴシック"/>
              </a:rPr>
              <a:t>想定される</a:t>
            </a:r>
            <a:r>
              <a:rPr sz="2400" b="1" dirty="0">
                <a:solidFill>
                  <a:schemeClr val="bg1"/>
                </a:solidFill>
                <a:latin typeface="BIZ UDPゴシック"/>
                <a:ea typeface="BIZ UDPゴシック"/>
                <a:cs typeface="BIZ UDPゴシック"/>
              </a:rPr>
              <a:t>バックアップ対応の選択肢と成立条件</a:t>
            </a:r>
            <a:r>
              <a:rPr lang="ja-JP" altLang="en-US" sz="2400" b="1" dirty="0">
                <a:solidFill>
                  <a:schemeClr val="bg1"/>
                </a:solidFill>
                <a:latin typeface="BIZ UDPゴシック"/>
                <a:ea typeface="BIZ UDPゴシック"/>
                <a:cs typeface="BIZ UDPゴシック"/>
              </a:rPr>
              <a:t>の整理</a:t>
            </a:r>
            <a:endParaRPr sz="2400" b="1" dirty="0">
              <a:solidFill>
                <a:schemeClr val="bg1"/>
              </a:solidFill>
              <a:latin typeface="BIZ UDPゴシック"/>
              <a:ea typeface="BIZ UDPゴシック"/>
              <a:cs typeface="BIZ UDPゴシック"/>
            </a:endParaRPr>
          </a:p>
        </p:txBody>
      </p:sp>
      <p:sp>
        <p:nvSpPr>
          <p:cNvPr id="4" name="スライド番号プレースホルダー 1">
            <a:extLst>
              <a:ext uri="{FF2B5EF4-FFF2-40B4-BE49-F238E27FC236}">
                <a16:creationId xmlns:a16="http://schemas.microsoft.com/office/drawing/2014/main" id="{06C763F8-8DF2-6807-CA98-36F43FB0EE9B}"/>
              </a:ext>
            </a:extLst>
          </p:cNvPr>
          <p:cNvSpPr>
            <a:spLocks noGrp="1"/>
          </p:cNvSpPr>
          <p:nvPr>
            <p:ph type="sldNum" idx="12"/>
          </p:nvPr>
        </p:nvSpPr>
        <p:spPr>
          <a:xfrm>
            <a:off x="9448800" y="6394177"/>
            <a:ext cx="2743200" cy="365125"/>
          </a:xfrm>
        </p:spPr>
        <p:txBody>
          <a:bodyPr anchor="ctr"/>
          <a:lstStyle/>
          <a:p>
            <a:pPr algn="r">
              <a:buNone/>
              <a:defRPr sz="1200">
                <a:latin typeface="BIZ UDゴシック"/>
                <a:ea typeface="BIZ UDゴシック"/>
                <a:cs typeface="BIZ UDゴシック"/>
              </a:defRPr>
            </a:pPr>
            <a:fld id="{68AD4375-9F50-F53A-6F9F-DD8473067C05}" type="slidenum">
              <a:rPr sz="1200">
                <a:latin typeface="BIZ UDゴシック"/>
                <a:ea typeface="BIZ UDゴシック"/>
                <a:cs typeface="BIZ UDゴシック"/>
              </a:rPr>
              <a:t>32</a:t>
            </a:fld>
            <a:endParaRPr sz="1400" dirty="0">
              <a:latin typeface="BIZ UDPゴシック"/>
              <a:ea typeface="BIZ UDPゴシック"/>
              <a:cs typeface="BIZ UDPゴシック"/>
            </a:endParaRPr>
          </a:p>
        </p:txBody>
      </p:sp>
      <p:sp>
        <p:nvSpPr>
          <p:cNvPr id="14" name="テキスト ボックス 13">
            <a:extLst>
              <a:ext uri="{FF2B5EF4-FFF2-40B4-BE49-F238E27FC236}">
                <a16:creationId xmlns:a16="http://schemas.microsoft.com/office/drawing/2014/main" id="{82D20DD1-29D9-BB4B-7927-63C337E67390}"/>
              </a:ext>
            </a:extLst>
          </p:cNvPr>
          <p:cNvSpPr>
            <a:spLocks noGrp="1"/>
          </p:cNvSpPr>
          <p:nvPr/>
        </p:nvSpPr>
        <p:spPr>
          <a:xfrm>
            <a:off x="287079" y="665170"/>
            <a:ext cx="11904921" cy="1692771"/>
          </a:xfrm>
          <a:prstGeom prst="rect">
            <a:avLst/>
          </a:prstGeom>
          <a:solidFill>
            <a:srgbClr val="BDD7EE"/>
          </a:solidFill>
        </p:spPr>
        <p:txBody>
          <a:bodyPr wrap="square">
            <a:spAutoFit/>
          </a:bodyPr>
          <a:lstStyle/>
          <a:p>
            <a:pPr marL="285750" indent="-285750">
              <a:spcBef>
                <a:spcPts val="600"/>
              </a:spcBef>
              <a:buFont typeface="Wingdings"/>
              <a:buChar char="u"/>
            </a:pPr>
            <a:r>
              <a:rPr lang="ja-JP" altLang="en-US" sz="1400" dirty="0">
                <a:latin typeface="BIZ UDゴシック"/>
                <a:ea typeface="BIZ UDゴシック"/>
                <a:cs typeface="BIZ UDゴシック"/>
              </a:rPr>
              <a:t>業務を継続する方法として、</a:t>
            </a:r>
            <a:r>
              <a:rPr lang="ja-JP" altLang="en-US" sz="1400" b="1" u="sng" dirty="0">
                <a:latin typeface="BIZ UDゴシック"/>
                <a:ea typeface="BIZ UDゴシック"/>
                <a:cs typeface="BIZ UDゴシック"/>
              </a:rPr>
              <a:t>①権限主体がオンラインで意思決定する方法</a:t>
            </a:r>
            <a:r>
              <a:rPr lang="ja-JP" altLang="en-US" sz="1400" dirty="0">
                <a:latin typeface="BIZ UDゴシック"/>
                <a:ea typeface="BIZ UDゴシック"/>
                <a:cs typeface="BIZ UDゴシック"/>
              </a:rPr>
              <a:t>、</a:t>
            </a:r>
            <a:r>
              <a:rPr lang="ja-JP" altLang="en-US" sz="1400" b="1" u="sng" dirty="0">
                <a:latin typeface="BIZ UDゴシック"/>
                <a:ea typeface="BIZ UDゴシック"/>
                <a:cs typeface="BIZ UDゴシック"/>
              </a:rPr>
              <a:t>②権限主体が代替拠点へ移行する方法</a:t>
            </a:r>
            <a:r>
              <a:rPr lang="ja-JP" altLang="en-US" sz="1400" dirty="0">
                <a:latin typeface="BIZ UDゴシック"/>
                <a:ea typeface="BIZ UDゴシック"/>
                <a:cs typeface="BIZ UDゴシック"/>
              </a:rPr>
              <a:t>、</a:t>
            </a:r>
            <a:r>
              <a:rPr lang="ja-JP" altLang="en-US" sz="1400" b="1" u="sng" dirty="0">
                <a:latin typeface="BIZ UDゴシック"/>
                <a:ea typeface="BIZ UDゴシック"/>
                <a:cs typeface="BIZ UDゴシック"/>
              </a:rPr>
              <a:t>③権限主体による意思決定が困難な場合に、代理又は委任等により権限行使を継続する方法</a:t>
            </a:r>
            <a:r>
              <a:rPr lang="ja-JP" altLang="en-US" sz="1400" dirty="0">
                <a:latin typeface="BIZ UDゴシック"/>
                <a:ea typeface="BIZ UDゴシック"/>
                <a:cs typeface="BIZ UDゴシック"/>
              </a:rPr>
              <a:t>が考えられる。</a:t>
            </a:r>
          </a:p>
          <a:p>
            <a:pPr marL="285750" indent="-285750">
              <a:spcBef>
                <a:spcPts val="600"/>
              </a:spcBef>
              <a:buFont typeface="Wingdings"/>
              <a:buChar char="u"/>
            </a:pPr>
            <a:r>
              <a:rPr lang="ja-JP" altLang="en-US" sz="1400" b="1" u="sng" dirty="0">
                <a:latin typeface="BIZ UDゴシック"/>
                <a:ea typeface="BIZ UDゴシック"/>
                <a:cs typeface="BIZ UDゴシック"/>
              </a:rPr>
              <a:t>オンライン対応</a:t>
            </a:r>
            <a:r>
              <a:rPr lang="ja-JP" altLang="en-US" sz="1400" dirty="0">
                <a:latin typeface="BIZ UDゴシック"/>
                <a:ea typeface="BIZ UDゴシック"/>
                <a:cs typeface="BIZ UDゴシック"/>
              </a:rPr>
              <a:t>は、電力、通信、認証及び情報システムが利用可能である場合、</a:t>
            </a:r>
            <a:r>
              <a:rPr lang="ja-JP" altLang="en-US" sz="1400" b="1" u="sng" dirty="0">
                <a:latin typeface="BIZ UDゴシック"/>
                <a:ea typeface="BIZ UDゴシック"/>
                <a:cs typeface="BIZ UDゴシック"/>
              </a:rPr>
              <a:t>事前・即時・段階的対応のいずれにも活用</a:t>
            </a:r>
            <a:r>
              <a:rPr lang="ja-JP" altLang="en-US" sz="1400" dirty="0">
                <a:latin typeface="BIZ UDゴシック"/>
                <a:ea typeface="BIZ UDゴシック"/>
                <a:cs typeface="BIZ UDゴシック"/>
              </a:rPr>
              <a:t>できる。</a:t>
            </a:r>
          </a:p>
          <a:p>
            <a:pPr marL="285750" indent="-285750">
              <a:spcBef>
                <a:spcPts val="600"/>
              </a:spcBef>
              <a:buFont typeface="Wingdings"/>
              <a:buChar char="u"/>
            </a:pPr>
            <a:r>
              <a:rPr lang="ja-JP" altLang="en-US" sz="1400" b="1" u="sng" dirty="0">
                <a:latin typeface="BIZ UDゴシック"/>
                <a:ea typeface="BIZ UDゴシック"/>
                <a:cs typeface="BIZ UDゴシック"/>
              </a:rPr>
              <a:t>代替拠点への移行</a:t>
            </a:r>
            <a:r>
              <a:rPr lang="ja-JP" altLang="en-US" sz="1400" dirty="0">
                <a:latin typeface="BIZ UDゴシック"/>
                <a:ea typeface="BIZ UDゴシック"/>
                <a:cs typeface="BIZ UDゴシック"/>
              </a:rPr>
              <a:t>は、要員移動に時間を要するため、</a:t>
            </a:r>
            <a:r>
              <a:rPr lang="ja-JP" altLang="en-US" sz="1400" b="1" u="sng" dirty="0">
                <a:latin typeface="BIZ UDゴシック"/>
                <a:ea typeface="BIZ UDゴシック"/>
                <a:cs typeface="BIZ UDゴシック"/>
              </a:rPr>
              <a:t>主として事前対応又は段階的対応に適している。</a:t>
            </a:r>
          </a:p>
          <a:p>
            <a:pPr marL="285750" indent="-285750">
              <a:spcBef>
                <a:spcPts val="600"/>
              </a:spcBef>
              <a:buFont typeface="Wingdings"/>
              <a:buChar char="u"/>
            </a:pPr>
            <a:r>
              <a:rPr lang="ja-JP" altLang="en-US" sz="1400" b="1" u="sng" dirty="0">
                <a:latin typeface="BIZ UDゴシック"/>
                <a:ea typeface="BIZ UDゴシック"/>
                <a:cs typeface="BIZ UDゴシック"/>
              </a:rPr>
              <a:t>代理・職務代行・委任等</a:t>
            </a:r>
            <a:r>
              <a:rPr lang="ja-JP" altLang="en-US" sz="1400" dirty="0">
                <a:latin typeface="BIZ UDゴシック"/>
                <a:ea typeface="BIZ UDゴシック"/>
                <a:cs typeface="BIZ UDゴシック"/>
              </a:rPr>
              <a:t>で対応することを想定し、</a:t>
            </a:r>
            <a:r>
              <a:rPr lang="ja-JP" altLang="en-US" sz="1400" b="1" u="sng" dirty="0">
                <a:latin typeface="BIZ UDゴシック"/>
                <a:ea typeface="BIZ UDゴシック"/>
                <a:cs typeface="BIZ UDゴシック"/>
              </a:rPr>
              <a:t>代理者等の指定及び委任の可否・範囲を整理する必要がある。</a:t>
            </a:r>
          </a:p>
          <a:p>
            <a:pPr marL="285750" indent="-285750">
              <a:spcBef>
                <a:spcPts val="600"/>
              </a:spcBef>
              <a:buFont typeface="Wingdings"/>
              <a:buChar char="u"/>
            </a:pPr>
            <a:r>
              <a:rPr lang="ja-JP" altLang="en-US" sz="1400" b="1" u="sng" dirty="0">
                <a:latin typeface="BIZ UDゴシック"/>
                <a:ea typeface="BIZ UDゴシック"/>
                <a:cs typeface="BIZ UDゴシック"/>
              </a:rPr>
              <a:t>平時から機能を分散配置することも検討する必要がある。</a:t>
            </a:r>
            <a:endParaRPr lang="ja-JP" altLang="en-US" sz="1400" dirty="0">
              <a:latin typeface="BIZ UDゴシック"/>
              <a:ea typeface="BIZ UDゴシック"/>
              <a:cs typeface="BIZ UDゴシック"/>
            </a:endParaRPr>
          </a:p>
        </p:txBody>
      </p:sp>
      <p:graphicFrame>
        <p:nvGraphicFramePr>
          <p:cNvPr id="19" name="表 2"/>
          <p:cNvGraphicFramePr/>
          <p:nvPr>
            <p:extLst>
              <p:ext uri="{D42A27DB-BD31-4B8C-83A1-F6EECF244321}">
                <p14:modId xmlns:p14="http://schemas.microsoft.com/office/powerpoint/2010/main" val="1542457427"/>
              </p:ext>
            </p:extLst>
          </p:nvPr>
        </p:nvGraphicFramePr>
        <p:xfrm>
          <a:off x="389464" y="2711304"/>
          <a:ext cx="11540264" cy="3015496"/>
        </p:xfrm>
        <a:graphic>
          <a:graphicData uri="http://schemas.openxmlformats.org/drawingml/2006/table">
            <a:tbl>
              <a:tblPr/>
              <a:tblGrid>
                <a:gridCol w="2885066">
                  <a:extLst>
                    <a:ext uri="{9D8B030D-6E8A-4147-A177-3AD203B41FA5}">
                      <a16:colId xmlns:a16="http://schemas.microsoft.com/office/drawing/2014/main" val="20000"/>
                    </a:ext>
                  </a:extLst>
                </a:gridCol>
                <a:gridCol w="2885066">
                  <a:extLst>
                    <a:ext uri="{9D8B030D-6E8A-4147-A177-3AD203B41FA5}">
                      <a16:colId xmlns:a16="http://schemas.microsoft.com/office/drawing/2014/main" val="20001"/>
                    </a:ext>
                  </a:extLst>
                </a:gridCol>
                <a:gridCol w="2885066">
                  <a:extLst>
                    <a:ext uri="{9D8B030D-6E8A-4147-A177-3AD203B41FA5}">
                      <a16:colId xmlns:a16="http://schemas.microsoft.com/office/drawing/2014/main" val="20002"/>
                    </a:ext>
                  </a:extLst>
                </a:gridCol>
                <a:gridCol w="2885066">
                  <a:extLst>
                    <a:ext uri="{9D8B030D-6E8A-4147-A177-3AD203B41FA5}">
                      <a16:colId xmlns:a16="http://schemas.microsoft.com/office/drawing/2014/main" val="20003"/>
                    </a:ext>
                  </a:extLst>
                </a:gridCol>
              </a:tblGrid>
              <a:tr h="335774">
                <a:tc>
                  <a:txBody>
                    <a:bodyPr/>
                    <a:lstStyle/>
                    <a:p>
                      <a:pPr algn="ctr">
                        <a:buNone/>
                      </a:pPr>
                      <a:r>
                        <a:rPr sz="1600" b="1" dirty="0">
                          <a:solidFill>
                            <a:schemeClr val="bg1"/>
                          </a:solidFill>
                          <a:latin typeface="BIZ UDゴシック"/>
                          <a:ea typeface="BIZ UDゴシック"/>
                          <a:cs typeface="BIZ UDゴシック"/>
                        </a:rPr>
                        <a:t>対応方法</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rgbClr val="002060"/>
                    </a:solidFill>
                  </a:tcPr>
                </a:tc>
                <a:tc>
                  <a:txBody>
                    <a:bodyPr/>
                    <a:lstStyle/>
                    <a:p>
                      <a:pPr algn="ctr">
                        <a:buNone/>
                      </a:pPr>
                      <a:r>
                        <a:rPr sz="1600" b="1" dirty="0">
                          <a:solidFill>
                            <a:schemeClr val="bg1"/>
                          </a:solidFill>
                          <a:latin typeface="BIZ UDゴシック"/>
                          <a:ea typeface="BIZ UDゴシック"/>
                          <a:cs typeface="BIZ UDゴシック"/>
                        </a:rPr>
                        <a:t>主な適用場面</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rgbClr val="002060"/>
                    </a:solidFill>
                  </a:tcPr>
                </a:tc>
                <a:tc>
                  <a:txBody>
                    <a:bodyPr/>
                    <a:lstStyle/>
                    <a:p>
                      <a:pPr algn="ctr">
                        <a:buNone/>
                      </a:pPr>
                      <a:r>
                        <a:rPr sz="1600" b="1" dirty="0">
                          <a:solidFill>
                            <a:schemeClr val="bg1"/>
                          </a:solidFill>
                          <a:latin typeface="BIZ UDゴシック"/>
                          <a:ea typeface="BIZ UDゴシック"/>
                          <a:cs typeface="BIZ UDゴシック"/>
                        </a:rPr>
                        <a:t>主な成立条件</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rgbClr val="002060"/>
                    </a:solidFill>
                  </a:tcPr>
                </a:tc>
                <a:tc>
                  <a:txBody>
                    <a:bodyPr/>
                    <a:lstStyle/>
                    <a:p>
                      <a:pPr algn="ctr">
                        <a:buNone/>
                      </a:pPr>
                      <a:r>
                        <a:rPr sz="1600" b="1" dirty="0">
                          <a:solidFill>
                            <a:schemeClr val="bg1"/>
                          </a:solidFill>
                          <a:latin typeface="BIZ UDゴシック"/>
                          <a:ea typeface="BIZ UDゴシック"/>
                          <a:cs typeface="BIZ UDゴシック"/>
                        </a:rPr>
                        <a:t>主な留意点</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rgbClr val="002060"/>
                    </a:solidFill>
                  </a:tcPr>
                </a:tc>
                <a:extLst>
                  <a:ext uri="{0D108BD9-81ED-4DB2-BD59-A6C34878D82A}">
                    <a16:rowId xmlns:a16="http://schemas.microsoft.com/office/drawing/2014/main" val="10000"/>
                  </a:ext>
                </a:extLst>
              </a:tr>
              <a:tr h="579974">
                <a:tc>
                  <a:txBody>
                    <a:bodyPr/>
                    <a:lstStyle/>
                    <a:p>
                      <a:pPr>
                        <a:buNone/>
                      </a:pPr>
                      <a:r>
                        <a:rPr sz="1600" b="1" dirty="0">
                          <a:latin typeface="BIZ UDゴシック"/>
                          <a:ea typeface="BIZ UDゴシック"/>
                          <a:cs typeface="BIZ UDゴシック"/>
                        </a:rPr>
                        <a:t>オンライン対応</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buNone/>
                      </a:pPr>
                      <a:r>
                        <a:rPr sz="1600" dirty="0">
                          <a:latin typeface="BIZ UDゴシック" panose="020B0400000000000000" pitchFamily="49" charset="-128"/>
                          <a:ea typeface="BIZ UDゴシック" panose="020B0400000000000000" pitchFamily="49" charset="-128"/>
                        </a:rPr>
                        <a:t>事前、即時、段階的移行のいずれにも対応</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buNone/>
                      </a:pPr>
                      <a:r>
                        <a:rPr sz="1600" dirty="0">
                          <a:latin typeface="BIZ UDゴシック"/>
                          <a:ea typeface="BIZ UDゴシック"/>
                          <a:cs typeface="BIZ UDゴシック"/>
                        </a:rPr>
                        <a:t>電力、情報通信、認証、システム、データが利用可能</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buNone/>
                      </a:pPr>
                      <a:r>
                        <a:rPr sz="1600" dirty="0">
                          <a:latin typeface="BIZ UDゴシック"/>
                          <a:ea typeface="BIZ UDゴシック"/>
                          <a:cs typeface="BIZ UDゴシック"/>
                        </a:rPr>
                        <a:t>共通基盤障害時は東京・大阪とも利用できない可能性</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extLst>
                  <a:ext uri="{0D108BD9-81ED-4DB2-BD59-A6C34878D82A}">
                    <a16:rowId xmlns:a16="http://schemas.microsoft.com/office/drawing/2014/main" val="10001"/>
                  </a:ext>
                </a:extLst>
              </a:tr>
              <a:tr h="579974">
                <a:tc>
                  <a:txBody>
                    <a:bodyPr/>
                    <a:lstStyle/>
                    <a:p>
                      <a:pPr>
                        <a:buNone/>
                      </a:pPr>
                      <a:r>
                        <a:rPr lang="ja-JP" altLang="en-US" sz="1600" b="1" dirty="0">
                          <a:latin typeface="BIZ UDゴシック"/>
                          <a:ea typeface="BIZ UDゴシック"/>
                          <a:cs typeface="BIZ UDゴシック"/>
                        </a:rPr>
                        <a:t>東京圏外（大阪など）への</a:t>
                      </a:r>
                      <a:br>
                        <a:rPr lang="en-US" altLang="ja-JP" sz="1600" b="1" dirty="0">
                          <a:latin typeface="BIZ UDゴシック"/>
                          <a:ea typeface="BIZ UDゴシック"/>
                          <a:cs typeface="BIZ UDゴシック"/>
                        </a:rPr>
                      </a:br>
                      <a:r>
                        <a:rPr sz="1600" b="1" dirty="0" err="1">
                          <a:latin typeface="BIZ UDゴシック"/>
                          <a:ea typeface="BIZ UDゴシック"/>
                          <a:cs typeface="BIZ UDゴシック"/>
                        </a:rPr>
                        <a:t>移行</a:t>
                      </a:r>
                      <a:endParaRPr sz="1600" b="1" dirty="0">
                        <a:latin typeface="BIZ UDゴシック"/>
                        <a:ea typeface="BIZ UDゴシック"/>
                        <a:cs typeface="BIZ UDゴシック"/>
                      </a:endParaRP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buNone/>
                      </a:pPr>
                      <a:r>
                        <a:rPr sz="1600" dirty="0">
                          <a:latin typeface="BIZ UDゴシック"/>
                          <a:ea typeface="BIZ UDゴシック"/>
                          <a:cs typeface="BIZ UDゴシック"/>
                        </a:rPr>
                        <a:t>事前対応又は発災後の段階的移行</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buNone/>
                      </a:pPr>
                      <a:r>
                        <a:rPr sz="1600" dirty="0">
                          <a:latin typeface="BIZ UDゴシック"/>
                          <a:ea typeface="BIZ UDゴシック"/>
                          <a:cs typeface="BIZ UDゴシック"/>
                        </a:rPr>
                        <a:t>移動手段、受入施設、要員、電力、情報通信、システム</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buNone/>
                      </a:pPr>
                      <a:r>
                        <a:rPr sz="1600" dirty="0">
                          <a:latin typeface="BIZ UDゴシック"/>
                          <a:ea typeface="BIZ UDゴシック"/>
                          <a:cs typeface="BIZ UDゴシック"/>
                        </a:rPr>
                        <a:t>移行に時間を要する。</a:t>
                      </a:r>
                      <a:r>
                        <a:rPr lang="ja-JP" altLang="en-US" sz="1600" dirty="0">
                          <a:latin typeface="BIZ UDゴシック"/>
                          <a:ea typeface="BIZ UDゴシック"/>
                          <a:cs typeface="BIZ UDゴシック"/>
                        </a:rPr>
                        <a:t>代替拠点の</a:t>
                      </a:r>
                      <a:r>
                        <a:rPr sz="1600" dirty="0">
                          <a:latin typeface="BIZ UDゴシック"/>
                          <a:ea typeface="BIZ UDゴシック"/>
                          <a:cs typeface="BIZ UDゴシック"/>
                        </a:rPr>
                        <a:t>同時被害時は利用できない</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extLst>
                  <a:ext uri="{0D108BD9-81ED-4DB2-BD59-A6C34878D82A}">
                    <a16:rowId xmlns:a16="http://schemas.microsoft.com/office/drawing/2014/main" val="10002"/>
                  </a:ext>
                </a:extLst>
              </a:tr>
              <a:tr h="579974">
                <a:tc>
                  <a:txBody>
                    <a:bodyPr/>
                    <a:lstStyle/>
                    <a:p>
                      <a:pPr>
                        <a:buNone/>
                      </a:pPr>
                      <a:r>
                        <a:rPr sz="1600" b="1" dirty="0">
                          <a:latin typeface="BIZ UDゴシック"/>
                          <a:ea typeface="BIZ UDゴシック"/>
                          <a:cs typeface="BIZ UDゴシック"/>
                        </a:rPr>
                        <a:t>代理・職務代行・委任等</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buNone/>
                      </a:pPr>
                      <a:r>
                        <a:rPr sz="1600" dirty="0">
                          <a:latin typeface="BIZ UDゴシック"/>
                          <a:ea typeface="BIZ UDゴシック"/>
                          <a:cs typeface="BIZ UDゴシック"/>
                        </a:rPr>
                        <a:t>権限主体が意思決定・権限行使できない場合</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buNone/>
                      </a:pPr>
                      <a:r>
                        <a:rPr sz="1600" dirty="0">
                          <a:latin typeface="BIZ UDゴシック"/>
                          <a:ea typeface="BIZ UDゴシック"/>
                          <a:cs typeface="BIZ UDゴシック"/>
                        </a:rPr>
                        <a:t>代理者等の指定、発動基準、権限範囲、解除・復帰手順</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buNone/>
                      </a:pPr>
                      <a:r>
                        <a:rPr sz="1600" dirty="0">
                          <a:latin typeface="BIZ UDゴシック"/>
                          <a:ea typeface="BIZ UDゴシック"/>
                          <a:cs typeface="BIZ UDゴシック"/>
                        </a:rPr>
                        <a:t>法令・組織規程・業務ごとの確認が必要</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extLst>
                  <a:ext uri="{0D108BD9-81ED-4DB2-BD59-A6C34878D82A}">
                    <a16:rowId xmlns:a16="http://schemas.microsoft.com/office/drawing/2014/main" val="10003"/>
                  </a:ext>
                </a:extLst>
              </a:tr>
              <a:tr h="0">
                <a:tc>
                  <a:txBody>
                    <a:bodyPr/>
                    <a:lstStyle/>
                    <a:p>
                      <a:pPr>
                        <a:buNone/>
                      </a:pPr>
                      <a:endParaRPr sz="100" b="1" dirty="0">
                        <a:latin typeface="BIZ UDゴシック"/>
                        <a:ea typeface="BIZ UDゴシック"/>
                        <a:cs typeface="BIZ UDゴシック"/>
                      </a:endParaRP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buNone/>
                      </a:pPr>
                      <a:endParaRPr sz="100" dirty="0">
                        <a:latin typeface="BIZ UDゴシック"/>
                        <a:ea typeface="BIZ UDゴシック"/>
                        <a:cs typeface="BIZ UDゴシック"/>
                      </a:endParaRP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buNone/>
                      </a:pPr>
                      <a:endParaRPr sz="100" dirty="0">
                        <a:latin typeface="BIZ UDゴシック"/>
                        <a:ea typeface="BIZ UDゴシック"/>
                        <a:cs typeface="BIZ UDゴシック"/>
                      </a:endParaRP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buNone/>
                      </a:pPr>
                      <a:endParaRPr sz="100" dirty="0">
                        <a:latin typeface="BIZ UDゴシック"/>
                        <a:ea typeface="BIZ UDゴシック"/>
                        <a:cs typeface="BIZ UDゴシック"/>
                      </a:endParaRP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extLst>
                  <a:ext uri="{0D108BD9-81ED-4DB2-BD59-A6C34878D82A}">
                    <a16:rowId xmlns:a16="http://schemas.microsoft.com/office/drawing/2014/main" val="10004"/>
                  </a:ext>
                </a:extLst>
              </a:tr>
              <a:tr h="579974">
                <a:tc>
                  <a:txBody>
                    <a:bodyPr/>
                    <a:lstStyle/>
                    <a:p>
                      <a:pPr>
                        <a:buNone/>
                      </a:pPr>
                      <a:r>
                        <a:rPr sz="1600" b="1" dirty="0">
                          <a:latin typeface="BIZ UDゴシック"/>
                          <a:ea typeface="BIZ UDゴシック"/>
                          <a:cs typeface="BIZ UDゴシック"/>
                        </a:rPr>
                        <a:t>平時からの分散配置</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buNone/>
                      </a:pPr>
                      <a:r>
                        <a:rPr sz="1600" dirty="0">
                          <a:latin typeface="BIZ UDゴシック"/>
                          <a:ea typeface="BIZ UDゴシック"/>
                          <a:cs typeface="BIZ UDゴシック"/>
                        </a:rPr>
                        <a:t>東京・大阪の同時支障や即時対応への備え</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buNone/>
                      </a:pPr>
                      <a:r>
                        <a:rPr sz="1600" dirty="0">
                          <a:latin typeface="BIZ UDゴシック"/>
                          <a:ea typeface="BIZ UDゴシック"/>
                          <a:cs typeface="BIZ UDゴシック"/>
                        </a:rPr>
                        <a:t>要員、権限、システム、データの事前分散</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buNone/>
                      </a:pPr>
                      <a:r>
                        <a:rPr sz="1600" dirty="0">
                          <a:latin typeface="BIZ UDゴシック"/>
                          <a:ea typeface="BIZ UDゴシック"/>
                          <a:cs typeface="BIZ UDゴシック"/>
                        </a:rPr>
                        <a:t>平時からの運用体制と費用が必要</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extLst>
                  <a:ext uri="{0D108BD9-81ED-4DB2-BD59-A6C34878D82A}">
                    <a16:rowId xmlns:a16="http://schemas.microsoft.com/office/drawing/2014/main" val="10005"/>
                  </a:ext>
                </a:extLst>
              </a:tr>
            </a:tbl>
          </a:graphicData>
        </a:graphic>
      </p:graphicFrame>
      <p:sp>
        <p:nvSpPr>
          <p:cNvPr id="2" name="二等辺三角形 1">
            <a:extLst>
              <a:ext uri="{FF2B5EF4-FFF2-40B4-BE49-F238E27FC236}">
                <a16:creationId xmlns:a16="http://schemas.microsoft.com/office/drawing/2014/main" id="{1440E1CD-56D2-0DC2-081A-56D11F7FA16A}"/>
              </a:ext>
            </a:extLst>
          </p:cNvPr>
          <p:cNvSpPr/>
          <p:nvPr/>
        </p:nvSpPr>
        <p:spPr>
          <a:xfrm flipV="1">
            <a:off x="5021225" y="5856876"/>
            <a:ext cx="2149549" cy="203685"/>
          </a:xfrm>
          <a:prstGeom prst="triangle">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6966951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band">
            <a:extLst>
              <a:ext uri="{FF2B5EF4-FFF2-40B4-BE49-F238E27FC236}">
                <a16:creationId xmlns:a16="http://schemas.microsoft.com/office/drawing/2014/main" id="{792A5472-9238-3DA7-A504-54E4E27316E3}"/>
              </a:ext>
            </a:extLst>
          </p:cNvPr>
          <p:cNvSpPr>
            <a:spLocks noGrp="1"/>
          </p:cNvSpPr>
          <p:nvPr/>
        </p:nvSpPr>
        <p:spPr>
          <a:xfrm>
            <a:off x="0" y="0"/>
            <a:ext cx="12192000" cy="61912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altLang="ja-JP" sz="2400" b="1" dirty="0">
                <a:solidFill>
                  <a:schemeClr val="bg1"/>
                </a:solidFill>
                <a:latin typeface="BIZ UDPゴシック"/>
                <a:ea typeface="BIZ UDPゴシック"/>
              </a:rPr>
              <a:t>Ⅲ</a:t>
            </a:r>
            <a:r>
              <a:rPr lang="ja-JP" altLang="en-US" sz="2400" b="1" dirty="0">
                <a:solidFill>
                  <a:schemeClr val="bg1"/>
                </a:solidFill>
                <a:latin typeface="BIZ UDPゴシック"/>
                <a:ea typeface="BIZ UDPゴシック"/>
              </a:rPr>
              <a:t>ー２　災害特性から整理できる事項と、業務内容等から具体化する事項の整理</a:t>
            </a:r>
          </a:p>
        </p:txBody>
      </p:sp>
      <p:sp>
        <p:nvSpPr>
          <p:cNvPr id="5" name="takeaway-band">
            <a:extLst>
              <a:ext uri="{FF2B5EF4-FFF2-40B4-BE49-F238E27FC236}">
                <a16:creationId xmlns:a16="http://schemas.microsoft.com/office/drawing/2014/main" id="{2D008F3E-4265-BCA6-4C77-29304B8E5307}"/>
              </a:ext>
            </a:extLst>
          </p:cNvPr>
          <p:cNvSpPr>
            <a:spLocks noGrp="1"/>
          </p:cNvSpPr>
          <p:nvPr/>
        </p:nvSpPr>
        <p:spPr>
          <a:xfrm>
            <a:off x="361950" y="711051"/>
            <a:ext cx="11830050" cy="699460"/>
          </a:xfrm>
          <a:prstGeom prst="rect">
            <a:avLst/>
          </a:prstGeom>
          <a:solidFill>
            <a:srgbClr val="BDD7EE"/>
          </a:solidFill>
          <a:ln w="0">
            <a:solidFill>
              <a:srgbClr val="BDD7EE"/>
            </a:solidFill>
            <a:prstDash val="solid"/>
          </a:ln>
        </p:spPr>
        <p:txBody>
          <a:bodyPr/>
          <a:lstStyle/>
          <a:p>
            <a:pPr marL="285750" indent="-285750">
              <a:spcBef>
                <a:spcPts val="600"/>
              </a:spcBef>
              <a:buFont typeface="Wingdings"/>
              <a:buChar char="u"/>
            </a:pPr>
            <a:r>
              <a:rPr sz="1400" dirty="0">
                <a:latin typeface="BIZ UDゴシック"/>
                <a:ea typeface="BIZ UDゴシック"/>
                <a:cs typeface="BIZ UDゴシック"/>
              </a:rPr>
              <a:t>災害特性から、バックアップの必要性、対応開始時期、利用可能な拠点及び基本的な対応手段の方向性を整理することができる。</a:t>
            </a:r>
          </a:p>
          <a:p>
            <a:pPr marL="285750" indent="-285750">
              <a:spcBef>
                <a:spcPts val="600"/>
              </a:spcBef>
              <a:buFont typeface="Wingdings"/>
              <a:buChar char="u"/>
            </a:pPr>
            <a:r>
              <a:rPr sz="1400" dirty="0">
                <a:latin typeface="BIZ UDゴシック"/>
                <a:ea typeface="BIZ UDゴシック"/>
                <a:cs typeface="BIZ UDゴシック"/>
              </a:rPr>
              <a:t>個別業務への適用方法は、業務の開始時期、権限、要員、場所依存性、システム等の条件を確認した上で具体化する必要がある。</a:t>
            </a:r>
          </a:p>
        </p:txBody>
      </p:sp>
      <p:sp>
        <p:nvSpPr>
          <p:cNvPr id="3" name="スライド番号プレースホルダー 1">
            <a:extLst>
              <a:ext uri="{FF2B5EF4-FFF2-40B4-BE49-F238E27FC236}">
                <a16:creationId xmlns:a16="http://schemas.microsoft.com/office/drawing/2014/main" id="{9A0FCE5E-B240-554B-297F-0EAE85C1AB1A}"/>
              </a:ext>
            </a:extLst>
          </p:cNvPr>
          <p:cNvSpPr>
            <a:spLocks noGrp="1"/>
          </p:cNvSpPr>
          <p:nvPr/>
        </p:nvSpPr>
        <p:spPr>
          <a:xfrm>
            <a:off x="9448800" y="6394177"/>
            <a:ext cx="2743200" cy="365125"/>
          </a:xfrm>
          <a:prstGeom prst="rect">
            <a:avLst/>
          </a:prstGeom>
        </p:spPr>
        <p:txBody>
          <a:bodyPr anchor="ctr"/>
          <a:lstStyle>
            <a:lvl1pPr marL="0" indent="0" algn="l" defTabSz="914400">
              <a:buNone/>
              <a:defRPr sz="1800" kern="1200">
                <a:solidFill>
                  <a:schemeClr val="tx1"/>
                </a:solidFill>
                <a:latin typeface="+mn-lt"/>
                <a:ea typeface="+mn-lt"/>
                <a:cs typeface="+mn-lt"/>
              </a:defRPr>
            </a:lvl1pPr>
            <a:lvl2pPr marL="457200" indent="0" algn="l" defTabSz="914400">
              <a:buNone/>
              <a:defRPr sz="1800" kern="1200">
                <a:solidFill>
                  <a:schemeClr val="tx1"/>
                </a:solidFill>
                <a:latin typeface="+mn-lt"/>
                <a:ea typeface="+mn-lt"/>
                <a:cs typeface="+mn-lt"/>
              </a:defRPr>
            </a:lvl2pPr>
            <a:lvl3pPr marL="914400" indent="0" algn="l" defTabSz="914400">
              <a:buNone/>
              <a:defRPr sz="1800" kern="1200">
                <a:solidFill>
                  <a:schemeClr val="tx1"/>
                </a:solidFill>
                <a:latin typeface="+mn-lt"/>
                <a:ea typeface="+mn-lt"/>
                <a:cs typeface="+mn-lt"/>
              </a:defRPr>
            </a:lvl3pPr>
            <a:lvl4pPr marL="1371600" indent="0" algn="l" defTabSz="914400">
              <a:buNone/>
              <a:defRPr sz="1800" kern="1200">
                <a:solidFill>
                  <a:schemeClr val="tx1"/>
                </a:solidFill>
                <a:latin typeface="+mn-lt"/>
                <a:ea typeface="+mn-lt"/>
                <a:cs typeface="+mn-lt"/>
              </a:defRPr>
            </a:lvl4pPr>
            <a:lvl5pPr marL="1828800" indent="0" algn="l" defTabSz="914400">
              <a:buNone/>
              <a:defRPr sz="1800" kern="1200">
                <a:solidFill>
                  <a:schemeClr val="tx1"/>
                </a:solidFill>
                <a:latin typeface="+mn-lt"/>
                <a:ea typeface="+mn-lt"/>
                <a:cs typeface="+mn-lt"/>
              </a:defRPr>
            </a:lvl5pPr>
            <a:lvl6pPr marL="2286000" indent="0" algn="l" defTabSz="914400">
              <a:buNone/>
              <a:defRPr sz="1800" kern="1200">
                <a:solidFill>
                  <a:schemeClr val="tx1"/>
                </a:solidFill>
                <a:latin typeface="+mn-lt"/>
                <a:ea typeface="+mn-lt"/>
                <a:cs typeface="+mn-lt"/>
              </a:defRPr>
            </a:lvl6pPr>
            <a:lvl7pPr marL="2743200" indent="0" algn="l" defTabSz="914400">
              <a:buNone/>
              <a:defRPr sz="1800" kern="1200">
                <a:solidFill>
                  <a:schemeClr val="tx1"/>
                </a:solidFill>
                <a:latin typeface="+mn-lt"/>
                <a:ea typeface="+mn-lt"/>
                <a:cs typeface="+mn-lt"/>
              </a:defRPr>
            </a:lvl7pPr>
            <a:lvl8pPr marL="3200400" indent="0" algn="l" defTabSz="914400">
              <a:buNone/>
              <a:defRPr sz="1800" kern="1200">
                <a:solidFill>
                  <a:schemeClr val="tx1"/>
                </a:solidFill>
                <a:latin typeface="+mn-lt"/>
                <a:ea typeface="+mn-lt"/>
                <a:cs typeface="+mn-lt"/>
              </a:defRPr>
            </a:lvl8pPr>
            <a:lvl9pPr marL="3657600" indent="0" algn="l" defTabSz="914400">
              <a:buNone/>
              <a:defRPr sz="1800" kern="1200">
                <a:solidFill>
                  <a:schemeClr val="tx1"/>
                </a:solidFill>
                <a:latin typeface="+mn-lt"/>
                <a:ea typeface="+mn-lt"/>
                <a:cs typeface="+mn-lt"/>
              </a:defRPr>
            </a:lvl9pPr>
          </a:lstStyle>
          <a:p>
            <a:pPr algn="r">
              <a:buNone/>
              <a:defRPr sz="1200">
                <a:latin typeface="BIZ UDゴシック"/>
                <a:ea typeface="BIZ UDゴシック"/>
                <a:cs typeface="BIZ UDゴシック"/>
              </a:defRPr>
            </a:pPr>
            <a:fld id="{41680313-6E64-04FF-399A-57B7CADE95A9}" type="slidenum">
              <a:rPr sz="1200">
                <a:latin typeface="BIZ UDゴシック"/>
                <a:ea typeface="BIZ UDゴシック"/>
                <a:cs typeface="BIZ UDゴシック"/>
              </a:rPr>
              <a:t>33</a:t>
            </a:fld>
            <a:endParaRPr sz="1400" dirty="0">
              <a:latin typeface="BIZ UDPゴシック"/>
              <a:ea typeface="BIZ UDPゴシック"/>
              <a:cs typeface="BIZ UDPゴシック"/>
            </a:endParaRPr>
          </a:p>
        </p:txBody>
      </p:sp>
      <p:graphicFrame>
        <p:nvGraphicFramePr>
          <p:cNvPr id="40" name="表 3"/>
          <p:cNvGraphicFramePr/>
          <p:nvPr>
            <p:extLst>
              <p:ext uri="{D42A27DB-BD31-4B8C-83A1-F6EECF244321}">
                <p14:modId xmlns:p14="http://schemas.microsoft.com/office/powerpoint/2010/main" val="2135654865"/>
              </p:ext>
            </p:extLst>
          </p:nvPr>
        </p:nvGraphicFramePr>
        <p:xfrm>
          <a:off x="361950" y="1527268"/>
          <a:ext cx="11830050" cy="5121888"/>
        </p:xfrm>
        <a:graphic>
          <a:graphicData uri="http://schemas.openxmlformats.org/drawingml/2006/table">
            <a:tbl>
              <a:tblPr/>
              <a:tblGrid>
                <a:gridCol w="1094316">
                  <a:extLst>
                    <a:ext uri="{9D8B030D-6E8A-4147-A177-3AD203B41FA5}">
                      <a16:colId xmlns:a16="http://schemas.microsoft.com/office/drawing/2014/main" val="20000"/>
                    </a:ext>
                  </a:extLst>
                </a:gridCol>
                <a:gridCol w="5367867">
                  <a:extLst>
                    <a:ext uri="{9D8B030D-6E8A-4147-A177-3AD203B41FA5}">
                      <a16:colId xmlns:a16="http://schemas.microsoft.com/office/drawing/2014/main" val="20001"/>
                    </a:ext>
                  </a:extLst>
                </a:gridCol>
                <a:gridCol w="5367867">
                  <a:extLst>
                    <a:ext uri="{9D8B030D-6E8A-4147-A177-3AD203B41FA5}">
                      <a16:colId xmlns:a16="http://schemas.microsoft.com/office/drawing/2014/main" val="20002"/>
                    </a:ext>
                  </a:extLst>
                </a:gridCol>
              </a:tblGrid>
              <a:tr h="484503">
                <a:tc>
                  <a:txBody>
                    <a:bodyPr/>
                    <a:lstStyle/>
                    <a:p>
                      <a:pPr algn="ctr">
                        <a:buNone/>
                      </a:pPr>
                      <a:r>
                        <a:rPr sz="1600" b="1" dirty="0">
                          <a:solidFill>
                            <a:schemeClr val="bg1"/>
                          </a:solidFill>
                          <a:latin typeface="BIZ UDゴシック"/>
                          <a:ea typeface="BIZ UDゴシック"/>
                          <a:cs typeface="BIZ UDゴシック"/>
                        </a:rPr>
                        <a:t>観点</a:t>
                      </a:r>
                    </a:p>
                  </a:txBody>
                  <a:tcPr marL="58802" marR="58802" marT="29401" marB="29401" anchor="ctr">
                    <a:lnL w="12700" cmpd="sng">
                      <a:solidFill>
                        <a:schemeClr val="bg1">
                          <a:lumMod val="65000"/>
                        </a:schemeClr>
                      </a:solidFill>
                      <a:prstDash val="solid"/>
                    </a:lnL>
                    <a:lnR w="38100" cmpd="sng">
                      <a:solidFill>
                        <a:srgbClr val="FF0000"/>
                      </a:solidFill>
                      <a:prstDash val="solid"/>
                    </a:lnR>
                    <a:lnT w="12700" cmpd="sng">
                      <a:solidFill>
                        <a:schemeClr val="bg1">
                          <a:lumMod val="65000"/>
                        </a:schemeClr>
                      </a:solidFill>
                      <a:prstDash val="solid"/>
                    </a:lnT>
                    <a:lnB w="12700" cmpd="sng">
                      <a:solidFill>
                        <a:schemeClr val="bg1">
                          <a:lumMod val="65000"/>
                        </a:schemeClr>
                      </a:solidFill>
                      <a:prstDash val="solid"/>
                    </a:lnB>
                    <a:solidFill>
                      <a:srgbClr val="002060"/>
                    </a:solidFill>
                  </a:tcPr>
                </a:tc>
                <a:tc>
                  <a:txBody>
                    <a:bodyPr/>
                    <a:lstStyle/>
                    <a:p>
                      <a:pPr algn="ctr">
                        <a:buNone/>
                      </a:pPr>
                      <a:r>
                        <a:rPr sz="1600" b="1" dirty="0">
                          <a:solidFill>
                            <a:schemeClr val="bg1"/>
                          </a:solidFill>
                          <a:latin typeface="BIZ UDゴシック"/>
                          <a:ea typeface="BIZ UDゴシック"/>
                          <a:cs typeface="BIZ UDゴシック"/>
                        </a:rPr>
                        <a:t>今回：災害特性から整理できること</a:t>
                      </a:r>
                    </a:p>
                  </a:txBody>
                  <a:tcPr marL="58802" marR="58802" marT="29401" marB="29401" anchor="ctr">
                    <a:lnL w="38100" cmpd="sng">
                      <a:solidFill>
                        <a:srgbClr val="FF0000"/>
                      </a:solidFill>
                      <a:prstDash val="solid"/>
                    </a:lnL>
                    <a:lnR w="38100" cmpd="sng">
                      <a:solidFill>
                        <a:srgbClr val="FF0000"/>
                      </a:solidFill>
                      <a:prstDash val="solid"/>
                    </a:lnR>
                    <a:lnT w="38100" cmpd="sng">
                      <a:solidFill>
                        <a:srgbClr val="FF0000"/>
                      </a:solidFill>
                      <a:prstDash val="solid"/>
                    </a:lnT>
                    <a:lnB w="12700" cmpd="sng">
                      <a:solidFill>
                        <a:schemeClr val="bg1">
                          <a:lumMod val="65000"/>
                        </a:schemeClr>
                      </a:solidFill>
                      <a:prstDash val="solid"/>
                    </a:lnB>
                    <a:solidFill>
                      <a:srgbClr val="002060"/>
                    </a:solidFill>
                  </a:tcPr>
                </a:tc>
                <a:tc>
                  <a:txBody>
                    <a:bodyPr/>
                    <a:lstStyle/>
                    <a:p>
                      <a:pPr algn="ctr">
                        <a:buNone/>
                      </a:pPr>
                      <a:r>
                        <a:rPr sz="1600" b="1" dirty="0">
                          <a:solidFill>
                            <a:schemeClr val="bg1"/>
                          </a:solidFill>
                          <a:latin typeface="BIZ UDゴシック"/>
                          <a:ea typeface="BIZ UDゴシック"/>
                          <a:cs typeface="BIZ UDゴシック"/>
                        </a:rPr>
                        <a:t>次回以降：業務内容等から具体化すること</a:t>
                      </a:r>
                    </a:p>
                  </a:txBody>
                  <a:tcPr marL="58802" marR="58802" marT="29401" marB="29401" anchor="ctr">
                    <a:lnL w="38100" cmpd="sng">
                      <a:solidFill>
                        <a:srgbClr val="FF0000"/>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rgbClr val="002060"/>
                    </a:solidFill>
                  </a:tcPr>
                </a:tc>
                <a:extLst>
                  <a:ext uri="{0D108BD9-81ED-4DB2-BD59-A6C34878D82A}">
                    <a16:rowId xmlns:a16="http://schemas.microsoft.com/office/drawing/2014/main" val="10000"/>
                  </a:ext>
                </a:extLst>
              </a:tr>
              <a:tr h="692147">
                <a:tc>
                  <a:txBody>
                    <a:bodyPr/>
                    <a:lstStyle/>
                    <a:p>
                      <a:pPr>
                        <a:buNone/>
                      </a:pPr>
                      <a:r>
                        <a:rPr sz="1400" b="1" dirty="0">
                          <a:latin typeface="BIZ UDゴシック"/>
                          <a:ea typeface="BIZ UDゴシック"/>
                          <a:cs typeface="BIZ UDゴシック"/>
                        </a:rPr>
                        <a:t>いつ</a:t>
                      </a:r>
                      <a:endParaRPr sz="1400" dirty="0">
                        <a:latin typeface="BIZ UDゴシック"/>
                        <a:ea typeface="BIZ UDゴシック"/>
                        <a:cs typeface="BIZ UDゴシック"/>
                      </a:endParaRPr>
                    </a:p>
                  </a:txBody>
                  <a:tcPr marL="58802" marR="58802" marT="29401" marB="29401" anchor="ctr">
                    <a:lnL w="12700" cmpd="sng">
                      <a:solidFill>
                        <a:schemeClr val="bg1">
                          <a:lumMod val="65000"/>
                        </a:schemeClr>
                      </a:solidFill>
                      <a:prstDash val="solid"/>
                    </a:lnL>
                    <a:lnR w="38100" cmpd="sng">
                      <a:solidFill>
                        <a:srgbClr val="FF0000"/>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buNone/>
                      </a:pPr>
                      <a:r>
                        <a:rPr sz="1400" dirty="0">
                          <a:latin typeface="BIZ UDゴシック"/>
                          <a:ea typeface="BIZ UDゴシック"/>
                          <a:cs typeface="BIZ UDゴシック"/>
                        </a:rPr>
                        <a:t>事前対応の判断材料の有無から、事前対応又は発生後の即時・段階的対応の方向性を整理</a:t>
                      </a:r>
                    </a:p>
                  </a:txBody>
                  <a:tcPr marL="58802" marR="58802" marT="29401" marB="29401" anchor="ctr">
                    <a:lnL w="38100" cmpd="sng">
                      <a:solidFill>
                        <a:srgbClr val="FF0000"/>
                      </a:solidFill>
                      <a:prstDash val="solid"/>
                    </a:lnL>
                    <a:lnR w="38100" cmpd="sng">
                      <a:solidFill>
                        <a:srgbClr val="FF0000"/>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buNone/>
                      </a:pPr>
                      <a:r>
                        <a:rPr sz="1400" dirty="0">
                          <a:latin typeface="BIZ UDゴシック"/>
                          <a:ea typeface="BIZ UDゴシック"/>
                          <a:cs typeface="BIZ UDゴシック"/>
                        </a:rPr>
                        <a:t>業務開始時期、許容停止時間、発動・切替・解除・復帰基準</a:t>
                      </a:r>
                    </a:p>
                  </a:txBody>
                  <a:tcPr marL="58802" marR="58802" marT="29401" marB="29401" anchor="ctr">
                    <a:lnL w="38100" cmpd="sng">
                      <a:solidFill>
                        <a:srgbClr val="FF0000"/>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extLst>
                  <a:ext uri="{0D108BD9-81ED-4DB2-BD59-A6C34878D82A}">
                    <a16:rowId xmlns:a16="http://schemas.microsoft.com/office/drawing/2014/main" val="10001"/>
                  </a:ext>
                </a:extLst>
              </a:tr>
              <a:tr h="692147">
                <a:tc>
                  <a:txBody>
                    <a:bodyPr/>
                    <a:lstStyle/>
                    <a:p>
                      <a:pPr>
                        <a:buNone/>
                      </a:pPr>
                      <a:r>
                        <a:rPr sz="1400" b="1" dirty="0">
                          <a:latin typeface="BIZ UDゴシック"/>
                          <a:ea typeface="BIZ UDゴシック"/>
                          <a:cs typeface="BIZ UDゴシック"/>
                        </a:rPr>
                        <a:t>どこで</a:t>
                      </a:r>
                      <a:endParaRPr sz="1400" dirty="0">
                        <a:latin typeface="BIZ UDゴシック"/>
                        <a:ea typeface="BIZ UDゴシック"/>
                        <a:cs typeface="BIZ UDゴシック"/>
                      </a:endParaRPr>
                    </a:p>
                  </a:txBody>
                  <a:tcPr marL="58802" marR="58802" marT="29401" marB="29401" anchor="ctr">
                    <a:lnL w="12700" cmpd="sng">
                      <a:solidFill>
                        <a:schemeClr val="bg1">
                          <a:lumMod val="65000"/>
                        </a:schemeClr>
                      </a:solidFill>
                      <a:prstDash val="solid"/>
                    </a:lnL>
                    <a:lnR w="38100" cmpd="sng">
                      <a:solidFill>
                        <a:srgbClr val="FF0000"/>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buNone/>
                      </a:pPr>
                      <a:r>
                        <a:rPr sz="1400" dirty="0">
                          <a:latin typeface="BIZ UDゴシック"/>
                          <a:ea typeface="BIZ UDゴシック"/>
                          <a:cs typeface="BIZ UDゴシック"/>
                        </a:rPr>
                        <a:t>大阪への同時影響及び共通基盤への依存から、大阪又は他拠点の利用可能性を整理</a:t>
                      </a:r>
                    </a:p>
                  </a:txBody>
                  <a:tcPr marL="58802" marR="58802" marT="29401" marB="29401" anchor="ctr">
                    <a:lnL w="38100" cmpd="sng">
                      <a:solidFill>
                        <a:srgbClr val="FF0000"/>
                      </a:solidFill>
                      <a:prstDash val="solid"/>
                    </a:lnL>
                    <a:lnR w="38100" cmpd="sng">
                      <a:solidFill>
                        <a:srgbClr val="FF0000"/>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buNone/>
                      </a:pPr>
                      <a:r>
                        <a:rPr sz="1400" dirty="0">
                          <a:latin typeface="BIZ UDゴシック"/>
                          <a:ea typeface="BIZ UDゴシック"/>
                          <a:cs typeface="BIZ UDゴシック"/>
                        </a:rPr>
                        <a:t>大阪、東京、第三拠点の役割分担、施設・設備・受入条件</a:t>
                      </a:r>
                    </a:p>
                  </a:txBody>
                  <a:tcPr marL="58802" marR="58802" marT="29401" marB="29401" anchor="ctr">
                    <a:lnL w="38100" cmpd="sng">
                      <a:solidFill>
                        <a:srgbClr val="FF0000"/>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extLst>
                  <a:ext uri="{0D108BD9-81ED-4DB2-BD59-A6C34878D82A}">
                    <a16:rowId xmlns:a16="http://schemas.microsoft.com/office/drawing/2014/main" val="10002"/>
                  </a:ext>
                </a:extLst>
              </a:tr>
              <a:tr h="692147">
                <a:tc>
                  <a:txBody>
                    <a:bodyPr/>
                    <a:lstStyle/>
                    <a:p>
                      <a:pPr>
                        <a:buNone/>
                      </a:pPr>
                      <a:r>
                        <a:rPr sz="1400" b="1" dirty="0">
                          <a:latin typeface="BIZ UDゴシック"/>
                          <a:ea typeface="BIZ UDゴシック"/>
                          <a:cs typeface="BIZ UDゴシック"/>
                        </a:rPr>
                        <a:t>誰が</a:t>
                      </a:r>
                      <a:endParaRPr sz="1400" dirty="0">
                        <a:latin typeface="BIZ UDゴシック"/>
                        <a:ea typeface="BIZ UDゴシック"/>
                        <a:cs typeface="BIZ UDゴシック"/>
                      </a:endParaRPr>
                    </a:p>
                  </a:txBody>
                  <a:tcPr marL="58802" marR="58802" marT="29401" marB="29401" anchor="ctr">
                    <a:lnL w="12700" cmpd="sng">
                      <a:solidFill>
                        <a:schemeClr val="bg1">
                          <a:lumMod val="65000"/>
                        </a:schemeClr>
                      </a:solidFill>
                      <a:prstDash val="solid"/>
                    </a:lnL>
                    <a:lnR w="38100" cmpd="sng">
                      <a:solidFill>
                        <a:srgbClr val="FF0000"/>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buNone/>
                      </a:pPr>
                      <a:r>
                        <a:rPr sz="1400" dirty="0">
                          <a:latin typeface="BIZ UDゴシック"/>
                          <a:ea typeface="BIZ UDゴシック"/>
                          <a:cs typeface="BIZ UDゴシック"/>
                        </a:rPr>
                        <a:t>権限主体による継続、代理等、大阪の要員による対応という選択肢を整理</a:t>
                      </a:r>
                    </a:p>
                  </a:txBody>
                  <a:tcPr marL="58802" marR="58802" marT="29401" marB="29401" anchor="ctr">
                    <a:lnL w="38100" cmpd="sng">
                      <a:solidFill>
                        <a:srgbClr val="FF0000"/>
                      </a:solidFill>
                      <a:prstDash val="solid"/>
                    </a:lnL>
                    <a:lnR w="38100" cmpd="sng">
                      <a:solidFill>
                        <a:srgbClr val="FF0000"/>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buNone/>
                      </a:pPr>
                      <a:r>
                        <a:rPr sz="1400" dirty="0">
                          <a:latin typeface="BIZ UDゴシック"/>
                          <a:ea typeface="BIZ UDゴシック"/>
                          <a:cs typeface="BIZ UDゴシック"/>
                        </a:rPr>
                        <a:t>権限主体、代理者、職務代行者、大阪側要員、地方支分部局等を個別に特定</a:t>
                      </a:r>
                    </a:p>
                  </a:txBody>
                  <a:tcPr marL="58802" marR="58802" marT="29401" marB="29401" anchor="ctr">
                    <a:lnL w="38100" cmpd="sng">
                      <a:solidFill>
                        <a:srgbClr val="FF0000"/>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extLst>
                  <a:ext uri="{0D108BD9-81ED-4DB2-BD59-A6C34878D82A}">
                    <a16:rowId xmlns:a16="http://schemas.microsoft.com/office/drawing/2014/main" val="10003"/>
                  </a:ext>
                </a:extLst>
              </a:tr>
              <a:tr h="692147">
                <a:tc>
                  <a:txBody>
                    <a:bodyPr/>
                    <a:lstStyle/>
                    <a:p>
                      <a:pPr>
                        <a:buNone/>
                      </a:pPr>
                      <a:r>
                        <a:rPr sz="1400" b="1" dirty="0">
                          <a:latin typeface="BIZ UDゴシック"/>
                          <a:ea typeface="BIZ UDゴシック"/>
                          <a:cs typeface="BIZ UDゴシック"/>
                        </a:rPr>
                        <a:t>何を</a:t>
                      </a:r>
                      <a:endParaRPr sz="1400" dirty="0">
                        <a:latin typeface="BIZ UDゴシック"/>
                        <a:ea typeface="BIZ UDゴシック"/>
                        <a:cs typeface="BIZ UDゴシック"/>
                      </a:endParaRPr>
                    </a:p>
                  </a:txBody>
                  <a:tcPr marL="58802" marR="58802" marT="29401" marB="29401" anchor="ctr">
                    <a:lnL w="12700" cmpd="sng">
                      <a:solidFill>
                        <a:schemeClr val="bg1">
                          <a:lumMod val="65000"/>
                        </a:schemeClr>
                      </a:solidFill>
                      <a:prstDash val="solid"/>
                    </a:lnL>
                    <a:lnR w="38100" cmpd="sng">
                      <a:solidFill>
                        <a:srgbClr val="FF0000"/>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buNone/>
                      </a:pPr>
                      <a:r>
                        <a:rPr sz="1400" dirty="0">
                          <a:latin typeface="BIZ UDゴシック"/>
                          <a:ea typeface="BIZ UDゴシック"/>
                          <a:cs typeface="BIZ UDゴシック"/>
                        </a:rPr>
                        <a:t>意思決定関連業務への影響と、バックアップ対象となる機能を整理</a:t>
                      </a:r>
                    </a:p>
                  </a:txBody>
                  <a:tcPr marL="58802" marR="58802" marT="29401" marB="29401" anchor="ctr">
                    <a:lnL w="38100" cmpd="sng">
                      <a:solidFill>
                        <a:srgbClr val="FF0000"/>
                      </a:solidFill>
                      <a:prstDash val="solid"/>
                    </a:lnL>
                    <a:lnR w="38100" cmpd="sng">
                      <a:solidFill>
                        <a:srgbClr val="FF0000"/>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buNone/>
                      </a:pPr>
                      <a:r>
                        <a:rPr sz="1400" dirty="0">
                          <a:latin typeface="BIZ UDゴシック"/>
                          <a:ea typeface="BIZ UDゴシック"/>
                          <a:cs typeface="BIZ UDゴシック"/>
                        </a:rPr>
                        <a:t>非常時優先業務、許認可その他業務を業務単位で仕分け</a:t>
                      </a:r>
                    </a:p>
                  </a:txBody>
                  <a:tcPr marL="58802" marR="58802" marT="29401" marB="29401" anchor="ctr">
                    <a:lnL w="38100" cmpd="sng">
                      <a:solidFill>
                        <a:srgbClr val="FF0000"/>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extLst>
                  <a:ext uri="{0D108BD9-81ED-4DB2-BD59-A6C34878D82A}">
                    <a16:rowId xmlns:a16="http://schemas.microsoft.com/office/drawing/2014/main" val="10004"/>
                  </a:ext>
                </a:extLst>
              </a:tr>
              <a:tr h="692147">
                <a:tc>
                  <a:txBody>
                    <a:bodyPr/>
                    <a:lstStyle/>
                    <a:p>
                      <a:pPr>
                        <a:buNone/>
                      </a:pPr>
                      <a:r>
                        <a:rPr sz="1400" b="1" dirty="0">
                          <a:latin typeface="BIZ UDゴシック"/>
                          <a:ea typeface="BIZ UDゴシック"/>
                          <a:cs typeface="BIZ UDゴシック"/>
                        </a:rPr>
                        <a:t>どのように</a:t>
                      </a:r>
                      <a:endParaRPr sz="1400" dirty="0">
                        <a:latin typeface="BIZ UDゴシック"/>
                        <a:ea typeface="BIZ UDゴシック"/>
                        <a:cs typeface="BIZ UDゴシック"/>
                      </a:endParaRPr>
                    </a:p>
                  </a:txBody>
                  <a:tcPr marL="58802" marR="58802" marT="29401" marB="29401" anchor="ctr">
                    <a:lnL w="12700" cmpd="sng">
                      <a:solidFill>
                        <a:schemeClr val="bg1">
                          <a:lumMod val="65000"/>
                        </a:schemeClr>
                      </a:solidFill>
                      <a:prstDash val="solid"/>
                    </a:lnL>
                    <a:lnR w="38100" cmpd="sng">
                      <a:solidFill>
                        <a:srgbClr val="FF0000"/>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buNone/>
                      </a:pPr>
                      <a:r>
                        <a:rPr sz="1400" dirty="0">
                          <a:latin typeface="BIZ UDゴシック"/>
                          <a:ea typeface="BIZ UDゴシック"/>
                          <a:cs typeface="BIZ UDゴシック"/>
                        </a:rPr>
                        <a:t>オンライン、大阪等への移行、代理等、分散配置という基本手段を整理</a:t>
                      </a:r>
                    </a:p>
                  </a:txBody>
                  <a:tcPr marL="58802" marR="58802" marT="29401" marB="29401" anchor="ctr">
                    <a:lnL w="38100" cmpd="sng">
                      <a:solidFill>
                        <a:srgbClr val="FF0000"/>
                      </a:solidFill>
                      <a:prstDash val="solid"/>
                    </a:lnL>
                    <a:lnR w="38100" cmpd="sng">
                      <a:solidFill>
                        <a:srgbClr val="FF0000"/>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buNone/>
                      </a:pPr>
                      <a:r>
                        <a:rPr sz="1400" dirty="0">
                          <a:latin typeface="BIZ UDゴシック"/>
                          <a:ea typeface="BIZ UDゴシック"/>
                          <a:cs typeface="BIZ UDゴシック"/>
                        </a:rPr>
                        <a:t>各業務について全面実施、一部工程実施、東京依存、実施困難等に分類</a:t>
                      </a:r>
                    </a:p>
                  </a:txBody>
                  <a:tcPr marL="58802" marR="58802" marT="29401" marB="29401" anchor="ctr">
                    <a:lnL w="38100" cmpd="sng">
                      <a:solidFill>
                        <a:srgbClr val="FF0000"/>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extLst>
                  <a:ext uri="{0D108BD9-81ED-4DB2-BD59-A6C34878D82A}">
                    <a16:rowId xmlns:a16="http://schemas.microsoft.com/office/drawing/2014/main" val="10005"/>
                  </a:ext>
                </a:extLst>
              </a:tr>
              <a:tr h="692147">
                <a:tc>
                  <a:txBody>
                    <a:bodyPr/>
                    <a:lstStyle/>
                    <a:p>
                      <a:pPr>
                        <a:buNone/>
                      </a:pPr>
                      <a:r>
                        <a:rPr sz="1400" b="1" dirty="0">
                          <a:latin typeface="BIZ UDゴシック"/>
                          <a:ea typeface="BIZ UDゴシック"/>
                          <a:cs typeface="BIZ UDゴシック"/>
                        </a:rPr>
                        <a:t>成立条件</a:t>
                      </a:r>
                      <a:endParaRPr sz="1400" dirty="0">
                        <a:latin typeface="BIZ UDゴシック"/>
                        <a:ea typeface="BIZ UDゴシック"/>
                        <a:cs typeface="BIZ UDゴシック"/>
                      </a:endParaRPr>
                    </a:p>
                  </a:txBody>
                  <a:tcPr marL="58802" marR="58802" marT="29401" marB="29401" anchor="ctr">
                    <a:lnL w="12700" cmpd="sng">
                      <a:solidFill>
                        <a:schemeClr val="bg1">
                          <a:lumMod val="65000"/>
                        </a:schemeClr>
                      </a:solidFill>
                      <a:prstDash val="solid"/>
                    </a:lnL>
                    <a:lnR w="38100" cmpd="sng">
                      <a:solidFill>
                        <a:srgbClr val="FF0000"/>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buNone/>
                      </a:pPr>
                      <a:r>
                        <a:rPr sz="1400" dirty="0">
                          <a:latin typeface="BIZ UDゴシック"/>
                          <a:ea typeface="BIZ UDゴシック"/>
                          <a:cs typeface="BIZ UDゴシック"/>
                        </a:rPr>
                        <a:t>電力、情報通信、共通基盤、大阪同時影響等の災害条件を整理</a:t>
                      </a:r>
                    </a:p>
                  </a:txBody>
                  <a:tcPr marL="58802" marR="58802" marT="29401" marB="29401" anchor="ctr">
                    <a:lnL w="38100" cmpd="sng">
                      <a:solidFill>
                        <a:srgbClr val="FF0000"/>
                      </a:solidFill>
                      <a:prstDash val="solid"/>
                    </a:lnL>
                    <a:lnR w="38100" cmpd="sng">
                      <a:solidFill>
                        <a:srgbClr val="FF0000"/>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buNone/>
                      </a:pPr>
                      <a:r>
                        <a:rPr sz="1400" dirty="0">
                          <a:latin typeface="BIZ UDゴシック"/>
                          <a:ea typeface="BIZ UDゴシック"/>
                          <a:cs typeface="BIZ UDゴシック"/>
                        </a:rPr>
                        <a:t>権限、要員、施設、システム、データ、移行手順、復帰手順を確認</a:t>
                      </a:r>
                    </a:p>
                  </a:txBody>
                  <a:tcPr marL="58802" marR="58802" marT="29401" marB="29401" anchor="ctr">
                    <a:lnL w="38100" cmpd="sng">
                      <a:solidFill>
                        <a:srgbClr val="FF0000"/>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extLst>
                  <a:ext uri="{0D108BD9-81ED-4DB2-BD59-A6C34878D82A}">
                    <a16:rowId xmlns:a16="http://schemas.microsoft.com/office/drawing/2014/main" val="10006"/>
                  </a:ext>
                </a:extLst>
              </a:tr>
              <a:tr h="484503">
                <a:tc>
                  <a:txBody>
                    <a:bodyPr/>
                    <a:lstStyle/>
                    <a:p>
                      <a:pPr>
                        <a:buNone/>
                      </a:pPr>
                      <a:r>
                        <a:rPr sz="1400" b="1" dirty="0">
                          <a:latin typeface="BIZ UDゴシック"/>
                          <a:ea typeface="BIZ UDゴシック"/>
                          <a:cs typeface="BIZ UDゴシック"/>
                        </a:rPr>
                        <a:t>整理結果</a:t>
                      </a:r>
                      <a:endParaRPr sz="1400" dirty="0">
                        <a:latin typeface="BIZ UDゴシック"/>
                        <a:ea typeface="BIZ UDゴシック"/>
                        <a:cs typeface="BIZ UDゴシック"/>
                      </a:endParaRPr>
                    </a:p>
                  </a:txBody>
                  <a:tcPr marL="58802" marR="58802" marT="29401" marB="29401" anchor="ctr">
                    <a:lnL w="12700" cmpd="sng">
                      <a:solidFill>
                        <a:schemeClr val="bg1">
                          <a:lumMod val="65000"/>
                        </a:schemeClr>
                      </a:solidFill>
                      <a:prstDash val="solid"/>
                    </a:lnL>
                    <a:lnR w="38100" cmpd="sng">
                      <a:solidFill>
                        <a:srgbClr val="FF0000"/>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buNone/>
                      </a:pPr>
                      <a:r>
                        <a:rPr sz="1400" dirty="0">
                          <a:latin typeface="BIZ UDゴシック"/>
                          <a:ea typeface="BIZ UDゴシック"/>
                          <a:cs typeface="BIZ UDゴシック"/>
                        </a:rPr>
                        <a:t>災害特性に応じた基本的な対応パターンを提示</a:t>
                      </a:r>
                    </a:p>
                  </a:txBody>
                  <a:tcPr marL="58802" marR="58802" marT="29401" marB="29401" anchor="ctr">
                    <a:lnL w="38100" cmpd="sng">
                      <a:solidFill>
                        <a:srgbClr val="FF0000"/>
                      </a:solidFill>
                      <a:prstDash val="solid"/>
                    </a:lnL>
                    <a:lnR w="38100" cmpd="sng">
                      <a:solidFill>
                        <a:srgbClr val="FF0000"/>
                      </a:solidFill>
                      <a:prstDash val="solid"/>
                    </a:lnR>
                    <a:lnT w="12700" cmpd="sng">
                      <a:solidFill>
                        <a:schemeClr val="bg1">
                          <a:lumMod val="65000"/>
                        </a:schemeClr>
                      </a:solidFill>
                      <a:prstDash val="solid"/>
                    </a:lnT>
                    <a:lnB w="38100" cmpd="sng">
                      <a:solidFill>
                        <a:srgbClr val="FF0000"/>
                      </a:solidFill>
                      <a:prstDash val="solid"/>
                    </a:lnB>
                    <a:noFill/>
                  </a:tcPr>
                </a:tc>
                <a:tc>
                  <a:txBody>
                    <a:bodyPr/>
                    <a:lstStyle/>
                    <a:p>
                      <a:pPr>
                        <a:buNone/>
                      </a:pPr>
                      <a:r>
                        <a:rPr sz="1400" dirty="0">
                          <a:latin typeface="BIZ UDゴシック"/>
                          <a:ea typeface="BIZ UDゴシック"/>
                          <a:cs typeface="BIZ UDゴシック"/>
                        </a:rPr>
                        <a:t>各業務に適用可能な具体的バックアップ方法を決定</a:t>
                      </a:r>
                    </a:p>
                  </a:txBody>
                  <a:tcPr marL="58802" marR="58802" marT="29401" marB="29401" anchor="ctr">
                    <a:lnL w="38100" cmpd="sng">
                      <a:solidFill>
                        <a:srgbClr val="FF0000"/>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3886748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AA9D2-0D01-8497-2E26-393A3A06ADC7}"/>
            </a:ext>
          </a:extLst>
        </p:cNvPr>
        <p:cNvGrpSpPr/>
        <p:nvPr/>
      </p:nvGrpSpPr>
      <p:grpSpPr>
        <a:xfrm>
          <a:off x="0" y="0"/>
          <a:ext cx="0" cy="0"/>
          <a:chOff x="0" y="0"/>
          <a:chExt cx="0" cy="0"/>
        </a:xfrm>
      </p:grpSpPr>
      <p:sp>
        <p:nvSpPr>
          <p:cNvPr id="8" name="スライド番号プレースホルダー 1">
            <a:extLst>
              <a:ext uri="{FF2B5EF4-FFF2-40B4-BE49-F238E27FC236}">
                <a16:creationId xmlns:a16="http://schemas.microsoft.com/office/drawing/2014/main" id="{391ADC55-A9B6-8D16-CB26-28B96CAA085A}"/>
              </a:ext>
            </a:extLst>
          </p:cNvPr>
          <p:cNvSpPr>
            <a:spLocks noGrp="1"/>
          </p:cNvSpPr>
          <p:nvPr/>
        </p:nvSpPr>
        <p:spPr>
          <a:xfrm>
            <a:off x="9448800" y="6394177"/>
            <a:ext cx="2743200" cy="365125"/>
          </a:xfrm>
          <a:prstGeom prst="rect">
            <a:avLst/>
          </a:prstGeom>
        </p:spPr>
        <p:txBody>
          <a:bodyPr anchor="ctr"/>
          <a:lstStyle>
            <a:lvl1pPr marL="0" indent="0" algn="l" defTabSz="914400">
              <a:buNone/>
              <a:defRPr sz="1800" kern="1200">
                <a:solidFill>
                  <a:schemeClr val="tx1"/>
                </a:solidFill>
                <a:latin typeface="+mn-lt"/>
                <a:ea typeface="+mn-lt"/>
                <a:cs typeface="+mn-lt"/>
              </a:defRPr>
            </a:lvl1pPr>
            <a:lvl2pPr marL="457200" indent="0" algn="l" defTabSz="914400">
              <a:buNone/>
              <a:defRPr sz="1800" kern="1200">
                <a:solidFill>
                  <a:schemeClr val="tx1"/>
                </a:solidFill>
                <a:latin typeface="+mn-lt"/>
                <a:ea typeface="+mn-lt"/>
                <a:cs typeface="+mn-lt"/>
              </a:defRPr>
            </a:lvl2pPr>
            <a:lvl3pPr marL="914400" indent="0" algn="l" defTabSz="914400">
              <a:buNone/>
              <a:defRPr sz="1800" kern="1200">
                <a:solidFill>
                  <a:schemeClr val="tx1"/>
                </a:solidFill>
                <a:latin typeface="+mn-lt"/>
                <a:ea typeface="+mn-lt"/>
                <a:cs typeface="+mn-lt"/>
              </a:defRPr>
            </a:lvl3pPr>
            <a:lvl4pPr marL="1371600" indent="0" algn="l" defTabSz="914400">
              <a:buNone/>
              <a:defRPr sz="1800" kern="1200">
                <a:solidFill>
                  <a:schemeClr val="tx1"/>
                </a:solidFill>
                <a:latin typeface="+mn-lt"/>
                <a:ea typeface="+mn-lt"/>
                <a:cs typeface="+mn-lt"/>
              </a:defRPr>
            </a:lvl4pPr>
            <a:lvl5pPr marL="1828800" indent="0" algn="l" defTabSz="914400">
              <a:buNone/>
              <a:defRPr sz="1800" kern="1200">
                <a:solidFill>
                  <a:schemeClr val="tx1"/>
                </a:solidFill>
                <a:latin typeface="+mn-lt"/>
                <a:ea typeface="+mn-lt"/>
                <a:cs typeface="+mn-lt"/>
              </a:defRPr>
            </a:lvl5pPr>
            <a:lvl6pPr marL="2286000" indent="0" algn="l" defTabSz="914400">
              <a:buNone/>
              <a:defRPr sz="1800" kern="1200">
                <a:solidFill>
                  <a:schemeClr val="tx1"/>
                </a:solidFill>
                <a:latin typeface="+mn-lt"/>
                <a:ea typeface="+mn-lt"/>
                <a:cs typeface="+mn-lt"/>
              </a:defRPr>
            </a:lvl6pPr>
            <a:lvl7pPr marL="2743200" indent="0" algn="l" defTabSz="914400">
              <a:buNone/>
              <a:defRPr sz="1800" kern="1200">
                <a:solidFill>
                  <a:schemeClr val="tx1"/>
                </a:solidFill>
                <a:latin typeface="+mn-lt"/>
                <a:ea typeface="+mn-lt"/>
                <a:cs typeface="+mn-lt"/>
              </a:defRPr>
            </a:lvl7pPr>
            <a:lvl8pPr marL="3200400" indent="0" algn="l" defTabSz="914400">
              <a:buNone/>
              <a:defRPr sz="1800" kern="1200">
                <a:solidFill>
                  <a:schemeClr val="tx1"/>
                </a:solidFill>
                <a:latin typeface="+mn-lt"/>
                <a:ea typeface="+mn-lt"/>
                <a:cs typeface="+mn-lt"/>
              </a:defRPr>
            </a:lvl8pPr>
            <a:lvl9pPr marL="3657600" indent="0" algn="l" defTabSz="914400">
              <a:buNone/>
              <a:defRPr sz="1800" kern="1200">
                <a:solidFill>
                  <a:schemeClr val="tx1"/>
                </a:solidFill>
                <a:latin typeface="+mn-lt"/>
                <a:ea typeface="+mn-lt"/>
                <a:cs typeface="+mn-lt"/>
              </a:defRPr>
            </a:lvl9pPr>
          </a:lstStyle>
          <a:p>
            <a:pPr algn="r">
              <a:buNone/>
              <a:defRPr sz="1200">
                <a:latin typeface="BIZ UDゴシック"/>
                <a:ea typeface="BIZ UDゴシック"/>
                <a:cs typeface="BIZ UDゴシック"/>
              </a:defRPr>
            </a:pPr>
            <a:fld id="{2DD23107-4986-8758-3A93-3D74F35908CC}" type="slidenum">
              <a:rPr sz="1200">
                <a:latin typeface="BIZ UDゴシック"/>
                <a:ea typeface="BIZ UDゴシック"/>
                <a:cs typeface="BIZ UDゴシック"/>
              </a:rPr>
              <a:t>34</a:t>
            </a:fld>
            <a:endParaRPr sz="1400" dirty="0">
              <a:latin typeface="BIZ UDPゴシック"/>
              <a:ea typeface="BIZ UDPゴシック"/>
              <a:cs typeface="BIZ UDPゴシック"/>
            </a:endParaRPr>
          </a:p>
        </p:txBody>
      </p:sp>
      <p:sp>
        <p:nvSpPr>
          <p:cNvPr id="3" name="takeaway-band">
            <a:extLst>
              <a:ext uri="{FF2B5EF4-FFF2-40B4-BE49-F238E27FC236}">
                <a16:creationId xmlns:a16="http://schemas.microsoft.com/office/drawing/2014/main" id="{924A260C-E935-10E0-8397-C511CDE1CA87}"/>
              </a:ext>
            </a:extLst>
          </p:cNvPr>
          <p:cNvSpPr>
            <a:spLocks noGrp="1"/>
          </p:cNvSpPr>
          <p:nvPr/>
        </p:nvSpPr>
        <p:spPr>
          <a:xfrm>
            <a:off x="361949" y="557522"/>
            <a:ext cx="11830051" cy="775670"/>
          </a:xfrm>
          <a:prstGeom prst="rect">
            <a:avLst/>
          </a:prstGeom>
          <a:solidFill>
            <a:srgbClr val="BDD7EE"/>
          </a:solidFill>
          <a:ln w="0">
            <a:solidFill>
              <a:srgbClr val="BDD7EE"/>
            </a:solidFill>
            <a:prstDash val="solid"/>
          </a:ln>
        </p:spPr>
        <p:txBody>
          <a:bodyPr/>
          <a:lstStyle/>
          <a:p>
            <a:pPr marL="285750" indent="-285750">
              <a:lnSpc>
                <a:spcPct val="108000"/>
              </a:lnSpc>
              <a:buFont typeface="Wingdings"/>
              <a:buChar char="u"/>
              <a:defRPr sz="1500" b="0">
                <a:solidFill>
                  <a:srgbClr val="111111"/>
                </a:solidFill>
                <a:latin typeface="BIZ UDゴシック"/>
                <a:ea typeface="BIZ UDゴシック"/>
                <a:cs typeface="BIZ UDゴシック"/>
              </a:defRPr>
            </a:pPr>
            <a:r>
              <a:rPr lang="ja-JP" altLang="en-US" sz="1400" dirty="0">
                <a:solidFill>
                  <a:srgbClr val="111111"/>
                </a:solidFill>
                <a:latin typeface="BIZ UDゴシック"/>
                <a:ea typeface="BIZ UDゴシック"/>
                <a:cs typeface="BIZ UDゴシック"/>
              </a:rPr>
              <a:t>ケーススタディで参照した</a:t>
            </a:r>
            <a:r>
              <a:rPr lang="ja-JP" altLang="en-US" sz="1400" b="1" u="sng" dirty="0">
                <a:solidFill>
                  <a:srgbClr val="111111"/>
                </a:solidFill>
                <a:latin typeface="BIZ UDゴシック"/>
                <a:ea typeface="BIZ UDゴシック"/>
                <a:cs typeface="BIZ UDゴシック"/>
              </a:rPr>
              <a:t>内閣府・国土交通省に加え、東京圏外での業務代行が具体化されている気象庁</a:t>
            </a:r>
            <a:r>
              <a:rPr lang="ja-JP" altLang="en-US" sz="1400" dirty="0">
                <a:solidFill>
                  <a:srgbClr val="111111"/>
                </a:solidFill>
                <a:latin typeface="BIZ UDゴシック"/>
                <a:ea typeface="BIZ UDゴシック"/>
                <a:cs typeface="BIZ UDゴシック"/>
              </a:rPr>
              <a:t>を例として比較する。</a:t>
            </a:r>
            <a:endParaRPr lang="en-US" altLang="ja-JP" sz="1400" dirty="0">
              <a:solidFill>
                <a:srgbClr val="111111"/>
              </a:solidFill>
              <a:latin typeface="BIZ UDゴシック"/>
              <a:ea typeface="BIZ UDゴシック"/>
              <a:cs typeface="BIZ UDゴシック"/>
            </a:endParaRPr>
          </a:p>
          <a:p>
            <a:pPr marL="285750" indent="-285750">
              <a:lnSpc>
                <a:spcPct val="108000"/>
              </a:lnSpc>
              <a:buFont typeface="Wingdings"/>
              <a:buChar char="u"/>
              <a:defRPr sz="1500" b="0">
                <a:solidFill>
                  <a:srgbClr val="111111"/>
                </a:solidFill>
                <a:latin typeface="BIZ UDゴシック"/>
                <a:ea typeface="BIZ UDゴシック"/>
                <a:cs typeface="BIZ UDゴシック"/>
              </a:defRPr>
            </a:pPr>
            <a:r>
              <a:rPr lang="en-US" altLang="ja-JP" sz="1400" dirty="0">
                <a:solidFill>
                  <a:srgbClr val="111111"/>
                </a:solidFill>
                <a:latin typeface="BIZ UDゴシック"/>
                <a:ea typeface="BIZ UDゴシック"/>
                <a:cs typeface="BIZ UDゴシック"/>
              </a:rPr>
              <a:t>BCP</a:t>
            </a:r>
            <a:r>
              <a:rPr lang="ja-JP" altLang="en-US" sz="1400" dirty="0">
                <a:solidFill>
                  <a:srgbClr val="111111"/>
                </a:solidFill>
                <a:latin typeface="BIZ UDゴシック"/>
                <a:ea typeface="BIZ UDゴシック"/>
                <a:cs typeface="BIZ UDゴシック"/>
              </a:rPr>
              <a:t>を見ると、「いつ・どこで・誰が」をはじめ、</a:t>
            </a:r>
            <a:r>
              <a:rPr lang="ja-JP" altLang="en-US" sz="1400" b="1" u="sng" dirty="0">
                <a:solidFill>
                  <a:srgbClr val="111111"/>
                </a:solidFill>
                <a:latin typeface="BIZ UDゴシック"/>
                <a:ea typeface="BIZ UDゴシック"/>
                <a:cs typeface="BIZ UDゴシック"/>
              </a:rPr>
              <a:t>業務継続条件の具体化の程度は省庁ごとに異なる。</a:t>
            </a:r>
            <a:r>
              <a:rPr lang="ja-JP" altLang="en-US" sz="1400" dirty="0">
                <a:solidFill>
                  <a:srgbClr val="111111"/>
                </a:solidFill>
                <a:latin typeface="BIZ UDゴシック"/>
                <a:ea typeface="BIZ UDゴシック"/>
                <a:cs typeface="BIZ UDゴシック"/>
              </a:rPr>
              <a:t>（「何を」欄に、各省庁の業務数を記載しているが、あくまで事務局が整理・仕分けした数であり、各省庁が示した数ではない。）</a:t>
            </a:r>
            <a:endParaRPr sz="1400" b="1" u="sng" dirty="0">
              <a:solidFill>
                <a:srgbClr val="111111"/>
              </a:solidFill>
              <a:latin typeface="BIZ UDゴシック"/>
              <a:ea typeface="BIZ UDゴシック"/>
              <a:cs typeface="BIZ UDゴシック"/>
            </a:endParaRPr>
          </a:p>
        </p:txBody>
      </p:sp>
      <p:graphicFrame>
        <p:nvGraphicFramePr>
          <p:cNvPr id="29" name="表 20">
            <a:extLst>
              <a:ext uri="{FF2B5EF4-FFF2-40B4-BE49-F238E27FC236}">
                <a16:creationId xmlns:a16="http://schemas.microsoft.com/office/drawing/2014/main" id="{6E9100FA-EA3E-6B95-72F4-34391137D58D}"/>
              </a:ext>
            </a:extLst>
          </p:cNvPr>
          <p:cNvGraphicFramePr/>
          <p:nvPr>
            <p:extLst>
              <p:ext uri="{D42A27DB-BD31-4B8C-83A1-F6EECF244321}">
                <p14:modId xmlns:p14="http://schemas.microsoft.com/office/powerpoint/2010/main" val="4282677262"/>
              </p:ext>
            </p:extLst>
          </p:nvPr>
        </p:nvGraphicFramePr>
        <p:xfrm>
          <a:off x="361949" y="1356774"/>
          <a:ext cx="1955950" cy="365760"/>
        </p:xfrm>
        <a:graphic>
          <a:graphicData uri="http://schemas.openxmlformats.org/drawingml/2006/table">
            <a:tbl>
              <a:tblPr firstRow="1" bandRow="1">
                <a:tableStyleId>{5C22544A-7EE6-4342-B048-85BDC9FD1C3A}</a:tableStyleId>
              </a:tblPr>
              <a:tblGrid>
                <a:gridCol w="1955950">
                  <a:extLst>
                    <a:ext uri="{9D8B030D-6E8A-4147-A177-3AD203B41FA5}">
                      <a16:colId xmlns:a16="http://schemas.microsoft.com/office/drawing/2014/main" val="20000"/>
                    </a:ext>
                  </a:extLst>
                </a:gridCol>
              </a:tblGrid>
              <a:tr h="343456">
                <a:tc>
                  <a:txBody>
                    <a:bodyPr/>
                    <a:lstStyle/>
                    <a:p>
                      <a:pPr marL="0" marR="0" lvl="0" indent="0" algn="l" defTabSz="914400">
                        <a:lnSpc>
                          <a:spcPct val="100000"/>
                        </a:lnSpc>
                        <a:spcBef>
                          <a:spcPts val="0"/>
                        </a:spcBef>
                        <a:spcAft>
                          <a:spcPts val="0"/>
                        </a:spcAft>
                        <a:buClrTx/>
                        <a:buSzTx/>
                        <a:buFontTx/>
                        <a:buNone/>
                      </a:pPr>
                      <a:r>
                        <a:rPr lang="ja-JP" altLang="en-US" sz="1800" b="1" dirty="0">
                          <a:solidFill>
                            <a:srgbClr val="111111"/>
                          </a:solidFill>
                          <a:latin typeface="BIZ UDゴシック"/>
                          <a:ea typeface="BIZ UDゴシック"/>
                          <a:cs typeface="BIZ UDゴシック"/>
                        </a:rPr>
                        <a:t>各省庁</a:t>
                      </a:r>
                      <a:r>
                        <a:rPr lang="en-US" altLang="ja-JP" sz="1800" b="1" dirty="0">
                          <a:solidFill>
                            <a:srgbClr val="111111"/>
                          </a:solidFill>
                          <a:latin typeface="BIZ UDゴシック"/>
                          <a:ea typeface="BIZ UDゴシック"/>
                          <a:cs typeface="BIZ UDゴシック"/>
                        </a:rPr>
                        <a:t>BCP</a:t>
                      </a:r>
                      <a:r>
                        <a:rPr lang="ja-JP" altLang="en-US" sz="1800" b="1" dirty="0">
                          <a:solidFill>
                            <a:srgbClr val="111111"/>
                          </a:solidFill>
                          <a:latin typeface="BIZ UDゴシック"/>
                          <a:ea typeface="BIZ UDゴシック"/>
                          <a:cs typeface="BIZ UDゴシック"/>
                        </a:rPr>
                        <a:t>の概要</a:t>
                      </a:r>
                      <a:endParaRPr sz="1800" b="1" dirty="0">
                        <a:solidFill>
                          <a:schemeClr val="tx1"/>
                        </a:solidFill>
                        <a:latin typeface="BIZ UDゴシック"/>
                        <a:ea typeface="BIZ UDゴシック"/>
                        <a:cs typeface="BIZ UDゴシック"/>
                      </a:endParaRPr>
                    </a:p>
                  </a:txBody>
                  <a:tcPr>
                    <a:lnL w="12700" cmpd="sng">
                      <a:noFill/>
                    </a:lnL>
                    <a:lnR w="12700" cmpd="sng">
                      <a:noFill/>
                    </a:lnR>
                    <a:lnT w="12700" cmpd="sng">
                      <a:noFill/>
                    </a:lnT>
                    <a:lnB w="76200" cmpd="sng">
                      <a:noFill/>
                      <a:prstDash val="solid"/>
                    </a:lnB>
                    <a:lnTlToBr w="12700" cmpd="sng">
                      <a:noFill/>
                      <a:prstDash val="solid"/>
                    </a:lnTlToBr>
                    <a:lnBlToTr w="12700" cmpd="sng">
                      <a:noFill/>
                      <a:prstDash val="solid"/>
                    </a:lnBlToTr>
                    <a:gradFill>
                      <a:gsLst>
                        <a:gs pos="75000">
                          <a:srgbClr val="FFC000"/>
                        </a:gs>
                        <a:gs pos="92000">
                          <a:srgbClr val="FFC000"/>
                        </a:gs>
                        <a:gs pos="58000">
                          <a:schemeClr val="bg1">
                            <a:alpha val="0"/>
                          </a:schemeClr>
                        </a:gs>
                        <a:gs pos="100000">
                          <a:srgbClr val="FFC000"/>
                        </a:gs>
                      </a:gsLst>
                      <a:lin ang="5400000" scaled="1"/>
                    </a:gradFill>
                  </a:tcPr>
                </a:tc>
                <a:extLst>
                  <a:ext uri="{0D108BD9-81ED-4DB2-BD59-A6C34878D82A}">
                    <a16:rowId xmlns:a16="http://schemas.microsoft.com/office/drawing/2014/main" val="10000"/>
                  </a:ext>
                </a:extLst>
              </a:tr>
            </a:tbl>
          </a:graphicData>
        </a:graphic>
      </p:graphicFrame>
      <p:sp>
        <p:nvSpPr>
          <p:cNvPr id="5" name="直線コネクタ 4">
            <a:extLst>
              <a:ext uri="{FF2B5EF4-FFF2-40B4-BE49-F238E27FC236}">
                <a16:creationId xmlns:a16="http://schemas.microsoft.com/office/drawing/2014/main" id="{32BD0940-088D-5144-01B1-331B3C2FB416}"/>
              </a:ext>
            </a:extLst>
          </p:cNvPr>
          <p:cNvSpPr>
            <a:spLocks noGrp="1"/>
          </p:cNvSpPr>
          <p:nvPr/>
        </p:nvSpPr>
        <p:spPr>
          <a:xfrm>
            <a:off x="419151" y="481385"/>
            <a:ext cx="11743658" cy="0"/>
          </a:xfrm>
          <a:prstGeom prst="line">
            <a:avLst/>
          </a:prstGeom>
        </p:spPr>
        <p:style>
          <a:lnRef idx="1">
            <a:schemeClr val="dk1"/>
          </a:lnRef>
          <a:fillRef idx="0">
            <a:schemeClr val="dk1"/>
          </a:fillRef>
          <a:effectRef idx="0">
            <a:schemeClr val="dk1"/>
          </a:effectRef>
          <a:fontRef idx="minor">
            <a:schemeClr val="tx1"/>
          </a:fontRef>
        </p:style>
        <p:txBody>
          <a:bodyPr/>
          <a:lstStyle/>
          <a:p>
            <a:endParaRPr lang="ja-JP" altLang="en-US"/>
          </a:p>
        </p:txBody>
      </p:sp>
      <p:sp>
        <p:nvSpPr>
          <p:cNvPr id="7" name="直線コネクタ 6">
            <a:extLst>
              <a:ext uri="{FF2B5EF4-FFF2-40B4-BE49-F238E27FC236}">
                <a16:creationId xmlns:a16="http://schemas.microsoft.com/office/drawing/2014/main" id="{9F838D64-082F-DFEA-4256-DFCD84C277D4}"/>
              </a:ext>
            </a:extLst>
          </p:cNvPr>
          <p:cNvSpPr>
            <a:spLocks noGrp="1"/>
          </p:cNvSpPr>
          <p:nvPr/>
        </p:nvSpPr>
        <p:spPr>
          <a:xfrm>
            <a:off x="419151" y="481385"/>
            <a:ext cx="11743658" cy="0"/>
          </a:xfrm>
          <a:prstGeom prst="line">
            <a:avLst/>
          </a:prstGeom>
        </p:spPr>
        <p:style>
          <a:lnRef idx="1">
            <a:schemeClr val="dk1"/>
          </a:lnRef>
          <a:fillRef idx="0">
            <a:schemeClr val="dk1"/>
          </a:fillRef>
          <a:effectRef idx="0">
            <a:schemeClr val="dk1"/>
          </a:effectRef>
          <a:fontRef idx="minor">
            <a:schemeClr val="tx1"/>
          </a:fontRef>
        </p:style>
        <p:txBody>
          <a:bodyPr/>
          <a:lstStyle/>
          <a:p>
            <a:endParaRPr lang="ja-JP" altLang="en-US"/>
          </a:p>
        </p:txBody>
      </p:sp>
      <p:sp>
        <p:nvSpPr>
          <p:cNvPr id="9" name="正方形/長方形 8">
            <a:extLst>
              <a:ext uri="{FF2B5EF4-FFF2-40B4-BE49-F238E27FC236}">
                <a16:creationId xmlns:a16="http://schemas.microsoft.com/office/drawing/2014/main" id="{A1E46D07-2742-3653-E1D6-8A6678F9D9B2}"/>
              </a:ext>
            </a:extLst>
          </p:cNvPr>
          <p:cNvSpPr>
            <a:spLocks noGrp="1"/>
          </p:cNvSpPr>
          <p:nvPr/>
        </p:nvSpPr>
        <p:spPr>
          <a:xfrm>
            <a:off x="205376" y="80180"/>
            <a:ext cx="12189107" cy="369332"/>
          </a:xfrm>
          <a:prstGeom prst="rect">
            <a:avLst/>
          </a:prstGeom>
        </p:spPr>
        <p:txBody>
          <a:bodyPr wrap="square">
            <a:spAutoFit/>
          </a:bodyPr>
          <a:lstStyle/>
          <a:p>
            <a:r>
              <a:rPr b="1" dirty="0">
                <a:latin typeface="BIZ UDゴシック"/>
                <a:ea typeface="BIZ UDゴシック"/>
                <a:cs typeface="BIZ UDゴシック"/>
              </a:rPr>
              <a:t>　</a:t>
            </a:r>
            <a:r>
              <a:rPr lang="ja-JP" altLang="en-US" b="1" dirty="0">
                <a:latin typeface="BIZ UDゴシック"/>
                <a:ea typeface="BIZ UDゴシック"/>
                <a:cs typeface="BIZ UDゴシック"/>
              </a:rPr>
              <a:t>参考４</a:t>
            </a:r>
            <a:r>
              <a:rPr b="1" dirty="0">
                <a:latin typeface="BIZ UDゴシック"/>
                <a:ea typeface="BIZ UDゴシック"/>
                <a:cs typeface="BIZ UDゴシック"/>
              </a:rPr>
              <a:t>：</a:t>
            </a:r>
            <a:r>
              <a:rPr lang="ja-JP" altLang="en-US" b="1" dirty="0">
                <a:latin typeface="BIZ UDゴシック"/>
                <a:ea typeface="BIZ UDゴシック"/>
                <a:cs typeface="BIZ UDゴシック"/>
              </a:rPr>
              <a:t>省庁</a:t>
            </a:r>
            <a:r>
              <a:rPr lang="en-US" altLang="ja-JP" b="1" dirty="0">
                <a:latin typeface="BIZ UDゴシック"/>
                <a:ea typeface="BIZ UDゴシック"/>
                <a:cs typeface="BIZ UDゴシック"/>
              </a:rPr>
              <a:t>BCP</a:t>
            </a:r>
            <a:r>
              <a:rPr lang="ja-JP" altLang="en-US" b="1" dirty="0">
                <a:latin typeface="BIZ UDゴシック"/>
                <a:ea typeface="BIZ UDゴシック"/>
                <a:cs typeface="BIZ UDゴシック"/>
              </a:rPr>
              <a:t>の記載例（内閣府、国土交通省、気象庁）</a:t>
            </a:r>
            <a:endParaRPr b="1" dirty="0">
              <a:latin typeface="BIZ UDゴシック"/>
              <a:ea typeface="BIZ UDゴシック"/>
              <a:cs typeface="BIZ UDゴシック"/>
            </a:endParaRPr>
          </a:p>
        </p:txBody>
      </p:sp>
      <p:graphicFrame>
        <p:nvGraphicFramePr>
          <p:cNvPr id="2" name="表 1">
            <a:extLst>
              <a:ext uri="{FF2B5EF4-FFF2-40B4-BE49-F238E27FC236}">
                <a16:creationId xmlns:a16="http://schemas.microsoft.com/office/drawing/2014/main" id="{2D5A35DD-B499-5951-5B29-B7FFC53ABE39}"/>
              </a:ext>
            </a:extLst>
          </p:cNvPr>
          <p:cNvGraphicFramePr>
            <a:graphicFrameLocks noGrp="1"/>
          </p:cNvGraphicFramePr>
          <p:nvPr>
            <p:extLst>
              <p:ext uri="{D42A27DB-BD31-4B8C-83A1-F6EECF244321}">
                <p14:modId xmlns:p14="http://schemas.microsoft.com/office/powerpoint/2010/main" val="1438646312"/>
              </p:ext>
            </p:extLst>
          </p:nvPr>
        </p:nvGraphicFramePr>
        <p:xfrm>
          <a:off x="361948" y="1776990"/>
          <a:ext cx="11700350" cy="4534528"/>
        </p:xfrm>
        <a:graphic>
          <a:graphicData uri="http://schemas.openxmlformats.org/drawingml/2006/table">
            <a:tbl>
              <a:tblPr/>
              <a:tblGrid>
                <a:gridCol w="1097201">
                  <a:extLst>
                    <a:ext uri="{9D8B030D-6E8A-4147-A177-3AD203B41FA5}">
                      <a16:colId xmlns:a16="http://schemas.microsoft.com/office/drawing/2014/main" val="1791137860"/>
                    </a:ext>
                  </a:extLst>
                </a:gridCol>
                <a:gridCol w="3534383">
                  <a:extLst>
                    <a:ext uri="{9D8B030D-6E8A-4147-A177-3AD203B41FA5}">
                      <a16:colId xmlns:a16="http://schemas.microsoft.com/office/drawing/2014/main" val="3936047837"/>
                    </a:ext>
                  </a:extLst>
                </a:gridCol>
                <a:gridCol w="3534383">
                  <a:extLst>
                    <a:ext uri="{9D8B030D-6E8A-4147-A177-3AD203B41FA5}">
                      <a16:colId xmlns:a16="http://schemas.microsoft.com/office/drawing/2014/main" val="1654670227"/>
                    </a:ext>
                  </a:extLst>
                </a:gridCol>
                <a:gridCol w="3534383">
                  <a:extLst>
                    <a:ext uri="{9D8B030D-6E8A-4147-A177-3AD203B41FA5}">
                      <a16:colId xmlns:a16="http://schemas.microsoft.com/office/drawing/2014/main" val="2025866246"/>
                    </a:ext>
                  </a:extLst>
                </a:gridCol>
              </a:tblGrid>
              <a:tr h="232900">
                <a:tc>
                  <a:txBody>
                    <a:bodyPr/>
                    <a:lstStyle/>
                    <a:p>
                      <a:pPr algn="ctr"/>
                      <a:r>
                        <a:rPr sz="1200" b="1" dirty="0">
                          <a:solidFill>
                            <a:srgbClr val="FFFFFF"/>
                          </a:solidFill>
                          <a:latin typeface="BIZ UDゴシック"/>
                          <a:ea typeface="BIZ UDゴシック"/>
                          <a:cs typeface="BIZ UDゴシック"/>
                        </a:rPr>
                        <a:t>観点</a:t>
                      </a:r>
                    </a:p>
                  </a:txBody>
                  <a:tcPr marL="66675" marR="66675" marT="47625" marB="476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2060"/>
                    </a:solidFill>
                  </a:tcPr>
                </a:tc>
                <a:tc>
                  <a:txBody>
                    <a:bodyPr/>
                    <a:lstStyle/>
                    <a:p>
                      <a:pPr algn="ctr"/>
                      <a:r>
                        <a:rPr lang="ja-JP" altLang="en-US" sz="1200" b="1" dirty="0">
                          <a:solidFill>
                            <a:srgbClr val="FFFFFF"/>
                          </a:solidFill>
                          <a:latin typeface="BIZ UDゴシック"/>
                          <a:ea typeface="BIZ UDゴシック"/>
                          <a:cs typeface="BIZ UDゴシック"/>
                        </a:rPr>
                        <a:t>内閣府</a:t>
                      </a:r>
                      <a:endParaRPr sz="1200" b="1" dirty="0">
                        <a:solidFill>
                          <a:srgbClr val="FFFFFF"/>
                        </a:solidFill>
                        <a:latin typeface="BIZ UDゴシック"/>
                        <a:ea typeface="BIZ UDゴシック"/>
                        <a:cs typeface="BIZ UDゴシック"/>
                      </a:endParaRPr>
                    </a:p>
                  </a:txBody>
                  <a:tcPr marL="66675" marR="66675" marT="47625" marB="476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2060"/>
                    </a:solidFill>
                  </a:tcPr>
                </a:tc>
                <a:tc>
                  <a:txBody>
                    <a:bodyPr/>
                    <a:lstStyle/>
                    <a:p>
                      <a:pPr algn="ctr"/>
                      <a:r>
                        <a:rPr lang="ja-JP" altLang="en-US" sz="1200" b="1" dirty="0">
                          <a:solidFill>
                            <a:srgbClr val="FFFFFF"/>
                          </a:solidFill>
                          <a:latin typeface="BIZ UDゴシック"/>
                          <a:ea typeface="BIZ UDゴシック"/>
                          <a:cs typeface="BIZ UDゴシック"/>
                        </a:rPr>
                        <a:t>国土交通省</a:t>
                      </a:r>
                      <a:endParaRPr sz="1200" b="1" dirty="0">
                        <a:solidFill>
                          <a:srgbClr val="FFFFFF"/>
                        </a:solidFill>
                        <a:latin typeface="BIZ UDゴシック"/>
                        <a:ea typeface="BIZ UDゴシック"/>
                        <a:cs typeface="BIZ UDゴシック"/>
                      </a:endParaRPr>
                    </a:p>
                  </a:txBody>
                  <a:tcPr marL="66675" marR="66675" marT="47625" marB="476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2060"/>
                    </a:solidFill>
                  </a:tcPr>
                </a:tc>
                <a:tc>
                  <a:txBody>
                    <a:bodyPr/>
                    <a:lstStyle/>
                    <a:p>
                      <a:pPr algn="ctr"/>
                      <a:r>
                        <a:rPr lang="ja-JP" altLang="en-US" sz="1200" b="1" dirty="0">
                          <a:solidFill>
                            <a:srgbClr val="FFFFFF"/>
                          </a:solidFill>
                          <a:latin typeface="BIZ UDゴシック"/>
                          <a:ea typeface="BIZ UDゴシック"/>
                          <a:cs typeface="BIZ UDゴシック"/>
                        </a:rPr>
                        <a:t>気象庁</a:t>
                      </a:r>
                      <a:endParaRPr sz="1200" b="1" dirty="0">
                        <a:solidFill>
                          <a:srgbClr val="FFFFFF"/>
                        </a:solidFill>
                        <a:latin typeface="BIZ UDゴシック"/>
                        <a:ea typeface="BIZ UDゴシック"/>
                        <a:cs typeface="BIZ UDゴシック"/>
                      </a:endParaRPr>
                    </a:p>
                  </a:txBody>
                  <a:tcPr marL="66675" marR="66675" marT="47625" marB="476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rgbClr val="002060"/>
                    </a:solidFill>
                  </a:tcPr>
                </a:tc>
                <a:extLst>
                  <a:ext uri="{0D108BD9-81ED-4DB2-BD59-A6C34878D82A}">
                    <a16:rowId xmlns:a16="http://schemas.microsoft.com/office/drawing/2014/main" val="1777007572"/>
                  </a:ext>
                </a:extLst>
              </a:tr>
              <a:tr h="692318">
                <a:tc>
                  <a:txBody>
                    <a:bodyPr/>
                    <a:lstStyle/>
                    <a:p>
                      <a:pPr algn="l"/>
                      <a:r>
                        <a:rPr sz="1200" b="1" dirty="0">
                          <a:solidFill>
                            <a:schemeClr val="tx1"/>
                          </a:solidFill>
                          <a:latin typeface="BIZ UDゴシック"/>
                          <a:ea typeface="BIZ UDゴシック"/>
                          <a:cs typeface="BIZ UDゴシック"/>
                        </a:rPr>
                        <a:t>いつ</a:t>
                      </a:r>
                    </a:p>
                  </a:txBody>
                  <a:tcPr marL="66675" marR="66675" marT="47625" marB="476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r>
                        <a:rPr sz="1200" b="1" dirty="0">
                          <a:solidFill>
                            <a:schemeClr val="tx1"/>
                          </a:solidFill>
                          <a:highlight>
                            <a:srgbClr val="FFFF00"/>
                          </a:highlight>
                          <a:latin typeface="BIZ UDゴシック"/>
                          <a:ea typeface="BIZ UDゴシック"/>
                          <a:cs typeface="BIZ UDゴシック"/>
                        </a:rPr>
                        <a:t>業務別の開始時期は本文に記載なし</a:t>
                      </a:r>
                      <a:r>
                        <a:rPr lang="ja-JP" altLang="en-US" sz="1200" b="1" dirty="0">
                          <a:solidFill>
                            <a:schemeClr val="tx1"/>
                          </a:solidFill>
                          <a:highlight>
                            <a:srgbClr val="FFFF00"/>
                          </a:highlight>
                          <a:latin typeface="BIZ UDゴシック"/>
                          <a:ea typeface="BIZ UDゴシック"/>
                          <a:cs typeface="BIZ UDゴシック"/>
                        </a:rPr>
                        <a:t>。</a:t>
                      </a:r>
                      <a:endParaRPr lang="en-US" sz="1200" b="1" dirty="0">
                        <a:solidFill>
                          <a:schemeClr val="tx1"/>
                        </a:solidFill>
                        <a:highlight>
                          <a:srgbClr val="FFFF00"/>
                        </a:highlight>
                        <a:latin typeface="BIZ UDゴシック"/>
                        <a:ea typeface="BIZ UDゴシック"/>
                        <a:cs typeface="BIZ UDゴシック"/>
                      </a:endParaRPr>
                    </a:p>
                    <a:p>
                      <a:r>
                        <a:rPr sz="1200" b="1" dirty="0">
                          <a:solidFill>
                            <a:schemeClr val="tx1"/>
                          </a:solidFill>
                          <a:highlight>
                            <a:srgbClr val="FFFF00"/>
                          </a:highlight>
                          <a:latin typeface="BIZ UDゴシック"/>
                          <a:ea typeface="BIZ UDゴシック"/>
                          <a:cs typeface="BIZ UDゴシック"/>
                        </a:rPr>
                        <a:t>各部局が、発災後１か月までの具体的内容を別途定める</a:t>
                      </a:r>
                      <a:r>
                        <a:rPr lang="ja-JP" altLang="en-US" sz="1200" b="1" dirty="0">
                          <a:solidFill>
                            <a:schemeClr val="tx1"/>
                          </a:solidFill>
                          <a:highlight>
                            <a:srgbClr val="FFFF00"/>
                          </a:highlight>
                          <a:latin typeface="BIZ UDゴシック"/>
                          <a:ea typeface="BIZ UDゴシック"/>
                          <a:cs typeface="BIZ UDゴシック"/>
                        </a:rPr>
                        <a:t>。</a:t>
                      </a:r>
                      <a:endParaRPr lang="en-US" sz="1200" b="1" dirty="0">
                        <a:solidFill>
                          <a:schemeClr val="tx1"/>
                        </a:solidFill>
                        <a:highlight>
                          <a:srgbClr val="FFFF00"/>
                        </a:highlight>
                        <a:latin typeface="BIZ UDゴシック"/>
                        <a:ea typeface="BIZ UDゴシック"/>
                        <a:cs typeface="BIZ UDゴシック"/>
                      </a:endParaRPr>
                    </a:p>
                    <a:p>
                      <a:r>
                        <a:rPr sz="1200" dirty="0">
                          <a:solidFill>
                            <a:schemeClr val="tx1"/>
                          </a:solidFill>
                          <a:latin typeface="BIZ UDゴシック"/>
                          <a:ea typeface="BIZ UDゴシック"/>
                          <a:cs typeface="BIZ UDゴシック"/>
                        </a:rPr>
                        <a:t>代替庁舎は、本府庁舎等の使用不能時等に使用</a:t>
                      </a:r>
                      <a:r>
                        <a:rPr lang="ja-JP" altLang="en-US" sz="1200" dirty="0">
                          <a:solidFill>
                            <a:schemeClr val="tx1"/>
                          </a:solidFill>
                          <a:latin typeface="BIZ UDゴシック"/>
                          <a:ea typeface="BIZ UDゴシック"/>
                          <a:cs typeface="BIZ UDゴシック"/>
                        </a:rPr>
                        <a:t>。</a:t>
                      </a:r>
                      <a:endParaRPr sz="1200" dirty="0">
                        <a:solidFill>
                          <a:schemeClr val="tx1"/>
                        </a:solidFill>
                        <a:latin typeface="BIZ UDゴシック"/>
                        <a:ea typeface="BIZ UDゴシック"/>
                        <a:cs typeface="BIZ UDゴシック"/>
                      </a:endParaRPr>
                    </a:p>
                  </a:txBody>
                  <a:tcPr marL="66675" marR="66675" marT="47625" marB="47625">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r>
                        <a:rPr sz="1200" b="1" dirty="0">
                          <a:solidFill>
                            <a:schemeClr val="tx1"/>
                          </a:solidFill>
                          <a:highlight>
                            <a:srgbClr val="FFFF00"/>
                          </a:highlight>
                          <a:latin typeface="BIZ UDゴシック"/>
                          <a:ea typeface="BIZ UDゴシック"/>
                          <a:cs typeface="BIZ UDゴシック"/>
                        </a:rPr>
                        <a:t>発災直後、１時間以内、１～３時間以内、12時間～１日以内、１～３日以内、１週間以内等を業務別に記載。</a:t>
                      </a:r>
                      <a:r>
                        <a:rPr sz="1200" dirty="0">
                          <a:solidFill>
                            <a:schemeClr val="tx1"/>
                          </a:solidFill>
                          <a:latin typeface="BIZ UDゴシック"/>
                          <a:ea typeface="BIZ UDゴシック"/>
                          <a:cs typeface="BIZ UDゴシック"/>
                        </a:rPr>
                        <a:t>庁舎復帰は安全・復旧状況を踏まえる。</a:t>
                      </a:r>
                    </a:p>
                  </a:txBody>
                  <a:tcPr marL="66675" marR="66675" marT="47625" marB="47625">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r>
                        <a:rPr sz="1200" b="1" dirty="0">
                          <a:solidFill>
                            <a:schemeClr val="tx1"/>
                          </a:solidFill>
                          <a:highlight>
                            <a:srgbClr val="FFFF00"/>
                          </a:highlight>
                          <a:latin typeface="BIZ UDゴシック"/>
                          <a:ea typeface="BIZ UDゴシック"/>
                          <a:cs typeface="BIZ UDゴシック"/>
                        </a:rPr>
                        <a:t>復旧目標時間を１・３・６・12時間、１・３日、１週間等で業務別に記載。</a:t>
                      </a:r>
                      <a:r>
                        <a:rPr sz="1200" dirty="0">
                          <a:solidFill>
                            <a:schemeClr val="tx1"/>
                          </a:solidFill>
                          <a:latin typeface="BIZ UDゴシック"/>
                          <a:ea typeface="BIZ UDゴシック"/>
                          <a:cs typeface="BIZ UDゴシック"/>
                        </a:rPr>
                        <a:t>本庁施設・システム・通信障害等により継続困難な場合、代行を判断。</a:t>
                      </a:r>
                    </a:p>
                  </a:txBody>
                  <a:tcPr marL="66675" marR="66675" marT="47625" marB="47625">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027415889"/>
                  </a:ext>
                </a:extLst>
              </a:tr>
              <a:tr h="657539">
                <a:tc>
                  <a:txBody>
                    <a:bodyPr/>
                    <a:lstStyle/>
                    <a:p>
                      <a:pPr algn="l"/>
                      <a:r>
                        <a:rPr sz="1200" b="1" dirty="0">
                          <a:solidFill>
                            <a:schemeClr val="tx1"/>
                          </a:solidFill>
                          <a:latin typeface="BIZ UDゴシック"/>
                          <a:ea typeface="BIZ UDゴシック"/>
                          <a:cs typeface="BIZ UDゴシック"/>
                        </a:rPr>
                        <a:t>どこで</a:t>
                      </a:r>
                    </a:p>
                  </a:txBody>
                  <a:tcPr marL="66675" marR="66675" marT="47625" marB="476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r>
                        <a:rPr sz="1200" dirty="0">
                          <a:solidFill>
                            <a:schemeClr val="tx1"/>
                          </a:solidFill>
                          <a:latin typeface="BIZ UDゴシック"/>
                          <a:ea typeface="BIZ UDゴシック"/>
                          <a:cs typeface="BIZ UDゴシック"/>
                        </a:rPr>
                        <a:t>立川周辺の国際法務総合センター、８号館近傍の代替庁舎（検討中）で非常時優先業務を実施。</a:t>
                      </a:r>
                      <a:r>
                        <a:rPr sz="1200" b="1" dirty="0">
                          <a:solidFill>
                            <a:schemeClr val="tx1"/>
                          </a:solidFill>
                          <a:highlight>
                            <a:srgbClr val="FFFF00"/>
                          </a:highlight>
                          <a:latin typeface="BIZ UDゴシック"/>
                          <a:ea typeface="BIZ UDゴシック"/>
                          <a:cs typeface="BIZ UDゴシック"/>
                        </a:rPr>
                        <a:t>大阪・近畿・関西の記載なし。</a:t>
                      </a:r>
                    </a:p>
                  </a:txBody>
                  <a:tcPr marL="66675" marR="66675" marT="47625" marB="47625">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r>
                        <a:rPr sz="1200" dirty="0">
                          <a:solidFill>
                            <a:schemeClr val="tx1"/>
                          </a:solidFill>
                          <a:latin typeface="BIZ UDゴシック"/>
                          <a:ea typeface="BIZ UDゴシック"/>
                          <a:cs typeface="BIZ UDゴシック"/>
                        </a:rPr>
                        <a:t>第３号館、九段の関東地方測量部、小平の国土交通大学校、政府本部が立川へ移転する場合の自治大学校。</a:t>
                      </a:r>
                      <a:r>
                        <a:rPr sz="1200" b="1" dirty="0">
                          <a:solidFill>
                            <a:schemeClr val="tx1"/>
                          </a:solidFill>
                          <a:highlight>
                            <a:srgbClr val="FFFF00"/>
                          </a:highlight>
                          <a:latin typeface="BIZ UDゴシック"/>
                          <a:ea typeface="BIZ UDゴシック"/>
                          <a:cs typeface="BIZ UDゴシック"/>
                        </a:rPr>
                        <a:t>いずれも東京圏内。</a:t>
                      </a:r>
                    </a:p>
                  </a:txBody>
                  <a:tcPr marL="66675" marR="66675" marT="47625" marB="47625">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r>
                        <a:rPr sz="1200" dirty="0">
                          <a:solidFill>
                            <a:schemeClr val="tx1"/>
                          </a:solidFill>
                          <a:latin typeface="BIZ UDゴシック"/>
                          <a:ea typeface="BIZ UDゴシック"/>
                          <a:cs typeface="BIZ UDゴシック"/>
                        </a:rPr>
                        <a:t>本庁、清瀬庁舎、大阪管区気象台その他の業務別代行官署。</a:t>
                      </a:r>
                      <a:r>
                        <a:rPr sz="1200" b="1" dirty="0">
                          <a:solidFill>
                            <a:schemeClr val="tx1"/>
                          </a:solidFill>
                          <a:highlight>
                            <a:srgbClr val="FFFF00"/>
                          </a:highlight>
                          <a:latin typeface="BIZ UDゴシック"/>
                          <a:ea typeface="BIZ UDゴシック"/>
                          <a:cs typeface="BIZ UDゴシック"/>
                        </a:rPr>
                        <a:t>大阪は全国予報等や観測・予報データ、業務システムのバックアップを担当。</a:t>
                      </a:r>
                    </a:p>
                  </a:txBody>
                  <a:tcPr marL="66675" marR="66675" marT="47625" marB="47625">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069274835"/>
                  </a:ext>
                </a:extLst>
              </a:tr>
              <a:tr h="539179">
                <a:tc>
                  <a:txBody>
                    <a:bodyPr/>
                    <a:lstStyle/>
                    <a:p>
                      <a:pPr algn="l"/>
                      <a:r>
                        <a:rPr sz="1200" b="1" dirty="0">
                          <a:solidFill>
                            <a:schemeClr val="tx1"/>
                          </a:solidFill>
                          <a:latin typeface="BIZ UDゴシック"/>
                          <a:ea typeface="BIZ UDゴシック"/>
                          <a:cs typeface="BIZ UDゴシック"/>
                        </a:rPr>
                        <a:t>誰が</a:t>
                      </a:r>
                    </a:p>
                  </a:txBody>
                  <a:tcPr marL="66675" marR="66675" marT="47625" marB="476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r>
                        <a:rPr sz="1200" b="1" dirty="0">
                          <a:solidFill>
                            <a:schemeClr val="tx1"/>
                          </a:solidFill>
                          <a:highlight>
                            <a:srgbClr val="FFFF00"/>
                          </a:highlight>
                          <a:latin typeface="BIZ UDゴシック"/>
                          <a:ea typeface="BIZ UDゴシック"/>
                          <a:cs typeface="BIZ UDゴシック"/>
                        </a:rPr>
                        <a:t>政策統括官等の業務主体を一部明記。</a:t>
                      </a:r>
                      <a:endParaRPr lang="en-US" sz="1200" b="1" dirty="0">
                        <a:solidFill>
                          <a:schemeClr val="tx1"/>
                        </a:solidFill>
                        <a:highlight>
                          <a:srgbClr val="FFFF00"/>
                        </a:highlight>
                        <a:latin typeface="BIZ UDゴシック"/>
                        <a:ea typeface="BIZ UDゴシック"/>
                        <a:cs typeface="BIZ UDゴシック"/>
                      </a:endParaRPr>
                    </a:p>
                    <a:p>
                      <a:r>
                        <a:rPr sz="1200" dirty="0">
                          <a:solidFill>
                            <a:schemeClr val="tx1"/>
                          </a:solidFill>
                          <a:latin typeface="BIZ UDゴシック"/>
                          <a:ea typeface="BIZ UDゴシック"/>
                          <a:cs typeface="BIZ UDゴシック"/>
                        </a:rPr>
                        <a:t>本部長（事務次官）の代行順位、各部局の第５順位程度までの職務代行者指定を規定。</a:t>
                      </a:r>
                    </a:p>
                  </a:txBody>
                  <a:tcPr marL="66675" marR="66675" marT="47625" marB="47625">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r>
                        <a:rPr sz="1200" b="1" dirty="0">
                          <a:solidFill>
                            <a:schemeClr val="tx1"/>
                          </a:solidFill>
                          <a:highlight>
                            <a:srgbClr val="FFFF00"/>
                          </a:highlight>
                          <a:latin typeface="BIZ UDゴシック"/>
                          <a:ea typeface="BIZ UDゴシック"/>
                          <a:cs typeface="BIZ UDゴシック"/>
                        </a:rPr>
                        <a:t>各業務の実施部局を記載。</a:t>
                      </a:r>
                      <a:r>
                        <a:rPr sz="1200" dirty="0">
                          <a:solidFill>
                            <a:schemeClr val="tx1"/>
                          </a:solidFill>
                          <a:latin typeface="BIZ UDゴシック"/>
                          <a:ea typeface="BIZ UDゴシック"/>
                          <a:cs typeface="BIZ UDゴシック"/>
                        </a:rPr>
                        <a:t>各局等が職務代行者・順位を設定し、責任者と連絡不能の場合は所定順位で意思決定権限を委任。</a:t>
                      </a:r>
                    </a:p>
                  </a:txBody>
                  <a:tcPr marL="66675" marR="66675" marT="47625" marB="47625">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r>
                        <a:rPr sz="1200" b="1" dirty="0">
                          <a:solidFill>
                            <a:schemeClr val="tx1"/>
                          </a:solidFill>
                          <a:highlight>
                            <a:srgbClr val="FFFF00"/>
                          </a:highlight>
                          <a:latin typeface="BIZ UDゴシック"/>
                          <a:ea typeface="BIZ UDゴシック"/>
                          <a:cs typeface="BIZ UDゴシック"/>
                        </a:rPr>
                        <a:t>長官と連絡不能時</a:t>
                      </a:r>
                      <a:r>
                        <a:rPr sz="1200" dirty="0">
                          <a:solidFill>
                            <a:schemeClr val="tx1"/>
                          </a:solidFill>
                          <a:latin typeface="BIZ UDゴシック"/>
                          <a:ea typeface="BIZ UDゴシック"/>
                          <a:cs typeface="BIZ UDゴシック"/>
                        </a:rPr>
                        <a:t>は次長、次長とも連絡不能時は総務部長が本部を設置・指揮。</a:t>
                      </a:r>
                      <a:r>
                        <a:rPr sz="1200" b="1" dirty="0">
                          <a:solidFill>
                            <a:schemeClr val="tx1"/>
                          </a:solidFill>
                          <a:highlight>
                            <a:srgbClr val="FFFF00"/>
                          </a:highlight>
                          <a:latin typeface="BIZ UDゴシック"/>
                          <a:ea typeface="BIZ UDゴシック"/>
                          <a:cs typeface="BIZ UDゴシック"/>
                        </a:rPr>
                        <a:t>各業務の代行判断責任者が代行官署を指定・指示。</a:t>
                      </a:r>
                    </a:p>
                  </a:txBody>
                  <a:tcPr marL="66675" marR="66675" marT="47625" marB="47625">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18527021"/>
                  </a:ext>
                </a:extLst>
              </a:tr>
              <a:tr h="692318">
                <a:tc>
                  <a:txBody>
                    <a:bodyPr/>
                    <a:lstStyle/>
                    <a:p>
                      <a:pPr algn="l"/>
                      <a:r>
                        <a:rPr sz="1200" b="1" dirty="0">
                          <a:solidFill>
                            <a:schemeClr val="tx1"/>
                          </a:solidFill>
                          <a:latin typeface="BIZ UDゴシック"/>
                          <a:ea typeface="BIZ UDゴシック"/>
                          <a:cs typeface="BIZ UDゴシック"/>
                        </a:rPr>
                        <a:t>何を</a:t>
                      </a:r>
                    </a:p>
                  </a:txBody>
                  <a:tcPr marL="66675" marR="66675" marT="47625" marB="476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r>
                        <a:rPr sz="1200" dirty="0">
                          <a:solidFill>
                            <a:schemeClr val="tx1"/>
                          </a:solidFill>
                          <a:latin typeface="BIZ UDゴシック"/>
                          <a:ea typeface="BIZ UDゴシック"/>
                          <a:cs typeface="BIZ UDゴシック"/>
                        </a:rPr>
                        <a:t>被災地域への対応のみの業務を除く21業務。</a:t>
                      </a:r>
                      <a:endParaRPr lang="en-US" sz="1200" dirty="0">
                        <a:solidFill>
                          <a:schemeClr val="tx1"/>
                        </a:solidFill>
                        <a:latin typeface="BIZ UDゴシック"/>
                        <a:ea typeface="BIZ UDゴシック"/>
                        <a:cs typeface="BIZ UDゴシック"/>
                      </a:endParaRPr>
                    </a:p>
                    <a:p>
                      <a:r>
                        <a:rPr sz="1200" dirty="0">
                          <a:solidFill>
                            <a:schemeClr val="tx1"/>
                          </a:solidFill>
                          <a:latin typeface="BIZ UDゴシック"/>
                          <a:ea typeface="BIZ UDゴシック"/>
                          <a:cs typeface="BIZ UDゴシック"/>
                        </a:rPr>
                        <a:t>政府横断調整、情報集約、記者会見、政令指定、経済影響分析、官報発行、閣議協議、情報発信、GSS復旧等。</a:t>
                      </a:r>
                    </a:p>
                  </a:txBody>
                  <a:tcPr marL="66675" marR="66675" marT="47625" marB="47625">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r>
                        <a:rPr sz="1200" dirty="0">
                          <a:solidFill>
                            <a:schemeClr val="tx1"/>
                          </a:solidFill>
                          <a:latin typeface="BIZ UDゴシック"/>
                          <a:ea typeface="BIZ UDゴシック"/>
                          <a:cs typeface="BIZ UDゴシック"/>
                        </a:rPr>
                        <a:t>被災地域への対応のみの業務を除く10業務。</a:t>
                      </a:r>
                      <a:br>
                        <a:rPr lang="en-US" sz="1200" dirty="0">
                          <a:solidFill>
                            <a:schemeClr val="tx1"/>
                          </a:solidFill>
                          <a:latin typeface="BIZ UDゴシック"/>
                          <a:ea typeface="BIZ UDゴシック"/>
                          <a:cs typeface="BIZ UDゴシック"/>
                        </a:rPr>
                      </a:br>
                      <a:r>
                        <a:rPr sz="1200" dirty="0">
                          <a:solidFill>
                            <a:schemeClr val="tx1"/>
                          </a:solidFill>
                          <a:latin typeface="BIZ UDゴシック"/>
                          <a:ea typeface="BIZ UDゴシック"/>
                          <a:cs typeface="BIZ UDゴシック"/>
                        </a:rPr>
                        <a:t>本部運営、災害情報、上下水道、緊急輸送、自動車保険・登録、鉄道電力、交通・河川等のシステム、許認可等。</a:t>
                      </a:r>
                    </a:p>
                  </a:txBody>
                  <a:tcPr marL="66675" marR="66675" marT="47625" marB="47625">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r>
                        <a:rPr sz="1200" dirty="0">
                          <a:solidFill>
                            <a:schemeClr val="tx1"/>
                          </a:solidFill>
                          <a:latin typeface="BIZ UDゴシック"/>
                          <a:ea typeface="BIZ UDゴシック"/>
                          <a:cs typeface="BIZ UDゴシック"/>
                        </a:rPr>
                        <a:t>被災地域への対応のみの業務を除く54業務。</a:t>
                      </a:r>
                      <a:br>
                        <a:rPr lang="en-US" sz="1200" dirty="0">
                          <a:solidFill>
                            <a:schemeClr val="tx1"/>
                          </a:solidFill>
                          <a:latin typeface="BIZ UDゴシック"/>
                          <a:ea typeface="BIZ UDゴシック"/>
                          <a:cs typeface="BIZ UDゴシック"/>
                        </a:rPr>
                      </a:br>
                      <a:r>
                        <a:rPr sz="1200" dirty="0">
                          <a:solidFill>
                            <a:schemeClr val="tx1"/>
                          </a:solidFill>
                          <a:latin typeface="BIZ UDゴシック"/>
                          <a:ea typeface="BIZ UDゴシック"/>
                          <a:cs typeface="BIZ UDゴシック"/>
                        </a:rPr>
                        <a:t>予報・警報、地震・津波・火山、各種観測、数値予報・衛星処理、災害対策本部、通信・情報システム運用等。</a:t>
                      </a:r>
                    </a:p>
                  </a:txBody>
                  <a:tcPr marL="66675" marR="66675" marT="47625" marB="47625">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911015477"/>
                  </a:ext>
                </a:extLst>
              </a:tr>
              <a:tr h="657539">
                <a:tc>
                  <a:txBody>
                    <a:bodyPr/>
                    <a:lstStyle/>
                    <a:p>
                      <a:pPr algn="l"/>
                      <a:r>
                        <a:rPr sz="1200" b="1" dirty="0">
                          <a:solidFill>
                            <a:schemeClr val="tx1"/>
                          </a:solidFill>
                          <a:latin typeface="BIZ UDゴシック"/>
                          <a:ea typeface="BIZ UDゴシック"/>
                          <a:cs typeface="BIZ UDゴシック"/>
                        </a:rPr>
                        <a:t>どのように</a:t>
                      </a:r>
                    </a:p>
                  </a:txBody>
                  <a:tcPr marL="66675" marR="66675" marT="47625" marB="476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r>
                        <a:rPr sz="1200" b="1" dirty="0">
                          <a:solidFill>
                            <a:schemeClr val="tx1"/>
                          </a:solidFill>
                          <a:highlight>
                            <a:srgbClr val="FFFF00"/>
                          </a:highlight>
                          <a:latin typeface="BIZ UDゴシック"/>
                          <a:ea typeface="BIZ UDゴシック"/>
                          <a:cs typeface="BIZ UDゴシック"/>
                        </a:rPr>
                        <a:t>代替庁舎で非常時優先業務を実施</a:t>
                      </a:r>
                      <a:r>
                        <a:rPr sz="1200" dirty="0">
                          <a:solidFill>
                            <a:schemeClr val="tx1"/>
                          </a:solidFill>
                          <a:latin typeface="BIZ UDゴシック"/>
                          <a:ea typeface="BIZ UDゴシック"/>
                          <a:cs typeface="BIZ UDゴシック"/>
                        </a:rPr>
                        <a:t>する</a:t>
                      </a:r>
                      <a:r>
                        <a:rPr lang="ja-JP" altLang="en-US" sz="1200" dirty="0">
                          <a:solidFill>
                            <a:schemeClr val="tx1"/>
                          </a:solidFill>
                          <a:latin typeface="BIZ UDゴシック"/>
                          <a:ea typeface="BIZ UDゴシック"/>
                          <a:cs typeface="BIZ UDゴシック"/>
                        </a:rPr>
                        <a:t>との</a:t>
                      </a:r>
                      <a:r>
                        <a:rPr sz="1200" dirty="0">
                          <a:solidFill>
                            <a:schemeClr val="tx1"/>
                          </a:solidFill>
                          <a:latin typeface="BIZ UDゴシック"/>
                          <a:ea typeface="BIZ UDゴシック"/>
                          <a:cs typeface="BIZ UDゴシック"/>
                        </a:rPr>
                        <a:t>規定。内閣府ホームページのデータセンター自動切替、GSSのモバイル・バックアップ回線を記載。</a:t>
                      </a:r>
                    </a:p>
                  </a:txBody>
                  <a:tcPr marL="66675" marR="66675" marT="47625" marB="47625">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r>
                        <a:rPr sz="1200" b="1" dirty="0">
                          <a:solidFill>
                            <a:schemeClr val="tx1"/>
                          </a:solidFill>
                          <a:highlight>
                            <a:srgbClr val="FFFF00"/>
                          </a:highlight>
                          <a:latin typeface="BIZ UDゴシック"/>
                          <a:ea typeface="BIZ UDゴシック"/>
                          <a:cs typeface="BIZ UDゴシック"/>
                        </a:rPr>
                        <a:t>代替庁舎で本部業務、一般継続重要業務等を実施</a:t>
                      </a:r>
                      <a:r>
                        <a:rPr sz="1200" dirty="0">
                          <a:solidFill>
                            <a:schemeClr val="tx1"/>
                          </a:solidFill>
                          <a:latin typeface="BIZ UDゴシック"/>
                          <a:ea typeface="BIZ UDゴシック"/>
                          <a:cs typeface="BIZ UDゴシック"/>
                        </a:rPr>
                        <a:t>。衛星通信と遠隔地データバックアップを記載。</a:t>
                      </a:r>
                    </a:p>
                  </a:txBody>
                  <a:tcPr marL="66675" marR="66675" marT="47625" marB="47625">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r>
                        <a:rPr sz="1200" b="1" dirty="0">
                          <a:solidFill>
                            <a:schemeClr val="tx1"/>
                          </a:solidFill>
                          <a:highlight>
                            <a:srgbClr val="FFFF00"/>
                          </a:highlight>
                          <a:latin typeface="BIZ UDゴシック"/>
                          <a:ea typeface="BIZ UDゴシック"/>
                          <a:cs typeface="BIZ UDゴシック"/>
                        </a:rPr>
                        <a:t>予報・観測・地震火山等を関係官署が業務代行。大阪管区気象台は本庁との連絡途絶時に自立的にバックアップ切替・運用代行を開始。</a:t>
                      </a:r>
                    </a:p>
                  </a:txBody>
                  <a:tcPr marL="66675" marR="66675" marT="47625" marB="47625">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323978029"/>
                  </a:ext>
                </a:extLst>
              </a:tr>
              <a:tr h="539179">
                <a:tc>
                  <a:txBody>
                    <a:bodyPr/>
                    <a:lstStyle/>
                    <a:p>
                      <a:pPr algn="l"/>
                      <a:r>
                        <a:rPr sz="1200" b="1" dirty="0">
                          <a:solidFill>
                            <a:schemeClr val="tx1"/>
                          </a:solidFill>
                          <a:latin typeface="BIZ UDゴシック"/>
                          <a:ea typeface="BIZ UDゴシック"/>
                          <a:cs typeface="BIZ UDゴシック"/>
                        </a:rPr>
                        <a:t>成立条件</a:t>
                      </a:r>
                    </a:p>
                  </a:txBody>
                  <a:tcPr marL="66675" marR="66675" marT="47625" marB="476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noFill/>
                  </a:tcPr>
                </a:tc>
                <a:tc>
                  <a:txBody>
                    <a:bodyPr/>
                    <a:lstStyle/>
                    <a:p>
                      <a:r>
                        <a:rPr sz="1200" dirty="0">
                          <a:solidFill>
                            <a:schemeClr val="tx1"/>
                          </a:solidFill>
                          <a:latin typeface="BIZ UDゴシック"/>
                          <a:ea typeface="BIZ UDゴシック"/>
                          <a:cs typeface="BIZ UDゴシック"/>
                        </a:rPr>
                        <a:t>参集要員・応援要員の事前指定、バックアップ回線及びデータセンター対策を記載。</a:t>
                      </a:r>
                    </a:p>
                  </a:txBody>
                  <a:tcPr marL="66675" marR="66675" marT="47625" marB="47625">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r>
                        <a:rPr sz="1200" dirty="0">
                          <a:solidFill>
                            <a:schemeClr val="tx1"/>
                          </a:solidFill>
                          <a:latin typeface="BIZ UDゴシック"/>
                          <a:ea typeface="BIZ UDゴシック"/>
                          <a:cs typeface="BIZ UDゴシック"/>
                        </a:rPr>
                        <a:t>参集要員、衛星通信、遠隔地データ保管等を記載。非常用電源の燃料確保が通信継続に影響する可能性も記載。</a:t>
                      </a:r>
                    </a:p>
                  </a:txBody>
                  <a:tcPr marL="66675" marR="66675" marT="47625" marB="47625">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r>
                        <a:rPr sz="1200" dirty="0">
                          <a:solidFill>
                            <a:schemeClr val="tx1"/>
                          </a:solidFill>
                          <a:latin typeface="BIZ UDゴシック"/>
                          <a:ea typeface="BIZ UDゴシック"/>
                          <a:cs typeface="BIZ UDゴシック"/>
                        </a:rPr>
                        <a:t>非常用発電機、UPS、災害時優先電話、衛星携帯電話、中央防災無線、バックアップシステム等を記載。</a:t>
                      </a:r>
                    </a:p>
                  </a:txBody>
                  <a:tcPr marL="66675" marR="66675" marT="47625" marB="47625">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253694809"/>
                  </a:ext>
                </a:extLst>
              </a:tr>
            </a:tbl>
          </a:graphicData>
        </a:graphic>
      </p:graphicFrame>
      <p:sp>
        <p:nvSpPr>
          <p:cNvPr id="4" name="テキスト ボックス 3">
            <a:extLst>
              <a:ext uri="{FF2B5EF4-FFF2-40B4-BE49-F238E27FC236}">
                <a16:creationId xmlns:a16="http://schemas.microsoft.com/office/drawing/2014/main" id="{089274BF-8731-E75F-BA87-EDE5287B05D4}"/>
              </a:ext>
            </a:extLst>
          </p:cNvPr>
          <p:cNvSpPr txBox="1"/>
          <p:nvPr/>
        </p:nvSpPr>
        <p:spPr>
          <a:xfrm>
            <a:off x="361948" y="6475107"/>
            <a:ext cx="11700350" cy="307777"/>
          </a:xfrm>
          <a:prstGeom prst="rect">
            <a:avLst/>
          </a:prstGeom>
          <a:noFill/>
          <a:ln w="28575">
            <a:solidFill>
              <a:srgbClr val="002060"/>
            </a:solidFill>
          </a:ln>
        </p:spPr>
        <p:txBody>
          <a:bodyPr wrap="square" rtlCol="0">
            <a:spAutoFit/>
          </a:bodyPr>
          <a:lstStyle/>
          <a:p>
            <a:r>
              <a:rPr kumimoji="1" lang="ja-JP" altLang="en-US" sz="1400" b="1" dirty="0">
                <a:latin typeface="BIZ UDゴシック" panose="020B0400000000000000" pitchFamily="49" charset="-128"/>
                <a:ea typeface="BIZ UDゴシック" panose="020B0400000000000000" pitchFamily="49" charset="-128"/>
              </a:rPr>
              <a:t>➡　東京圏外バックアップの具体化に向け、省庁</a:t>
            </a:r>
            <a:r>
              <a:rPr kumimoji="1" lang="en-US" altLang="ja-JP" sz="1400" b="1" dirty="0">
                <a:latin typeface="BIZ UDゴシック" panose="020B0400000000000000" pitchFamily="49" charset="-128"/>
                <a:ea typeface="BIZ UDゴシック" panose="020B0400000000000000" pitchFamily="49" charset="-128"/>
              </a:rPr>
              <a:t>BCP</a:t>
            </a:r>
            <a:r>
              <a:rPr kumimoji="1" lang="ja-JP" altLang="en-US" sz="1400" b="1" dirty="0">
                <a:latin typeface="BIZ UDゴシック" panose="020B0400000000000000" pitchFamily="49" charset="-128"/>
                <a:ea typeface="BIZ UDゴシック" panose="020B0400000000000000" pitchFamily="49" charset="-128"/>
              </a:rPr>
              <a:t>等をどの範囲・粒度で確認し、何を優先して検討すべきか。</a:t>
            </a:r>
            <a:endParaRPr kumimoji="1" lang="en-US" altLang="ja-JP" sz="1400" b="1"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218129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title">
            <a:extLst>
              <a:ext uri="{FF2B5EF4-FFF2-40B4-BE49-F238E27FC236}">
                <a16:creationId xmlns:a16="http://schemas.microsoft.com/office/drawing/2014/main" id="{728846D1-5906-2980-6F7C-9D8DDDD1E47E}"/>
              </a:ext>
            </a:extLst>
          </p:cNvPr>
          <p:cNvSpPr>
            <a:spLocks noGrp="1"/>
          </p:cNvSpPr>
          <p:nvPr/>
        </p:nvSpPr>
        <p:spPr>
          <a:xfrm>
            <a:off x="133350" y="0"/>
            <a:ext cx="11925300" cy="619125"/>
          </a:xfrm>
          <a:prstGeom prst="rect">
            <a:avLst/>
          </a:prstGeom>
          <a:noFill/>
          <a:ln w="0">
            <a:noFill/>
            <a:prstDash val="solid"/>
          </a:ln>
        </p:spPr>
        <p:txBody>
          <a:bodyPr wrap="square" lIns="0" tIns="0" rIns="0" bIns="0" anchor="ctr">
            <a:noAutofit/>
          </a:bodyPr>
          <a:lstStyle/>
          <a:p>
            <a:pPr algn="l">
              <a:lnSpc>
                <a:spcPct val="108000"/>
              </a:lnSpc>
              <a:buNone/>
              <a:defRPr sz="2400" b="1">
                <a:solidFill>
                  <a:srgbClr val="FFFFFF"/>
                </a:solidFill>
                <a:latin typeface="BIZ UDゴシック"/>
                <a:ea typeface="BIZ UDゴシック"/>
                <a:cs typeface="BIZ UDゴシック"/>
              </a:defRPr>
            </a:pPr>
            <a:r>
              <a:rPr sz="2400" b="1" dirty="0">
                <a:solidFill>
                  <a:srgbClr val="FFFFFF"/>
                </a:solidFill>
                <a:latin typeface="BIZ UDゴシック"/>
                <a:ea typeface="BIZ UDゴシック"/>
                <a:cs typeface="BIZ UDゴシック"/>
              </a:rPr>
              <a:t>本日ご確認いただきたい論点</a:t>
            </a:r>
          </a:p>
        </p:txBody>
      </p:sp>
      <p:sp>
        <p:nvSpPr>
          <p:cNvPr id="7" name="スライド番号プレースホルダー 1">
            <a:extLst>
              <a:ext uri="{FF2B5EF4-FFF2-40B4-BE49-F238E27FC236}">
                <a16:creationId xmlns:a16="http://schemas.microsoft.com/office/drawing/2014/main" id="{8D917F54-F677-FDF5-9E95-68E79944AAEF}"/>
              </a:ext>
            </a:extLst>
          </p:cNvPr>
          <p:cNvSpPr>
            <a:spLocks noGrp="1"/>
          </p:cNvSpPr>
          <p:nvPr/>
        </p:nvSpPr>
        <p:spPr>
          <a:xfrm>
            <a:off x="9448800" y="6394177"/>
            <a:ext cx="2743200" cy="365125"/>
          </a:xfrm>
          <a:prstGeom prst="rect">
            <a:avLst/>
          </a:prstGeom>
        </p:spPr>
        <p:txBody>
          <a:bodyPr anchor="ctr"/>
          <a:lstStyle>
            <a:lvl1pPr marL="0" indent="0" algn="l" defTabSz="914400">
              <a:buNone/>
              <a:defRPr sz="1800" kern="1200">
                <a:solidFill>
                  <a:schemeClr val="tx1"/>
                </a:solidFill>
                <a:latin typeface="+mn-lt"/>
                <a:ea typeface="+mn-lt"/>
                <a:cs typeface="+mn-lt"/>
              </a:defRPr>
            </a:lvl1pPr>
            <a:lvl2pPr marL="457200" indent="0" algn="l" defTabSz="914400">
              <a:buNone/>
              <a:defRPr sz="1800" kern="1200">
                <a:solidFill>
                  <a:schemeClr val="tx1"/>
                </a:solidFill>
                <a:latin typeface="+mn-lt"/>
                <a:ea typeface="+mn-lt"/>
                <a:cs typeface="+mn-lt"/>
              </a:defRPr>
            </a:lvl2pPr>
            <a:lvl3pPr marL="914400" indent="0" algn="l" defTabSz="914400">
              <a:buNone/>
              <a:defRPr sz="1800" kern="1200">
                <a:solidFill>
                  <a:schemeClr val="tx1"/>
                </a:solidFill>
                <a:latin typeface="+mn-lt"/>
                <a:ea typeface="+mn-lt"/>
                <a:cs typeface="+mn-lt"/>
              </a:defRPr>
            </a:lvl3pPr>
            <a:lvl4pPr marL="1371600" indent="0" algn="l" defTabSz="914400">
              <a:buNone/>
              <a:defRPr sz="1800" kern="1200">
                <a:solidFill>
                  <a:schemeClr val="tx1"/>
                </a:solidFill>
                <a:latin typeface="+mn-lt"/>
                <a:ea typeface="+mn-lt"/>
                <a:cs typeface="+mn-lt"/>
              </a:defRPr>
            </a:lvl4pPr>
            <a:lvl5pPr marL="1828800" indent="0" algn="l" defTabSz="914400">
              <a:buNone/>
              <a:defRPr sz="1800" kern="1200">
                <a:solidFill>
                  <a:schemeClr val="tx1"/>
                </a:solidFill>
                <a:latin typeface="+mn-lt"/>
                <a:ea typeface="+mn-lt"/>
                <a:cs typeface="+mn-lt"/>
              </a:defRPr>
            </a:lvl5pPr>
            <a:lvl6pPr marL="2286000" indent="0" algn="l" defTabSz="914400">
              <a:buNone/>
              <a:defRPr sz="1800" kern="1200">
                <a:solidFill>
                  <a:schemeClr val="tx1"/>
                </a:solidFill>
                <a:latin typeface="+mn-lt"/>
                <a:ea typeface="+mn-lt"/>
                <a:cs typeface="+mn-lt"/>
              </a:defRPr>
            </a:lvl6pPr>
            <a:lvl7pPr marL="2743200" indent="0" algn="l" defTabSz="914400">
              <a:buNone/>
              <a:defRPr sz="1800" kern="1200">
                <a:solidFill>
                  <a:schemeClr val="tx1"/>
                </a:solidFill>
                <a:latin typeface="+mn-lt"/>
                <a:ea typeface="+mn-lt"/>
                <a:cs typeface="+mn-lt"/>
              </a:defRPr>
            </a:lvl7pPr>
            <a:lvl8pPr marL="3200400" indent="0" algn="l" defTabSz="914400">
              <a:buNone/>
              <a:defRPr sz="1800" kern="1200">
                <a:solidFill>
                  <a:schemeClr val="tx1"/>
                </a:solidFill>
                <a:latin typeface="+mn-lt"/>
                <a:ea typeface="+mn-lt"/>
                <a:cs typeface="+mn-lt"/>
              </a:defRPr>
            </a:lvl8pPr>
            <a:lvl9pPr marL="3657600" indent="0" algn="l" defTabSz="914400">
              <a:buNone/>
              <a:defRPr sz="1800" kern="1200">
                <a:solidFill>
                  <a:schemeClr val="tx1"/>
                </a:solidFill>
                <a:latin typeface="+mn-lt"/>
                <a:ea typeface="+mn-lt"/>
                <a:cs typeface="+mn-lt"/>
              </a:defRPr>
            </a:lvl9pPr>
          </a:lstStyle>
          <a:p>
            <a:pPr algn="r">
              <a:buNone/>
              <a:defRPr sz="1200">
                <a:latin typeface="BIZ UDゴシック"/>
                <a:ea typeface="BIZ UDゴシック"/>
                <a:cs typeface="BIZ UDゴシック"/>
              </a:defRPr>
            </a:pPr>
            <a:fld id="{EEEF6628-B691-DEAD-F4E1-FD49E44926A6}" type="slidenum">
              <a:rPr sz="1200">
                <a:latin typeface="BIZ UDゴシック"/>
                <a:ea typeface="BIZ UDゴシック"/>
                <a:cs typeface="BIZ UDゴシック"/>
              </a:rPr>
              <a:t>3</a:t>
            </a:fld>
            <a:endParaRPr sz="1400" dirty="0">
              <a:latin typeface="BIZ UDPゴシック"/>
              <a:ea typeface="BIZ UDPゴシック"/>
              <a:cs typeface="BIZ UDPゴシック"/>
            </a:endParaRPr>
          </a:p>
        </p:txBody>
      </p:sp>
      <p:sp>
        <p:nvSpPr>
          <p:cNvPr id="4" name="テキスト ボックス 3">
            <a:extLst>
              <a:ext uri="{FF2B5EF4-FFF2-40B4-BE49-F238E27FC236}">
                <a16:creationId xmlns:a16="http://schemas.microsoft.com/office/drawing/2014/main" id="{5FF3A1E4-E5B0-D4A7-C834-196DA2600C2F}"/>
              </a:ext>
            </a:extLst>
          </p:cNvPr>
          <p:cNvSpPr>
            <a:spLocks noGrp="1"/>
          </p:cNvSpPr>
          <p:nvPr/>
        </p:nvSpPr>
        <p:spPr>
          <a:xfrm>
            <a:off x="1268819" y="3167390"/>
            <a:ext cx="9654362" cy="523220"/>
          </a:xfrm>
          <a:prstGeom prst="rect">
            <a:avLst/>
          </a:prstGeom>
          <a:noFill/>
        </p:spPr>
        <p:txBody>
          <a:bodyPr wrap="square">
            <a:spAutoFit/>
          </a:bodyPr>
          <a:lstStyle/>
          <a:p>
            <a:pPr algn="ctr">
              <a:buNone/>
            </a:pPr>
            <a:r>
              <a:rPr sz="2800" b="1" dirty="0">
                <a:latin typeface="BIZ UDゴシック"/>
                <a:ea typeface="BIZ UDゴシック"/>
                <a:cs typeface="BIZ UDゴシック"/>
              </a:rPr>
              <a:t>Ⅰ　災害特性の整理　</a:t>
            </a:r>
          </a:p>
        </p:txBody>
      </p:sp>
      <p:sp>
        <p:nvSpPr>
          <p:cNvPr id="3" name="テキスト ボックス 2">
            <a:extLst>
              <a:ext uri="{FF2B5EF4-FFF2-40B4-BE49-F238E27FC236}">
                <a16:creationId xmlns:a16="http://schemas.microsoft.com/office/drawing/2014/main" id="{5C9C5B9F-BE72-5D7F-7756-9F1CDB49E784}"/>
              </a:ext>
            </a:extLst>
          </p:cNvPr>
          <p:cNvSpPr>
            <a:spLocks noGrp="1"/>
          </p:cNvSpPr>
          <p:nvPr/>
        </p:nvSpPr>
        <p:spPr>
          <a:xfrm>
            <a:off x="1268819" y="4255911"/>
            <a:ext cx="10211981" cy="584775"/>
          </a:xfrm>
          <a:prstGeom prst="rect">
            <a:avLst/>
          </a:prstGeom>
          <a:noFill/>
        </p:spPr>
        <p:txBody>
          <a:bodyPr wrap="square">
            <a:spAutoFit/>
          </a:bodyPr>
          <a:lstStyle/>
          <a:p>
            <a:pPr marL="180975" indent="-180975">
              <a:buNone/>
            </a:pPr>
            <a:r>
              <a:rPr sz="1600" dirty="0">
                <a:latin typeface="BIZ UDゴシック"/>
                <a:ea typeface="BIZ UDゴシック"/>
                <a:cs typeface="BIZ UDゴシック"/>
              </a:rPr>
              <a:t>※　電力・情報通信等の支障から想定される</a:t>
            </a:r>
            <a:r>
              <a:rPr lang="ja-JP" altLang="en-US" sz="1600" dirty="0">
                <a:latin typeface="BIZ UDゴシック"/>
                <a:ea typeface="BIZ UDゴシック"/>
                <a:cs typeface="BIZ UDゴシック"/>
              </a:rPr>
              <a:t>首都中枢機能</a:t>
            </a:r>
            <a:r>
              <a:rPr sz="1600" dirty="0">
                <a:latin typeface="BIZ UDゴシック"/>
                <a:ea typeface="BIZ UDゴシック"/>
                <a:cs typeface="BIZ UDゴシック"/>
              </a:rPr>
              <a:t>への影響に関する記載内容は、事務局が整理したものであり、個別業務やシステムの停止を確定的に示すものではない。</a:t>
            </a:r>
          </a:p>
        </p:txBody>
      </p:sp>
    </p:spTree>
    <p:extLst>
      <p:ext uri="{BB962C8B-B14F-4D97-AF65-F5344CB8AC3E}">
        <p14:creationId xmlns:p14="http://schemas.microsoft.com/office/powerpoint/2010/main" val="34395548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85B2BB4B-39DA-D441-AE69-4E9A803C976C}"/>
              </a:ext>
            </a:extLst>
          </p:cNvPr>
          <p:cNvSpPr>
            <a:spLocks noGrp="1"/>
          </p:cNvSpPr>
          <p:nvPr/>
        </p:nvSpPr>
        <p:spPr>
          <a:xfrm>
            <a:off x="0" y="8051"/>
            <a:ext cx="12192000" cy="6194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altLang="ja-JP" sz="2400" b="1" dirty="0">
                <a:solidFill>
                  <a:schemeClr val="bg1"/>
                </a:solidFill>
                <a:latin typeface="BIZ UDPゴシック"/>
                <a:ea typeface="BIZ UDPゴシック"/>
                <a:cs typeface="BIZ UDPゴシック"/>
              </a:rPr>
              <a:t>Ⅰ</a:t>
            </a:r>
            <a:r>
              <a:rPr lang="ja-JP" altLang="en-US" sz="2400" b="1" dirty="0">
                <a:solidFill>
                  <a:schemeClr val="bg1"/>
                </a:solidFill>
                <a:latin typeface="BIZ UDPゴシック"/>
                <a:ea typeface="BIZ UDPゴシック"/>
                <a:cs typeface="BIZ UDPゴシック"/>
              </a:rPr>
              <a:t>ー１　今回の検討対象と災害特性の整理の考え方</a:t>
            </a:r>
          </a:p>
        </p:txBody>
      </p:sp>
      <p:sp>
        <p:nvSpPr>
          <p:cNvPr id="4" name="スライド番号プレースホルダー 1">
            <a:extLst>
              <a:ext uri="{FF2B5EF4-FFF2-40B4-BE49-F238E27FC236}">
                <a16:creationId xmlns:a16="http://schemas.microsoft.com/office/drawing/2014/main" id="{36E55C55-6E15-3F5C-A8B4-EBAA63CBF5E8}"/>
              </a:ext>
            </a:extLst>
          </p:cNvPr>
          <p:cNvSpPr>
            <a:spLocks noGrp="1"/>
          </p:cNvSpPr>
          <p:nvPr>
            <p:ph type="sldNum" idx="12"/>
          </p:nvPr>
        </p:nvSpPr>
        <p:spPr>
          <a:xfrm>
            <a:off x="9448800" y="6394177"/>
            <a:ext cx="2743200" cy="365125"/>
          </a:xfrm>
        </p:spPr>
        <p:txBody>
          <a:bodyPr anchor="ctr"/>
          <a:lstStyle/>
          <a:p>
            <a:pPr algn="r">
              <a:buNone/>
              <a:defRPr sz="1200">
                <a:latin typeface="BIZ UDゴシック"/>
                <a:ea typeface="BIZ UDゴシック"/>
                <a:cs typeface="BIZ UDゴシック"/>
              </a:defRPr>
            </a:pPr>
            <a:fld id="{3E3501F0-18D7-7228-B862-ABAB37B6B8E7}" type="slidenum">
              <a:rPr sz="1200">
                <a:latin typeface="BIZ UDゴシック"/>
                <a:ea typeface="BIZ UDゴシック"/>
                <a:cs typeface="BIZ UDゴシック"/>
              </a:rPr>
              <a:t>4</a:t>
            </a:fld>
            <a:endParaRPr sz="1400" dirty="0">
              <a:latin typeface="BIZ UDPゴシック"/>
              <a:ea typeface="BIZ UDPゴシック"/>
              <a:cs typeface="BIZ UDPゴシック"/>
            </a:endParaRPr>
          </a:p>
        </p:txBody>
      </p:sp>
      <p:graphicFrame>
        <p:nvGraphicFramePr>
          <p:cNvPr id="28" name="表 8"/>
          <p:cNvGraphicFramePr/>
          <p:nvPr>
            <p:extLst>
              <p:ext uri="{D42A27DB-BD31-4B8C-83A1-F6EECF244321}">
                <p14:modId xmlns:p14="http://schemas.microsoft.com/office/powerpoint/2010/main" val="377959852"/>
              </p:ext>
            </p:extLst>
          </p:nvPr>
        </p:nvGraphicFramePr>
        <p:xfrm>
          <a:off x="269358" y="1573685"/>
          <a:ext cx="1199520" cy="370840"/>
        </p:xfrm>
        <a:graphic>
          <a:graphicData uri="http://schemas.openxmlformats.org/drawingml/2006/table">
            <a:tbl>
              <a:tblPr firstRow="1" bandRow="1">
                <a:tableStyleId>{5C22544A-7EE6-4342-B048-85BDC9FD1C3A}</a:tableStyleId>
              </a:tblPr>
              <a:tblGrid>
                <a:gridCol w="1199520">
                  <a:extLst>
                    <a:ext uri="{9D8B030D-6E8A-4147-A177-3AD203B41FA5}">
                      <a16:colId xmlns:a16="http://schemas.microsoft.com/office/drawing/2014/main" val="20000"/>
                    </a:ext>
                  </a:extLst>
                </a:gridCol>
              </a:tblGrid>
              <a:tr h="370840">
                <a:tc>
                  <a:txBody>
                    <a:bodyPr/>
                    <a:lstStyle/>
                    <a:p>
                      <a:pPr algn="l">
                        <a:buNone/>
                      </a:pPr>
                      <a:r>
                        <a:rPr sz="1800" dirty="0">
                          <a:solidFill>
                            <a:schemeClr val="tx1"/>
                          </a:solidFill>
                          <a:latin typeface="BIZ UDゴシック"/>
                          <a:ea typeface="BIZ UDゴシック"/>
                          <a:cs typeface="BIZ UDゴシック"/>
                        </a:rPr>
                        <a:t>検討対象</a:t>
                      </a:r>
                    </a:p>
                  </a:txBody>
                  <a:tcPr>
                    <a:lnB w="76200" cmpd="sng">
                      <a:solidFill>
                        <a:srgbClr val="FFC000"/>
                      </a:solidFill>
                      <a:prstDash val="solid"/>
                    </a:lnB>
                    <a:gradFill>
                      <a:gsLst>
                        <a:gs pos="75000">
                          <a:srgbClr val="FFC000"/>
                        </a:gs>
                        <a:gs pos="92000">
                          <a:srgbClr val="FFC000"/>
                        </a:gs>
                        <a:gs pos="58000">
                          <a:schemeClr val="bg1">
                            <a:alpha val="0"/>
                          </a:schemeClr>
                        </a:gs>
                        <a:gs pos="100000">
                          <a:srgbClr val="FFC000"/>
                        </a:gs>
                      </a:gsLst>
                      <a:lin ang="5400000" scaled="1"/>
                    </a:gradFill>
                  </a:tcPr>
                </a:tc>
                <a:extLst>
                  <a:ext uri="{0D108BD9-81ED-4DB2-BD59-A6C34878D82A}">
                    <a16:rowId xmlns:a16="http://schemas.microsoft.com/office/drawing/2014/main" val="10000"/>
                  </a:ext>
                </a:extLst>
              </a:tr>
            </a:tbl>
          </a:graphicData>
        </a:graphic>
      </p:graphicFrame>
      <p:sp>
        <p:nvSpPr>
          <p:cNvPr id="3" name="takeaway-band">
            <a:extLst>
              <a:ext uri="{FF2B5EF4-FFF2-40B4-BE49-F238E27FC236}">
                <a16:creationId xmlns:a16="http://schemas.microsoft.com/office/drawing/2014/main" id="{0C01AE22-E1BF-C3ED-9031-40C1EF6DD559}"/>
              </a:ext>
            </a:extLst>
          </p:cNvPr>
          <p:cNvSpPr>
            <a:spLocks noGrp="1"/>
          </p:cNvSpPr>
          <p:nvPr/>
        </p:nvSpPr>
        <p:spPr>
          <a:xfrm>
            <a:off x="361950" y="742951"/>
            <a:ext cx="11830050" cy="619434"/>
          </a:xfrm>
          <a:prstGeom prst="rect">
            <a:avLst/>
          </a:prstGeom>
          <a:solidFill>
            <a:srgbClr val="BDD7EE"/>
          </a:solidFill>
          <a:ln w="0">
            <a:solidFill>
              <a:srgbClr val="BDD7EE"/>
            </a:solidFill>
            <a:prstDash val="solid"/>
          </a:ln>
        </p:spPr>
        <p:txBody>
          <a:bodyPr/>
          <a:lstStyle/>
          <a:p>
            <a:pPr marL="174625" indent="-174625">
              <a:spcBef>
                <a:spcPts val="600"/>
              </a:spcBef>
              <a:buNone/>
            </a:pPr>
            <a:r>
              <a:rPr sz="1400" dirty="0">
                <a:latin typeface="BIZ UDゴシック"/>
                <a:ea typeface="BIZ UDゴシック"/>
                <a:cs typeface="BIZ UDゴシック"/>
              </a:rPr>
              <a:t>◆第１回検討会議のご意見を踏まえ、「富士山噴火・広域降灰」と「首都直下地震との複合災害」を対象に、電力・情報通信等の支障が首都中枢機能に及ぼす影響を確認するとともに、予見可能性及び大阪への同時影響の観点から災害特性を整理する。</a:t>
            </a:r>
          </a:p>
        </p:txBody>
      </p:sp>
      <p:graphicFrame>
        <p:nvGraphicFramePr>
          <p:cNvPr id="31" name="表 6"/>
          <p:cNvGraphicFramePr/>
          <p:nvPr>
            <p:extLst>
              <p:ext uri="{D42A27DB-BD31-4B8C-83A1-F6EECF244321}">
                <p14:modId xmlns:p14="http://schemas.microsoft.com/office/powerpoint/2010/main" val="141839047"/>
              </p:ext>
            </p:extLst>
          </p:nvPr>
        </p:nvGraphicFramePr>
        <p:xfrm>
          <a:off x="269359" y="3994685"/>
          <a:ext cx="2067442" cy="370840"/>
        </p:xfrm>
        <a:graphic>
          <a:graphicData uri="http://schemas.openxmlformats.org/drawingml/2006/table">
            <a:tbl>
              <a:tblPr firstRow="1" bandRow="1">
                <a:tableStyleId>{5C22544A-7EE6-4342-B048-85BDC9FD1C3A}</a:tableStyleId>
              </a:tblPr>
              <a:tblGrid>
                <a:gridCol w="2067442">
                  <a:extLst>
                    <a:ext uri="{9D8B030D-6E8A-4147-A177-3AD203B41FA5}">
                      <a16:colId xmlns:a16="http://schemas.microsoft.com/office/drawing/2014/main" val="20000"/>
                    </a:ext>
                  </a:extLst>
                </a:gridCol>
              </a:tblGrid>
              <a:tr h="370840">
                <a:tc>
                  <a:txBody>
                    <a:bodyPr/>
                    <a:lstStyle/>
                    <a:p>
                      <a:pPr algn="l">
                        <a:buNone/>
                      </a:pPr>
                      <a:r>
                        <a:rPr sz="1800" dirty="0">
                          <a:solidFill>
                            <a:schemeClr val="tx1"/>
                          </a:solidFill>
                          <a:latin typeface="BIZ UDゴシック"/>
                          <a:ea typeface="BIZ UDゴシック"/>
                          <a:cs typeface="BIZ UDゴシック"/>
                        </a:rPr>
                        <a:t>災害特性の整理軸</a:t>
                      </a:r>
                    </a:p>
                  </a:txBody>
                  <a:tcPr>
                    <a:lnB w="76200" cmpd="sng">
                      <a:solidFill>
                        <a:srgbClr val="FFC000"/>
                      </a:solidFill>
                      <a:prstDash val="solid"/>
                    </a:lnB>
                    <a:gradFill>
                      <a:gsLst>
                        <a:gs pos="75000">
                          <a:srgbClr val="FFC000"/>
                        </a:gs>
                        <a:gs pos="92000">
                          <a:srgbClr val="FFC000"/>
                        </a:gs>
                        <a:gs pos="58000">
                          <a:schemeClr val="bg1">
                            <a:alpha val="0"/>
                          </a:schemeClr>
                        </a:gs>
                        <a:gs pos="100000">
                          <a:srgbClr val="FFC000"/>
                        </a:gs>
                      </a:gsLst>
                      <a:lin ang="5400000" scaled="1"/>
                    </a:gradFill>
                  </a:tcPr>
                </a:tc>
                <a:extLst>
                  <a:ext uri="{0D108BD9-81ED-4DB2-BD59-A6C34878D82A}">
                    <a16:rowId xmlns:a16="http://schemas.microsoft.com/office/drawing/2014/main" val="10000"/>
                  </a:ext>
                </a:extLst>
              </a:tr>
            </a:tbl>
          </a:graphicData>
        </a:graphic>
      </p:graphicFrame>
      <p:sp>
        <p:nvSpPr>
          <p:cNvPr id="7" name="コンテンツ プレースホルダー 6">
            <a:extLst>
              <a:ext uri="{FF2B5EF4-FFF2-40B4-BE49-F238E27FC236}">
                <a16:creationId xmlns:a16="http://schemas.microsoft.com/office/drawing/2014/main" id="{A86E1C21-62F2-46A2-F97A-C2C9D6B93322}"/>
              </a:ext>
            </a:extLst>
          </p:cNvPr>
          <p:cNvSpPr>
            <a:spLocks noGrp="1"/>
          </p:cNvSpPr>
          <p:nvPr>
            <p:ph idx="1"/>
          </p:nvPr>
        </p:nvSpPr>
        <p:spPr/>
        <p:txBody>
          <a:bodyPr/>
          <a:lstStyle/>
          <a:p>
            <a:pPr marL="0" indent="0">
              <a:buNone/>
            </a:pPr>
            <a:endParaRPr lang="en-US" altLang="ja-JP" dirty="0"/>
          </a:p>
          <a:p>
            <a:pPr marL="0" indent="0">
              <a:buNone/>
            </a:pPr>
            <a:endParaRPr lang="ja-JP" altLang="en-US" dirty="0"/>
          </a:p>
        </p:txBody>
      </p:sp>
      <p:sp>
        <p:nvSpPr>
          <p:cNvPr id="9" name="コンテンツ プレースホルダー 5">
            <a:extLst>
              <a:ext uri="{FF2B5EF4-FFF2-40B4-BE49-F238E27FC236}">
                <a16:creationId xmlns:a16="http://schemas.microsoft.com/office/drawing/2014/main" id="{407592BB-F84B-2485-831B-170EA73E7989}"/>
              </a:ext>
            </a:extLst>
          </p:cNvPr>
          <p:cNvSpPr txBox="1">
            <a:spLocks/>
          </p:cNvSpPr>
          <p:nvPr/>
        </p:nvSpPr>
        <p:spPr>
          <a:xfrm>
            <a:off x="393405" y="2015159"/>
            <a:ext cx="4178595" cy="1432560"/>
          </a:xfrm>
        </p:spPr>
        <p:txBody>
          <a:bodyPr wrap="square">
            <a:noAutofit/>
          </a:bodyPr>
          <a:lst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a:lstStyle>
          <a:p>
            <a:pPr marL="0" indent="0">
              <a:lnSpc>
                <a:spcPct val="100000"/>
              </a:lnSpc>
              <a:spcBef>
                <a:spcPts val="600"/>
              </a:spcBef>
              <a:buFontTx/>
              <a:buNone/>
            </a:pPr>
            <a:r>
              <a:rPr kumimoji="0" lang="ja-JP" altLang="en-US" sz="1600" b="1" kern="0" dirty="0">
                <a:latin typeface="BIZ UDゴシック"/>
                <a:ea typeface="BIZ UDゴシック"/>
                <a:cs typeface="BIZ UDゴシック"/>
              </a:rPr>
              <a:t>１　富士山噴火・広域降灰</a:t>
            </a:r>
          </a:p>
          <a:p>
            <a:pPr marL="447675" indent="-174625">
              <a:lnSpc>
                <a:spcPct val="100000"/>
              </a:lnSpc>
              <a:spcBef>
                <a:spcPts val="600"/>
              </a:spcBef>
              <a:buFont typeface="Arial"/>
              <a:buChar char="•"/>
            </a:pPr>
            <a:r>
              <a:rPr kumimoji="0" lang="ja-JP" altLang="en-US" sz="1400" kern="0" dirty="0">
                <a:latin typeface="BIZ UDゴシック"/>
                <a:ea typeface="BIZ UDゴシック"/>
                <a:cs typeface="BIZ UDゴシック"/>
              </a:rPr>
              <a:t>東京圏を越える広範囲に影響する</a:t>
            </a:r>
          </a:p>
          <a:p>
            <a:pPr marL="447675" indent="-174625">
              <a:lnSpc>
                <a:spcPct val="100000"/>
              </a:lnSpc>
              <a:spcBef>
                <a:spcPts val="600"/>
              </a:spcBef>
              <a:buFont typeface="Arial"/>
              <a:buChar char="•"/>
            </a:pPr>
            <a:r>
              <a:rPr kumimoji="0" lang="ja-JP" altLang="en-US" sz="1400" kern="0" dirty="0">
                <a:latin typeface="BIZ UDゴシック"/>
                <a:ea typeface="BIZ UDゴシック"/>
                <a:cs typeface="BIZ UDゴシック"/>
              </a:rPr>
              <a:t>霞が関・立川が同時に影響を受ける</a:t>
            </a:r>
          </a:p>
          <a:p>
            <a:pPr marL="447675" indent="-174625">
              <a:lnSpc>
                <a:spcPct val="100000"/>
              </a:lnSpc>
              <a:spcBef>
                <a:spcPts val="600"/>
              </a:spcBef>
              <a:buFont typeface="Arial"/>
              <a:buChar char="•"/>
            </a:pPr>
            <a:r>
              <a:rPr kumimoji="0" lang="ja-JP" altLang="en-US" sz="1400" kern="0" dirty="0">
                <a:latin typeface="BIZ UDゴシック"/>
                <a:ea typeface="BIZ UDゴシック"/>
                <a:cs typeface="BIZ UDゴシック"/>
              </a:rPr>
              <a:t>収束時期が不明</a:t>
            </a:r>
          </a:p>
        </p:txBody>
      </p:sp>
      <p:sp>
        <p:nvSpPr>
          <p:cNvPr id="11" name="コンテンツ プレースホルダー 5">
            <a:extLst>
              <a:ext uri="{FF2B5EF4-FFF2-40B4-BE49-F238E27FC236}">
                <a16:creationId xmlns:a16="http://schemas.microsoft.com/office/drawing/2014/main" id="{0903E3CE-4DF6-9F00-6B35-E64DE3A571C3}"/>
              </a:ext>
            </a:extLst>
          </p:cNvPr>
          <p:cNvSpPr>
            <a:spLocks noGrp="1"/>
          </p:cNvSpPr>
          <p:nvPr/>
        </p:nvSpPr>
        <p:spPr>
          <a:xfrm>
            <a:off x="4173167" y="2015159"/>
            <a:ext cx="8018834" cy="1847062"/>
          </a:xfrm>
        </p:spPr>
        <p:txBody>
          <a:bodyPr>
            <a:normAutofit/>
          </a:bodyPr>
          <a:lst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a:lstStyle>
          <a:p>
            <a:pPr marL="0" indent="0">
              <a:lnSpc>
                <a:spcPct val="100000"/>
              </a:lnSpc>
              <a:spcBef>
                <a:spcPts val="600"/>
              </a:spcBef>
              <a:buFontTx/>
              <a:buNone/>
            </a:pPr>
            <a:r>
              <a:rPr lang="ja-JP" altLang="en-US" sz="1600" b="1" dirty="0">
                <a:latin typeface="BIZ UDゴシック"/>
                <a:ea typeface="BIZ UDゴシック"/>
                <a:cs typeface="BIZ UDゴシック"/>
              </a:rPr>
              <a:t>２　首都直下地震との複合災害</a:t>
            </a:r>
            <a:endParaRPr lang="ja-JP" altLang="en-US" sz="1600" b="1" kern="0" dirty="0">
              <a:latin typeface="BIZ UDゴシック"/>
              <a:ea typeface="BIZ UDゴシック"/>
              <a:cs typeface="BIZ UDゴシック"/>
            </a:endParaRPr>
          </a:p>
          <a:p>
            <a:pPr marL="447675" indent="-174625">
              <a:lnSpc>
                <a:spcPct val="100000"/>
              </a:lnSpc>
              <a:spcBef>
                <a:spcPts val="600"/>
              </a:spcBef>
              <a:buFont typeface="Arial"/>
              <a:buChar char="•"/>
            </a:pPr>
            <a:r>
              <a:rPr lang="ja-JP" altLang="en-US" sz="1400" dirty="0">
                <a:latin typeface="BIZ UDゴシック"/>
                <a:ea typeface="BIZ UDゴシック"/>
                <a:cs typeface="BIZ UDゴシック"/>
              </a:rPr>
              <a:t>後続する「自然災害」</a:t>
            </a:r>
            <a:br>
              <a:rPr lang="ja-JP" altLang="en-US" sz="1400" dirty="0"/>
            </a:br>
            <a:r>
              <a:rPr lang="ja-JP" altLang="en-US" sz="1400" dirty="0">
                <a:latin typeface="BIZ UDゴシック"/>
                <a:ea typeface="BIZ UDゴシック"/>
                <a:cs typeface="BIZ UDゴシック"/>
              </a:rPr>
              <a:t>　地震、河川氾濫、高潮氾濫、台風、酷暑／厳冬</a:t>
            </a:r>
            <a:endParaRPr lang="ja-JP" altLang="en-US" sz="1400" kern="0" dirty="0">
              <a:latin typeface="BIZ UDゴシック"/>
              <a:ea typeface="BIZ UDゴシック"/>
              <a:cs typeface="BIZ UDゴシック"/>
            </a:endParaRPr>
          </a:p>
          <a:p>
            <a:pPr marL="447675" indent="-174625">
              <a:lnSpc>
                <a:spcPct val="100000"/>
              </a:lnSpc>
              <a:spcBef>
                <a:spcPts val="600"/>
              </a:spcBef>
              <a:buFont typeface="Arial"/>
              <a:buChar char="•"/>
            </a:pPr>
            <a:r>
              <a:rPr lang="ja-JP" altLang="en-US" sz="1400" dirty="0">
                <a:latin typeface="BIZ UDゴシック"/>
                <a:ea typeface="BIZ UDゴシック"/>
                <a:cs typeface="BIZ UDゴシック"/>
              </a:rPr>
              <a:t>後続する「自然災害以外」</a:t>
            </a:r>
            <a:br>
              <a:rPr lang="ja-JP" altLang="en-US" sz="1400" dirty="0"/>
            </a:br>
            <a:r>
              <a:rPr lang="ja-JP" altLang="en-US" sz="1400" dirty="0">
                <a:latin typeface="BIZ UDゴシック"/>
                <a:ea typeface="BIZ UDゴシック"/>
                <a:cs typeface="BIZ UDゴシック"/>
              </a:rPr>
              <a:t>　原子力災害、危険物災害・火災、武力攻撃・テロ、サイバー攻撃、大規模停電（ブラックアウト）、大規模通信障害、感染症</a:t>
            </a:r>
          </a:p>
          <a:p>
            <a:pPr marL="0" indent="0">
              <a:lnSpc>
                <a:spcPct val="100000"/>
              </a:lnSpc>
              <a:spcBef>
                <a:spcPts val="600"/>
              </a:spcBef>
              <a:buFontTx/>
              <a:buNone/>
            </a:pPr>
            <a:endParaRPr lang="ja-JP" altLang="en-US" sz="1400" kern="0" dirty="0">
              <a:latin typeface="BIZ UDゴシック"/>
              <a:ea typeface="BIZ UDゴシック"/>
              <a:cs typeface="BIZ UDゴシック"/>
            </a:endParaRPr>
          </a:p>
        </p:txBody>
      </p:sp>
      <p:graphicFrame>
        <p:nvGraphicFramePr>
          <p:cNvPr id="15" name="表 9"/>
          <p:cNvGraphicFramePr/>
          <p:nvPr>
            <p:extLst>
              <p:ext uri="{D42A27DB-BD31-4B8C-83A1-F6EECF244321}">
                <p14:modId xmlns:p14="http://schemas.microsoft.com/office/powerpoint/2010/main" val="2875628079"/>
              </p:ext>
            </p:extLst>
          </p:nvPr>
        </p:nvGraphicFramePr>
        <p:xfrm>
          <a:off x="801385" y="4468675"/>
          <a:ext cx="11255148" cy="1219200"/>
        </p:xfrm>
        <a:graphic>
          <a:graphicData uri="http://schemas.openxmlformats.org/drawingml/2006/table">
            <a:tbl>
              <a:tblPr>
                <a:tableStyleId>{5940675A-B579-460E-94D1-54222C63F5DA}</a:tableStyleId>
              </a:tblPr>
              <a:tblGrid>
                <a:gridCol w="2984592">
                  <a:extLst>
                    <a:ext uri="{9D8B030D-6E8A-4147-A177-3AD203B41FA5}">
                      <a16:colId xmlns:a16="http://schemas.microsoft.com/office/drawing/2014/main" val="20000"/>
                    </a:ext>
                  </a:extLst>
                </a:gridCol>
                <a:gridCol w="8270556">
                  <a:extLst>
                    <a:ext uri="{9D8B030D-6E8A-4147-A177-3AD203B41FA5}">
                      <a16:colId xmlns:a16="http://schemas.microsoft.com/office/drawing/2014/main" val="20001"/>
                    </a:ext>
                  </a:extLst>
                </a:gridCol>
              </a:tblGrid>
              <a:tr h="0">
                <a:tc>
                  <a:txBody>
                    <a:bodyPr/>
                    <a:lstStyle/>
                    <a:p>
                      <a:pPr algn="ctr">
                        <a:buNone/>
                      </a:pPr>
                      <a:r>
                        <a:rPr sz="1400" b="1" dirty="0">
                          <a:solidFill>
                            <a:schemeClr val="bg1"/>
                          </a:solidFill>
                          <a:latin typeface="BIZ UDゴシック"/>
                          <a:ea typeface="BIZ UDゴシック"/>
                          <a:cs typeface="BIZ UDゴシック"/>
                        </a:rPr>
                        <a:t>整理軸</a:t>
                      </a:r>
                    </a:p>
                  </a:txBody>
                  <a:tcPr anchor="ctr">
                    <a:solidFill>
                      <a:srgbClr val="002060"/>
                    </a:solidFill>
                  </a:tcPr>
                </a:tc>
                <a:tc>
                  <a:txBody>
                    <a:bodyPr/>
                    <a:lstStyle/>
                    <a:p>
                      <a:pPr algn="ctr">
                        <a:buNone/>
                      </a:pPr>
                      <a:r>
                        <a:rPr sz="1400" b="1" dirty="0">
                          <a:solidFill>
                            <a:schemeClr val="bg1"/>
                          </a:solidFill>
                          <a:latin typeface="BIZ UDゴシック"/>
                          <a:ea typeface="BIZ UDゴシック"/>
                          <a:cs typeface="BIZ UDゴシック"/>
                        </a:rPr>
                        <a:t>確認する内容</a:t>
                      </a:r>
                    </a:p>
                  </a:txBody>
                  <a:tcPr anchor="ctr">
                    <a:solidFill>
                      <a:srgbClr val="002060"/>
                    </a:solidFill>
                  </a:tcPr>
                </a:tc>
                <a:extLst>
                  <a:ext uri="{0D108BD9-81ED-4DB2-BD59-A6C34878D82A}">
                    <a16:rowId xmlns:a16="http://schemas.microsoft.com/office/drawing/2014/main" val="10000"/>
                  </a:ext>
                </a:extLst>
              </a:tr>
              <a:tr h="0">
                <a:tc>
                  <a:txBody>
                    <a:bodyPr/>
                    <a:lstStyle/>
                    <a:p>
                      <a:pPr>
                        <a:buNone/>
                      </a:pPr>
                      <a:r>
                        <a:rPr sz="1400" b="1" dirty="0">
                          <a:latin typeface="BIZ UDゴシック"/>
                          <a:ea typeface="BIZ UDゴシック"/>
                          <a:cs typeface="BIZ UDゴシック"/>
                        </a:rPr>
                        <a:t>① 首都中枢機能への影響</a:t>
                      </a:r>
                      <a:endParaRPr sz="1400" dirty="0">
                        <a:latin typeface="BIZ UDゴシック"/>
                        <a:ea typeface="BIZ UDゴシック"/>
                        <a:cs typeface="BIZ UDゴシック"/>
                      </a:endParaRPr>
                    </a:p>
                  </a:txBody>
                  <a:tcPr anchor="ctr"/>
                </a:tc>
                <a:tc>
                  <a:txBody>
                    <a:bodyPr/>
                    <a:lstStyle/>
                    <a:p>
                      <a:pPr>
                        <a:buNone/>
                      </a:pPr>
                      <a:r>
                        <a:rPr sz="1400" dirty="0">
                          <a:latin typeface="BIZ UDゴシック"/>
                          <a:ea typeface="BIZ UDゴシック"/>
                          <a:cs typeface="BIZ UDゴシック"/>
                        </a:rPr>
                        <a:t>電力・情報通信、交通等の支障により、首都中枢機能がどのように停滞・停止するか</a:t>
                      </a:r>
                    </a:p>
                  </a:txBody>
                  <a:tcPr anchor="ctr"/>
                </a:tc>
                <a:extLst>
                  <a:ext uri="{0D108BD9-81ED-4DB2-BD59-A6C34878D82A}">
                    <a16:rowId xmlns:a16="http://schemas.microsoft.com/office/drawing/2014/main" val="10001"/>
                  </a:ext>
                </a:extLst>
              </a:tr>
              <a:tr h="0">
                <a:tc>
                  <a:txBody>
                    <a:bodyPr/>
                    <a:lstStyle/>
                    <a:p>
                      <a:pPr>
                        <a:buNone/>
                      </a:pPr>
                      <a:r>
                        <a:rPr sz="1400" b="1" dirty="0">
                          <a:latin typeface="BIZ UDゴシック"/>
                          <a:ea typeface="BIZ UDゴシック"/>
                          <a:cs typeface="BIZ UDゴシック"/>
                        </a:rPr>
                        <a:t>② 予見可能性</a:t>
                      </a:r>
                      <a:endParaRPr sz="1400" dirty="0">
                        <a:latin typeface="BIZ UDゴシック"/>
                        <a:ea typeface="BIZ UDゴシック"/>
                        <a:cs typeface="BIZ UDゴシック"/>
                      </a:endParaRPr>
                    </a:p>
                  </a:txBody>
                  <a:tcPr anchor="ctr"/>
                </a:tc>
                <a:tc>
                  <a:txBody>
                    <a:bodyPr/>
                    <a:lstStyle/>
                    <a:p>
                      <a:pPr>
                        <a:buNone/>
                      </a:pPr>
                      <a:r>
                        <a:rPr sz="1400" dirty="0">
                          <a:latin typeface="BIZ UDゴシック"/>
                          <a:ea typeface="BIZ UDゴシック"/>
                          <a:cs typeface="BIZ UDゴシック"/>
                        </a:rPr>
                        <a:t>発災前にバックアップ準備を開始するための判断材料が得られるか</a:t>
                      </a:r>
                    </a:p>
                  </a:txBody>
                  <a:tcPr anchor="ctr"/>
                </a:tc>
                <a:extLst>
                  <a:ext uri="{0D108BD9-81ED-4DB2-BD59-A6C34878D82A}">
                    <a16:rowId xmlns:a16="http://schemas.microsoft.com/office/drawing/2014/main" val="10002"/>
                  </a:ext>
                </a:extLst>
              </a:tr>
              <a:tr h="0">
                <a:tc>
                  <a:txBody>
                    <a:bodyPr/>
                    <a:lstStyle/>
                    <a:p>
                      <a:pPr>
                        <a:buNone/>
                      </a:pPr>
                      <a:r>
                        <a:rPr sz="1400" b="1" dirty="0">
                          <a:latin typeface="BIZ UDゴシック"/>
                          <a:ea typeface="BIZ UDゴシック"/>
                          <a:cs typeface="BIZ UDゴシック"/>
                        </a:rPr>
                        <a:t>③ 大阪への同時影響</a:t>
                      </a:r>
                      <a:endParaRPr sz="1400" dirty="0">
                        <a:latin typeface="BIZ UDゴシック"/>
                        <a:ea typeface="BIZ UDゴシック"/>
                        <a:cs typeface="BIZ UDゴシック"/>
                      </a:endParaRPr>
                    </a:p>
                  </a:txBody>
                  <a:tcPr anchor="ctr"/>
                </a:tc>
                <a:tc>
                  <a:txBody>
                    <a:bodyPr/>
                    <a:lstStyle/>
                    <a:p>
                      <a:pPr>
                        <a:buNone/>
                      </a:pPr>
                      <a:r>
                        <a:rPr sz="1400" dirty="0">
                          <a:latin typeface="BIZ UDゴシック"/>
                          <a:ea typeface="BIZ UDゴシック"/>
                          <a:cs typeface="BIZ UDゴシック"/>
                        </a:rPr>
                        <a:t>大阪でも電力・情報通信、交通等に支障が生じ、代替拠点として利用できなくなる可能性があるか</a:t>
                      </a:r>
                    </a:p>
                  </a:txBody>
                  <a:tcPr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510884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EFAA47A9-C555-1DDD-9AF9-369CD977D16A}"/>
              </a:ext>
            </a:extLst>
          </p:cNvPr>
          <p:cNvSpPr>
            <a:spLocks noGrp="1"/>
          </p:cNvSpPr>
          <p:nvPr/>
        </p:nvSpPr>
        <p:spPr>
          <a:xfrm>
            <a:off x="0" y="0"/>
            <a:ext cx="12192000" cy="6194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sz="2400" b="1" dirty="0">
                <a:solidFill>
                  <a:schemeClr val="bg1"/>
                </a:solidFill>
                <a:latin typeface="BIZ UDPゴシック"/>
                <a:ea typeface="BIZ UDPゴシック"/>
                <a:cs typeface="BIZ UDPゴシック"/>
              </a:rPr>
              <a:t>Ⅰー</a:t>
            </a:r>
            <a:r>
              <a:rPr lang="ja-JP" altLang="en-US" sz="2400" b="1" dirty="0">
                <a:solidFill>
                  <a:schemeClr val="bg1"/>
                </a:solidFill>
                <a:latin typeface="BIZ UDPゴシック"/>
                <a:ea typeface="BIZ UDPゴシック"/>
                <a:cs typeface="BIZ UDPゴシック"/>
              </a:rPr>
              <a:t>２</a:t>
            </a:r>
            <a:r>
              <a:rPr sz="2400" b="1" dirty="0">
                <a:solidFill>
                  <a:schemeClr val="bg1"/>
                </a:solidFill>
                <a:latin typeface="BIZ UDPゴシック"/>
                <a:ea typeface="BIZ UDPゴシック"/>
                <a:cs typeface="BIZ UDPゴシック"/>
              </a:rPr>
              <a:t>　第１回会議で追加された検討対象：台風の被害実績　（1／２）</a:t>
            </a:r>
          </a:p>
        </p:txBody>
      </p:sp>
      <p:sp>
        <p:nvSpPr>
          <p:cNvPr id="4" name="スライド番号プレースホルダー 1">
            <a:extLst>
              <a:ext uri="{FF2B5EF4-FFF2-40B4-BE49-F238E27FC236}">
                <a16:creationId xmlns:a16="http://schemas.microsoft.com/office/drawing/2014/main" id="{14ED7BDD-FA6C-9B82-CDF3-6C0926D86A1E}"/>
              </a:ext>
            </a:extLst>
          </p:cNvPr>
          <p:cNvSpPr>
            <a:spLocks noGrp="1"/>
          </p:cNvSpPr>
          <p:nvPr>
            <p:ph type="sldNum" idx="12"/>
          </p:nvPr>
        </p:nvSpPr>
        <p:spPr>
          <a:xfrm>
            <a:off x="9448800" y="6394177"/>
            <a:ext cx="2743200" cy="365125"/>
          </a:xfrm>
        </p:spPr>
        <p:txBody>
          <a:bodyPr anchor="ctr"/>
          <a:lstStyle/>
          <a:p>
            <a:pPr algn="r">
              <a:buNone/>
              <a:defRPr sz="1200">
                <a:latin typeface="BIZ UDゴシック"/>
                <a:ea typeface="BIZ UDゴシック"/>
                <a:cs typeface="BIZ UDゴシック"/>
              </a:defRPr>
            </a:pPr>
            <a:fld id="{9712DE89-1E5A-24B4-8598-605485EFD33F}" type="slidenum">
              <a:rPr sz="1200">
                <a:latin typeface="BIZ UDゴシック"/>
                <a:ea typeface="BIZ UDゴシック"/>
                <a:cs typeface="BIZ UDゴシック"/>
              </a:rPr>
              <a:t>5</a:t>
            </a:fld>
            <a:endParaRPr sz="1400" dirty="0">
              <a:latin typeface="BIZ UDPゴシック"/>
              <a:ea typeface="BIZ UDPゴシック"/>
              <a:cs typeface="BIZ UDPゴシック"/>
            </a:endParaRPr>
          </a:p>
        </p:txBody>
      </p:sp>
      <p:sp>
        <p:nvSpPr>
          <p:cNvPr id="13" name="テキスト ボックス 12">
            <a:extLst>
              <a:ext uri="{FF2B5EF4-FFF2-40B4-BE49-F238E27FC236}">
                <a16:creationId xmlns:a16="http://schemas.microsoft.com/office/drawing/2014/main" id="{4FC6D7AB-E960-1D7F-A96B-10EBD4FC06FA}"/>
              </a:ext>
            </a:extLst>
          </p:cNvPr>
          <p:cNvSpPr>
            <a:spLocks noGrp="1"/>
          </p:cNvSpPr>
          <p:nvPr/>
        </p:nvSpPr>
        <p:spPr>
          <a:xfrm>
            <a:off x="0" y="6592706"/>
            <a:ext cx="8803532" cy="261610"/>
          </a:xfrm>
          <a:prstGeom prst="rect">
            <a:avLst/>
          </a:prstGeom>
          <a:noFill/>
        </p:spPr>
        <p:txBody>
          <a:bodyPr wrap="square">
            <a:spAutoFit/>
          </a:bodyPr>
          <a:lstStyle/>
          <a:p>
            <a:r>
              <a:rPr sz="1100" dirty="0">
                <a:latin typeface="BIZ UDゴシック"/>
                <a:ea typeface="BIZ UDゴシック"/>
                <a:cs typeface="BIZ UDゴシック"/>
              </a:rPr>
              <a:t>出典：内閣府「令和元年台風第19号等による災害からの避難に関するワーキンググループ（第１回）資料」（令和元年12月18日）</a:t>
            </a:r>
          </a:p>
        </p:txBody>
      </p:sp>
      <p:pic>
        <p:nvPicPr>
          <p:cNvPr id="30" name="図 20"/>
          <p:cNvPicPr>
            <a:picLocks noChangeAspect="1"/>
          </p:cNvPicPr>
          <p:nvPr/>
        </p:nvPicPr>
        <p:blipFill>
          <a:blip r:embed="rId3"/>
          <a:stretch>
            <a:fillRect/>
          </a:stretch>
        </p:blipFill>
        <p:spPr>
          <a:xfrm>
            <a:off x="134565" y="1886752"/>
            <a:ext cx="4972456" cy="4714873"/>
          </a:xfrm>
          <a:prstGeom prst="rect">
            <a:avLst/>
          </a:prstGeom>
        </p:spPr>
      </p:pic>
      <p:graphicFrame>
        <p:nvGraphicFramePr>
          <p:cNvPr id="31" name="表 21"/>
          <p:cNvGraphicFramePr/>
          <p:nvPr>
            <p:extLst>
              <p:ext uri="{D42A27DB-BD31-4B8C-83A1-F6EECF244321}">
                <p14:modId xmlns:p14="http://schemas.microsoft.com/office/powerpoint/2010/main" val="2385810948"/>
              </p:ext>
            </p:extLst>
          </p:nvPr>
        </p:nvGraphicFramePr>
        <p:xfrm>
          <a:off x="6096000" y="1928566"/>
          <a:ext cx="5246452" cy="3897144"/>
        </p:xfrm>
        <a:graphic>
          <a:graphicData uri="http://schemas.openxmlformats.org/drawingml/2006/table">
            <a:tbl>
              <a:tblPr>
                <a:tableStyleId>{5940675A-B579-460E-94D1-54222C63F5DA}</a:tableStyleId>
              </a:tblPr>
              <a:tblGrid>
                <a:gridCol w="2623226">
                  <a:extLst>
                    <a:ext uri="{9D8B030D-6E8A-4147-A177-3AD203B41FA5}">
                      <a16:colId xmlns:a16="http://schemas.microsoft.com/office/drawing/2014/main" val="20000"/>
                    </a:ext>
                  </a:extLst>
                </a:gridCol>
                <a:gridCol w="2623226">
                  <a:extLst>
                    <a:ext uri="{9D8B030D-6E8A-4147-A177-3AD203B41FA5}">
                      <a16:colId xmlns:a16="http://schemas.microsoft.com/office/drawing/2014/main" val="20001"/>
                    </a:ext>
                  </a:extLst>
                </a:gridCol>
              </a:tblGrid>
              <a:tr h="487143">
                <a:tc>
                  <a:txBody>
                    <a:bodyPr/>
                    <a:lstStyle/>
                    <a:p>
                      <a:pPr algn="ctr">
                        <a:lnSpc>
                          <a:spcPct val="150000"/>
                        </a:lnSpc>
                        <a:buNone/>
                      </a:pPr>
                      <a:r>
                        <a:rPr sz="2000" dirty="0">
                          <a:latin typeface="BIZ UDゴシック"/>
                          <a:ea typeface="BIZ UDゴシック"/>
                          <a:cs typeface="BIZ UDゴシック"/>
                        </a:rPr>
                        <a:t>項目</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tc>
                  <a:txBody>
                    <a:bodyPr/>
                    <a:lstStyle/>
                    <a:p>
                      <a:pPr algn="ctr">
                        <a:lnSpc>
                          <a:spcPct val="150000"/>
                        </a:lnSpc>
                        <a:buNone/>
                      </a:pPr>
                      <a:r>
                        <a:rPr sz="2000" dirty="0">
                          <a:latin typeface="BIZ UDゴシック"/>
                          <a:ea typeface="BIZ UDゴシック"/>
                          <a:cs typeface="BIZ UDゴシック"/>
                        </a:rPr>
                        <a:t>被害</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extLst>
                  <a:ext uri="{0D108BD9-81ED-4DB2-BD59-A6C34878D82A}">
                    <a16:rowId xmlns:a16="http://schemas.microsoft.com/office/drawing/2014/main" val="10000"/>
                  </a:ext>
                </a:extLst>
              </a:tr>
              <a:tr h="487143">
                <a:tc>
                  <a:txBody>
                    <a:bodyPr/>
                    <a:lstStyle/>
                    <a:p>
                      <a:pPr>
                        <a:lnSpc>
                          <a:spcPct val="150000"/>
                        </a:lnSpc>
                        <a:buNone/>
                      </a:pPr>
                      <a:r>
                        <a:rPr sz="2000" dirty="0">
                          <a:latin typeface="BIZ UDゴシック"/>
                          <a:ea typeface="BIZ UDゴシック"/>
                          <a:cs typeface="BIZ UDゴシック"/>
                        </a:rPr>
                        <a:t>死者</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tc>
                  <a:txBody>
                    <a:bodyPr/>
                    <a:lstStyle/>
                    <a:p>
                      <a:pPr algn="r">
                        <a:lnSpc>
                          <a:spcPct val="150000"/>
                        </a:lnSpc>
                        <a:buNone/>
                      </a:pPr>
                      <a:r>
                        <a:rPr sz="2000" b="1" dirty="0">
                          <a:latin typeface="BIZ UDゴシック"/>
                          <a:ea typeface="BIZ UDゴシック"/>
                          <a:cs typeface="BIZ UDゴシック"/>
                        </a:rPr>
                        <a:t>91人</a:t>
                      </a:r>
                      <a:endParaRPr sz="2000" dirty="0">
                        <a:latin typeface="BIZ UDゴシック"/>
                        <a:ea typeface="BIZ UDゴシック"/>
                        <a:cs typeface="BIZ UDゴシック"/>
                      </a:endParaRP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extLst>
                  <a:ext uri="{0D108BD9-81ED-4DB2-BD59-A6C34878D82A}">
                    <a16:rowId xmlns:a16="http://schemas.microsoft.com/office/drawing/2014/main" val="10001"/>
                  </a:ext>
                </a:extLst>
              </a:tr>
              <a:tr h="487143">
                <a:tc>
                  <a:txBody>
                    <a:bodyPr/>
                    <a:lstStyle/>
                    <a:p>
                      <a:pPr>
                        <a:lnSpc>
                          <a:spcPct val="150000"/>
                        </a:lnSpc>
                        <a:buNone/>
                      </a:pPr>
                      <a:r>
                        <a:rPr sz="2000" dirty="0">
                          <a:latin typeface="BIZ UDゴシック"/>
                          <a:ea typeface="BIZ UDゴシック"/>
                          <a:cs typeface="BIZ UDゴシック"/>
                        </a:rPr>
                        <a:t>行方不明者</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tc>
                  <a:txBody>
                    <a:bodyPr/>
                    <a:lstStyle/>
                    <a:p>
                      <a:pPr algn="r">
                        <a:lnSpc>
                          <a:spcPct val="150000"/>
                        </a:lnSpc>
                        <a:buNone/>
                      </a:pPr>
                      <a:r>
                        <a:rPr sz="2000" b="1" dirty="0">
                          <a:latin typeface="BIZ UDゴシック"/>
                          <a:ea typeface="BIZ UDゴシック"/>
                          <a:cs typeface="BIZ UDゴシック"/>
                        </a:rPr>
                        <a:t>３人</a:t>
                      </a:r>
                      <a:endParaRPr sz="2000" dirty="0">
                        <a:latin typeface="BIZ UDゴシック"/>
                        <a:ea typeface="BIZ UDゴシック"/>
                        <a:cs typeface="BIZ UDゴシック"/>
                      </a:endParaRP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extLst>
                  <a:ext uri="{0D108BD9-81ED-4DB2-BD59-A6C34878D82A}">
                    <a16:rowId xmlns:a16="http://schemas.microsoft.com/office/drawing/2014/main" val="10002"/>
                  </a:ext>
                </a:extLst>
              </a:tr>
              <a:tr h="487143">
                <a:tc>
                  <a:txBody>
                    <a:bodyPr/>
                    <a:lstStyle/>
                    <a:p>
                      <a:pPr>
                        <a:lnSpc>
                          <a:spcPct val="150000"/>
                        </a:lnSpc>
                        <a:buNone/>
                      </a:pPr>
                      <a:r>
                        <a:rPr sz="2000" dirty="0">
                          <a:latin typeface="BIZ UDゴシック"/>
                          <a:ea typeface="BIZ UDゴシック"/>
                          <a:cs typeface="BIZ UDゴシック"/>
                        </a:rPr>
                        <a:t>重傷者</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tc>
                  <a:txBody>
                    <a:bodyPr/>
                    <a:lstStyle/>
                    <a:p>
                      <a:pPr algn="r">
                        <a:lnSpc>
                          <a:spcPct val="150000"/>
                        </a:lnSpc>
                        <a:buNone/>
                      </a:pPr>
                      <a:r>
                        <a:rPr sz="2000" b="1" dirty="0">
                          <a:latin typeface="BIZ UDゴシック"/>
                          <a:ea typeface="BIZ UDゴシック"/>
                          <a:cs typeface="BIZ UDゴシック"/>
                        </a:rPr>
                        <a:t>42人</a:t>
                      </a:r>
                      <a:endParaRPr sz="2000" dirty="0">
                        <a:latin typeface="BIZ UDゴシック"/>
                        <a:ea typeface="BIZ UDゴシック"/>
                        <a:cs typeface="BIZ UDゴシック"/>
                      </a:endParaRP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extLst>
                  <a:ext uri="{0D108BD9-81ED-4DB2-BD59-A6C34878D82A}">
                    <a16:rowId xmlns:a16="http://schemas.microsoft.com/office/drawing/2014/main" val="10003"/>
                  </a:ext>
                </a:extLst>
              </a:tr>
              <a:tr h="487143">
                <a:tc>
                  <a:txBody>
                    <a:bodyPr/>
                    <a:lstStyle/>
                    <a:p>
                      <a:pPr>
                        <a:lnSpc>
                          <a:spcPct val="150000"/>
                        </a:lnSpc>
                        <a:buNone/>
                      </a:pPr>
                      <a:r>
                        <a:rPr sz="2000" dirty="0">
                          <a:latin typeface="BIZ UDゴシック"/>
                          <a:ea typeface="BIZ UDゴシック"/>
                          <a:cs typeface="BIZ UDゴシック"/>
                        </a:rPr>
                        <a:t>軽傷者</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tc>
                  <a:txBody>
                    <a:bodyPr/>
                    <a:lstStyle/>
                    <a:p>
                      <a:pPr algn="r">
                        <a:lnSpc>
                          <a:spcPct val="150000"/>
                        </a:lnSpc>
                        <a:buNone/>
                      </a:pPr>
                      <a:r>
                        <a:rPr sz="2000" b="1" dirty="0">
                          <a:latin typeface="BIZ UDゴシック"/>
                          <a:ea typeface="BIZ UDゴシック"/>
                          <a:cs typeface="BIZ UDゴシック"/>
                        </a:rPr>
                        <a:t>334人</a:t>
                      </a:r>
                      <a:endParaRPr sz="2000" dirty="0">
                        <a:latin typeface="BIZ UDゴシック"/>
                        <a:ea typeface="BIZ UDゴシック"/>
                        <a:cs typeface="BIZ UDゴシック"/>
                      </a:endParaRP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extLst>
                  <a:ext uri="{0D108BD9-81ED-4DB2-BD59-A6C34878D82A}">
                    <a16:rowId xmlns:a16="http://schemas.microsoft.com/office/drawing/2014/main" val="10004"/>
                  </a:ext>
                </a:extLst>
              </a:tr>
              <a:tr h="487143">
                <a:tc>
                  <a:txBody>
                    <a:bodyPr/>
                    <a:lstStyle/>
                    <a:p>
                      <a:pPr>
                        <a:lnSpc>
                          <a:spcPct val="150000"/>
                        </a:lnSpc>
                        <a:buNone/>
                      </a:pPr>
                      <a:r>
                        <a:rPr sz="2000" dirty="0">
                          <a:latin typeface="BIZ UDゴシック"/>
                          <a:ea typeface="BIZ UDゴシック"/>
                          <a:cs typeface="BIZ UDゴシック"/>
                        </a:rPr>
                        <a:t>全壊</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tc>
                  <a:txBody>
                    <a:bodyPr/>
                    <a:lstStyle/>
                    <a:p>
                      <a:pPr algn="r">
                        <a:lnSpc>
                          <a:spcPct val="150000"/>
                        </a:lnSpc>
                        <a:buNone/>
                      </a:pPr>
                      <a:r>
                        <a:rPr sz="2000" b="1" dirty="0">
                          <a:latin typeface="BIZ UDゴシック"/>
                          <a:ea typeface="BIZ UDゴシック"/>
                          <a:cs typeface="BIZ UDゴシック"/>
                        </a:rPr>
                        <a:t>3,273棟</a:t>
                      </a:r>
                      <a:endParaRPr sz="2000" dirty="0">
                        <a:latin typeface="BIZ UDゴシック"/>
                        <a:ea typeface="BIZ UDゴシック"/>
                        <a:cs typeface="BIZ UDゴシック"/>
                      </a:endParaRP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extLst>
                  <a:ext uri="{0D108BD9-81ED-4DB2-BD59-A6C34878D82A}">
                    <a16:rowId xmlns:a16="http://schemas.microsoft.com/office/drawing/2014/main" val="10005"/>
                  </a:ext>
                </a:extLst>
              </a:tr>
              <a:tr h="487143">
                <a:tc>
                  <a:txBody>
                    <a:bodyPr/>
                    <a:lstStyle/>
                    <a:p>
                      <a:pPr>
                        <a:lnSpc>
                          <a:spcPct val="150000"/>
                        </a:lnSpc>
                        <a:buNone/>
                      </a:pPr>
                      <a:r>
                        <a:rPr sz="2000" dirty="0">
                          <a:latin typeface="BIZ UDゴシック"/>
                          <a:ea typeface="BIZ UDゴシック"/>
                          <a:cs typeface="BIZ UDゴシック"/>
                        </a:rPr>
                        <a:t>半壊・一部損壊</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tc>
                  <a:txBody>
                    <a:bodyPr/>
                    <a:lstStyle/>
                    <a:p>
                      <a:pPr algn="r">
                        <a:lnSpc>
                          <a:spcPct val="150000"/>
                        </a:lnSpc>
                        <a:buNone/>
                      </a:pPr>
                      <a:r>
                        <a:rPr sz="2000" b="1" dirty="0">
                          <a:latin typeface="BIZ UDゴシック"/>
                          <a:ea typeface="BIZ UDゴシック"/>
                          <a:cs typeface="BIZ UDゴシック"/>
                        </a:rPr>
                        <a:t>63,743棟</a:t>
                      </a:r>
                      <a:endParaRPr sz="2000" dirty="0">
                        <a:latin typeface="BIZ UDゴシック"/>
                        <a:ea typeface="BIZ UDゴシック"/>
                        <a:cs typeface="BIZ UDゴシック"/>
                      </a:endParaRP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extLst>
                  <a:ext uri="{0D108BD9-81ED-4DB2-BD59-A6C34878D82A}">
                    <a16:rowId xmlns:a16="http://schemas.microsoft.com/office/drawing/2014/main" val="10006"/>
                  </a:ext>
                </a:extLst>
              </a:tr>
              <a:tr h="487143">
                <a:tc>
                  <a:txBody>
                    <a:bodyPr/>
                    <a:lstStyle/>
                    <a:p>
                      <a:pPr>
                        <a:lnSpc>
                          <a:spcPct val="150000"/>
                        </a:lnSpc>
                        <a:buNone/>
                      </a:pPr>
                      <a:r>
                        <a:rPr sz="2000" dirty="0">
                          <a:latin typeface="BIZ UDゴシック"/>
                          <a:ea typeface="BIZ UDゴシック"/>
                          <a:cs typeface="BIZ UDゴシック"/>
                        </a:rPr>
                        <a:t>床上・床下浸水</a:t>
                      </a: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tc>
                  <a:txBody>
                    <a:bodyPr/>
                    <a:lstStyle/>
                    <a:p>
                      <a:pPr algn="r">
                        <a:lnSpc>
                          <a:spcPct val="150000"/>
                        </a:lnSpc>
                        <a:buNone/>
                      </a:pPr>
                      <a:r>
                        <a:rPr sz="2000" b="1" dirty="0">
                          <a:latin typeface="BIZ UDゴシック"/>
                          <a:ea typeface="BIZ UDゴシック"/>
                          <a:cs typeface="BIZ UDゴシック"/>
                        </a:rPr>
                        <a:t>29,556棟</a:t>
                      </a:r>
                      <a:endParaRPr sz="2000" dirty="0">
                        <a:latin typeface="BIZ UDゴシック"/>
                        <a:ea typeface="BIZ UDゴシック"/>
                        <a:cs typeface="BIZ UDゴシック"/>
                      </a:endParaRPr>
                    </a:p>
                  </a:txBody>
                  <a:tcPr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tcPr>
                </a:tc>
                <a:extLst>
                  <a:ext uri="{0D108BD9-81ED-4DB2-BD59-A6C34878D82A}">
                    <a16:rowId xmlns:a16="http://schemas.microsoft.com/office/drawing/2014/main" val="10007"/>
                  </a:ext>
                </a:extLst>
              </a:tr>
            </a:tbl>
          </a:graphicData>
        </a:graphic>
      </p:graphicFrame>
      <p:sp>
        <p:nvSpPr>
          <p:cNvPr id="23" name="テキスト ボックス 22">
            <a:extLst>
              <a:ext uri="{FF2B5EF4-FFF2-40B4-BE49-F238E27FC236}">
                <a16:creationId xmlns:a16="http://schemas.microsoft.com/office/drawing/2014/main" id="{3EE3BF5D-21DE-73D5-7902-01EE9D28C466}"/>
              </a:ext>
            </a:extLst>
          </p:cNvPr>
          <p:cNvSpPr>
            <a:spLocks noGrp="1"/>
          </p:cNvSpPr>
          <p:nvPr/>
        </p:nvSpPr>
        <p:spPr>
          <a:xfrm>
            <a:off x="8299761" y="5926399"/>
            <a:ext cx="3757674" cy="430887"/>
          </a:xfrm>
          <a:prstGeom prst="rect">
            <a:avLst/>
          </a:prstGeom>
          <a:noFill/>
        </p:spPr>
        <p:txBody>
          <a:bodyPr wrap="square">
            <a:spAutoFit/>
          </a:bodyPr>
          <a:lstStyle/>
          <a:p>
            <a:r>
              <a:rPr sz="1100" dirty="0">
                <a:latin typeface="BIZ UDゴシック"/>
                <a:ea typeface="BIZ UDゴシック"/>
                <a:cs typeface="BIZ UDゴシック"/>
              </a:rPr>
              <a:t>出典：内閣府「令和２年版 防災白書」より作成</a:t>
            </a:r>
          </a:p>
          <a:p>
            <a:endParaRPr sz="1100" dirty="0">
              <a:latin typeface="BIZ UDゴシック"/>
              <a:ea typeface="BIZ UDゴシック"/>
              <a:cs typeface="BIZ UDゴシック"/>
            </a:endParaRPr>
          </a:p>
        </p:txBody>
      </p:sp>
      <p:sp>
        <p:nvSpPr>
          <p:cNvPr id="24" name="takeaway-band">
            <a:extLst>
              <a:ext uri="{FF2B5EF4-FFF2-40B4-BE49-F238E27FC236}">
                <a16:creationId xmlns:a16="http://schemas.microsoft.com/office/drawing/2014/main" id="{418FD47E-CEC7-AE36-B959-1C4F819ADA32}"/>
              </a:ext>
            </a:extLst>
          </p:cNvPr>
          <p:cNvSpPr>
            <a:spLocks noGrp="1"/>
          </p:cNvSpPr>
          <p:nvPr/>
        </p:nvSpPr>
        <p:spPr>
          <a:xfrm>
            <a:off x="361950" y="742951"/>
            <a:ext cx="11830050" cy="950196"/>
          </a:xfrm>
          <a:prstGeom prst="rect">
            <a:avLst/>
          </a:prstGeom>
          <a:solidFill>
            <a:srgbClr val="BDD7EE"/>
          </a:solidFill>
          <a:ln w="0">
            <a:solidFill>
              <a:srgbClr val="BDD7EE"/>
            </a:solidFill>
            <a:prstDash val="solid"/>
          </a:ln>
        </p:spPr>
        <p:txBody>
          <a:bodyPr/>
          <a:lstStyle/>
          <a:p>
            <a:pPr marL="174625" indent="-174625">
              <a:spcBef>
                <a:spcPts val="600"/>
              </a:spcBef>
              <a:buNone/>
            </a:pPr>
            <a:r>
              <a:rPr sz="1400" dirty="0">
                <a:latin typeface="BIZ UDゴシック"/>
                <a:ea typeface="BIZ UDゴシック"/>
                <a:cs typeface="BIZ UDゴシック"/>
              </a:rPr>
              <a:t>◆第１回検討会議において、台風による暴風や送電線被害等を検討対象に加えるべきとの意見があったことから、</a:t>
            </a:r>
            <a:r>
              <a:rPr sz="1400" b="1" u="sng" dirty="0">
                <a:latin typeface="BIZ UDゴシック"/>
                <a:ea typeface="BIZ UDゴシック"/>
                <a:cs typeface="BIZ UDゴシック"/>
              </a:rPr>
              <a:t>首都圏に大きな影響を与えた令和元年台風第19号を取り上げ、被害規模及び</a:t>
            </a:r>
            <a:r>
              <a:rPr lang="ja-JP" altLang="en-US" sz="1400" b="1" u="sng" dirty="0">
                <a:latin typeface="BIZ UDゴシック"/>
                <a:ea typeface="BIZ UDゴシック"/>
                <a:cs typeface="BIZ UDゴシック"/>
              </a:rPr>
              <a:t>首都中枢機能</a:t>
            </a:r>
            <a:r>
              <a:rPr sz="1400" b="1" u="sng" dirty="0">
                <a:latin typeface="BIZ UDゴシック"/>
                <a:ea typeface="BIZ UDゴシック"/>
                <a:cs typeface="BIZ UDゴシック"/>
              </a:rPr>
              <a:t>を支えるインフラへの影響を確認</a:t>
            </a:r>
            <a:r>
              <a:rPr sz="1400" dirty="0">
                <a:latin typeface="BIZ UDゴシック"/>
                <a:ea typeface="BIZ UDゴシック"/>
                <a:cs typeface="BIZ UDゴシック"/>
              </a:rPr>
              <a:t>する。</a:t>
            </a:r>
          </a:p>
          <a:p>
            <a:pPr marL="174625" indent="-174625">
              <a:spcBef>
                <a:spcPts val="600"/>
              </a:spcBef>
              <a:buNone/>
            </a:pPr>
            <a:r>
              <a:rPr sz="1400" dirty="0">
                <a:latin typeface="BIZ UDゴシック"/>
                <a:ea typeface="BIZ UDゴシック"/>
                <a:cs typeface="BIZ UDゴシック"/>
              </a:rPr>
              <a:t>◆本事例は、首都直下地震後に台風が重なる場合の追加的な機能支障、予見可能性及び大阪への同時影響を検討する際の基礎資料とする。</a:t>
            </a:r>
          </a:p>
        </p:txBody>
      </p:sp>
    </p:spTree>
    <p:extLst>
      <p:ext uri="{BB962C8B-B14F-4D97-AF65-F5344CB8AC3E}">
        <p14:creationId xmlns:p14="http://schemas.microsoft.com/office/powerpoint/2010/main" val="1334647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表 1"/>
          <p:cNvGraphicFramePr/>
          <p:nvPr>
            <p:extLst>
              <p:ext uri="{D42A27DB-BD31-4B8C-83A1-F6EECF244321}">
                <p14:modId xmlns:p14="http://schemas.microsoft.com/office/powerpoint/2010/main" val="747017817"/>
              </p:ext>
            </p:extLst>
          </p:nvPr>
        </p:nvGraphicFramePr>
        <p:xfrm>
          <a:off x="178986" y="1922072"/>
          <a:ext cx="11919092" cy="4821528"/>
        </p:xfrm>
        <a:graphic>
          <a:graphicData uri="http://schemas.openxmlformats.org/drawingml/2006/table">
            <a:tbl>
              <a:tblPr/>
              <a:tblGrid>
                <a:gridCol w="956044">
                  <a:extLst>
                    <a:ext uri="{9D8B030D-6E8A-4147-A177-3AD203B41FA5}">
                      <a16:colId xmlns:a16="http://schemas.microsoft.com/office/drawing/2014/main" val="20000"/>
                    </a:ext>
                  </a:extLst>
                </a:gridCol>
                <a:gridCol w="1370381">
                  <a:extLst>
                    <a:ext uri="{9D8B030D-6E8A-4147-A177-3AD203B41FA5}">
                      <a16:colId xmlns:a16="http://schemas.microsoft.com/office/drawing/2014/main" val="20001"/>
                    </a:ext>
                  </a:extLst>
                </a:gridCol>
                <a:gridCol w="1370381">
                  <a:extLst>
                    <a:ext uri="{9D8B030D-6E8A-4147-A177-3AD203B41FA5}">
                      <a16:colId xmlns:a16="http://schemas.microsoft.com/office/drawing/2014/main" val="20002"/>
                    </a:ext>
                  </a:extLst>
                </a:gridCol>
                <a:gridCol w="1370381">
                  <a:extLst>
                    <a:ext uri="{9D8B030D-6E8A-4147-A177-3AD203B41FA5}">
                      <a16:colId xmlns:a16="http://schemas.microsoft.com/office/drawing/2014/main" val="20003"/>
                    </a:ext>
                  </a:extLst>
                </a:gridCol>
                <a:gridCol w="1370381">
                  <a:extLst>
                    <a:ext uri="{9D8B030D-6E8A-4147-A177-3AD203B41FA5}">
                      <a16:colId xmlns:a16="http://schemas.microsoft.com/office/drawing/2014/main" val="20004"/>
                    </a:ext>
                  </a:extLst>
                </a:gridCol>
                <a:gridCol w="1370381">
                  <a:extLst>
                    <a:ext uri="{9D8B030D-6E8A-4147-A177-3AD203B41FA5}">
                      <a16:colId xmlns:a16="http://schemas.microsoft.com/office/drawing/2014/main" val="20005"/>
                    </a:ext>
                  </a:extLst>
                </a:gridCol>
                <a:gridCol w="1370381">
                  <a:extLst>
                    <a:ext uri="{9D8B030D-6E8A-4147-A177-3AD203B41FA5}">
                      <a16:colId xmlns:a16="http://schemas.microsoft.com/office/drawing/2014/main" val="20006"/>
                    </a:ext>
                  </a:extLst>
                </a:gridCol>
                <a:gridCol w="1370381">
                  <a:extLst>
                    <a:ext uri="{9D8B030D-6E8A-4147-A177-3AD203B41FA5}">
                      <a16:colId xmlns:a16="http://schemas.microsoft.com/office/drawing/2014/main" val="20007"/>
                    </a:ext>
                  </a:extLst>
                </a:gridCol>
                <a:gridCol w="1370381">
                  <a:extLst>
                    <a:ext uri="{9D8B030D-6E8A-4147-A177-3AD203B41FA5}">
                      <a16:colId xmlns:a16="http://schemas.microsoft.com/office/drawing/2014/main" val="20008"/>
                    </a:ext>
                  </a:extLst>
                </a:gridCol>
              </a:tblGrid>
              <a:tr h="298863">
                <a:tc>
                  <a:txBody>
                    <a:bodyPr/>
                    <a:lstStyle/>
                    <a:p>
                      <a:pPr algn="ctr">
                        <a:buNone/>
                      </a:pPr>
                      <a:r>
                        <a:rPr sz="1600" b="1" dirty="0">
                          <a:latin typeface="BIZ UDゴシック"/>
                          <a:ea typeface="BIZ UDゴシック"/>
                          <a:cs typeface="BIZ UDゴシック"/>
                        </a:rPr>
                        <a:t>項目</a:t>
                      </a:r>
                    </a:p>
                  </a:txBody>
                  <a:tcPr marL="35091" marR="35091" marT="17546" marB="17546"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tx2">
                        <a:lumMod val="25000"/>
                        <a:lumOff val="75000"/>
                      </a:schemeClr>
                    </a:solidFill>
                  </a:tcPr>
                </a:tc>
                <a:tc>
                  <a:txBody>
                    <a:bodyPr/>
                    <a:lstStyle/>
                    <a:p>
                      <a:pPr algn="ctr">
                        <a:buNone/>
                      </a:pPr>
                      <a:r>
                        <a:rPr sz="1600" b="1" dirty="0">
                          <a:latin typeface="BIZ UDゴシック"/>
                          <a:ea typeface="BIZ UDゴシック"/>
                          <a:cs typeface="BIZ UDゴシック"/>
                        </a:rPr>
                        <a:t>電力</a:t>
                      </a:r>
                    </a:p>
                  </a:txBody>
                  <a:tcPr marL="35091" marR="35091" marT="17546" marB="17546"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tx2">
                        <a:lumMod val="25000"/>
                        <a:lumOff val="75000"/>
                      </a:schemeClr>
                    </a:solidFill>
                  </a:tcPr>
                </a:tc>
                <a:tc>
                  <a:txBody>
                    <a:bodyPr/>
                    <a:lstStyle/>
                    <a:p>
                      <a:pPr algn="ctr">
                        <a:buNone/>
                      </a:pPr>
                      <a:r>
                        <a:rPr sz="1600" b="1" dirty="0">
                          <a:latin typeface="BIZ UDゴシック"/>
                          <a:ea typeface="BIZ UDゴシック"/>
                          <a:cs typeface="BIZ UDゴシック"/>
                        </a:rPr>
                        <a:t>情報通信</a:t>
                      </a:r>
                    </a:p>
                  </a:txBody>
                  <a:tcPr marL="35091" marR="35091" marT="17546" marB="17546"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tx2">
                        <a:lumMod val="25000"/>
                        <a:lumOff val="75000"/>
                      </a:schemeClr>
                    </a:solidFill>
                  </a:tcPr>
                </a:tc>
                <a:tc>
                  <a:txBody>
                    <a:bodyPr/>
                    <a:lstStyle/>
                    <a:p>
                      <a:pPr algn="ctr">
                        <a:buNone/>
                      </a:pPr>
                      <a:r>
                        <a:rPr sz="1600" b="1" dirty="0">
                          <a:latin typeface="BIZ UDゴシック"/>
                          <a:ea typeface="BIZ UDゴシック"/>
                          <a:cs typeface="BIZ UDゴシック"/>
                        </a:rPr>
                        <a:t>上水道</a:t>
                      </a:r>
                    </a:p>
                  </a:txBody>
                  <a:tcPr marL="35091" marR="35091" marT="17546" marB="17546"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tx2">
                        <a:lumMod val="25000"/>
                        <a:lumOff val="75000"/>
                      </a:schemeClr>
                    </a:solidFill>
                  </a:tcPr>
                </a:tc>
                <a:tc>
                  <a:txBody>
                    <a:bodyPr/>
                    <a:lstStyle/>
                    <a:p>
                      <a:pPr algn="ctr">
                        <a:buNone/>
                      </a:pPr>
                      <a:r>
                        <a:rPr sz="1600" b="1" dirty="0">
                          <a:latin typeface="BIZ UDゴシック"/>
                          <a:ea typeface="BIZ UDゴシック"/>
                          <a:cs typeface="BIZ UDゴシック"/>
                        </a:rPr>
                        <a:t>下水道</a:t>
                      </a:r>
                    </a:p>
                  </a:txBody>
                  <a:tcPr marL="35091" marR="35091" marT="17546" marB="17546"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tx2">
                        <a:lumMod val="25000"/>
                        <a:lumOff val="75000"/>
                      </a:schemeClr>
                    </a:solidFill>
                  </a:tcPr>
                </a:tc>
                <a:tc>
                  <a:txBody>
                    <a:bodyPr/>
                    <a:lstStyle/>
                    <a:p>
                      <a:pPr algn="ctr">
                        <a:buNone/>
                      </a:pPr>
                      <a:r>
                        <a:rPr sz="1600" b="1" dirty="0">
                          <a:latin typeface="BIZ UDゴシック"/>
                          <a:ea typeface="BIZ UDゴシック"/>
                          <a:cs typeface="BIZ UDゴシック"/>
                        </a:rPr>
                        <a:t>ガス</a:t>
                      </a:r>
                    </a:p>
                  </a:txBody>
                  <a:tcPr marL="35091" marR="35091" marT="17546" marB="17546"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tx2">
                        <a:lumMod val="25000"/>
                        <a:lumOff val="75000"/>
                      </a:schemeClr>
                    </a:solidFill>
                  </a:tcPr>
                </a:tc>
                <a:tc>
                  <a:txBody>
                    <a:bodyPr/>
                    <a:lstStyle/>
                    <a:p>
                      <a:pPr algn="ctr">
                        <a:buNone/>
                      </a:pPr>
                      <a:r>
                        <a:rPr sz="1600" b="1" dirty="0">
                          <a:latin typeface="BIZ UDゴシック"/>
                          <a:ea typeface="BIZ UDゴシック"/>
                          <a:cs typeface="BIZ UDゴシック"/>
                        </a:rPr>
                        <a:t>道路</a:t>
                      </a:r>
                    </a:p>
                  </a:txBody>
                  <a:tcPr marL="35091" marR="35091" marT="17546" marB="17546"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tx2">
                        <a:lumMod val="25000"/>
                        <a:lumOff val="75000"/>
                      </a:schemeClr>
                    </a:solidFill>
                  </a:tcPr>
                </a:tc>
                <a:tc>
                  <a:txBody>
                    <a:bodyPr/>
                    <a:lstStyle/>
                    <a:p>
                      <a:pPr algn="ctr">
                        <a:buNone/>
                      </a:pPr>
                      <a:r>
                        <a:rPr sz="1600" b="1" dirty="0">
                          <a:latin typeface="BIZ UDゴシック"/>
                          <a:ea typeface="BIZ UDゴシック"/>
                          <a:cs typeface="BIZ UDゴシック"/>
                        </a:rPr>
                        <a:t>鉄道</a:t>
                      </a:r>
                    </a:p>
                  </a:txBody>
                  <a:tcPr marL="35091" marR="35091" marT="17546" marB="17546"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tx2">
                        <a:lumMod val="25000"/>
                        <a:lumOff val="75000"/>
                      </a:schemeClr>
                    </a:solidFill>
                  </a:tcPr>
                </a:tc>
                <a:tc>
                  <a:txBody>
                    <a:bodyPr/>
                    <a:lstStyle/>
                    <a:p>
                      <a:pPr algn="ctr">
                        <a:buNone/>
                      </a:pPr>
                      <a:r>
                        <a:rPr sz="1600" b="1" dirty="0">
                          <a:latin typeface="BIZ UDゴシック"/>
                          <a:ea typeface="BIZ UDゴシック"/>
                          <a:cs typeface="BIZ UDゴシック"/>
                        </a:rPr>
                        <a:t>港湾・空港</a:t>
                      </a:r>
                    </a:p>
                  </a:txBody>
                  <a:tcPr marL="35091" marR="35091" marT="17546" marB="17546"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tx2">
                        <a:lumMod val="25000"/>
                        <a:lumOff val="75000"/>
                      </a:schemeClr>
                    </a:solidFill>
                  </a:tcPr>
                </a:tc>
                <a:extLst>
                  <a:ext uri="{0D108BD9-81ED-4DB2-BD59-A6C34878D82A}">
                    <a16:rowId xmlns:a16="http://schemas.microsoft.com/office/drawing/2014/main" val="10000"/>
                  </a:ext>
                </a:extLst>
              </a:tr>
              <a:tr h="1142144">
                <a:tc>
                  <a:txBody>
                    <a:bodyPr/>
                    <a:lstStyle/>
                    <a:p>
                      <a:pPr>
                        <a:buNone/>
                      </a:pPr>
                      <a:r>
                        <a:rPr sz="1400" b="1" dirty="0">
                          <a:latin typeface="BIZ UDゴシック"/>
                          <a:ea typeface="BIZ UDゴシック"/>
                          <a:cs typeface="BIZ UDゴシック"/>
                        </a:rPr>
                        <a:t>支障期間</a:t>
                      </a:r>
                      <a:endParaRPr sz="1400" dirty="0">
                        <a:latin typeface="BIZ UDゴシック"/>
                        <a:ea typeface="BIZ UDゴシック"/>
                        <a:cs typeface="BIZ UDゴシック"/>
                      </a:endParaRPr>
                    </a:p>
                  </a:txBody>
                  <a:tcPr marL="35091" marR="35091" marT="17546" marB="17546"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a:lstStyle/>
                    <a:p>
                      <a:pPr>
                        <a:buNone/>
                      </a:pPr>
                      <a:r>
                        <a:rPr sz="1400" dirty="0">
                          <a:highlight>
                            <a:srgbClr val="FFFF00"/>
                          </a:highlight>
                          <a:latin typeface="BIZ UDゴシック"/>
                          <a:ea typeface="BIZ UDゴシック"/>
                          <a:cs typeface="BIZ UDゴシック"/>
                        </a:rPr>
                        <a:t>一部地域で少なくとも</a:t>
                      </a:r>
                      <a:r>
                        <a:rPr sz="1400" b="1" dirty="0">
                          <a:highlight>
                            <a:srgbClr val="FFFF00"/>
                          </a:highlight>
                          <a:latin typeface="BIZ UDゴシック"/>
                          <a:ea typeface="BIZ UDゴシック"/>
                          <a:cs typeface="BIZ UDゴシック"/>
                        </a:rPr>
                        <a:t>約３日</a:t>
                      </a:r>
                      <a:r>
                        <a:rPr sz="1400" dirty="0">
                          <a:latin typeface="BIZ UDゴシック"/>
                          <a:ea typeface="BIZ UDゴシック"/>
                          <a:cs typeface="BIZ UDゴシック"/>
                        </a:rPr>
                        <a:t>。完全復旧時刻は確認できず</a:t>
                      </a:r>
                    </a:p>
                  </a:txBody>
                  <a:tcPr marL="35091" marR="35091" marT="17546" marB="17546">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a:lstStyle/>
                    <a:p>
                      <a:pPr>
                        <a:buNone/>
                      </a:pPr>
                      <a:r>
                        <a:rPr sz="1400" dirty="0">
                          <a:latin typeface="BIZ UDゴシック"/>
                          <a:ea typeface="BIZ UDゴシック"/>
                          <a:cs typeface="BIZ UDゴシック"/>
                        </a:rPr>
                        <a:t>局所的支障あり。東京都全体の期間は特定不能</a:t>
                      </a:r>
                    </a:p>
                  </a:txBody>
                  <a:tcPr marL="35091" marR="35091" marT="17546" marB="17546">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a:lstStyle/>
                    <a:p>
                      <a:pPr>
                        <a:buNone/>
                      </a:pPr>
                      <a:r>
                        <a:rPr sz="1400" dirty="0">
                          <a:latin typeface="BIZ UDゴシック"/>
                          <a:ea typeface="BIZ UDゴシック"/>
                          <a:cs typeface="BIZ UDゴシック"/>
                        </a:rPr>
                        <a:t>一部地域で一時断水。詳細な時間は特定不能</a:t>
                      </a:r>
                    </a:p>
                  </a:txBody>
                  <a:tcPr marL="35091" marR="35091" marT="17546" marB="17546">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a:lstStyle/>
                    <a:p>
                      <a:pPr>
                        <a:buNone/>
                      </a:pPr>
                      <a:r>
                        <a:rPr sz="1400" dirty="0">
                          <a:latin typeface="BIZ UDゴシック"/>
                          <a:ea typeface="BIZ UDゴシック"/>
                          <a:cs typeface="BIZ UDゴシック"/>
                        </a:rPr>
                        <a:t>局所的支障・対応あり。範囲・期間は特定不能</a:t>
                      </a:r>
                    </a:p>
                  </a:txBody>
                  <a:tcPr marL="35091" marR="35091" marT="17546" marB="17546">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a:lstStyle/>
                    <a:p>
                      <a:pPr>
                        <a:buNone/>
                      </a:pPr>
                      <a:r>
                        <a:rPr sz="1400" dirty="0">
                          <a:latin typeface="BIZ UDゴシック"/>
                          <a:ea typeface="BIZ UDゴシック"/>
                          <a:cs typeface="BIZ UDゴシック"/>
                        </a:rPr>
                        <a:t>東京都内の供給停止は確認できず</a:t>
                      </a:r>
                    </a:p>
                  </a:txBody>
                  <a:tcPr marL="35091" marR="35091" marT="17546" marB="17546">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a:lstStyle/>
                    <a:p>
                      <a:pPr>
                        <a:buNone/>
                      </a:pPr>
                      <a:r>
                        <a:rPr sz="1400" b="1" dirty="0">
                          <a:highlight>
                            <a:srgbClr val="FFFF00"/>
                          </a:highlight>
                          <a:latin typeface="BIZ UDゴシック"/>
                          <a:ea typeface="BIZ UDゴシック"/>
                          <a:cs typeface="BIZ UDゴシック"/>
                        </a:rPr>
                        <a:t>首都高速の一部路線で14～18時間程度の通行止め</a:t>
                      </a:r>
                      <a:endParaRPr sz="1400" dirty="0">
                        <a:highlight>
                          <a:srgbClr val="FFFF00"/>
                        </a:highlight>
                        <a:latin typeface="BIZ UDゴシック"/>
                        <a:ea typeface="BIZ UDゴシック"/>
                        <a:cs typeface="BIZ UDゴシック"/>
                      </a:endParaRPr>
                    </a:p>
                  </a:txBody>
                  <a:tcPr marL="35091" marR="35091" marT="17546" marB="17546">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a:lstStyle/>
                    <a:p>
                      <a:pPr>
                        <a:buNone/>
                      </a:pPr>
                      <a:r>
                        <a:rPr sz="1400" dirty="0">
                          <a:highlight>
                            <a:srgbClr val="FFFF00"/>
                          </a:highlight>
                          <a:latin typeface="BIZ UDゴシック"/>
                          <a:ea typeface="BIZ UDゴシック"/>
                          <a:cs typeface="BIZ UDゴシック"/>
                        </a:rPr>
                        <a:t>都心・主要路線は</a:t>
                      </a:r>
                      <a:r>
                        <a:rPr sz="1400" b="1" dirty="0">
                          <a:highlight>
                            <a:srgbClr val="FFFF00"/>
                          </a:highlight>
                          <a:latin typeface="BIZ UDゴシック"/>
                          <a:ea typeface="BIZ UDゴシック"/>
                          <a:cs typeface="BIZ UDゴシック"/>
                        </a:rPr>
                        <a:t>概ね12～24時間</a:t>
                      </a:r>
                      <a:r>
                        <a:rPr sz="1400" dirty="0">
                          <a:latin typeface="BIZ UDゴシック"/>
                          <a:ea typeface="BIZ UDゴシック"/>
                          <a:cs typeface="BIZ UDゴシック"/>
                        </a:rPr>
                        <a:t>。一部区間は数日</a:t>
                      </a:r>
                    </a:p>
                  </a:txBody>
                  <a:tcPr marL="35091" marR="35091" marT="17546" marB="17546">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a:lstStyle/>
                    <a:p>
                      <a:pPr>
                        <a:buNone/>
                      </a:pPr>
                      <a:r>
                        <a:rPr sz="1400" dirty="0">
                          <a:latin typeface="BIZ UDゴシック"/>
                          <a:ea typeface="BIZ UDゴシック"/>
                          <a:cs typeface="BIZ UDゴシック"/>
                        </a:rPr>
                        <a:t>東京港は全体停止なし。</a:t>
                      </a:r>
                    </a:p>
                    <a:p>
                      <a:pPr>
                        <a:buNone/>
                      </a:pPr>
                      <a:r>
                        <a:rPr sz="1400" dirty="0">
                          <a:highlight>
                            <a:srgbClr val="FFFF00"/>
                          </a:highlight>
                          <a:latin typeface="BIZ UDゴシック"/>
                          <a:ea typeface="BIZ UDゴシック"/>
                          <a:cs typeface="BIZ UDゴシック"/>
                        </a:rPr>
                        <a:t>羽田空港の主要な運航支障は</a:t>
                      </a:r>
                      <a:r>
                        <a:rPr sz="1400" b="1" dirty="0">
                          <a:highlight>
                            <a:srgbClr val="FFFF00"/>
                          </a:highlight>
                          <a:latin typeface="BIZ UDゴシック"/>
                          <a:ea typeface="BIZ UDゴシック"/>
                          <a:cs typeface="BIZ UDゴシック"/>
                        </a:rPr>
                        <a:t>概ね２日</a:t>
                      </a:r>
                      <a:endParaRPr sz="1400" dirty="0">
                        <a:highlight>
                          <a:srgbClr val="FFFF00"/>
                        </a:highlight>
                        <a:latin typeface="BIZ UDゴシック"/>
                        <a:ea typeface="BIZ UDゴシック"/>
                        <a:cs typeface="BIZ UDゴシック"/>
                      </a:endParaRPr>
                    </a:p>
                  </a:txBody>
                  <a:tcPr marL="35091" marR="35091" marT="17546" marB="17546">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extLst>
                  <a:ext uri="{0D108BD9-81ED-4DB2-BD59-A6C34878D82A}">
                    <a16:rowId xmlns:a16="http://schemas.microsoft.com/office/drawing/2014/main" val="10001"/>
                  </a:ext>
                </a:extLst>
              </a:tr>
              <a:tr h="2022090">
                <a:tc>
                  <a:txBody>
                    <a:bodyPr/>
                    <a:lstStyle/>
                    <a:p>
                      <a:pPr>
                        <a:buNone/>
                      </a:pPr>
                      <a:r>
                        <a:rPr sz="1400" b="1" dirty="0">
                          <a:latin typeface="BIZ UDゴシック"/>
                          <a:ea typeface="BIZ UDゴシック"/>
                          <a:cs typeface="BIZ UDゴシック"/>
                        </a:rPr>
                        <a:t>東京都内で確認できる被害・支障</a:t>
                      </a:r>
                      <a:endParaRPr sz="1400" dirty="0">
                        <a:latin typeface="BIZ UDゴシック"/>
                        <a:ea typeface="BIZ UDゴシック"/>
                        <a:cs typeface="BIZ UDゴシック"/>
                      </a:endParaRPr>
                    </a:p>
                  </a:txBody>
                  <a:tcPr marL="35091" marR="35091" marT="17546" marB="17546"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a:lstStyle/>
                    <a:p>
                      <a:pPr marL="171450" indent="-171450">
                        <a:buFont typeface="Arial"/>
                        <a:buChar char="•"/>
                      </a:pPr>
                      <a:r>
                        <a:rPr sz="1400" dirty="0">
                          <a:latin typeface="BIZ UDゴシック"/>
                          <a:ea typeface="BIZ UDゴシック"/>
                          <a:cs typeface="BIZ UDゴシック"/>
                        </a:rPr>
                        <a:t>10月12日夜以降、都内の一部で停電。</a:t>
                      </a:r>
                    </a:p>
                    <a:p>
                      <a:pPr marL="171450" indent="-171450">
                        <a:buFont typeface="Arial"/>
                        <a:buChar char="•"/>
                      </a:pPr>
                      <a:r>
                        <a:rPr sz="1400" dirty="0">
                          <a:latin typeface="BIZ UDゴシック"/>
                          <a:ea typeface="BIZ UDゴシック"/>
                          <a:cs typeface="BIZ UDゴシック"/>
                        </a:rPr>
                        <a:t>15日15時15分時点でも約900戸が停電</a:t>
                      </a:r>
                    </a:p>
                    <a:p>
                      <a:pPr marL="171450" indent="-171450">
                        <a:buFont typeface="Arial"/>
                        <a:buChar char="•"/>
                      </a:pPr>
                      <a:r>
                        <a:rPr sz="1400" dirty="0">
                          <a:latin typeface="BIZ UDゴシック"/>
                          <a:ea typeface="BIZ UDゴシック"/>
                          <a:cs typeface="BIZ UDゴシック"/>
                        </a:rPr>
                        <a:t>16日６時時点では解消</a:t>
                      </a:r>
                    </a:p>
                  </a:txBody>
                  <a:tcPr marL="35091" marR="35091" marT="17546" marB="17546">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a:lstStyle/>
                    <a:p>
                      <a:pPr marL="171450" indent="-171450">
                        <a:buFont typeface="Arial"/>
                        <a:buChar char="•"/>
                      </a:pPr>
                      <a:r>
                        <a:rPr sz="1400" dirty="0">
                          <a:latin typeface="BIZ UDゴシック"/>
                          <a:ea typeface="BIZ UDゴシック"/>
                          <a:cs typeface="BIZ UDゴシック"/>
                        </a:rPr>
                        <a:t>停電・伝送路断等により、携帯基地局、固定電話、ケーブルテレビ等に局所的支障。</a:t>
                      </a:r>
                    </a:p>
                    <a:p>
                      <a:pPr marL="171450" indent="-171450">
                        <a:buFont typeface="Arial"/>
                        <a:buChar char="•"/>
                      </a:pPr>
                      <a:r>
                        <a:rPr sz="1400" dirty="0">
                          <a:latin typeface="BIZ UDゴシック"/>
                          <a:ea typeface="BIZ UDゴシック"/>
                          <a:cs typeface="BIZ UDゴシック"/>
                        </a:rPr>
                        <a:t>東京都単独の停止戸数・時間は確認できず</a:t>
                      </a:r>
                    </a:p>
                  </a:txBody>
                  <a:tcPr marL="35091" marR="35091" marT="17546" marB="17546">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a:lstStyle/>
                    <a:p>
                      <a:pPr marL="171450" indent="-171450">
                        <a:buFont typeface="Arial"/>
                        <a:buChar char="•"/>
                      </a:pPr>
                      <a:r>
                        <a:rPr sz="1400" dirty="0">
                          <a:latin typeface="BIZ UDゴシック"/>
                          <a:ea typeface="BIZ UDゴシック"/>
                          <a:cs typeface="BIZ UDゴシック"/>
                        </a:rPr>
                        <a:t>日の出町、奥多摩町の一部で断水。日の出町は仮設水道管で対応し、奥多摩町は解消</a:t>
                      </a:r>
                    </a:p>
                  </a:txBody>
                  <a:tcPr marL="35091" marR="35091" marT="17546" marB="17546">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a:lstStyle/>
                    <a:p>
                      <a:pPr marL="171450" indent="-171450">
                        <a:buFont typeface="Arial"/>
                        <a:buChar char="•"/>
                      </a:pPr>
                      <a:r>
                        <a:rPr sz="1400" dirty="0">
                          <a:latin typeface="BIZ UDゴシック"/>
                          <a:ea typeface="BIZ UDゴシック"/>
                          <a:cs typeface="BIZ UDゴシック"/>
                        </a:rPr>
                        <a:t>日の出町で下水道関係の対応。都全体の停止区域・期間は確認できず</a:t>
                      </a:r>
                    </a:p>
                  </a:txBody>
                  <a:tcPr marL="35091" marR="35091" marT="17546" marB="17546">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a:lstStyle/>
                    <a:p>
                      <a:pPr marL="171450" indent="-171450">
                        <a:buFont typeface="Arial"/>
                        <a:buChar char="•"/>
                      </a:pPr>
                      <a:r>
                        <a:rPr sz="1400" dirty="0">
                          <a:latin typeface="BIZ UDゴシック"/>
                          <a:ea typeface="BIZ UDゴシック"/>
                          <a:cs typeface="BIZ UDゴシック"/>
                        </a:rPr>
                        <a:t>東京ガスが公表した供給停止は主に神奈川県川崎市。</a:t>
                      </a:r>
                    </a:p>
                    <a:p>
                      <a:pPr marL="171450" indent="-171450">
                        <a:buFont typeface="Arial"/>
                        <a:buChar char="•"/>
                      </a:pPr>
                      <a:r>
                        <a:rPr sz="1400" dirty="0">
                          <a:latin typeface="BIZ UDゴシック"/>
                          <a:ea typeface="BIZ UDゴシック"/>
                          <a:cs typeface="BIZ UDゴシック"/>
                        </a:rPr>
                        <a:t>東京都内の供給停止は公表資料から確認できず</a:t>
                      </a:r>
                    </a:p>
                  </a:txBody>
                  <a:tcPr marL="35091" marR="35091" marT="17546" marB="17546">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a:lstStyle/>
                    <a:p>
                      <a:pPr marL="171450" indent="-171450">
                        <a:buFont typeface="Arial"/>
                        <a:buChar char="•"/>
                      </a:pPr>
                      <a:r>
                        <a:rPr sz="1400" dirty="0">
                          <a:latin typeface="BIZ UDゴシック"/>
                          <a:ea typeface="BIZ UDゴシック"/>
                          <a:cs typeface="BIZ UDゴシック"/>
                        </a:rPr>
                        <a:t>都心環状線は12日12：00～全線通行止め</a:t>
                      </a:r>
                    </a:p>
                    <a:p>
                      <a:pPr marL="171450" indent="-171450">
                        <a:buFont typeface="Arial"/>
                        <a:buChar char="•"/>
                      </a:pPr>
                      <a:r>
                        <a:rPr sz="1400" dirty="0">
                          <a:latin typeface="BIZ UDゴシック"/>
                          <a:ea typeface="BIZ UDゴシック"/>
                          <a:cs typeface="BIZ UDゴシック"/>
                        </a:rPr>
                        <a:t>4号新宿線は12日16：00～全線通行止め</a:t>
                      </a:r>
                    </a:p>
                    <a:p>
                      <a:pPr marL="171450" indent="-171450">
                        <a:buFont typeface="Arial"/>
                        <a:buChar char="•"/>
                      </a:pPr>
                      <a:r>
                        <a:rPr sz="1400" dirty="0">
                          <a:latin typeface="BIZ UDゴシック"/>
                          <a:ea typeface="BIZ UDゴシック"/>
                          <a:cs typeface="BIZ UDゴシック"/>
                        </a:rPr>
                        <a:t>その他首都高速の多くの路線で通行止め</a:t>
                      </a:r>
                    </a:p>
                  </a:txBody>
                  <a:tcPr marL="35091" marR="35091" marT="17546" marB="17546">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a:lstStyle/>
                    <a:p>
                      <a:pPr marL="171450" indent="-171450">
                        <a:buFont typeface="Arial"/>
                        <a:buChar char="•"/>
                      </a:pPr>
                      <a:r>
                        <a:rPr sz="1400" dirty="0">
                          <a:latin typeface="BIZ UDゴシック"/>
                          <a:ea typeface="BIZ UDゴシック"/>
                          <a:cs typeface="BIZ UDゴシック"/>
                        </a:rPr>
                        <a:t>JR、私鉄、地下鉄で大規模な計画運休。10月12日から13日にかけて順次再開</a:t>
                      </a:r>
                    </a:p>
                  </a:txBody>
                  <a:tcPr marL="35091" marR="35091" marT="17546" marB="17546">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a:lstStyle/>
                    <a:p>
                      <a:pPr marL="171450" indent="-171450">
                        <a:buFont typeface="Arial"/>
                        <a:buChar char="•"/>
                      </a:pPr>
                      <a:r>
                        <a:rPr sz="1400" dirty="0">
                          <a:latin typeface="BIZ UDゴシック"/>
                          <a:ea typeface="BIZ UDゴシック"/>
                          <a:cs typeface="BIZ UDゴシック"/>
                        </a:rPr>
                        <a:t>東京港でクレーン電気系統、給電ケーブル等に損傷。</a:t>
                      </a:r>
                    </a:p>
                    <a:p>
                      <a:pPr marL="171450" indent="-171450">
                        <a:buFont typeface="Arial"/>
                        <a:buChar char="•"/>
                      </a:pPr>
                      <a:r>
                        <a:rPr sz="1400" dirty="0">
                          <a:latin typeface="BIZ UDゴシック"/>
                          <a:ea typeface="BIZ UDゴシック"/>
                          <a:cs typeface="BIZ UDゴシック"/>
                        </a:rPr>
                        <a:t>12日、13日に多数の欠航・着陸制限。施設全体の停止は確認できず</a:t>
                      </a:r>
                    </a:p>
                  </a:txBody>
                  <a:tcPr marL="35091" marR="35091" marT="17546" marB="17546">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extLst>
                  <a:ext uri="{0D108BD9-81ED-4DB2-BD59-A6C34878D82A}">
                    <a16:rowId xmlns:a16="http://schemas.microsoft.com/office/drawing/2014/main" val="10002"/>
                  </a:ext>
                </a:extLst>
              </a:tr>
              <a:tr h="998469">
                <a:tc>
                  <a:txBody>
                    <a:bodyPr/>
                    <a:lstStyle/>
                    <a:p>
                      <a:pPr>
                        <a:buNone/>
                      </a:pPr>
                      <a:r>
                        <a:rPr sz="1400" b="1" dirty="0">
                          <a:latin typeface="BIZ UDゴシック"/>
                          <a:ea typeface="BIZ UDゴシック"/>
                          <a:cs typeface="BIZ UDゴシック"/>
                        </a:rPr>
                        <a:t>出典資料</a:t>
                      </a:r>
                      <a:endParaRPr sz="1400" dirty="0">
                        <a:latin typeface="BIZ UDゴシック"/>
                        <a:ea typeface="BIZ UDゴシック"/>
                        <a:cs typeface="BIZ UDゴシック"/>
                      </a:endParaRPr>
                    </a:p>
                  </a:txBody>
                  <a:tcPr marL="35091" marR="35091" marT="17546" marB="17546"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a:lstStyle/>
                    <a:p>
                      <a:pPr>
                        <a:buNone/>
                      </a:pPr>
                      <a:r>
                        <a:rPr sz="1050" dirty="0">
                          <a:latin typeface="BIZ UDゴシック"/>
                          <a:ea typeface="BIZ UDゴシック"/>
                          <a:cs typeface="BIZ UDゴシック"/>
                        </a:rPr>
                        <a:t>内閣府「令和元年台風第19号に係る被害状況等について」</a:t>
                      </a:r>
                    </a:p>
                  </a:txBody>
                  <a:tcPr marL="35091" marR="35091" marT="17546" marB="17546">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a:lstStyle/>
                    <a:p>
                      <a:pPr>
                        <a:buNone/>
                      </a:pPr>
                      <a:r>
                        <a:rPr sz="1050" dirty="0">
                          <a:latin typeface="BIZ UDゴシック"/>
                          <a:ea typeface="BIZ UDゴシック"/>
                          <a:cs typeface="BIZ UDゴシック"/>
                        </a:rPr>
                        <a:t>内閣府「令和元年台風第19号に係る被害状況等について」</a:t>
                      </a:r>
                    </a:p>
                  </a:txBody>
                  <a:tcPr marL="35091" marR="35091" marT="17546" marB="17546">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a:lstStyle/>
                    <a:p>
                      <a:pPr>
                        <a:buNone/>
                      </a:pPr>
                      <a:r>
                        <a:rPr sz="1050" dirty="0">
                          <a:latin typeface="BIZ UDゴシック"/>
                          <a:ea typeface="BIZ UDゴシック"/>
                          <a:cs typeface="BIZ UDゴシック"/>
                        </a:rPr>
                        <a:t>東京都「第142報 令和元年台風第19号に係る被害状況等について」</a:t>
                      </a:r>
                    </a:p>
                  </a:txBody>
                  <a:tcPr marL="35091" marR="35091" marT="17546" marB="17546">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a:lstStyle/>
                    <a:p>
                      <a:pPr>
                        <a:buNone/>
                      </a:pPr>
                      <a:r>
                        <a:rPr sz="1050" dirty="0">
                          <a:latin typeface="BIZ UDゴシック"/>
                          <a:ea typeface="BIZ UDゴシック"/>
                          <a:cs typeface="BIZ UDゴシック"/>
                        </a:rPr>
                        <a:t>東京都「第142報 令和元年台風第19号に係る被害状況等について」</a:t>
                      </a:r>
                    </a:p>
                  </a:txBody>
                  <a:tcPr marL="35091" marR="35091" marT="17546" marB="17546">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a:lstStyle/>
                    <a:p>
                      <a:pPr>
                        <a:buNone/>
                      </a:pPr>
                      <a:r>
                        <a:rPr sz="1050" dirty="0">
                          <a:latin typeface="BIZ UDゴシック"/>
                          <a:ea typeface="BIZ UDゴシック"/>
                          <a:cs typeface="BIZ UDゴシック"/>
                        </a:rPr>
                        <a:t>東京ガス「台風19号に伴う都市ガスの供給支障について」</a:t>
                      </a:r>
                    </a:p>
                  </a:txBody>
                  <a:tcPr marL="35091" marR="35091" marT="17546" marB="17546">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a:lstStyle/>
                    <a:p>
                      <a:pPr>
                        <a:buNone/>
                      </a:pPr>
                      <a:r>
                        <a:rPr sz="1050" dirty="0">
                          <a:latin typeface="BIZ UDゴシック"/>
                          <a:ea typeface="BIZ UDゴシック"/>
                          <a:cs typeface="BIZ UDゴシック"/>
                        </a:rPr>
                        <a:t>内閣府「令和元年台風第19号に係る被害状況等について」（令和元年10月13日6時現在）</a:t>
                      </a:r>
                    </a:p>
                    <a:p>
                      <a:pPr>
                        <a:buNone/>
                      </a:pPr>
                      <a:endParaRPr sz="1050" dirty="0">
                        <a:latin typeface="BIZ UDゴシック"/>
                        <a:ea typeface="BIZ UDゴシック"/>
                        <a:cs typeface="BIZ UDゴシック"/>
                      </a:endParaRPr>
                    </a:p>
                  </a:txBody>
                  <a:tcPr marL="35091" marR="35091" marT="17546" marB="17546">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a:lstStyle/>
                    <a:p>
                      <a:pPr>
                        <a:buNone/>
                      </a:pPr>
                      <a:r>
                        <a:rPr sz="1050" dirty="0">
                          <a:latin typeface="BIZ UDゴシック"/>
                          <a:ea typeface="BIZ UDゴシック"/>
                          <a:cs typeface="BIZ UDゴシック"/>
                        </a:rPr>
                        <a:t>国土交通省関東運輸局「令和元年台風第19号に伴う被害・運行状況について」</a:t>
                      </a:r>
                    </a:p>
                  </a:txBody>
                  <a:tcPr marL="35091" marR="35091" marT="17546" marB="17546">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a:lstStyle/>
                    <a:p>
                      <a:pPr>
                        <a:buNone/>
                      </a:pPr>
                      <a:r>
                        <a:rPr sz="1050" dirty="0">
                          <a:latin typeface="BIZ UDゴシック"/>
                          <a:ea typeface="BIZ UDゴシック"/>
                          <a:cs typeface="BIZ UDゴシック"/>
                        </a:rPr>
                        <a:t>内閣府「令和元年台風第19号に係る被害状況等について」</a:t>
                      </a:r>
                    </a:p>
                  </a:txBody>
                  <a:tcPr marL="35091" marR="35091" marT="17546" marB="17546">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extLst>
                  <a:ext uri="{0D108BD9-81ED-4DB2-BD59-A6C34878D82A}">
                    <a16:rowId xmlns:a16="http://schemas.microsoft.com/office/drawing/2014/main" val="10003"/>
                  </a:ext>
                </a:extLst>
              </a:tr>
            </a:tbl>
          </a:graphicData>
        </a:graphic>
      </p:graphicFrame>
      <p:sp>
        <p:nvSpPr>
          <p:cNvPr id="5" name="正方形/長方形 4">
            <a:extLst>
              <a:ext uri="{FF2B5EF4-FFF2-40B4-BE49-F238E27FC236}">
                <a16:creationId xmlns:a16="http://schemas.microsoft.com/office/drawing/2014/main" id="{0C841AAA-4EE1-D9CE-BB69-BC66C74C4D75}"/>
              </a:ext>
            </a:extLst>
          </p:cNvPr>
          <p:cNvSpPr>
            <a:spLocks noGrp="1"/>
          </p:cNvSpPr>
          <p:nvPr/>
        </p:nvSpPr>
        <p:spPr>
          <a:xfrm>
            <a:off x="0" y="0"/>
            <a:ext cx="12192000" cy="6194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sz="2400" b="1" dirty="0">
                <a:solidFill>
                  <a:schemeClr val="bg1"/>
                </a:solidFill>
                <a:latin typeface="BIZ UDPゴシック"/>
                <a:ea typeface="BIZ UDPゴシック"/>
                <a:cs typeface="BIZ UDPゴシック"/>
              </a:rPr>
              <a:t>Ⅰー</a:t>
            </a:r>
            <a:r>
              <a:rPr lang="ja-JP" altLang="en-US" sz="2400" b="1" dirty="0">
                <a:solidFill>
                  <a:schemeClr val="bg1"/>
                </a:solidFill>
                <a:latin typeface="BIZ UDPゴシック"/>
                <a:ea typeface="BIZ UDPゴシック"/>
                <a:cs typeface="BIZ UDPゴシック"/>
              </a:rPr>
              <a:t>２</a:t>
            </a:r>
            <a:r>
              <a:rPr sz="2400" b="1" dirty="0">
                <a:solidFill>
                  <a:schemeClr val="bg1"/>
                </a:solidFill>
                <a:latin typeface="BIZ UDPゴシック"/>
                <a:ea typeface="BIZ UDPゴシック"/>
                <a:cs typeface="BIZ UDPゴシック"/>
              </a:rPr>
              <a:t>　第１回会議で追加された検討対象：台風の被害実績　（２／２）</a:t>
            </a:r>
          </a:p>
        </p:txBody>
      </p:sp>
      <p:sp>
        <p:nvSpPr>
          <p:cNvPr id="4" name="スライド番号プレースホルダー 1">
            <a:extLst>
              <a:ext uri="{FF2B5EF4-FFF2-40B4-BE49-F238E27FC236}">
                <a16:creationId xmlns:a16="http://schemas.microsoft.com/office/drawing/2014/main" id="{96C845AE-2370-A291-CEC9-F1C751E925C6}"/>
              </a:ext>
            </a:extLst>
          </p:cNvPr>
          <p:cNvSpPr>
            <a:spLocks noGrp="1"/>
          </p:cNvSpPr>
          <p:nvPr>
            <p:ph type="sldNum" idx="12"/>
          </p:nvPr>
        </p:nvSpPr>
        <p:spPr>
          <a:xfrm>
            <a:off x="9448800" y="6394177"/>
            <a:ext cx="2743200" cy="365125"/>
          </a:xfrm>
        </p:spPr>
        <p:txBody>
          <a:bodyPr anchor="ctr"/>
          <a:lstStyle/>
          <a:p>
            <a:pPr algn="r">
              <a:buNone/>
              <a:defRPr sz="1200">
                <a:latin typeface="BIZ UDゴシック"/>
                <a:ea typeface="BIZ UDゴシック"/>
                <a:cs typeface="BIZ UDゴシック"/>
              </a:defRPr>
            </a:pPr>
            <a:fld id="{6C71FF9B-C362-66D9-2D55-AC810BE2ED16}" type="slidenum">
              <a:rPr sz="1200">
                <a:latin typeface="BIZ UDゴシック"/>
                <a:ea typeface="BIZ UDゴシック"/>
                <a:cs typeface="BIZ UDゴシック"/>
              </a:rPr>
              <a:t>6</a:t>
            </a:fld>
            <a:endParaRPr sz="1400" dirty="0">
              <a:latin typeface="BIZ UDPゴシック"/>
              <a:ea typeface="BIZ UDPゴシック"/>
              <a:cs typeface="BIZ UDPゴシック"/>
            </a:endParaRPr>
          </a:p>
        </p:txBody>
      </p:sp>
      <p:sp>
        <p:nvSpPr>
          <p:cNvPr id="8" name="コンテンツ プレースホルダー 5">
            <a:extLst>
              <a:ext uri="{FF2B5EF4-FFF2-40B4-BE49-F238E27FC236}">
                <a16:creationId xmlns:a16="http://schemas.microsoft.com/office/drawing/2014/main" id="{6F16B3AD-814A-2879-5CE1-17349084B20A}"/>
              </a:ext>
            </a:extLst>
          </p:cNvPr>
          <p:cNvSpPr>
            <a:spLocks noGrp="1"/>
          </p:cNvSpPr>
          <p:nvPr>
            <p:ph idx="1"/>
          </p:nvPr>
        </p:nvSpPr>
        <p:spPr>
          <a:xfrm>
            <a:off x="393405" y="1173902"/>
            <a:ext cx="11798595" cy="427623"/>
          </a:xfrm>
        </p:spPr>
        <p:txBody>
          <a:bodyPr>
            <a:noAutofit/>
          </a:bodyPr>
          <a:lstStyle/>
          <a:p>
            <a:pPr>
              <a:lnSpc>
                <a:spcPct val="100000"/>
              </a:lnSpc>
              <a:spcBef>
                <a:spcPts val="600"/>
              </a:spcBef>
              <a:buNone/>
            </a:pPr>
            <a:r>
              <a:rPr sz="1600" dirty="0">
                <a:latin typeface="BIZ UDゴシック"/>
                <a:ea typeface="BIZ UDゴシック"/>
                <a:cs typeface="BIZ UDゴシック"/>
              </a:rPr>
              <a:t>令和元年台風第19号において、</a:t>
            </a:r>
            <a:r>
              <a:rPr sz="1600" b="1" u="sng" dirty="0">
                <a:latin typeface="BIZ UDゴシック"/>
                <a:ea typeface="BIZ UDゴシック"/>
                <a:cs typeface="BIZ UDゴシック"/>
              </a:rPr>
              <a:t>東京都内では、電力、道路（首都高速道路）、鉄道、空港（羽田）で定量データあり</a:t>
            </a:r>
            <a:r>
              <a:rPr sz="1600" dirty="0">
                <a:latin typeface="BIZ UDゴシック"/>
                <a:ea typeface="BIZ UDゴシック"/>
                <a:cs typeface="BIZ UDゴシック"/>
              </a:rPr>
              <a:t>。</a:t>
            </a:r>
            <a:endParaRPr sz="1600" b="1" dirty="0">
              <a:highlight>
                <a:srgbClr val="FFFF00"/>
              </a:highlight>
              <a:latin typeface="BIZ UDゴシック"/>
              <a:ea typeface="BIZ UDゴシック"/>
              <a:cs typeface="BIZ UDゴシック"/>
            </a:endParaRPr>
          </a:p>
        </p:txBody>
      </p:sp>
      <p:graphicFrame>
        <p:nvGraphicFramePr>
          <p:cNvPr id="15" name="表 8"/>
          <p:cNvGraphicFramePr/>
          <p:nvPr>
            <p:extLst>
              <p:ext uri="{D42A27DB-BD31-4B8C-83A1-F6EECF244321}">
                <p14:modId xmlns:p14="http://schemas.microsoft.com/office/powerpoint/2010/main" val="3613015881"/>
              </p:ext>
            </p:extLst>
          </p:nvPr>
        </p:nvGraphicFramePr>
        <p:xfrm>
          <a:off x="269357" y="742153"/>
          <a:ext cx="3164959" cy="370840"/>
        </p:xfrm>
        <a:graphic>
          <a:graphicData uri="http://schemas.openxmlformats.org/drawingml/2006/table">
            <a:tbl>
              <a:tblPr firstRow="1" bandRow="1">
                <a:tableStyleId>{5C22544A-7EE6-4342-B048-85BDC9FD1C3A}</a:tableStyleId>
              </a:tblPr>
              <a:tblGrid>
                <a:gridCol w="3164959">
                  <a:extLst>
                    <a:ext uri="{9D8B030D-6E8A-4147-A177-3AD203B41FA5}">
                      <a16:colId xmlns:a16="http://schemas.microsoft.com/office/drawing/2014/main" val="20000"/>
                    </a:ext>
                  </a:extLst>
                </a:gridCol>
              </a:tblGrid>
              <a:tr h="370840">
                <a:tc>
                  <a:txBody>
                    <a:bodyPr/>
                    <a:lstStyle/>
                    <a:p>
                      <a:pPr algn="ctr">
                        <a:buNone/>
                      </a:pPr>
                      <a:r>
                        <a:rPr sz="1800" dirty="0">
                          <a:solidFill>
                            <a:schemeClr val="tx1"/>
                          </a:solidFill>
                          <a:latin typeface="BIZ UDゴシック"/>
                          <a:ea typeface="BIZ UDゴシック"/>
                          <a:cs typeface="BIZ UDゴシック"/>
                        </a:rPr>
                        <a:t>ライフライン・交通インフラ</a:t>
                      </a:r>
                    </a:p>
                  </a:txBody>
                  <a:tcPr>
                    <a:lnB w="76200" cmpd="sng">
                      <a:solidFill>
                        <a:srgbClr val="FFC000"/>
                      </a:solidFill>
                      <a:prstDash val="solid"/>
                    </a:lnB>
                    <a:gradFill>
                      <a:gsLst>
                        <a:gs pos="75000">
                          <a:srgbClr val="FFC000"/>
                        </a:gs>
                        <a:gs pos="92000">
                          <a:srgbClr val="FFC000"/>
                        </a:gs>
                        <a:gs pos="58000">
                          <a:schemeClr val="bg1">
                            <a:alpha val="0"/>
                          </a:schemeClr>
                        </a:gs>
                        <a:gs pos="100000">
                          <a:srgbClr val="FFC000"/>
                        </a:gs>
                      </a:gsLst>
                      <a:lin ang="5400000" scaled="1"/>
                    </a:gra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08232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F24F16AC-8C39-4303-F58E-A82AB9BB0DC9}"/>
              </a:ext>
            </a:extLst>
          </p:cNvPr>
          <p:cNvSpPr>
            <a:spLocks noGrp="1"/>
          </p:cNvSpPr>
          <p:nvPr/>
        </p:nvSpPr>
        <p:spPr>
          <a:xfrm>
            <a:off x="0" y="0"/>
            <a:ext cx="12192000" cy="6194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sz="2400" b="1" dirty="0">
                <a:solidFill>
                  <a:schemeClr val="bg1"/>
                </a:solidFill>
                <a:latin typeface="BIZ UDPゴシック"/>
                <a:ea typeface="BIZ UDPゴシック"/>
                <a:cs typeface="BIZ UDPゴシック"/>
              </a:rPr>
              <a:t>Ⅰー</a:t>
            </a:r>
            <a:r>
              <a:rPr lang="ja-JP" altLang="en-US" sz="2400" b="1" dirty="0">
                <a:solidFill>
                  <a:schemeClr val="bg1"/>
                </a:solidFill>
                <a:latin typeface="BIZ UDPゴシック"/>
                <a:ea typeface="BIZ UDPゴシック"/>
                <a:cs typeface="BIZ UDPゴシック"/>
              </a:rPr>
              <a:t>３</a:t>
            </a:r>
            <a:r>
              <a:rPr sz="2400" b="1" dirty="0">
                <a:solidFill>
                  <a:schemeClr val="bg1"/>
                </a:solidFill>
                <a:latin typeface="BIZ UDPゴシック"/>
                <a:ea typeface="BIZ UDPゴシック"/>
                <a:cs typeface="BIZ UDPゴシック"/>
              </a:rPr>
              <a:t>ーア　自然災害（電力・情報通信機能支障に伴う</a:t>
            </a:r>
            <a:r>
              <a:rPr lang="ja-JP" altLang="en-US" sz="2400" b="1" dirty="0">
                <a:solidFill>
                  <a:schemeClr val="bg1"/>
                </a:solidFill>
                <a:latin typeface="BIZ UDPゴシック"/>
                <a:ea typeface="BIZ UDPゴシック"/>
                <a:cs typeface="BIZ UDPゴシック"/>
              </a:rPr>
              <a:t>首都中枢機能</a:t>
            </a:r>
            <a:r>
              <a:rPr sz="2400" b="1" dirty="0">
                <a:solidFill>
                  <a:schemeClr val="bg1"/>
                </a:solidFill>
                <a:latin typeface="BIZ UDPゴシック"/>
                <a:ea typeface="BIZ UDPゴシック"/>
                <a:cs typeface="BIZ UDPゴシック"/>
              </a:rPr>
              <a:t>への影響） </a:t>
            </a:r>
          </a:p>
        </p:txBody>
      </p:sp>
      <p:sp>
        <p:nvSpPr>
          <p:cNvPr id="4" name="スライド番号プレースホルダー 1">
            <a:extLst>
              <a:ext uri="{FF2B5EF4-FFF2-40B4-BE49-F238E27FC236}">
                <a16:creationId xmlns:a16="http://schemas.microsoft.com/office/drawing/2014/main" id="{7A3D8F4D-F003-C994-1606-3B21328ED66D}"/>
              </a:ext>
            </a:extLst>
          </p:cNvPr>
          <p:cNvSpPr>
            <a:spLocks noGrp="1"/>
          </p:cNvSpPr>
          <p:nvPr>
            <p:ph type="sldNum" idx="12"/>
          </p:nvPr>
        </p:nvSpPr>
        <p:spPr>
          <a:xfrm>
            <a:off x="9448800" y="6394177"/>
            <a:ext cx="2743200" cy="365125"/>
          </a:xfrm>
        </p:spPr>
        <p:txBody>
          <a:bodyPr anchor="ctr"/>
          <a:lstStyle/>
          <a:p>
            <a:pPr algn="r">
              <a:buNone/>
              <a:defRPr sz="1200">
                <a:latin typeface="BIZ UDゴシック"/>
                <a:ea typeface="BIZ UDゴシック"/>
                <a:cs typeface="BIZ UDゴシック"/>
              </a:defRPr>
            </a:pPr>
            <a:fld id="{2AD59B82-C109-0FFE-7AD3-7FF3AAFB4639}" type="slidenum">
              <a:rPr sz="1200">
                <a:latin typeface="BIZ UDゴシック"/>
                <a:ea typeface="BIZ UDゴシック"/>
                <a:cs typeface="BIZ UDゴシック"/>
              </a:rPr>
              <a:t>7</a:t>
            </a:fld>
            <a:endParaRPr sz="1400" dirty="0">
              <a:latin typeface="BIZ UDPゴシック"/>
              <a:ea typeface="BIZ UDPゴシック"/>
              <a:cs typeface="BIZ UDPゴシック"/>
            </a:endParaRPr>
          </a:p>
        </p:txBody>
      </p:sp>
      <p:sp>
        <p:nvSpPr>
          <p:cNvPr id="14" name="テキスト ボックス 13">
            <a:extLst>
              <a:ext uri="{FF2B5EF4-FFF2-40B4-BE49-F238E27FC236}">
                <a16:creationId xmlns:a16="http://schemas.microsoft.com/office/drawing/2014/main" id="{07D95CBB-1CF9-D539-12DB-1B355294F7D2}"/>
              </a:ext>
            </a:extLst>
          </p:cNvPr>
          <p:cNvSpPr>
            <a:spLocks noGrp="1"/>
          </p:cNvSpPr>
          <p:nvPr/>
        </p:nvSpPr>
        <p:spPr>
          <a:xfrm>
            <a:off x="287079" y="644110"/>
            <a:ext cx="11904921" cy="892552"/>
          </a:xfrm>
          <a:prstGeom prst="rect">
            <a:avLst/>
          </a:prstGeom>
          <a:solidFill>
            <a:srgbClr val="BDD7EE"/>
          </a:solidFill>
        </p:spPr>
        <p:txBody>
          <a:bodyPr wrap="square">
            <a:spAutoFit/>
          </a:bodyPr>
          <a:lstStyle/>
          <a:p>
            <a:pPr marL="285750" indent="-285750">
              <a:spcBef>
                <a:spcPts val="600"/>
              </a:spcBef>
              <a:buFont typeface="Wingdings"/>
              <a:buChar char="u"/>
            </a:pPr>
            <a:r>
              <a:rPr sz="1400" dirty="0">
                <a:latin typeface="BIZ UDゴシック"/>
                <a:ea typeface="BIZ UDゴシック"/>
                <a:cs typeface="BIZ UDゴシック"/>
              </a:rPr>
              <a:t>富士山噴火・広域降灰は、</a:t>
            </a:r>
            <a:r>
              <a:rPr sz="1400" b="1" u="sng" dirty="0">
                <a:latin typeface="BIZ UDゴシック"/>
                <a:ea typeface="BIZ UDゴシック"/>
                <a:cs typeface="BIZ UDゴシック"/>
              </a:rPr>
              <a:t>影響範囲が広い</a:t>
            </a:r>
            <a:r>
              <a:rPr sz="1400" dirty="0">
                <a:latin typeface="BIZ UDゴシック"/>
                <a:ea typeface="BIZ UDゴシック"/>
                <a:cs typeface="BIZ UDゴシック"/>
              </a:rPr>
              <a:t>ことから、</a:t>
            </a:r>
            <a:r>
              <a:rPr lang="ja-JP" altLang="en-US" sz="1400" b="1" u="sng" dirty="0">
                <a:latin typeface="BIZ UDゴシック"/>
                <a:ea typeface="BIZ UDゴシック"/>
                <a:cs typeface="BIZ UDゴシック"/>
              </a:rPr>
              <a:t>首都中枢機能</a:t>
            </a:r>
            <a:r>
              <a:rPr sz="1400" b="1" u="sng" dirty="0">
                <a:latin typeface="BIZ UDゴシック"/>
                <a:ea typeface="BIZ UDゴシック"/>
                <a:cs typeface="BIZ UDゴシック"/>
              </a:rPr>
              <a:t>が停止するおそれ</a:t>
            </a:r>
            <a:r>
              <a:rPr sz="1400" dirty="0">
                <a:latin typeface="BIZ UDゴシック"/>
                <a:ea typeface="BIZ UDゴシック"/>
                <a:cs typeface="BIZ UDゴシック"/>
              </a:rPr>
              <a:t>もあり、また</a:t>
            </a:r>
            <a:r>
              <a:rPr sz="1400" b="1" u="sng" dirty="0">
                <a:latin typeface="BIZ UDゴシック"/>
                <a:ea typeface="BIZ UDゴシック"/>
                <a:cs typeface="BIZ UDゴシック"/>
              </a:rPr>
              <a:t>収束見込みが立たない</a:t>
            </a:r>
            <a:r>
              <a:rPr sz="1400" dirty="0">
                <a:latin typeface="BIZ UDゴシック"/>
                <a:ea typeface="BIZ UDゴシック"/>
                <a:cs typeface="BIZ UDゴシック"/>
              </a:rPr>
              <a:t>、と考えられる。</a:t>
            </a:r>
          </a:p>
          <a:p>
            <a:pPr marL="285750" indent="-285750">
              <a:spcBef>
                <a:spcPts val="600"/>
              </a:spcBef>
              <a:buFont typeface="Wingdings"/>
              <a:buChar char="u"/>
            </a:pPr>
            <a:r>
              <a:rPr sz="1400" b="1" u="sng" dirty="0">
                <a:latin typeface="BIZ UDゴシック"/>
                <a:ea typeface="BIZ UDゴシック"/>
                <a:cs typeface="BIZ UDゴシック"/>
              </a:rPr>
              <a:t>首都直下地震に後続災害が発生</a:t>
            </a:r>
            <a:r>
              <a:rPr sz="1400" dirty="0">
                <a:latin typeface="BIZ UDゴシック"/>
                <a:ea typeface="BIZ UDゴシック"/>
                <a:cs typeface="BIZ UDゴシック"/>
              </a:rPr>
              <a:t>することで、</a:t>
            </a:r>
            <a:r>
              <a:rPr sz="1400" b="1" u="sng" dirty="0">
                <a:latin typeface="BIZ UDゴシック"/>
                <a:ea typeface="BIZ UDゴシック"/>
                <a:cs typeface="BIZ UDゴシック"/>
              </a:rPr>
              <a:t>情報収集に支障をきたし、</a:t>
            </a:r>
            <a:r>
              <a:rPr lang="ja-JP" altLang="en-US" sz="1400" b="1" u="sng" dirty="0">
                <a:latin typeface="BIZ UDゴシック"/>
                <a:ea typeface="BIZ UDゴシック"/>
                <a:cs typeface="BIZ UDゴシック"/>
              </a:rPr>
              <a:t>首都中枢機能</a:t>
            </a:r>
            <a:r>
              <a:rPr sz="1400" b="1" u="sng" dirty="0">
                <a:latin typeface="BIZ UDゴシック"/>
                <a:ea typeface="BIZ UDゴシック"/>
                <a:cs typeface="BIZ UDゴシック"/>
              </a:rPr>
              <a:t>全体において停止に至る可能性</a:t>
            </a:r>
            <a:r>
              <a:rPr sz="1400" dirty="0">
                <a:latin typeface="BIZ UDゴシック"/>
                <a:ea typeface="BIZ UDゴシック"/>
                <a:cs typeface="BIZ UDゴシック"/>
              </a:rPr>
              <a:t>がある。</a:t>
            </a:r>
          </a:p>
          <a:p>
            <a:pPr marL="285750" indent="-285750">
              <a:spcBef>
                <a:spcPts val="600"/>
              </a:spcBef>
              <a:buFont typeface="Wingdings"/>
              <a:buChar char="u"/>
            </a:pPr>
            <a:r>
              <a:rPr sz="1400" b="1" u="sng" dirty="0">
                <a:latin typeface="BIZ UDゴシック"/>
                <a:ea typeface="BIZ UDゴシック"/>
                <a:cs typeface="BIZ UDゴシック"/>
              </a:rPr>
              <a:t>酷暑／厳冬</a:t>
            </a:r>
            <a:r>
              <a:rPr sz="1400" dirty="0">
                <a:latin typeface="BIZ UDゴシック"/>
                <a:ea typeface="BIZ UDゴシック"/>
                <a:cs typeface="BIZ UDゴシック"/>
              </a:rPr>
              <a:t>は、</a:t>
            </a:r>
            <a:r>
              <a:rPr sz="1400" b="1" u="sng" dirty="0">
                <a:latin typeface="BIZ UDゴシック"/>
                <a:ea typeface="BIZ UDゴシック"/>
                <a:cs typeface="BIZ UDゴシック"/>
              </a:rPr>
              <a:t>空調停止に伴う執務環境の悪化や機器運用不能</a:t>
            </a:r>
            <a:r>
              <a:rPr sz="1400" dirty="0">
                <a:latin typeface="BIZ UDゴシック"/>
                <a:ea typeface="BIZ UDゴシック"/>
                <a:cs typeface="BIZ UDゴシック"/>
              </a:rPr>
              <a:t>により、</a:t>
            </a:r>
            <a:r>
              <a:rPr lang="ja-JP" altLang="en-US" sz="1400" b="1" u="sng" dirty="0">
                <a:latin typeface="BIZ UDゴシック"/>
                <a:ea typeface="BIZ UDゴシック"/>
                <a:cs typeface="BIZ UDゴシック"/>
              </a:rPr>
              <a:t>首都中枢機能</a:t>
            </a:r>
            <a:r>
              <a:rPr sz="1400" b="1" u="sng" dirty="0">
                <a:latin typeface="BIZ UDゴシック"/>
                <a:ea typeface="BIZ UDゴシック"/>
                <a:cs typeface="BIZ UDゴシック"/>
              </a:rPr>
              <a:t>の停滞期間が長期化する可能性</a:t>
            </a:r>
            <a:r>
              <a:rPr sz="1400" dirty="0">
                <a:latin typeface="BIZ UDゴシック"/>
                <a:ea typeface="BIZ UDゴシック"/>
                <a:cs typeface="BIZ UDゴシック"/>
              </a:rPr>
              <a:t>がある。</a:t>
            </a:r>
          </a:p>
        </p:txBody>
      </p:sp>
      <p:graphicFrame>
        <p:nvGraphicFramePr>
          <p:cNvPr id="19" name="表 8"/>
          <p:cNvGraphicFramePr/>
          <p:nvPr>
            <p:extLst>
              <p:ext uri="{D42A27DB-BD31-4B8C-83A1-F6EECF244321}">
                <p14:modId xmlns:p14="http://schemas.microsoft.com/office/powerpoint/2010/main" val="1405529504"/>
              </p:ext>
            </p:extLst>
          </p:nvPr>
        </p:nvGraphicFramePr>
        <p:xfrm>
          <a:off x="105877" y="1692613"/>
          <a:ext cx="12086126" cy="5097091"/>
        </p:xfrm>
        <a:graphic>
          <a:graphicData uri="http://schemas.openxmlformats.org/drawingml/2006/table">
            <a:tbl>
              <a:tblPr>
                <a:tableStyleId>{5C22544A-7EE6-4342-B048-85BDC9FD1C3A}</a:tableStyleId>
              </a:tblPr>
              <a:tblGrid>
                <a:gridCol w="1328287">
                  <a:extLst>
                    <a:ext uri="{9D8B030D-6E8A-4147-A177-3AD203B41FA5}">
                      <a16:colId xmlns:a16="http://schemas.microsoft.com/office/drawing/2014/main" val="20000"/>
                    </a:ext>
                  </a:extLst>
                </a:gridCol>
                <a:gridCol w="2107933">
                  <a:extLst>
                    <a:ext uri="{9D8B030D-6E8A-4147-A177-3AD203B41FA5}">
                      <a16:colId xmlns:a16="http://schemas.microsoft.com/office/drawing/2014/main" val="20001"/>
                    </a:ext>
                  </a:extLst>
                </a:gridCol>
                <a:gridCol w="1441651">
                  <a:extLst>
                    <a:ext uri="{9D8B030D-6E8A-4147-A177-3AD203B41FA5}">
                      <a16:colId xmlns:a16="http://schemas.microsoft.com/office/drawing/2014/main" val="20002"/>
                    </a:ext>
                  </a:extLst>
                </a:gridCol>
                <a:gridCol w="1441651">
                  <a:extLst>
                    <a:ext uri="{9D8B030D-6E8A-4147-A177-3AD203B41FA5}">
                      <a16:colId xmlns:a16="http://schemas.microsoft.com/office/drawing/2014/main" val="20003"/>
                    </a:ext>
                  </a:extLst>
                </a:gridCol>
                <a:gridCol w="1441651">
                  <a:extLst>
                    <a:ext uri="{9D8B030D-6E8A-4147-A177-3AD203B41FA5}">
                      <a16:colId xmlns:a16="http://schemas.microsoft.com/office/drawing/2014/main" val="20004"/>
                    </a:ext>
                  </a:extLst>
                </a:gridCol>
                <a:gridCol w="1441651">
                  <a:extLst>
                    <a:ext uri="{9D8B030D-6E8A-4147-A177-3AD203B41FA5}">
                      <a16:colId xmlns:a16="http://schemas.microsoft.com/office/drawing/2014/main" val="20005"/>
                    </a:ext>
                  </a:extLst>
                </a:gridCol>
                <a:gridCol w="1441651">
                  <a:extLst>
                    <a:ext uri="{9D8B030D-6E8A-4147-A177-3AD203B41FA5}">
                      <a16:colId xmlns:a16="http://schemas.microsoft.com/office/drawing/2014/main" val="20006"/>
                    </a:ext>
                  </a:extLst>
                </a:gridCol>
                <a:gridCol w="1441651">
                  <a:extLst>
                    <a:ext uri="{9D8B030D-6E8A-4147-A177-3AD203B41FA5}">
                      <a16:colId xmlns:a16="http://schemas.microsoft.com/office/drawing/2014/main" val="20007"/>
                    </a:ext>
                  </a:extLst>
                </a:gridCol>
              </a:tblGrid>
              <a:tr h="199468">
                <a:tc rowSpan="2">
                  <a:txBody>
                    <a:bodyPr/>
                    <a:lstStyle/>
                    <a:p>
                      <a:pPr algn="ctr">
                        <a:lnSpc>
                          <a:spcPts val="1400"/>
                        </a:lnSpc>
                        <a:spcAft>
                          <a:spcPts val="0"/>
                        </a:spcAft>
                        <a:buNone/>
                      </a:pPr>
                      <a:r>
                        <a:rPr sz="1400" b="1" u="none" dirty="0">
                          <a:latin typeface="BIZ UDゴシック"/>
                          <a:ea typeface="BIZ UDゴシック"/>
                          <a:cs typeface="BIZ UDゴシック"/>
                        </a:rPr>
                        <a:t>災害・事象</a:t>
                      </a:r>
                      <a:endParaRPr sz="1400" b="1" i="0" u="none" dirty="0">
                        <a:solidFill>
                          <a:srgbClr val="000000"/>
                        </a:solidFill>
                        <a:latin typeface="BIZ UDゴシック"/>
                        <a:ea typeface="BIZ UDゴシック"/>
                        <a:cs typeface="BIZ UDゴシック"/>
                      </a:endParaRPr>
                    </a:p>
                  </a:txBody>
                  <a:tcPr marL="4895" marR="4895" marT="4895"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rgbClr val="002060"/>
                      </a:solidFill>
                      <a:prstDash val="solid"/>
                    </a:lnB>
                    <a:solidFill>
                      <a:schemeClr val="bg1">
                        <a:lumMod val="85000"/>
                      </a:schemeClr>
                    </a:solidFill>
                  </a:tcPr>
                </a:tc>
                <a:tc rowSpan="2">
                  <a:txBody>
                    <a:bodyPr/>
                    <a:lstStyle/>
                    <a:p>
                      <a:pPr algn="ctr">
                        <a:lnSpc>
                          <a:spcPts val="1400"/>
                        </a:lnSpc>
                        <a:spcAft>
                          <a:spcPts val="0"/>
                        </a:spcAft>
                        <a:buNone/>
                      </a:pPr>
                      <a:r>
                        <a:rPr sz="1400" b="1" i="0" u="none" dirty="0">
                          <a:solidFill>
                            <a:srgbClr val="000000"/>
                          </a:solidFill>
                          <a:latin typeface="BIZ UDゴシック"/>
                          <a:ea typeface="BIZ UDゴシック"/>
                          <a:cs typeface="BIZ UDゴシック"/>
                        </a:rPr>
                        <a:t>主な影響要因</a:t>
                      </a:r>
                    </a:p>
                  </a:txBody>
                  <a:tcPr marL="4895" marR="4895" marT="4895"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rgbClr val="002060"/>
                      </a:solidFill>
                      <a:prstDash val="solid"/>
                    </a:lnB>
                    <a:solidFill>
                      <a:schemeClr val="bg1">
                        <a:lumMod val="85000"/>
                      </a:schemeClr>
                    </a:solidFill>
                  </a:tcPr>
                </a:tc>
                <a:tc gridSpan="6">
                  <a:txBody>
                    <a:bodyPr/>
                    <a:lstStyle/>
                    <a:p>
                      <a:pPr algn="ctr">
                        <a:lnSpc>
                          <a:spcPts val="1400"/>
                        </a:lnSpc>
                        <a:spcAft>
                          <a:spcPts val="0"/>
                        </a:spcAft>
                        <a:buNone/>
                      </a:pPr>
                      <a:r>
                        <a:rPr lang="ja-JP" altLang="en-US" sz="1400" b="1" i="0" u="none" dirty="0">
                          <a:solidFill>
                            <a:schemeClr val="bg1"/>
                          </a:solidFill>
                          <a:latin typeface="BIZ UDゴシック"/>
                          <a:ea typeface="BIZ UDゴシック"/>
                          <a:cs typeface="BIZ UDゴシック"/>
                        </a:rPr>
                        <a:t>首都中枢機能</a:t>
                      </a:r>
                      <a:r>
                        <a:rPr sz="1400" b="1" i="0" u="none" dirty="0">
                          <a:solidFill>
                            <a:schemeClr val="bg1"/>
                          </a:solidFill>
                          <a:latin typeface="BIZ UDゴシック"/>
                          <a:ea typeface="BIZ UDゴシック"/>
                          <a:cs typeface="BIZ UDゴシック"/>
                        </a:rPr>
                        <a:t>への影響</a:t>
                      </a:r>
                    </a:p>
                  </a:txBody>
                  <a:tcPr marL="4895" marR="4895" marT="4895"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chemeClr val="tx2"/>
                    </a:solidFill>
                  </a:tcPr>
                </a:tc>
                <a:tc hMerge="1">
                  <a:txBody>
                    <a:bodyPr/>
                    <a:lstStyle/>
                    <a:p>
                      <a:pPr algn="ctr">
                        <a:buNone/>
                      </a:pPr>
                      <a:endParaRPr sz="1200" b="1" i="0" u="none">
                        <a:solidFill>
                          <a:srgbClr val="000000"/>
                        </a:solidFill>
                        <a:latin typeface="BIZ UDゴシック"/>
                        <a:ea typeface="BIZ UDゴシック"/>
                        <a:cs typeface="BIZ UDゴシック"/>
                      </a:endParaRPr>
                    </a:p>
                  </a:txBody>
                  <a:tcPr marL="4895" marR="4895" marT="4895"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hMerge="1">
                  <a:txBody>
                    <a:bodyPr/>
                    <a:lstStyle/>
                    <a:p>
                      <a:pPr algn="ctr">
                        <a:buNone/>
                      </a:pPr>
                      <a:endParaRPr sz="1200" b="1" i="0" u="none">
                        <a:solidFill>
                          <a:srgbClr val="000000"/>
                        </a:solidFill>
                        <a:latin typeface="BIZ UDゴシック"/>
                        <a:ea typeface="BIZ UDゴシック"/>
                        <a:cs typeface="BIZ UDゴシック"/>
                      </a:endParaRPr>
                    </a:p>
                  </a:txBody>
                  <a:tcPr marL="4895" marR="4895" marT="4895"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hMerge="1">
                  <a:txBody>
                    <a:bodyPr/>
                    <a:lstStyle/>
                    <a:p>
                      <a:pPr algn="ctr">
                        <a:buNone/>
                      </a:pPr>
                      <a:endParaRPr sz="1200" b="1" i="0" u="none">
                        <a:solidFill>
                          <a:srgbClr val="000000"/>
                        </a:solidFill>
                        <a:latin typeface="BIZ UDゴシック"/>
                        <a:ea typeface="BIZ UDゴシック"/>
                        <a:cs typeface="BIZ UDゴシック"/>
                      </a:endParaRPr>
                    </a:p>
                  </a:txBody>
                  <a:tcPr marL="4895" marR="4895" marT="4895"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hMerge="1">
                  <a:txBody>
                    <a:bodyPr/>
                    <a:lstStyle/>
                    <a:p>
                      <a:pPr algn="ctr">
                        <a:buNone/>
                      </a:pPr>
                      <a:endParaRPr sz="1200" b="1" i="0" u="none">
                        <a:solidFill>
                          <a:srgbClr val="000000"/>
                        </a:solidFill>
                        <a:latin typeface="BIZ UDゴシック"/>
                        <a:ea typeface="BIZ UDゴシック"/>
                        <a:cs typeface="BIZ UDゴシック"/>
                      </a:endParaRPr>
                    </a:p>
                  </a:txBody>
                  <a:tcPr marL="4895" marR="4895" marT="4895"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hMerge="1">
                  <a:txBody>
                    <a:bodyPr/>
                    <a:lstStyle/>
                    <a:p>
                      <a:pPr algn="ctr">
                        <a:lnSpc>
                          <a:spcPts val="1400"/>
                        </a:lnSpc>
                        <a:spcAft>
                          <a:spcPts val="0"/>
                        </a:spcAft>
                        <a:buNone/>
                      </a:pPr>
                      <a:endParaRPr sz="1400" b="1" i="0" u="none">
                        <a:solidFill>
                          <a:schemeClr val="bg1"/>
                        </a:solidFill>
                        <a:latin typeface="BIZ UDゴシック"/>
                        <a:ea typeface="BIZ UDゴシック"/>
                        <a:cs typeface="BIZ UDゴシック"/>
                      </a:endParaRPr>
                    </a:p>
                  </a:txBody>
                  <a:tcPr marL="4895" marR="4895" marT="4895"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solidFill>
                      <a:srgbClr val="00B050"/>
                    </a:solidFill>
                  </a:tcPr>
                </a:tc>
                <a:extLst>
                  <a:ext uri="{0D108BD9-81ED-4DB2-BD59-A6C34878D82A}">
                    <a16:rowId xmlns:a16="http://schemas.microsoft.com/office/drawing/2014/main" val="10000"/>
                  </a:ext>
                </a:extLst>
              </a:tr>
              <a:tr h="193049">
                <a:tc vMerge="1">
                  <a:txBody>
                    <a:bodyPr/>
                    <a:lstStyle/>
                    <a:p>
                      <a:endParaRPr/>
                    </a:p>
                  </a:txBody>
                  <a:tcPr marL="4895" marR="4895" marT="4895"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vMerge="1">
                  <a:txBody>
                    <a:bodyPr/>
                    <a:lstStyle/>
                    <a:p>
                      <a:endParaRPr/>
                    </a:p>
                  </a:txBody>
                  <a:tcPr/>
                </a:tc>
                <a:tc>
                  <a:txBody>
                    <a:bodyPr/>
                    <a:lstStyle/>
                    <a:p>
                      <a:pPr algn="ctr">
                        <a:lnSpc>
                          <a:spcPts val="1400"/>
                        </a:lnSpc>
                        <a:spcAft>
                          <a:spcPts val="0"/>
                        </a:spcAft>
                        <a:buNone/>
                      </a:pPr>
                      <a:r>
                        <a:rPr sz="1200" b="1" i="0" u="none" dirty="0">
                          <a:solidFill>
                            <a:srgbClr val="000000"/>
                          </a:solidFill>
                          <a:latin typeface="BIZ UDゴシック"/>
                          <a:ea typeface="BIZ UDゴシック"/>
                          <a:cs typeface="BIZ UDゴシック"/>
                        </a:rPr>
                        <a:t>情報収集</a:t>
                      </a:r>
                    </a:p>
                  </a:txBody>
                  <a:tcPr marL="635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rgbClr val="002060"/>
                      </a:solidFill>
                      <a:prstDash val="solid"/>
                    </a:lnB>
                    <a:solidFill>
                      <a:schemeClr val="accent1">
                        <a:lumMod val="20000"/>
                        <a:lumOff val="80000"/>
                      </a:schemeClr>
                    </a:solidFill>
                  </a:tcPr>
                </a:tc>
                <a:tc>
                  <a:txBody>
                    <a:bodyPr/>
                    <a:lstStyle/>
                    <a:p>
                      <a:pPr algn="ctr">
                        <a:lnSpc>
                          <a:spcPts val="1400"/>
                        </a:lnSpc>
                        <a:spcAft>
                          <a:spcPts val="0"/>
                        </a:spcAft>
                        <a:buNone/>
                      </a:pPr>
                      <a:r>
                        <a:rPr sz="1200" b="1" i="0" u="none" dirty="0">
                          <a:solidFill>
                            <a:srgbClr val="000000"/>
                          </a:solidFill>
                          <a:latin typeface="BIZ UDゴシック"/>
                          <a:ea typeface="BIZ UDゴシック"/>
                          <a:cs typeface="BIZ UDゴシック"/>
                        </a:rPr>
                        <a:t>情報分析・状況認識</a:t>
                      </a:r>
                    </a:p>
                  </a:txBody>
                  <a:tcPr marL="635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rgbClr val="002060"/>
                      </a:solidFill>
                      <a:prstDash val="solid"/>
                    </a:lnB>
                    <a:solidFill>
                      <a:schemeClr val="accent1">
                        <a:lumMod val="20000"/>
                        <a:lumOff val="80000"/>
                      </a:schemeClr>
                    </a:solidFill>
                  </a:tcPr>
                </a:tc>
                <a:tc>
                  <a:txBody>
                    <a:bodyPr/>
                    <a:lstStyle/>
                    <a:p>
                      <a:pPr algn="ctr">
                        <a:lnSpc>
                          <a:spcPts val="1400"/>
                        </a:lnSpc>
                        <a:spcAft>
                          <a:spcPts val="0"/>
                        </a:spcAft>
                        <a:buNone/>
                      </a:pPr>
                      <a:r>
                        <a:rPr sz="1200" b="1" i="0" u="none" dirty="0">
                          <a:solidFill>
                            <a:srgbClr val="000000"/>
                          </a:solidFill>
                          <a:latin typeface="BIZ UDゴシック"/>
                          <a:ea typeface="BIZ UDゴシック"/>
                          <a:cs typeface="BIZ UDゴシック"/>
                        </a:rPr>
                        <a:t>省庁間調整</a:t>
                      </a:r>
                    </a:p>
                  </a:txBody>
                  <a:tcPr marL="635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rgbClr val="002060"/>
                      </a:solidFill>
                      <a:prstDash val="solid"/>
                    </a:lnB>
                    <a:solidFill>
                      <a:schemeClr val="accent1">
                        <a:lumMod val="20000"/>
                        <a:lumOff val="80000"/>
                      </a:schemeClr>
                    </a:solidFill>
                  </a:tcPr>
                </a:tc>
                <a:tc>
                  <a:txBody>
                    <a:bodyPr/>
                    <a:lstStyle/>
                    <a:p>
                      <a:pPr algn="ctr">
                        <a:lnSpc>
                          <a:spcPts val="1400"/>
                        </a:lnSpc>
                        <a:spcAft>
                          <a:spcPts val="0"/>
                        </a:spcAft>
                        <a:buNone/>
                      </a:pPr>
                      <a:r>
                        <a:rPr sz="1200" b="1" i="0" u="none" dirty="0">
                          <a:solidFill>
                            <a:srgbClr val="000000"/>
                          </a:solidFill>
                          <a:latin typeface="BIZ UDゴシック"/>
                          <a:ea typeface="BIZ UDゴシック"/>
                          <a:cs typeface="BIZ UDゴシック"/>
                        </a:rPr>
                        <a:t>意思決定</a:t>
                      </a:r>
                    </a:p>
                  </a:txBody>
                  <a:tcPr marL="635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rgbClr val="002060"/>
                      </a:solidFill>
                      <a:prstDash val="solid"/>
                    </a:lnB>
                    <a:solidFill>
                      <a:schemeClr val="accent1">
                        <a:lumMod val="20000"/>
                        <a:lumOff val="80000"/>
                      </a:schemeClr>
                    </a:solidFill>
                  </a:tcPr>
                </a:tc>
                <a:tc>
                  <a:txBody>
                    <a:bodyPr/>
                    <a:lstStyle/>
                    <a:p>
                      <a:pPr algn="ctr">
                        <a:lnSpc>
                          <a:spcPts val="1400"/>
                        </a:lnSpc>
                        <a:spcAft>
                          <a:spcPts val="0"/>
                        </a:spcAft>
                        <a:buNone/>
                      </a:pPr>
                      <a:r>
                        <a:rPr sz="1200" b="1" i="0" u="none" dirty="0">
                          <a:solidFill>
                            <a:srgbClr val="000000"/>
                          </a:solidFill>
                          <a:latin typeface="BIZ UDゴシック"/>
                          <a:ea typeface="BIZ UDゴシック"/>
                          <a:cs typeface="BIZ UDゴシック"/>
                        </a:rPr>
                        <a:t>指揮命令・決定伝達</a:t>
                      </a:r>
                    </a:p>
                  </a:txBody>
                  <a:tcPr marL="635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rgbClr val="002060"/>
                      </a:solidFill>
                      <a:prstDash val="solid"/>
                    </a:lnB>
                    <a:solidFill>
                      <a:schemeClr val="accent1">
                        <a:lumMod val="20000"/>
                        <a:lumOff val="80000"/>
                      </a:schemeClr>
                    </a:solidFill>
                  </a:tcPr>
                </a:tc>
                <a:tc>
                  <a:txBody>
                    <a:bodyPr/>
                    <a:lstStyle/>
                    <a:p>
                      <a:pPr algn="ctr">
                        <a:lnSpc>
                          <a:spcPts val="1400"/>
                        </a:lnSpc>
                        <a:spcAft>
                          <a:spcPts val="0"/>
                        </a:spcAft>
                        <a:buNone/>
                      </a:pPr>
                      <a:r>
                        <a:rPr sz="1200" b="1" i="0" u="none" dirty="0">
                          <a:solidFill>
                            <a:srgbClr val="000000"/>
                          </a:solidFill>
                          <a:latin typeface="BIZ UDゴシック"/>
                          <a:ea typeface="BIZ UDゴシック"/>
                          <a:cs typeface="BIZ UDゴシック"/>
                        </a:rPr>
                        <a:t>情報発信</a:t>
                      </a:r>
                    </a:p>
                  </a:txBody>
                  <a:tcPr marL="635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rgbClr val="002060"/>
                      </a:solidFill>
                      <a:prstDash val="solid"/>
                    </a:lnB>
                    <a:solidFill>
                      <a:schemeClr val="accent1">
                        <a:lumMod val="20000"/>
                        <a:lumOff val="80000"/>
                      </a:schemeClr>
                    </a:solidFill>
                  </a:tcPr>
                </a:tc>
                <a:extLst>
                  <a:ext uri="{0D108BD9-81ED-4DB2-BD59-A6C34878D82A}">
                    <a16:rowId xmlns:a16="http://schemas.microsoft.com/office/drawing/2014/main" val="10001"/>
                  </a:ext>
                </a:extLst>
              </a:tr>
              <a:tr h="899132">
                <a:tc>
                  <a:txBody>
                    <a:bodyPr/>
                    <a:lstStyle/>
                    <a:p>
                      <a:pPr algn="l">
                        <a:lnSpc>
                          <a:spcPts val="1400"/>
                        </a:lnSpc>
                        <a:spcAft>
                          <a:spcPts val="0"/>
                        </a:spcAft>
                        <a:buNone/>
                      </a:pPr>
                      <a:r>
                        <a:rPr sz="1200" b="1" u="none" dirty="0">
                          <a:latin typeface="BIZ UDゴシック"/>
                          <a:ea typeface="BIZ UDゴシック"/>
                          <a:cs typeface="BIZ UDゴシック"/>
                        </a:rPr>
                        <a:t>富士山噴火・広域降灰</a:t>
                      </a:r>
                      <a:endParaRPr sz="1200" b="1" i="0" u="none" dirty="0">
                        <a:solidFill>
                          <a:srgbClr val="000000"/>
                        </a:solidFill>
                        <a:latin typeface="BIZ UDゴシック"/>
                        <a:ea typeface="BIZ UDゴシック"/>
                        <a:cs typeface="BIZ UDゴシック"/>
                      </a:endParaRPr>
                    </a:p>
                  </a:txBody>
                  <a:tcPr marL="88104" marR="4895" marT="4895" marB="0" anchor="ctr">
                    <a:lnL w="12700" cmpd="sng">
                      <a:solidFill>
                        <a:srgbClr val="002060"/>
                      </a:solidFill>
                      <a:prstDash val="solid"/>
                    </a:lnL>
                    <a:lnR w="12700" cmpd="sng">
                      <a:solidFill>
                        <a:schemeClr val="bg1">
                          <a:lumMod val="65000"/>
                        </a:schemeClr>
                      </a:solidFill>
                      <a:prstDash val="solid"/>
                    </a:lnR>
                    <a:lnT w="12700" cmpd="sng">
                      <a:solidFill>
                        <a:srgbClr val="002060"/>
                      </a:solidFill>
                      <a:prstDash val="solid"/>
                    </a:lnT>
                    <a:lnB w="12700" cmpd="sng">
                      <a:solidFill>
                        <a:srgbClr val="002060"/>
                      </a:solidFill>
                      <a:prstDash val="solid"/>
                    </a:lnB>
                    <a:noFill/>
                  </a:tcPr>
                </a:tc>
                <a:tc>
                  <a:txBody>
                    <a:bodyPr/>
                    <a:lstStyle/>
                    <a:p>
                      <a:pPr>
                        <a:lnSpc>
                          <a:spcPts val="1400"/>
                        </a:lnSpc>
                        <a:spcAft>
                          <a:spcPts val="0"/>
                        </a:spcAft>
                        <a:buNone/>
                      </a:pPr>
                      <a:r>
                        <a:rPr sz="1200" dirty="0">
                          <a:latin typeface="BIZ UDゴシック"/>
                          <a:ea typeface="BIZ UDゴシック"/>
                          <a:cs typeface="BIZ UDゴシック"/>
                        </a:rPr>
                        <a:t>降灰による電力・通信・空調・データセンター、交通への影響、職員移動の制約（収束見込み不明）</a:t>
                      </a:r>
                      <a:endParaRPr sz="1400" dirty="0">
                        <a:latin typeface="BIZ UDゴシック"/>
                        <a:ea typeface="BIZ UDゴシック"/>
                        <a:cs typeface="BIZ UDゴシック"/>
                      </a:endParaRPr>
                    </a:p>
                  </a:txBody>
                  <a:tcPr marL="114300" marR="114300" marT="76200" marB="76200" anchor="ctr">
                    <a:lnL w="12700" cmpd="sng">
                      <a:solidFill>
                        <a:schemeClr val="bg1">
                          <a:lumMod val="65000"/>
                        </a:schemeClr>
                      </a:solidFill>
                      <a:prstDash val="solid"/>
                    </a:lnL>
                    <a:lnR w="12700" cmpd="sng">
                      <a:solidFill>
                        <a:schemeClr val="bg1">
                          <a:lumMod val="65000"/>
                        </a:schemeClr>
                      </a:solidFill>
                      <a:prstDash val="solid"/>
                    </a:lnR>
                    <a:lnT w="12700" cmpd="sng">
                      <a:solidFill>
                        <a:srgbClr val="002060"/>
                      </a:solidFill>
                      <a:prstDash val="solid"/>
                    </a:lnT>
                    <a:lnB w="12700" cmpd="sng">
                      <a:solidFill>
                        <a:srgbClr val="002060"/>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停滞又は</a:t>
                      </a:r>
                      <a:r>
                        <a:rPr sz="1200" b="1" i="0" u="none" dirty="0">
                          <a:solidFill>
                            <a:schemeClr val="bg1"/>
                          </a:solidFill>
                          <a:highlight>
                            <a:srgbClr val="000080"/>
                          </a:highlight>
                          <a:latin typeface="BIZ UDゴシック"/>
                          <a:ea typeface="BIZ UDゴシック"/>
                          <a:cs typeface="BIZ UDゴシック"/>
                        </a:rPr>
                        <a:t>停止に至る可能性</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rgbClr val="002060"/>
                      </a:solidFill>
                      <a:prstDash val="solid"/>
                    </a:lnT>
                    <a:lnB w="12700" cmpd="sng">
                      <a:solidFill>
                        <a:srgbClr val="002060"/>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情報不足及びシステム制約により、停滞又は</a:t>
                      </a:r>
                      <a:r>
                        <a:rPr sz="1200" b="1" i="0" u="none" dirty="0">
                          <a:solidFill>
                            <a:schemeClr val="bg1"/>
                          </a:solidFill>
                          <a:highlight>
                            <a:srgbClr val="000080"/>
                          </a:highlight>
                          <a:latin typeface="BIZ UDゴシック"/>
                          <a:ea typeface="BIZ UDゴシック"/>
                          <a:cs typeface="BIZ UDゴシック"/>
                        </a:rPr>
                        <a:t>停止に至る可能性</a:t>
                      </a:r>
                      <a:endParaRPr sz="1200" b="0" i="0" u="none" dirty="0">
                        <a:solidFill>
                          <a:srgbClr val="000000"/>
                        </a:solidFill>
                        <a:highlight>
                          <a:srgbClr val="000080"/>
                        </a:highlight>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rgbClr val="002060"/>
                      </a:solidFill>
                      <a:prstDash val="solid"/>
                    </a:lnT>
                    <a:lnB w="12700" cmpd="sng">
                      <a:solidFill>
                        <a:srgbClr val="002060"/>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通信・会議手段の制約により、停滞又は</a:t>
                      </a:r>
                      <a:r>
                        <a:rPr sz="1200" b="1" i="0" u="none" dirty="0">
                          <a:solidFill>
                            <a:schemeClr val="bg1"/>
                          </a:solidFill>
                          <a:highlight>
                            <a:srgbClr val="000080"/>
                          </a:highlight>
                          <a:latin typeface="BIZ UDゴシック"/>
                          <a:ea typeface="BIZ UDゴシック"/>
                          <a:cs typeface="BIZ UDゴシック"/>
                        </a:rPr>
                        <a:t>停止に至る可能性</a:t>
                      </a:r>
                      <a:endParaRPr sz="1200" b="0" i="0" u="none" dirty="0">
                        <a:solidFill>
                          <a:srgbClr val="000000"/>
                        </a:solidFill>
                        <a:highlight>
                          <a:srgbClr val="000080"/>
                        </a:highlight>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rgbClr val="002060"/>
                      </a:solidFill>
                      <a:prstDash val="solid"/>
                    </a:lnT>
                    <a:lnB w="12700" cmpd="sng">
                      <a:solidFill>
                        <a:srgbClr val="002060"/>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情報・分析・調整不足により、停滞又は</a:t>
                      </a:r>
                      <a:r>
                        <a:rPr sz="1200" b="1" i="0" u="none" dirty="0">
                          <a:solidFill>
                            <a:schemeClr val="bg1"/>
                          </a:solidFill>
                          <a:highlight>
                            <a:srgbClr val="000080"/>
                          </a:highlight>
                          <a:latin typeface="BIZ UDゴシック"/>
                          <a:ea typeface="BIZ UDゴシック"/>
                          <a:cs typeface="BIZ UDゴシック"/>
                        </a:rPr>
                        <a:t>停止に至る可能性</a:t>
                      </a:r>
                      <a:endParaRPr sz="1200" b="0" i="0" u="none" dirty="0">
                        <a:solidFill>
                          <a:srgbClr val="000000"/>
                        </a:solidFill>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rgbClr val="002060"/>
                      </a:solidFill>
                      <a:prstDash val="solid"/>
                    </a:lnT>
                    <a:lnB w="12700" cmpd="sng">
                      <a:solidFill>
                        <a:srgbClr val="002060"/>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意思決定又は通信の停止により、</a:t>
                      </a:r>
                      <a:r>
                        <a:rPr sz="1200" b="1" i="0" u="none" dirty="0">
                          <a:solidFill>
                            <a:schemeClr val="bg1"/>
                          </a:solidFill>
                          <a:highlight>
                            <a:srgbClr val="000080"/>
                          </a:highlight>
                          <a:latin typeface="BIZ UDゴシック"/>
                          <a:ea typeface="BIZ UDゴシック"/>
                          <a:cs typeface="BIZ UDゴシック"/>
                        </a:rPr>
                        <a:t>停止に至る可能性</a:t>
                      </a:r>
                      <a:endParaRPr sz="1200" b="0" i="0" u="none" dirty="0">
                        <a:solidFill>
                          <a:srgbClr val="000000"/>
                        </a:solidFill>
                        <a:highlight>
                          <a:srgbClr val="000080"/>
                        </a:highlight>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rgbClr val="002060"/>
                      </a:solidFill>
                      <a:prstDash val="solid"/>
                    </a:lnT>
                    <a:lnB w="12700" cmpd="sng">
                      <a:solidFill>
                        <a:srgbClr val="002060"/>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発信内容又は発信手段の喪失により、</a:t>
                      </a:r>
                      <a:r>
                        <a:rPr sz="1200" b="1" i="0" u="none" dirty="0">
                          <a:solidFill>
                            <a:schemeClr val="bg1"/>
                          </a:solidFill>
                          <a:highlight>
                            <a:srgbClr val="000080"/>
                          </a:highlight>
                          <a:latin typeface="BIZ UDゴシック"/>
                          <a:ea typeface="BIZ UDゴシック"/>
                          <a:cs typeface="BIZ UDゴシック"/>
                        </a:rPr>
                        <a:t>停止に至る可能性</a:t>
                      </a:r>
                      <a:endParaRPr sz="1200" b="0" i="0" u="none" dirty="0">
                        <a:solidFill>
                          <a:srgbClr val="000000"/>
                        </a:solidFill>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rgbClr val="002060"/>
                      </a:solidFill>
                      <a:prstDash val="solid"/>
                    </a:lnR>
                    <a:lnT w="12700" cmpd="sng">
                      <a:solidFill>
                        <a:srgbClr val="002060"/>
                      </a:solidFill>
                      <a:prstDash val="solid"/>
                    </a:lnT>
                    <a:lnB w="12700" cmpd="sng">
                      <a:solidFill>
                        <a:srgbClr val="002060"/>
                      </a:solidFill>
                      <a:prstDash val="solid"/>
                    </a:lnB>
                    <a:noFill/>
                  </a:tcPr>
                </a:tc>
                <a:extLst>
                  <a:ext uri="{0D108BD9-81ED-4DB2-BD59-A6C34878D82A}">
                    <a16:rowId xmlns:a16="http://schemas.microsoft.com/office/drawing/2014/main" val="10002"/>
                  </a:ext>
                </a:extLst>
              </a:tr>
              <a:tr h="563280">
                <a:tc>
                  <a:txBody>
                    <a:bodyPr/>
                    <a:lstStyle/>
                    <a:p>
                      <a:pPr algn="l">
                        <a:lnSpc>
                          <a:spcPts val="1400"/>
                        </a:lnSpc>
                        <a:spcAft>
                          <a:spcPts val="0"/>
                        </a:spcAft>
                        <a:buNone/>
                      </a:pPr>
                      <a:r>
                        <a:rPr sz="1200" b="1" u="none" dirty="0">
                          <a:latin typeface="BIZ UDゴシック"/>
                          <a:ea typeface="BIZ UDゴシック"/>
                          <a:cs typeface="BIZ UDゴシック"/>
                        </a:rPr>
                        <a:t>首都直下地震</a:t>
                      </a:r>
                      <a:endParaRPr sz="1200" b="1" i="0" u="none" dirty="0">
                        <a:solidFill>
                          <a:srgbClr val="000000"/>
                        </a:solidFill>
                        <a:latin typeface="BIZ UDゴシック"/>
                        <a:ea typeface="BIZ UDゴシック"/>
                        <a:cs typeface="BIZ UDゴシック"/>
                      </a:endParaRPr>
                    </a:p>
                  </a:txBody>
                  <a:tcPr marL="88104" marR="4895" marT="4895" marB="0" anchor="ctr">
                    <a:lnL w="12700" cmpd="sng">
                      <a:solidFill>
                        <a:srgbClr val="002060"/>
                      </a:solidFill>
                      <a:prstDash val="solid"/>
                    </a:lnL>
                    <a:lnR w="12700" cmpd="sng">
                      <a:solidFill>
                        <a:schemeClr val="bg1">
                          <a:lumMod val="65000"/>
                        </a:schemeClr>
                      </a:solidFill>
                      <a:prstDash val="solid"/>
                    </a:lnR>
                    <a:lnT w="12700" cmpd="sng">
                      <a:solidFill>
                        <a:srgbClr val="002060"/>
                      </a:solidFill>
                      <a:prstDash val="solid"/>
                    </a:lnT>
                    <a:lnB w="12700" cmpd="sng">
                      <a:solidFill>
                        <a:schemeClr val="bg1">
                          <a:lumMod val="65000"/>
                        </a:schemeClr>
                      </a:solidFill>
                      <a:prstDash val="solid"/>
                    </a:lnB>
                    <a:noFill/>
                  </a:tcPr>
                </a:tc>
                <a:tc>
                  <a:txBody>
                    <a:bodyPr/>
                    <a:lstStyle/>
                    <a:p>
                      <a:pPr>
                        <a:lnSpc>
                          <a:spcPts val="1400"/>
                        </a:lnSpc>
                        <a:spcAft>
                          <a:spcPts val="0"/>
                        </a:spcAft>
                        <a:buNone/>
                      </a:pPr>
                      <a:r>
                        <a:rPr sz="1200" dirty="0">
                          <a:latin typeface="BIZ UDゴシック"/>
                          <a:ea typeface="BIZ UDゴシック"/>
                          <a:cs typeface="BIZ UDゴシック"/>
                        </a:rPr>
                        <a:t>交通への影響による職員参集困難、通信の支障</a:t>
                      </a:r>
                      <a:endParaRPr sz="1400" dirty="0">
                        <a:latin typeface="BIZ UDゴシック"/>
                        <a:ea typeface="BIZ UDゴシック"/>
                        <a:cs typeface="BIZ UDゴシック"/>
                      </a:endParaRPr>
                    </a:p>
                  </a:txBody>
                  <a:tcPr marL="114300" marR="114300" marT="76200" marB="76200" anchor="ctr">
                    <a:lnL w="12700" cmpd="sng">
                      <a:solidFill>
                        <a:schemeClr val="bg1">
                          <a:lumMod val="65000"/>
                        </a:schemeClr>
                      </a:solidFill>
                      <a:prstDash val="solid"/>
                    </a:lnL>
                    <a:lnR w="12700" cmpd="sng">
                      <a:solidFill>
                        <a:schemeClr val="bg1">
                          <a:lumMod val="65000"/>
                        </a:schemeClr>
                      </a:solidFill>
                      <a:prstDash val="solid"/>
                    </a:lnR>
                    <a:lnT w="12700" cmpd="sng">
                      <a:solidFill>
                        <a:srgbClr val="002060"/>
                      </a:solidFill>
                      <a:prstDash val="solid"/>
                    </a:lnT>
                    <a:lnB w="12700" cmpd="sng">
                      <a:solidFill>
                        <a:schemeClr val="bg1">
                          <a:lumMod val="65000"/>
                        </a:schemeClr>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停滞又は</a:t>
                      </a:r>
                      <a:r>
                        <a:rPr sz="1200" b="1" i="0" u="none" dirty="0">
                          <a:solidFill>
                            <a:schemeClr val="tx1"/>
                          </a:solidFill>
                          <a:highlight>
                            <a:srgbClr val="00FFFF"/>
                          </a:highlight>
                          <a:latin typeface="BIZ UDゴシック"/>
                          <a:ea typeface="BIZ UDゴシック"/>
                          <a:cs typeface="BIZ UDゴシック"/>
                        </a:rPr>
                        <a:t>一部停止</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rgbClr val="002060"/>
                      </a:solidFill>
                      <a:prstDash val="solid"/>
                    </a:lnT>
                    <a:lnB w="12700" cmpd="sng">
                      <a:solidFill>
                        <a:schemeClr val="bg1">
                          <a:lumMod val="65000"/>
                        </a:schemeClr>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情報不足・システム制約により停滞</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rgbClr val="002060"/>
                      </a:solidFill>
                      <a:prstDash val="solid"/>
                    </a:lnT>
                    <a:lnB w="12700" cmpd="sng">
                      <a:solidFill>
                        <a:schemeClr val="bg1">
                          <a:lumMod val="65000"/>
                        </a:schemeClr>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通信・会議手段の制約により停滞</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rgbClr val="002060"/>
                      </a:solidFill>
                      <a:prstDash val="solid"/>
                    </a:lnT>
                    <a:lnB w="12700" cmpd="sng">
                      <a:solidFill>
                        <a:schemeClr val="bg1">
                          <a:lumMod val="65000"/>
                        </a:schemeClr>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情報・分析・調整不足により停滞</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rgbClr val="002060"/>
                      </a:solidFill>
                      <a:prstDash val="solid"/>
                    </a:lnT>
                    <a:lnB w="12700" cmpd="sng">
                      <a:solidFill>
                        <a:schemeClr val="bg1">
                          <a:lumMod val="65000"/>
                        </a:schemeClr>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意思決定又は通信の制約により停滞</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rgbClr val="002060"/>
                      </a:solidFill>
                      <a:prstDash val="solid"/>
                    </a:lnT>
                    <a:lnB w="12700" cmpd="sng">
                      <a:solidFill>
                        <a:schemeClr val="bg1">
                          <a:lumMod val="65000"/>
                        </a:schemeClr>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発信内容又は発信手段の制約により停滞又は</a:t>
                      </a:r>
                      <a:r>
                        <a:rPr sz="1200" b="1" i="0" u="none" dirty="0">
                          <a:solidFill>
                            <a:schemeClr val="tx1"/>
                          </a:solidFill>
                          <a:highlight>
                            <a:srgbClr val="00FFFF"/>
                          </a:highlight>
                          <a:latin typeface="BIZ UDゴシック"/>
                          <a:ea typeface="BIZ UDゴシック"/>
                          <a:cs typeface="BIZ UDゴシック"/>
                        </a:rPr>
                        <a:t>一部停止</a:t>
                      </a:r>
                      <a:endParaRPr sz="1200" b="0" i="0" u="none" dirty="0">
                        <a:solidFill>
                          <a:srgbClr val="000000"/>
                        </a:solidFill>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rgbClr val="002060"/>
                      </a:solidFill>
                      <a:prstDash val="solid"/>
                    </a:lnR>
                    <a:lnT w="12700" cmpd="sng">
                      <a:solidFill>
                        <a:srgbClr val="002060"/>
                      </a:solidFill>
                      <a:prstDash val="solid"/>
                    </a:lnT>
                    <a:lnB w="12700" cmpd="sng">
                      <a:solidFill>
                        <a:schemeClr val="bg1">
                          <a:lumMod val="65000"/>
                        </a:schemeClr>
                      </a:solidFill>
                      <a:prstDash val="solid"/>
                    </a:lnB>
                    <a:noFill/>
                  </a:tcPr>
                </a:tc>
                <a:extLst>
                  <a:ext uri="{0D108BD9-81ED-4DB2-BD59-A6C34878D82A}">
                    <a16:rowId xmlns:a16="http://schemas.microsoft.com/office/drawing/2014/main" val="10003"/>
                  </a:ext>
                </a:extLst>
              </a:tr>
              <a:tr h="528901">
                <a:tc>
                  <a:txBody>
                    <a:bodyPr/>
                    <a:lstStyle/>
                    <a:p>
                      <a:pPr marL="182563" indent="-182563" algn="l">
                        <a:lnSpc>
                          <a:spcPts val="1400"/>
                        </a:lnSpc>
                        <a:spcAft>
                          <a:spcPts val="0"/>
                        </a:spcAft>
                        <a:buNone/>
                      </a:pPr>
                      <a:r>
                        <a:rPr sz="1200" b="1" u="none" dirty="0">
                          <a:latin typeface="BIZ UDゴシック"/>
                          <a:ea typeface="BIZ UDゴシック"/>
                          <a:cs typeface="BIZ UDゴシック"/>
                        </a:rPr>
                        <a:t>＋相模トラフ沿い地震</a:t>
                      </a:r>
                      <a:endParaRPr sz="1200" b="1" i="0" u="none" dirty="0">
                        <a:solidFill>
                          <a:srgbClr val="000000"/>
                        </a:solidFill>
                        <a:latin typeface="BIZ UDゴシック"/>
                        <a:ea typeface="BIZ UDゴシック"/>
                        <a:cs typeface="BIZ UDゴシック"/>
                      </a:endParaRPr>
                    </a:p>
                  </a:txBody>
                  <a:tcPr marL="88104" marR="4895" marT="4895" marB="0" anchor="ctr">
                    <a:lnL w="12700" cmpd="sng">
                      <a:solidFill>
                        <a:srgbClr val="002060"/>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nSpc>
                          <a:spcPts val="1400"/>
                        </a:lnSpc>
                        <a:spcAft>
                          <a:spcPts val="0"/>
                        </a:spcAft>
                        <a:buNone/>
                      </a:pPr>
                      <a:r>
                        <a:rPr sz="1200" dirty="0">
                          <a:latin typeface="BIZ UDゴシック"/>
                          <a:ea typeface="BIZ UDゴシック"/>
                          <a:cs typeface="BIZ UDゴシック"/>
                        </a:rPr>
                        <a:t>被害広域化、交通・電力・通信の支障長期化</a:t>
                      </a:r>
                      <a:endParaRPr sz="1400" dirty="0">
                        <a:latin typeface="BIZ UDゴシック"/>
                        <a:ea typeface="BIZ UDゴシック"/>
                        <a:cs typeface="BIZ UDゴシック"/>
                      </a:endParaRPr>
                    </a:p>
                  </a:txBody>
                  <a:tcPr marL="114300" marR="114300" marT="76200" marB="7620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停滞・</a:t>
                      </a:r>
                      <a:r>
                        <a:rPr sz="1200" b="1" i="0" u="none" dirty="0">
                          <a:solidFill>
                            <a:schemeClr val="tx1"/>
                          </a:solidFill>
                          <a:highlight>
                            <a:srgbClr val="00FFFF"/>
                          </a:highlight>
                          <a:latin typeface="BIZ UDゴシック"/>
                          <a:ea typeface="BIZ UDゴシック"/>
                          <a:cs typeface="BIZ UDゴシック"/>
                        </a:rPr>
                        <a:t>一部停止の長期化</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停滞の長期化又は</a:t>
                      </a:r>
                      <a:r>
                        <a:rPr sz="1200" b="1" i="0" u="none" dirty="0">
                          <a:solidFill>
                            <a:schemeClr val="bg1"/>
                          </a:solidFill>
                          <a:highlight>
                            <a:srgbClr val="000080"/>
                          </a:highlight>
                          <a:latin typeface="BIZ UDゴシック"/>
                          <a:ea typeface="BIZ UDゴシック"/>
                          <a:cs typeface="BIZ UDゴシック"/>
                        </a:rPr>
                        <a:t>停止に至る可能性</a:t>
                      </a:r>
                      <a:endParaRPr sz="1200" b="0" i="0" u="none" dirty="0">
                        <a:solidFill>
                          <a:srgbClr val="000000"/>
                        </a:solidFill>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000000"/>
                          </a:solidFill>
                          <a:latin typeface="BIZ UDゴシック"/>
                          <a:ea typeface="BIZ UDゴシック"/>
                          <a:cs typeface="BIZ UDゴシック"/>
                        </a:rPr>
                        <a:t>停滞の長期化</a:t>
                      </a:r>
                      <a:r>
                        <a:rPr sz="1200" b="0" i="0" u="none" dirty="0">
                          <a:solidFill>
                            <a:srgbClr val="000000"/>
                          </a:solidFill>
                          <a:latin typeface="BIZ UDゴシック"/>
                          <a:ea typeface="BIZ UDゴシック"/>
                          <a:cs typeface="BIZ UDゴシック"/>
                        </a:rPr>
                        <a:t>又は</a:t>
                      </a:r>
                      <a:r>
                        <a:rPr sz="1200" b="1" i="0" u="none" dirty="0">
                          <a:solidFill>
                            <a:schemeClr val="bg1"/>
                          </a:solidFill>
                          <a:highlight>
                            <a:srgbClr val="000080"/>
                          </a:highlight>
                          <a:latin typeface="BIZ UDゴシック"/>
                          <a:ea typeface="BIZ UDゴシック"/>
                          <a:cs typeface="BIZ UDゴシック"/>
                        </a:rPr>
                        <a:t>停止に至る可能性</a:t>
                      </a:r>
                      <a:endParaRPr sz="1200" b="0" i="0" u="none" kern="0" cap="none" spc="0" baseline="0" dirty="0">
                        <a:ln>
                          <a:noFill/>
                        </a:ln>
                        <a:solidFill>
                          <a:srgbClr val="000000"/>
                        </a:solidFill>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000000"/>
                          </a:solidFill>
                          <a:latin typeface="BIZ UDゴシック"/>
                          <a:ea typeface="BIZ UDゴシック"/>
                          <a:cs typeface="BIZ UDゴシック"/>
                        </a:rPr>
                        <a:t>停滞の長期化</a:t>
                      </a:r>
                      <a:r>
                        <a:rPr sz="1200" b="0" i="0" u="none" dirty="0">
                          <a:solidFill>
                            <a:srgbClr val="000000"/>
                          </a:solidFill>
                          <a:latin typeface="BIZ UDゴシック"/>
                          <a:ea typeface="BIZ UDゴシック"/>
                          <a:cs typeface="BIZ UDゴシック"/>
                        </a:rPr>
                        <a:t>又は</a:t>
                      </a:r>
                      <a:r>
                        <a:rPr sz="1200" b="1" i="0" u="none" dirty="0">
                          <a:solidFill>
                            <a:schemeClr val="bg1"/>
                          </a:solidFill>
                          <a:highlight>
                            <a:srgbClr val="000080"/>
                          </a:highlight>
                          <a:latin typeface="BIZ UDゴシック"/>
                          <a:ea typeface="BIZ UDゴシック"/>
                          <a:cs typeface="BIZ UDゴシック"/>
                        </a:rPr>
                        <a:t>停止に至る可能性</a:t>
                      </a:r>
                      <a:endParaRPr sz="1200" b="0" i="0" u="none" kern="0" cap="none" spc="0" baseline="0" dirty="0">
                        <a:ln>
                          <a:noFill/>
                        </a:ln>
                        <a:solidFill>
                          <a:srgbClr val="000000"/>
                        </a:solidFill>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000000"/>
                          </a:solidFill>
                          <a:latin typeface="BIZ UDゴシック"/>
                          <a:ea typeface="BIZ UDゴシック"/>
                          <a:cs typeface="BIZ UDゴシック"/>
                        </a:rPr>
                        <a:t>停滞の長期化</a:t>
                      </a:r>
                      <a:r>
                        <a:rPr sz="1200" b="0" i="0" u="none" dirty="0">
                          <a:solidFill>
                            <a:srgbClr val="000000"/>
                          </a:solidFill>
                          <a:latin typeface="BIZ UDゴシック"/>
                          <a:ea typeface="BIZ UDゴシック"/>
                          <a:cs typeface="BIZ UDゴシック"/>
                        </a:rPr>
                        <a:t>又は</a:t>
                      </a:r>
                      <a:r>
                        <a:rPr sz="1200" b="1" i="0" u="none" dirty="0">
                          <a:solidFill>
                            <a:schemeClr val="bg1"/>
                          </a:solidFill>
                          <a:highlight>
                            <a:srgbClr val="000080"/>
                          </a:highlight>
                          <a:latin typeface="BIZ UDゴシック"/>
                          <a:ea typeface="BIZ UDゴシック"/>
                          <a:cs typeface="BIZ UDゴシック"/>
                        </a:rPr>
                        <a:t>停止に至る可能性</a:t>
                      </a:r>
                      <a:endParaRPr sz="1200" b="0" i="0" u="none" kern="0" cap="none" spc="0" baseline="0" dirty="0">
                        <a:ln>
                          <a:noFill/>
                        </a:ln>
                        <a:solidFill>
                          <a:srgbClr val="000000"/>
                        </a:solidFill>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停滞・</a:t>
                      </a:r>
                      <a:r>
                        <a:rPr sz="1200" b="0" i="0" u="none" dirty="0">
                          <a:solidFill>
                            <a:schemeClr val="bg1"/>
                          </a:solidFill>
                          <a:highlight>
                            <a:srgbClr val="000080"/>
                          </a:highlight>
                          <a:latin typeface="BIZ UDゴシック"/>
                          <a:ea typeface="BIZ UDゴシック"/>
                          <a:cs typeface="BIZ UDゴシック"/>
                        </a:rPr>
                        <a:t>停止の長期化</a:t>
                      </a:r>
                    </a:p>
                  </a:txBody>
                  <a:tcPr marL="114300" marR="6350" marT="6350" marB="0" anchor="ctr">
                    <a:lnL w="12700" cmpd="sng">
                      <a:solidFill>
                        <a:schemeClr val="bg1">
                          <a:lumMod val="65000"/>
                        </a:schemeClr>
                      </a:solidFill>
                      <a:prstDash val="solid"/>
                    </a:lnL>
                    <a:lnR w="12700" cmpd="sng">
                      <a:solidFill>
                        <a:srgbClr val="002060"/>
                      </a:solidFill>
                      <a:prstDash val="solid"/>
                    </a:lnR>
                    <a:lnT w="12700" cmpd="sng">
                      <a:solidFill>
                        <a:schemeClr val="bg1">
                          <a:lumMod val="65000"/>
                        </a:schemeClr>
                      </a:solidFill>
                      <a:prstDash val="solid"/>
                    </a:lnT>
                    <a:lnB w="12700" cmpd="sng">
                      <a:solidFill>
                        <a:schemeClr val="bg1">
                          <a:lumMod val="65000"/>
                        </a:schemeClr>
                      </a:solidFill>
                      <a:prstDash val="solid"/>
                    </a:lnB>
                    <a:noFill/>
                  </a:tcPr>
                </a:tc>
                <a:extLst>
                  <a:ext uri="{0D108BD9-81ED-4DB2-BD59-A6C34878D82A}">
                    <a16:rowId xmlns:a16="http://schemas.microsoft.com/office/drawing/2014/main" val="10004"/>
                  </a:ext>
                </a:extLst>
              </a:tr>
              <a:tr h="378164">
                <a:tc>
                  <a:txBody>
                    <a:bodyPr/>
                    <a:lstStyle/>
                    <a:p>
                      <a:pPr marL="182563" indent="-182563" algn="l">
                        <a:lnSpc>
                          <a:spcPts val="1400"/>
                        </a:lnSpc>
                        <a:spcAft>
                          <a:spcPts val="0"/>
                        </a:spcAft>
                        <a:buNone/>
                      </a:pPr>
                      <a:r>
                        <a:rPr sz="1200" b="1" u="none" dirty="0">
                          <a:latin typeface="BIZ UDゴシック"/>
                          <a:ea typeface="BIZ UDゴシック"/>
                          <a:cs typeface="BIZ UDゴシック"/>
                        </a:rPr>
                        <a:t>＋利根川首都圏広域氾濫</a:t>
                      </a:r>
                      <a:endParaRPr sz="1200" b="1" i="0" u="none" dirty="0">
                        <a:solidFill>
                          <a:srgbClr val="000000"/>
                        </a:solidFill>
                        <a:latin typeface="BIZ UDゴシック"/>
                        <a:ea typeface="BIZ UDゴシック"/>
                        <a:cs typeface="BIZ UDゴシック"/>
                      </a:endParaRPr>
                    </a:p>
                  </a:txBody>
                  <a:tcPr marL="88104" marR="4895" marT="4895" marB="0" anchor="ctr">
                    <a:lnL w="12700" cmpd="sng">
                      <a:solidFill>
                        <a:srgbClr val="002060"/>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nSpc>
                          <a:spcPts val="1400"/>
                        </a:lnSpc>
                        <a:spcAft>
                          <a:spcPts val="0"/>
                        </a:spcAft>
                        <a:buNone/>
                      </a:pPr>
                      <a:r>
                        <a:rPr sz="1200" dirty="0">
                          <a:latin typeface="BIZ UDゴシック"/>
                          <a:ea typeface="BIZ UDゴシック"/>
                          <a:cs typeface="BIZ UDゴシック"/>
                        </a:rPr>
                        <a:t>浸水、排水待ち</a:t>
                      </a:r>
                      <a:endParaRPr sz="1400" dirty="0">
                        <a:latin typeface="BIZ UDゴシック"/>
                        <a:ea typeface="BIZ UDゴシック"/>
                        <a:cs typeface="BIZ UDゴシック"/>
                      </a:endParaRPr>
                    </a:p>
                  </a:txBody>
                  <a:tcPr marL="114300" marR="114300" marT="76200" marB="7620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停滞・</a:t>
                      </a:r>
                      <a:r>
                        <a:rPr sz="1200" b="1" i="0" u="none" dirty="0">
                          <a:solidFill>
                            <a:schemeClr val="tx1"/>
                          </a:solidFill>
                          <a:highlight>
                            <a:srgbClr val="00FFFF"/>
                          </a:highlight>
                          <a:latin typeface="BIZ UDゴシック"/>
                          <a:ea typeface="BIZ UDゴシック"/>
                          <a:cs typeface="BIZ UDゴシック"/>
                        </a:rPr>
                        <a:t>一部停止の長期化</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停滞の長期化又は</a:t>
                      </a:r>
                      <a:r>
                        <a:rPr sz="1200" b="1" i="0" u="none" dirty="0">
                          <a:solidFill>
                            <a:schemeClr val="bg1"/>
                          </a:solidFill>
                          <a:highlight>
                            <a:srgbClr val="000080"/>
                          </a:highlight>
                          <a:latin typeface="BIZ UDゴシック"/>
                          <a:ea typeface="BIZ UDゴシック"/>
                          <a:cs typeface="BIZ UDゴシック"/>
                        </a:rPr>
                        <a:t>停止に至る可能性</a:t>
                      </a:r>
                      <a:endParaRPr sz="1200" b="0" i="0" u="none" dirty="0">
                        <a:solidFill>
                          <a:srgbClr val="000000"/>
                        </a:solidFill>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000000"/>
                          </a:solidFill>
                          <a:latin typeface="BIZ UDゴシック"/>
                          <a:ea typeface="BIZ UDゴシック"/>
                          <a:cs typeface="BIZ UDゴシック"/>
                        </a:rPr>
                        <a:t>停滞の長期化</a:t>
                      </a:r>
                      <a:r>
                        <a:rPr sz="1200" b="0" i="0" u="none" dirty="0">
                          <a:solidFill>
                            <a:srgbClr val="000000"/>
                          </a:solidFill>
                          <a:latin typeface="BIZ UDゴシック"/>
                          <a:ea typeface="BIZ UDゴシック"/>
                          <a:cs typeface="BIZ UDゴシック"/>
                        </a:rPr>
                        <a:t>又は</a:t>
                      </a:r>
                      <a:r>
                        <a:rPr sz="1200" b="1" i="0" u="none" dirty="0">
                          <a:solidFill>
                            <a:schemeClr val="bg1"/>
                          </a:solidFill>
                          <a:highlight>
                            <a:srgbClr val="000080"/>
                          </a:highlight>
                          <a:latin typeface="BIZ UDゴシック"/>
                          <a:ea typeface="BIZ UDゴシック"/>
                          <a:cs typeface="BIZ UDゴシック"/>
                        </a:rPr>
                        <a:t>停止に至る可能性</a:t>
                      </a:r>
                      <a:endParaRPr sz="1200" b="0" i="0" u="none" kern="0" cap="none" spc="0" baseline="0" dirty="0">
                        <a:ln>
                          <a:noFill/>
                        </a:ln>
                        <a:solidFill>
                          <a:srgbClr val="000000"/>
                        </a:solidFill>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000000"/>
                          </a:solidFill>
                          <a:latin typeface="BIZ UDゴシック"/>
                          <a:ea typeface="BIZ UDゴシック"/>
                          <a:cs typeface="BIZ UDゴシック"/>
                        </a:rPr>
                        <a:t>停滞の長期化</a:t>
                      </a:r>
                      <a:r>
                        <a:rPr sz="1200" b="0" i="0" u="none" dirty="0">
                          <a:solidFill>
                            <a:srgbClr val="000000"/>
                          </a:solidFill>
                          <a:latin typeface="BIZ UDゴシック"/>
                          <a:ea typeface="BIZ UDゴシック"/>
                          <a:cs typeface="BIZ UDゴシック"/>
                        </a:rPr>
                        <a:t>又は</a:t>
                      </a:r>
                      <a:r>
                        <a:rPr sz="1200" b="1" i="0" u="none" dirty="0">
                          <a:solidFill>
                            <a:schemeClr val="bg1"/>
                          </a:solidFill>
                          <a:highlight>
                            <a:srgbClr val="000080"/>
                          </a:highlight>
                          <a:latin typeface="BIZ UDゴシック"/>
                          <a:ea typeface="BIZ UDゴシック"/>
                          <a:cs typeface="BIZ UDゴシック"/>
                        </a:rPr>
                        <a:t>停止に至る可能性</a:t>
                      </a:r>
                      <a:endParaRPr sz="1200" b="0" i="0" u="none" kern="0" cap="none" spc="0" baseline="0" dirty="0">
                        <a:ln>
                          <a:noFill/>
                        </a:ln>
                        <a:solidFill>
                          <a:srgbClr val="000000"/>
                        </a:solidFill>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000000"/>
                          </a:solidFill>
                          <a:latin typeface="BIZ UDゴシック"/>
                          <a:ea typeface="BIZ UDゴシック"/>
                          <a:cs typeface="BIZ UDゴシック"/>
                        </a:rPr>
                        <a:t>停滞の長期化</a:t>
                      </a:r>
                      <a:r>
                        <a:rPr sz="1200" b="0" i="0" u="none" dirty="0">
                          <a:solidFill>
                            <a:srgbClr val="000000"/>
                          </a:solidFill>
                          <a:latin typeface="BIZ UDゴシック"/>
                          <a:ea typeface="BIZ UDゴシック"/>
                          <a:cs typeface="BIZ UDゴシック"/>
                        </a:rPr>
                        <a:t>又は</a:t>
                      </a:r>
                      <a:r>
                        <a:rPr sz="1200" b="1" i="0" u="none" dirty="0">
                          <a:solidFill>
                            <a:schemeClr val="bg1"/>
                          </a:solidFill>
                          <a:highlight>
                            <a:srgbClr val="000080"/>
                          </a:highlight>
                          <a:latin typeface="BIZ UDゴシック"/>
                          <a:ea typeface="BIZ UDゴシック"/>
                          <a:cs typeface="BIZ UDゴシック"/>
                        </a:rPr>
                        <a:t>停止に至る可能性</a:t>
                      </a:r>
                      <a:endParaRPr sz="1200" b="0" i="0" u="none" kern="0" cap="none" spc="0" baseline="0" dirty="0">
                        <a:ln>
                          <a:noFill/>
                        </a:ln>
                        <a:solidFill>
                          <a:srgbClr val="000000"/>
                        </a:solidFill>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000000"/>
                          </a:solidFill>
                          <a:latin typeface="BIZ UDゴシック"/>
                          <a:ea typeface="BIZ UDゴシック"/>
                          <a:cs typeface="BIZ UDゴシック"/>
                        </a:rPr>
                        <a:t>停滞・</a:t>
                      </a:r>
                      <a:r>
                        <a:rPr sz="1200" b="0" i="0" u="none" cap="none" dirty="0">
                          <a:ln>
                            <a:noFill/>
                          </a:ln>
                          <a:solidFill>
                            <a:srgbClr val="FFFFFF"/>
                          </a:solidFill>
                          <a:highlight>
                            <a:srgbClr val="000080"/>
                          </a:highlight>
                          <a:latin typeface="BIZ UDゴシック"/>
                          <a:ea typeface="BIZ UDゴシック"/>
                          <a:cs typeface="BIZ UDゴシック"/>
                        </a:rPr>
                        <a:t>停止の長期化</a:t>
                      </a:r>
                    </a:p>
                  </a:txBody>
                  <a:tcPr marL="114300" marR="6350" marT="6350" marB="0" anchor="ctr">
                    <a:lnL w="12700" cmpd="sng">
                      <a:solidFill>
                        <a:schemeClr val="bg1">
                          <a:lumMod val="65000"/>
                        </a:schemeClr>
                      </a:solidFill>
                      <a:prstDash val="solid"/>
                    </a:lnL>
                    <a:lnR w="12700" cmpd="sng">
                      <a:solidFill>
                        <a:srgbClr val="002060"/>
                      </a:solidFill>
                      <a:prstDash val="solid"/>
                    </a:lnR>
                    <a:lnT w="12700" cmpd="sng">
                      <a:solidFill>
                        <a:schemeClr val="bg1">
                          <a:lumMod val="65000"/>
                        </a:schemeClr>
                      </a:solidFill>
                      <a:prstDash val="solid"/>
                    </a:lnT>
                    <a:lnB w="12700" cmpd="sng">
                      <a:solidFill>
                        <a:schemeClr val="bg1">
                          <a:lumMod val="65000"/>
                        </a:schemeClr>
                      </a:solidFill>
                      <a:prstDash val="solid"/>
                    </a:lnB>
                    <a:noFill/>
                  </a:tcPr>
                </a:tc>
                <a:extLst>
                  <a:ext uri="{0D108BD9-81ED-4DB2-BD59-A6C34878D82A}">
                    <a16:rowId xmlns:a16="http://schemas.microsoft.com/office/drawing/2014/main" val="10005"/>
                  </a:ext>
                </a:extLst>
              </a:tr>
              <a:tr h="378164">
                <a:tc>
                  <a:txBody>
                    <a:bodyPr/>
                    <a:lstStyle/>
                    <a:p>
                      <a:pPr marL="182563" indent="-182563" algn="l">
                        <a:lnSpc>
                          <a:spcPts val="1400"/>
                        </a:lnSpc>
                        <a:spcAft>
                          <a:spcPts val="0"/>
                        </a:spcAft>
                        <a:buNone/>
                      </a:pPr>
                      <a:r>
                        <a:rPr sz="1200" b="1" u="none" dirty="0">
                          <a:latin typeface="BIZ UDゴシック"/>
                          <a:ea typeface="BIZ UDゴシック"/>
                          <a:cs typeface="BIZ UDゴシック"/>
                        </a:rPr>
                        <a:t>＋荒川右岸低地氾濫</a:t>
                      </a:r>
                      <a:endParaRPr sz="1200" b="1" i="0" u="none" dirty="0">
                        <a:solidFill>
                          <a:srgbClr val="000000"/>
                        </a:solidFill>
                        <a:latin typeface="BIZ UDゴシック"/>
                        <a:ea typeface="BIZ UDゴシック"/>
                        <a:cs typeface="BIZ UDゴシック"/>
                      </a:endParaRPr>
                    </a:p>
                  </a:txBody>
                  <a:tcPr marL="88104" marR="4895" marT="4895" marB="0" anchor="ctr">
                    <a:lnL w="12700" cmpd="sng">
                      <a:solidFill>
                        <a:srgbClr val="002060"/>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nSpc>
                          <a:spcPts val="1400"/>
                        </a:lnSpc>
                        <a:spcAft>
                          <a:spcPts val="0"/>
                        </a:spcAft>
                        <a:buNone/>
                      </a:pPr>
                      <a:r>
                        <a:rPr sz="1200" dirty="0">
                          <a:latin typeface="BIZ UDゴシック"/>
                          <a:ea typeface="BIZ UDゴシック"/>
                          <a:cs typeface="BIZ UDゴシック"/>
                        </a:rPr>
                        <a:t>浸水、排水待ち</a:t>
                      </a:r>
                      <a:endParaRPr sz="1400" dirty="0">
                        <a:latin typeface="BIZ UDゴシック"/>
                        <a:ea typeface="BIZ UDゴシック"/>
                        <a:cs typeface="BIZ UDゴシック"/>
                      </a:endParaRPr>
                    </a:p>
                  </a:txBody>
                  <a:tcPr marL="114300" marR="114300" marT="76200" marB="7620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停滞・</a:t>
                      </a:r>
                      <a:r>
                        <a:rPr sz="1200" b="1" i="0" u="none" dirty="0">
                          <a:solidFill>
                            <a:schemeClr val="tx1"/>
                          </a:solidFill>
                          <a:highlight>
                            <a:srgbClr val="00FFFF"/>
                          </a:highlight>
                          <a:latin typeface="BIZ UDゴシック"/>
                          <a:ea typeface="BIZ UDゴシック"/>
                          <a:cs typeface="BIZ UDゴシック"/>
                        </a:rPr>
                        <a:t>一部停止の長期化</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停滞の長期化又は</a:t>
                      </a:r>
                      <a:r>
                        <a:rPr sz="1200" b="1" i="0" u="none" dirty="0">
                          <a:solidFill>
                            <a:schemeClr val="bg1"/>
                          </a:solidFill>
                          <a:highlight>
                            <a:srgbClr val="000080"/>
                          </a:highlight>
                          <a:latin typeface="BIZ UDゴシック"/>
                          <a:ea typeface="BIZ UDゴシック"/>
                          <a:cs typeface="BIZ UDゴシック"/>
                        </a:rPr>
                        <a:t>停止に至る可能性</a:t>
                      </a:r>
                      <a:endParaRPr sz="1200" b="0" i="0" u="none" dirty="0">
                        <a:solidFill>
                          <a:srgbClr val="000000"/>
                        </a:solidFill>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000000"/>
                          </a:solidFill>
                          <a:latin typeface="BIZ UDゴシック"/>
                          <a:ea typeface="BIZ UDゴシック"/>
                          <a:cs typeface="BIZ UDゴシック"/>
                        </a:rPr>
                        <a:t>停滞の長期化</a:t>
                      </a:r>
                      <a:r>
                        <a:rPr sz="1200" b="0" i="0" u="none" dirty="0">
                          <a:solidFill>
                            <a:srgbClr val="000000"/>
                          </a:solidFill>
                          <a:latin typeface="BIZ UDゴシック"/>
                          <a:ea typeface="BIZ UDゴシック"/>
                          <a:cs typeface="BIZ UDゴシック"/>
                        </a:rPr>
                        <a:t>又は</a:t>
                      </a:r>
                      <a:r>
                        <a:rPr sz="1200" b="1" i="0" u="none" dirty="0">
                          <a:solidFill>
                            <a:schemeClr val="bg1"/>
                          </a:solidFill>
                          <a:highlight>
                            <a:srgbClr val="000080"/>
                          </a:highlight>
                          <a:latin typeface="BIZ UDゴシック"/>
                          <a:ea typeface="BIZ UDゴシック"/>
                          <a:cs typeface="BIZ UDゴシック"/>
                        </a:rPr>
                        <a:t>停止に至る可能性</a:t>
                      </a:r>
                      <a:endParaRPr sz="1200" b="0" i="0" u="none" kern="0" cap="none" spc="0" baseline="0" dirty="0">
                        <a:ln>
                          <a:noFill/>
                        </a:ln>
                        <a:solidFill>
                          <a:srgbClr val="000000"/>
                        </a:solidFill>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000000"/>
                          </a:solidFill>
                          <a:latin typeface="BIZ UDゴシック"/>
                          <a:ea typeface="BIZ UDゴシック"/>
                          <a:cs typeface="BIZ UDゴシック"/>
                        </a:rPr>
                        <a:t>停滞の長期化</a:t>
                      </a:r>
                      <a:r>
                        <a:rPr sz="1200" b="0" i="0" u="none" dirty="0">
                          <a:solidFill>
                            <a:srgbClr val="000000"/>
                          </a:solidFill>
                          <a:latin typeface="BIZ UDゴシック"/>
                          <a:ea typeface="BIZ UDゴシック"/>
                          <a:cs typeface="BIZ UDゴシック"/>
                        </a:rPr>
                        <a:t>又は</a:t>
                      </a:r>
                      <a:r>
                        <a:rPr sz="1200" b="1" i="0" u="none" dirty="0">
                          <a:solidFill>
                            <a:schemeClr val="bg1"/>
                          </a:solidFill>
                          <a:highlight>
                            <a:srgbClr val="000080"/>
                          </a:highlight>
                          <a:latin typeface="BIZ UDゴシック"/>
                          <a:ea typeface="BIZ UDゴシック"/>
                          <a:cs typeface="BIZ UDゴシック"/>
                        </a:rPr>
                        <a:t>停止に至る可能性</a:t>
                      </a:r>
                      <a:endParaRPr sz="1200" b="0" i="0" u="none" kern="0" cap="none" spc="0" baseline="0" dirty="0">
                        <a:ln>
                          <a:noFill/>
                        </a:ln>
                        <a:solidFill>
                          <a:srgbClr val="000000"/>
                        </a:solidFill>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000000"/>
                          </a:solidFill>
                          <a:latin typeface="BIZ UDゴシック"/>
                          <a:ea typeface="BIZ UDゴシック"/>
                          <a:cs typeface="BIZ UDゴシック"/>
                        </a:rPr>
                        <a:t>停滞の長期化</a:t>
                      </a:r>
                      <a:r>
                        <a:rPr sz="1200" b="0" i="0" u="none" dirty="0">
                          <a:solidFill>
                            <a:srgbClr val="000000"/>
                          </a:solidFill>
                          <a:latin typeface="BIZ UDゴシック"/>
                          <a:ea typeface="BIZ UDゴシック"/>
                          <a:cs typeface="BIZ UDゴシック"/>
                        </a:rPr>
                        <a:t>又は</a:t>
                      </a:r>
                      <a:r>
                        <a:rPr sz="1200" b="1" i="0" u="none" dirty="0">
                          <a:solidFill>
                            <a:schemeClr val="bg1"/>
                          </a:solidFill>
                          <a:highlight>
                            <a:srgbClr val="000080"/>
                          </a:highlight>
                          <a:latin typeface="BIZ UDゴシック"/>
                          <a:ea typeface="BIZ UDゴシック"/>
                          <a:cs typeface="BIZ UDゴシック"/>
                        </a:rPr>
                        <a:t>停止に至る可能性</a:t>
                      </a:r>
                      <a:endParaRPr sz="1200" b="0" i="0" u="none" kern="0" cap="none" spc="0" baseline="0" dirty="0">
                        <a:ln>
                          <a:noFill/>
                        </a:ln>
                        <a:solidFill>
                          <a:srgbClr val="000000"/>
                        </a:solidFill>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000000"/>
                          </a:solidFill>
                          <a:latin typeface="BIZ UDゴシック"/>
                          <a:ea typeface="BIZ UDゴシック"/>
                          <a:cs typeface="BIZ UDゴシック"/>
                        </a:rPr>
                        <a:t>停滞・</a:t>
                      </a:r>
                      <a:r>
                        <a:rPr sz="1200" b="0" i="0" u="none" cap="none" dirty="0">
                          <a:ln>
                            <a:noFill/>
                          </a:ln>
                          <a:solidFill>
                            <a:srgbClr val="FFFFFF"/>
                          </a:solidFill>
                          <a:highlight>
                            <a:srgbClr val="000080"/>
                          </a:highlight>
                          <a:latin typeface="BIZ UDゴシック"/>
                          <a:ea typeface="BIZ UDゴシック"/>
                          <a:cs typeface="BIZ UDゴシック"/>
                        </a:rPr>
                        <a:t>停止の長期化</a:t>
                      </a:r>
                      <a:endParaRPr sz="1200" b="0" i="0" u="none" kern="0" cap="none" spc="0" baseline="0" dirty="0">
                        <a:ln>
                          <a:noFill/>
                        </a:ln>
                        <a:solidFill>
                          <a:srgbClr val="FFFFFF"/>
                        </a:solidFill>
                        <a:highlight>
                          <a:srgbClr val="000080"/>
                        </a:highlight>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rgbClr val="002060"/>
                      </a:solidFill>
                      <a:prstDash val="solid"/>
                    </a:lnR>
                    <a:lnT w="12700" cmpd="sng">
                      <a:solidFill>
                        <a:schemeClr val="bg1">
                          <a:lumMod val="65000"/>
                        </a:schemeClr>
                      </a:solidFill>
                      <a:prstDash val="solid"/>
                    </a:lnT>
                    <a:lnB w="12700" cmpd="sng">
                      <a:solidFill>
                        <a:schemeClr val="bg1">
                          <a:lumMod val="65000"/>
                        </a:schemeClr>
                      </a:solidFill>
                      <a:prstDash val="solid"/>
                    </a:lnB>
                    <a:noFill/>
                  </a:tcPr>
                </a:tc>
                <a:extLst>
                  <a:ext uri="{0D108BD9-81ED-4DB2-BD59-A6C34878D82A}">
                    <a16:rowId xmlns:a16="http://schemas.microsoft.com/office/drawing/2014/main" val="10006"/>
                  </a:ext>
                </a:extLst>
              </a:tr>
              <a:tr h="714016">
                <a:tc>
                  <a:txBody>
                    <a:bodyPr/>
                    <a:lstStyle/>
                    <a:p>
                      <a:pPr algn="l">
                        <a:lnSpc>
                          <a:spcPts val="1400"/>
                        </a:lnSpc>
                        <a:spcAft>
                          <a:spcPts val="0"/>
                        </a:spcAft>
                        <a:buNone/>
                      </a:pPr>
                      <a:r>
                        <a:rPr sz="1200" b="1" u="none" dirty="0">
                          <a:latin typeface="BIZ UDゴシック"/>
                          <a:ea typeface="BIZ UDゴシック"/>
                          <a:cs typeface="BIZ UDゴシック"/>
                        </a:rPr>
                        <a:t>＋東京湾高潮氾濫</a:t>
                      </a:r>
                      <a:endParaRPr sz="1200" b="1" i="0" u="none" dirty="0">
                        <a:solidFill>
                          <a:srgbClr val="000000"/>
                        </a:solidFill>
                        <a:latin typeface="BIZ UDゴシック"/>
                        <a:ea typeface="BIZ UDゴシック"/>
                        <a:cs typeface="BIZ UDゴシック"/>
                      </a:endParaRPr>
                    </a:p>
                  </a:txBody>
                  <a:tcPr marL="88104" marR="4895" marT="4895" marB="0" anchor="ctr">
                    <a:lnL w="12700" cmpd="sng">
                      <a:solidFill>
                        <a:srgbClr val="002060"/>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nSpc>
                          <a:spcPts val="1400"/>
                        </a:lnSpc>
                        <a:spcAft>
                          <a:spcPts val="0"/>
                        </a:spcAft>
                        <a:buNone/>
                      </a:pPr>
                      <a:r>
                        <a:rPr sz="1200" dirty="0">
                          <a:latin typeface="BIZ UDゴシック"/>
                          <a:ea typeface="BIZ UDゴシック"/>
                          <a:cs typeface="BIZ UDゴシック"/>
                        </a:rPr>
                        <a:t>湾岸部等の浸水、電力（火力発電所等）・通信設備への影響</a:t>
                      </a:r>
                      <a:endParaRPr sz="1400" dirty="0">
                        <a:latin typeface="BIZ UDゴシック"/>
                        <a:ea typeface="BIZ UDゴシック"/>
                        <a:cs typeface="BIZ UDゴシック"/>
                      </a:endParaRPr>
                    </a:p>
                  </a:txBody>
                  <a:tcPr marL="114300" marR="114300" marT="76200" marB="7620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停滞・</a:t>
                      </a:r>
                      <a:r>
                        <a:rPr sz="1200" b="1" i="0" u="none" dirty="0">
                          <a:solidFill>
                            <a:schemeClr val="tx1"/>
                          </a:solidFill>
                          <a:highlight>
                            <a:srgbClr val="00FFFF"/>
                          </a:highlight>
                          <a:latin typeface="BIZ UDゴシック"/>
                          <a:ea typeface="BIZ UDゴシック"/>
                          <a:cs typeface="BIZ UDゴシック"/>
                        </a:rPr>
                        <a:t>一部停止の長期化</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停滞の長期化又は</a:t>
                      </a:r>
                      <a:r>
                        <a:rPr sz="1200" b="1" i="0" u="none" dirty="0">
                          <a:solidFill>
                            <a:schemeClr val="bg1"/>
                          </a:solidFill>
                          <a:highlight>
                            <a:srgbClr val="000080"/>
                          </a:highlight>
                          <a:latin typeface="BIZ UDゴシック"/>
                          <a:ea typeface="BIZ UDゴシック"/>
                          <a:cs typeface="BIZ UDゴシック"/>
                        </a:rPr>
                        <a:t>停止に至る可能性</a:t>
                      </a:r>
                      <a:endParaRPr sz="1200" b="0" i="0" u="none" dirty="0">
                        <a:solidFill>
                          <a:srgbClr val="000000"/>
                        </a:solidFill>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000000"/>
                          </a:solidFill>
                          <a:latin typeface="BIZ UDゴシック"/>
                          <a:ea typeface="BIZ UDゴシック"/>
                          <a:cs typeface="BIZ UDゴシック"/>
                        </a:rPr>
                        <a:t>停滞の長期化</a:t>
                      </a:r>
                      <a:r>
                        <a:rPr sz="1200" b="0" i="0" u="none" dirty="0">
                          <a:solidFill>
                            <a:srgbClr val="000000"/>
                          </a:solidFill>
                          <a:latin typeface="BIZ UDゴシック"/>
                          <a:ea typeface="BIZ UDゴシック"/>
                          <a:cs typeface="BIZ UDゴシック"/>
                        </a:rPr>
                        <a:t>又は</a:t>
                      </a:r>
                      <a:r>
                        <a:rPr sz="1200" b="1" i="0" u="none" dirty="0">
                          <a:solidFill>
                            <a:schemeClr val="bg1"/>
                          </a:solidFill>
                          <a:highlight>
                            <a:srgbClr val="000080"/>
                          </a:highlight>
                          <a:latin typeface="BIZ UDゴシック"/>
                          <a:ea typeface="BIZ UDゴシック"/>
                          <a:cs typeface="BIZ UDゴシック"/>
                        </a:rPr>
                        <a:t>停止に至る可能性</a:t>
                      </a:r>
                      <a:endParaRPr sz="1200" b="0" i="0" u="none" kern="0" cap="none" spc="0" baseline="0" dirty="0">
                        <a:ln>
                          <a:noFill/>
                        </a:ln>
                        <a:solidFill>
                          <a:srgbClr val="000000"/>
                        </a:solidFill>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000000"/>
                          </a:solidFill>
                          <a:latin typeface="BIZ UDゴシック"/>
                          <a:ea typeface="BIZ UDゴシック"/>
                          <a:cs typeface="BIZ UDゴシック"/>
                        </a:rPr>
                        <a:t>停滞の長期化</a:t>
                      </a:r>
                      <a:r>
                        <a:rPr sz="1200" b="0" i="0" u="none" dirty="0">
                          <a:solidFill>
                            <a:srgbClr val="000000"/>
                          </a:solidFill>
                          <a:latin typeface="BIZ UDゴシック"/>
                          <a:ea typeface="BIZ UDゴシック"/>
                          <a:cs typeface="BIZ UDゴシック"/>
                        </a:rPr>
                        <a:t>又は</a:t>
                      </a:r>
                      <a:r>
                        <a:rPr sz="1200" b="1" i="0" u="none" dirty="0">
                          <a:solidFill>
                            <a:schemeClr val="bg1"/>
                          </a:solidFill>
                          <a:highlight>
                            <a:srgbClr val="000080"/>
                          </a:highlight>
                          <a:latin typeface="BIZ UDゴシック"/>
                          <a:ea typeface="BIZ UDゴシック"/>
                          <a:cs typeface="BIZ UDゴシック"/>
                        </a:rPr>
                        <a:t>停止に至る可能性</a:t>
                      </a:r>
                      <a:endParaRPr sz="1200" b="0" i="0" u="none" kern="0" cap="none" spc="0" baseline="0" dirty="0">
                        <a:ln>
                          <a:noFill/>
                        </a:ln>
                        <a:solidFill>
                          <a:srgbClr val="000000"/>
                        </a:solidFill>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000000"/>
                          </a:solidFill>
                          <a:latin typeface="BIZ UDゴシック"/>
                          <a:ea typeface="BIZ UDゴシック"/>
                          <a:cs typeface="BIZ UDゴシック"/>
                        </a:rPr>
                        <a:t>停滞の長期化</a:t>
                      </a:r>
                      <a:r>
                        <a:rPr sz="1200" b="0" i="0" u="none" dirty="0">
                          <a:solidFill>
                            <a:srgbClr val="000000"/>
                          </a:solidFill>
                          <a:latin typeface="BIZ UDゴシック"/>
                          <a:ea typeface="BIZ UDゴシック"/>
                          <a:cs typeface="BIZ UDゴシック"/>
                        </a:rPr>
                        <a:t>又は</a:t>
                      </a:r>
                      <a:r>
                        <a:rPr sz="1200" b="1" i="0" u="none" dirty="0">
                          <a:solidFill>
                            <a:schemeClr val="bg1"/>
                          </a:solidFill>
                          <a:highlight>
                            <a:srgbClr val="000080"/>
                          </a:highlight>
                          <a:latin typeface="BIZ UDゴシック"/>
                          <a:ea typeface="BIZ UDゴシック"/>
                          <a:cs typeface="BIZ UDゴシック"/>
                        </a:rPr>
                        <a:t>停止に至る可能性</a:t>
                      </a:r>
                      <a:endParaRPr sz="1200" b="0" i="0" u="none" kern="0" cap="none" spc="0" baseline="0" dirty="0">
                        <a:ln>
                          <a:noFill/>
                        </a:ln>
                        <a:solidFill>
                          <a:srgbClr val="000000"/>
                        </a:solidFill>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000000"/>
                          </a:solidFill>
                          <a:latin typeface="BIZ UDゴシック"/>
                          <a:ea typeface="BIZ UDゴシック"/>
                          <a:cs typeface="BIZ UDゴシック"/>
                        </a:rPr>
                        <a:t>停滞・</a:t>
                      </a:r>
                      <a:r>
                        <a:rPr sz="1200" b="0" i="0" u="none" cap="none" dirty="0">
                          <a:ln>
                            <a:noFill/>
                          </a:ln>
                          <a:solidFill>
                            <a:srgbClr val="FFFFFF"/>
                          </a:solidFill>
                          <a:highlight>
                            <a:srgbClr val="000080"/>
                          </a:highlight>
                          <a:latin typeface="BIZ UDゴシック"/>
                          <a:ea typeface="BIZ UDゴシック"/>
                          <a:cs typeface="BIZ UDゴシック"/>
                        </a:rPr>
                        <a:t>停止の長期化</a:t>
                      </a:r>
                    </a:p>
                  </a:txBody>
                  <a:tcPr marL="114300" marR="6350" marT="6350" marB="0" anchor="ctr">
                    <a:lnL w="12700" cmpd="sng">
                      <a:solidFill>
                        <a:schemeClr val="bg1">
                          <a:lumMod val="65000"/>
                        </a:schemeClr>
                      </a:solidFill>
                      <a:prstDash val="solid"/>
                    </a:lnL>
                    <a:lnR w="12700" cmpd="sng">
                      <a:solidFill>
                        <a:srgbClr val="002060"/>
                      </a:solidFill>
                      <a:prstDash val="solid"/>
                    </a:lnR>
                    <a:lnT w="12700" cmpd="sng">
                      <a:solidFill>
                        <a:schemeClr val="bg1">
                          <a:lumMod val="65000"/>
                        </a:schemeClr>
                      </a:solidFill>
                      <a:prstDash val="solid"/>
                    </a:lnT>
                    <a:lnB w="12700" cmpd="sng">
                      <a:solidFill>
                        <a:schemeClr val="bg1">
                          <a:lumMod val="65000"/>
                        </a:schemeClr>
                      </a:solidFill>
                      <a:prstDash val="solid"/>
                    </a:lnB>
                    <a:noFill/>
                  </a:tcPr>
                </a:tc>
                <a:extLst>
                  <a:ext uri="{0D108BD9-81ED-4DB2-BD59-A6C34878D82A}">
                    <a16:rowId xmlns:a16="http://schemas.microsoft.com/office/drawing/2014/main" val="10007"/>
                  </a:ext>
                </a:extLst>
              </a:tr>
              <a:tr h="528901">
                <a:tc>
                  <a:txBody>
                    <a:bodyPr/>
                    <a:lstStyle/>
                    <a:p>
                      <a:pPr algn="l">
                        <a:lnSpc>
                          <a:spcPts val="1400"/>
                        </a:lnSpc>
                        <a:spcAft>
                          <a:spcPts val="0"/>
                        </a:spcAft>
                        <a:buNone/>
                      </a:pPr>
                      <a:r>
                        <a:rPr sz="1200" b="1" u="none" dirty="0">
                          <a:latin typeface="BIZ UDゴシック"/>
                          <a:ea typeface="BIZ UDゴシック"/>
                          <a:cs typeface="BIZ UDゴシック"/>
                        </a:rPr>
                        <a:t>＋台風（暴風）</a:t>
                      </a:r>
                      <a:endParaRPr sz="1200" b="1" i="0" u="none" dirty="0">
                        <a:solidFill>
                          <a:srgbClr val="000000"/>
                        </a:solidFill>
                        <a:latin typeface="BIZ UDゴシック"/>
                        <a:ea typeface="BIZ UDゴシック"/>
                        <a:cs typeface="BIZ UDゴシック"/>
                      </a:endParaRPr>
                    </a:p>
                  </a:txBody>
                  <a:tcPr marL="88104" marR="4895" marT="4895" marB="0" anchor="ctr">
                    <a:lnL w="12700" cmpd="sng">
                      <a:solidFill>
                        <a:srgbClr val="002060"/>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nSpc>
                          <a:spcPts val="1400"/>
                        </a:lnSpc>
                        <a:spcAft>
                          <a:spcPts val="0"/>
                        </a:spcAft>
                        <a:buNone/>
                      </a:pPr>
                      <a:r>
                        <a:rPr sz="1200" dirty="0">
                          <a:latin typeface="BIZ UDゴシック"/>
                          <a:ea typeface="BIZ UDゴシック"/>
                          <a:cs typeface="BIZ UDゴシック"/>
                        </a:rPr>
                        <a:t>暴風による停電、通信障害、交通障害</a:t>
                      </a:r>
                      <a:endParaRPr sz="1400" dirty="0">
                        <a:latin typeface="BIZ UDゴシック"/>
                        <a:ea typeface="BIZ UDゴシック"/>
                        <a:cs typeface="BIZ UDゴシック"/>
                      </a:endParaRPr>
                    </a:p>
                  </a:txBody>
                  <a:tcPr marL="114300" marR="114300" marT="76200" marB="7620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停滞・</a:t>
                      </a:r>
                      <a:r>
                        <a:rPr sz="1200" b="1" i="0" u="none" dirty="0">
                          <a:solidFill>
                            <a:schemeClr val="tx1"/>
                          </a:solidFill>
                          <a:highlight>
                            <a:srgbClr val="00FFFF"/>
                          </a:highlight>
                          <a:latin typeface="BIZ UDゴシック"/>
                          <a:ea typeface="BIZ UDゴシック"/>
                          <a:cs typeface="BIZ UDゴシック"/>
                        </a:rPr>
                        <a:t>一部停止の長期化</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停滞の長期化又は</a:t>
                      </a:r>
                      <a:r>
                        <a:rPr sz="1200" b="1" i="0" u="none" dirty="0">
                          <a:solidFill>
                            <a:schemeClr val="bg1"/>
                          </a:solidFill>
                          <a:highlight>
                            <a:srgbClr val="000080"/>
                          </a:highlight>
                          <a:latin typeface="BIZ UDゴシック"/>
                          <a:ea typeface="BIZ UDゴシック"/>
                          <a:cs typeface="BIZ UDゴシック"/>
                        </a:rPr>
                        <a:t>停止に至る可能性</a:t>
                      </a:r>
                      <a:endParaRPr sz="1200" b="0" i="0" u="none" dirty="0">
                        <a:solidFill>
                          <a:srgbClr val="000000"/>
                        </a:solidFill>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000000"/>
                          </a:solidFill>
                          <a:latin typeface="BIZ UDゴシック"/>
                          <a:ea typeface="BIZ UDゴシック"/>
                          <a:cs typeface="BIZ UDゴシック"/>
                        </a:rPr>
                        <a:t>停滞の長期化</a:t>
                      </a:r>
                      <a:r>
                        <a:rPr sz="1200" b="0" i="0" u="none" dirty="0">
                          <a:solidFill>
                            <a:srgbClr val="000000"/>
                          </a:solidFill>
                          <a:latin typeface="BIZ UDゴシック"/>
                          <a:ea typeface="BIZ UDゴシック"/>
                          <a:cs typeface="BIZ UDゴシック"/>
                        </a:rPr>
                        <a:t>又は</a:t>
                      </a:r>
                      <a:r>
                        <a:rPr sz="1200" b="1" i="0" u="none" dirty="0">
                          <a:solidFill>
                            <a:schemeClr val="bg1"/>
                          </a:solidFill>
                          <a:highlight>
                            <a:srgbClr val="000080"/>
                          </a:highlight>
                          <a:latin typeface="BIZ UDゴシック"/>
                          <a:ea typeface="BIZ UDゴシック"/>
                          <a:cs typeface="BIZ UDゴシック"/>
                        </a:rPr>
                        <a:t>停止に至る可能性</a:t>
                      </a:r>
                      <a:endParaRPr sz="1200" b="0" i="0" u="none" kern="0" cap="none" spc="0" baseline="0" dirty="0">
                        <a:ln>
                          <a:noFill/>
                        </a:ln>
                        <a:solidFill>
                          <a:srgbClr val="000000"/>
                        </a:solidFill>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000000"/>
                          </a:solidFill>
                          <a:latin typeface="BIZ UDゴシック"/>
                          <a:ea typeface="BIZ UDゴシック"/>
                          <a:cs typeface="BIZ UDゴシック"/>
                        </a:rPr>
                        <a:t>停滞の長期化</a:t>
                      </a:r>
                      <a:r>
                        <a:rPr sz="1200" b="0" i="0" u="none" dirty="0">
                          <a:solidFill>
                            <a:srgbClr val="000000"/>
                          </a:solidFill>
                          <a:latin typeface="BIZ UDゴシック"/>
                          <a:ea typeface="BIZ UDゴシック"/>
                          <a:cs typeface="BIZ UDゴシック"/>
                        </a:rPr>
                        <a:t>又は</a:t>
                      </a:r>
                      <a:r>
                        <a:rPr sz="1200" b="1" i="0" u="none" dirty="0">
                          <a:solidFill>
                            <a:schemeClr val="bg1"/>
                          </a:solidFill>
                          <a:highlight>
                            <a:srgbClr val="000080"/>
                          </a:highlight>
                          <a:latin typeface="BIZ UDゴシック"/>
                          <a:ea typeface="BIZ UDゴシック"/>
                          <a:cs typeface="BIZ UDゴシック"/>
                        </a:rPr>
                        <a:t>停止に至る可能性</a:t>
                      </a:r>
                      <a:endParaRPr sz="1200" b="0" i="0" u="none" kern="0" cap="none" spc="0" baseline="0" dirty="0">
                        <a:ln>
                          <a:noFill/>
                        </a:ln>
                        <a:solidFill>
                          <a:srgbClr val="000000"/>
                        </a:solidFill>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000000"/>
                          </a:solidFill>
                          <a:latin typeface="BIZ UDゴシック"/>
                          <a:ea typeface="BIZ UDゴシック"/>
                          <a:cs typeface="BIZ UDゴシック"/>
                        </a:rPr>
                        <a:t>停滞の長期化</a:t>
                      </a:r>
                      <a:r>
                        <a:rPr sz="1200" b="0" i="0" u="none" dirty="0">
                          <a:solidFill>
                            <a:srgbClr val="000000"/>
                          </a:solidFill>
                          <a:latin typeface="BIZ UDゴシック"/>
                          <a:ea typeface="BIZ UDゴシック"/>
                          <a:cs typeface="BIZ UDゴシック"/>
                        </a:rPr>
                        <a:t>又は</a:t>
                      </a:r>
                      <a:r>
                        <a:rPr sz="1200" b="1" i="0" u="none" dirty="0">
                          <a:solidFill>
                            <a:schemeClr val="bg1"/>
                          </a:solidFill>
                          <a:highlight>
                            <a:srgbClr val="000080"/>
                          </a:highlight>
                          <a:latin typeface="BIZ UDゴシック"/>
                          <a:ea typeface="BIZ UDゴシック"/>
                          <a:cs typeface="BIZ UDゴシック"/>
                        </a:rPr>
                        <a:t>停止に至る可能性</a:t>
                      </a:r>
                      <a:endParaRPr sz="1200" b="0" i="0" u="none" kern="0" cap="none" spc="0" baseline="0" dirty="0">
                        <a:ln>
                          <a:noFill/>
                        </a:ln>
                        <a:solidFill>
                          <a:srgbClr val="000000"/>
                        </a:solidFill>
                        <a:latin typeface="BIZ UDゴシック"/>
                        <a:ea typeface="BIZ UDゴシック"/>
                        <a:cs typeface="BIZ UDゴシック"/>
                      </a:endParaRP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chemeClr val="bg1">
                          <a:lumMod val="65000"/>
                        </a:schemeClr>
                      </a:solidFill>
                      <a:prstDash val="solid"/>
                    </a:lnB>
                    <a:noFill/>
                  </a:tcPr>
                </a:tc>
                <a:tc>
                  <a:txBody>
                    <a:bodyPr/>
                    <a:lstStyle/>
                    <a:p>
                      <a:pPr marL="0" marR="0" lvl="0" indent="0" algn="l" defTabSz="914400">
                        <a:lnSpc>
                          <a:spcPts val="1400"/>
                        </a:lnSpc>
                        <a:spcBef>
                          <a:spcPts val="0"/>
                        </a:spcBef>
                        <a:spcAft>
                          <a:spcPts val="0"/>
                        </a:spcAft>
                        <a:buClrTx/>
                        <a:buSzTx/>
                        <a:buFontTx/>
                        <a:buNone/>
                      </a:pPr>
                      <a:r>
                        <a:rPr sz="1200" b="0" i="0" u="none" cap="none" dirty="0">
                          <a:ln>
                            <a:noFill/>
                          </a:ln>
                          <a:solidFill>
                            <a:srgbClr val="000000"/>
                          </a:solidFill>
                          <a:latin typeface="BIZ UDゴシック"/>
                          <a:ea typeface="BIZ UDゴシック"/>
                          <a:cs typeface="BIZ UDゴシック"/>
                        </a:rPr>
                        <a:t>停滞・</a:t>
                      </a:r>
                      <a:r>
                        <a:rPr sz="1200" b="0" i="0" u="none" cap="none" dirty="0">
                          <a:ln>
                            <a:noFill/>
                          </a:ln>
                          <a:solidFill>
                            <a:srgbClr val="FFFFFF"/>
                          </a:solidFill>
                          <a:highlight>
                            <a:srgbClr val="000080"/>
                          </a:highlight>
                          <a:latin typeface="BIZ UDゴシック"/>
                          <a:ea typeface="BIZ UDゴシック"/>
                          <a:cs typeface="BIZ UDゴシック"/>
                        </a:rPr>
                        <a:t>停止の長期化</a:t>
                      </a:r>
                    </a:p>
                  </a:txBody>
                  <a:tcPr marL="114300" marR="6350" marT="6350" marB="0" anchor="ctr">
                    <a:lnL w="12700" cmpd="sng">
                      <a:solidFill>
                        <a:schemeClr val="bg1">
                          <a:lumMod val="65000"/>
                        </a:schemeClr>
                      </a:solidFill>
                      <a:prstDash val="solid"/>
                    </a:lnL>
                    <a:lnR w="12700" cmpd="sng">
                      <a:solidFill>
                        <a:srgbClr val="002060"/>
                      </a:solidFill>
                      <a:prstDash val="solid"/>
                    </a:lnR>
                    <a:lnT w="12700" cmpd="sng">
                      <a:solidFill>
                        <a:schemeClr val="bg1">
                          <a:lumMod val="65000"/>
                        </a:schemeClr>
                      </a:solidFill>
                      <a:prstDash val="solid"/>
                    </a:lnT>
                    <a:lnB w="12700" cmpd="sng">
                      <a:solidFill>
                        <a:schemeClr val="bg1">
                          <a:lumMod val="65000"/>
                        </a:schemeClr>
                      </a:solidFill>
                      <a:prstDash val="solid"/>
                    </a:lnB>
                    <a:noFill/>
                  </a:tcPr>
                </a:tc>
                <a:extLst>
                  <a:ext uri="{0D108BD9-81ED-4DB2-BD59-A6C34878D82A}">
                    <a16:rowId xmlns:a16="http://schemas.microsoft.com/office/drawing/2014/main" val="10008"/>
                  </a:ext>
                </a:extLst>
              </a:tr>
              <a:tr h="714016">
                <a:tc>
                  <a:txBody>
                    <a:bodyPr/>
                    <a:lstStyle/>
                    <a:p>
                      <a:pPr algn="l">
                        <a:lnSpc>
                          <a:spcPts val="1400"/>
                        </a:lnSpc>
                        <a:spcAft>
                          <a:spcPts val="0"/>
                        </a:spcAft>
                        <a:buNone/>
                      </a:pPr>
                      <a:r>
                        <a:rPr sz="1200" b="1" u="none" dirty="0">
                          <a:latin typeface="BIZ UDゴシック"/>
                          <a:ea typeface="BIZ UDゴシック"/>
                          <a:cs typeface="BIZ UDゴシック"/>
                        </a:rPr>
                        <a:t>＋酷暑／厳冬</a:t>
                      </a:r>
                      <a:endParaRPr sz="1200" b="1" i="0" u="none" dirty="0">
                        <a:solidFill>
                          <a:srgbClr val="000000"/>
                        </a:solidFill>
                        <a:latin typeface="BIZ UDゴシック"/>
                        <a:ea typeface="BIZ UDゴシック"/>
                        <a:cs typeface="BIZ UDゴシック"/>
                      </a:endParaRPr>
                    </a:p>
                  </a:txBody>
                  <a:tcPr marL="88104" marR="4895" marT="4895" marB="0" anchor="ctr">
                    <a:lnL w="12700" cmpd="sng">
                      <a:solidFill>
                        <a:srgbClr val="002060"/>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rgbClr val="002060"/>
                      </a:solidFill>
                      <a:prstDash val="solid"/>
                    </a:lnB>
                    <a:noFill/>
                  </a:tcPr>
                </a:tc>
                <a:tc>
                  <a:txBody>
                    <a:bodyPr/>
                    <a:lstStyle/>
                    <a:p>
                      <a:pPr>
                        <a:lnSpc>
                          <a:spcPts val="1400"/>
                        </a:lnSpc>
                        <a:spcAft>
                          <a:spcPts val="0"/>
                        </a:spcAft>
                        <a:buNone/>
                      </a:pPr>
                      <a:r>
                        <a:rPr sz="1200" dirty="0">
                          <a:latin typeface="BIZ UDゴシック"/>
                          <a:ea typeface="BIZ UDゴシック"/>
                          <a:cs typeface="BIZ UDゴシック"/>
                        </a:rPr>
                        <a:t>停電に伴う空調停止による執務環境・機器運用環境の悪化</a:t>
                      </a:r>
                      <a:endParaRPr sz="1400" dirty="0">
                        <a:latin typeface="BIZ UDゴシック"/>
                        <a:ea typeface="BIZ UDゴシック"/>
                        <a:cs typeface="BIZ UDゴシック"/>
                      </a:endParaRPr>
                    </a:p>
                  </a:txBody>
                  <a:tcPr marL="114300" marR="114300" marT="76200" marB="7620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rgbClr val="002060"/>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首都直下地震の</a:t>
                      </a:r>
                    </a:p>
                    <a:p>
                      <a:pPr algn="l">
                        <a:lnSpc>
                          <a:spcPts val="1400"/>
                        </a:lnSpc>
                        <a:spcAft>
                          <a:spcPts val="0"/>
                        </a:spcAft>
                        <a:buNone/>
                      </a:pPr>
                      <a:r>
                        <a:rPr sz="1200" b="0" i="0" u="none" dirty="0">
                          <a:solidFill>
                            <a:srgbClr val="000000"/>
                          </a:solidFill>
                          <a:latin typeface="BIZ UDゴシック"/>
                          <a:ea typeface="BIZ UDゴシック"/>
                          <a:cs typeface="BIZ UDゴシック"/>
                        </a:rPr>
                        <a:t>影響継続</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rgbClr val="002060"/>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情報処理能力の低下により停滞の長期化</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rgbClr val="002060"/>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影響継続又は停滞の長期化</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rgbClr val="002060"/>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要員・執務環境制約により停滞の長期化</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rgbClr val="002060"/>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影響継続又は停滞の長期化</a:t>
                      </a:r>
                    </a:p>
                  </a:txBody>
                  <a:tcPr marL="114300" marR="6350" marT="6350" marB="0" anchor="ctr">
                    <a:lnL w="12700" cmpd="sng">
                      <a:solidFill>
                        <a:schemeClr val="bg1">
                          <a:lumMod val="65000"/>
                        </a:schemeClr>
                      </a:solidFill>
                      <a:prstDash val="solid"/>
                    </a:lnL>
                    <a:lnR w="12700" cmpd="sng">
                      <a:solidFill>
                        <a:schemeClr val="bg1">
                          <a:lumMod val="65000"/>
                        </a:schemeClr>
                      </a:solidFill>
                      <a:prstDash val="solid"/>
                    </a:lnR>
                    <a:lnT w="12700" cmpd="sng">
                      <a:solidFill>
                        <a:schemeClr val="bg1">
                          <a:lumMod val="65000"/>
                        </a:schemeClr>
                      </a:solidFill>
                      <a:prstDash val="solid"/>
                    </a:lnT>
                    <a:lnB w="12700" cmpd="sng">
                      <a:solidFill>
                        <a:srgbClr val="002060"/>
                      </a:solidFill>
                      <a:prstDash val="solid"/>
                    </a:lnB>
                    <a:noFill/>
                  </a:tcPr>
                </a:tc>
                <a:tc>
                  <a:txBody>
                    <a:bodyPr/>
                    <a:lstStyle/>
                    <a:p>
                      <a:pPr algn="l">
                        <a:lnSpc>
                          <a:spcPts val="1400"/>
                        </a:lnSpc>
                        <a:spcAft>
                          <a:spcPts val="0"/>
                        </a:spcAft>
                        <a:buNone/>
                      </a:pPr>
                      <a:r>
                        <a:rPr sz="1200" b="0" i="0" u="none" dirty="0">
                          <a:solidFill>
                            <a:srgbClr val="000000"/>
                          </a:solidFill>
                          <a:latin typeface="BIZ UDゴシック"/>
                          <a:ea typeface="BIZ UDゴシック"/>
                          <a:cs typeface="BIZ UDゴシック"/>
                        </a:rPr>
                        <a:t>影響継続又は停滞の長期化</a:t>
                      </a:r>
                    </a:p>
                  </a:txBody>
                  <a:tcPr marL="114300" marR="6350" marT="6350" marB="0" anchor="ctr">
                    <a:lnL w="12700" cmpd="sng">
                      <a:solidFill>
                        <a:schemeClr val="bg1">
                          <a:lumMod val="65000"/>
                        </a:schemeClr>
                      </a:solidFill>
                      <a:prstDash val="solid"/>
                    </a:lnL>
                    <a:lnR w="12700" cmpd="sng">
                      <a:solidFill>
                        <a:srgbClr val="002060"/>
                      </a:solidFill>
                      <a:prstDash val="solid"/>
                    </a:lnR>
                    <a:lnT w="12700" cmpd="sng">
                      <a:solidFill>
                        <a:schemeClr val="bg1">
                          <a:lumMod val="65000"/>
                        </a:schemeClr>
                      </a:solidFill>
                      <a:prstDash val="solid"/>
                    </a:lnT>
                    <a:lnB w="12700" cmpd="sng">
                      <a:solidFill>
                        <a:srgbClr val="002060"/>
                      </a:solidFill>
                      <a:prstDash val="solid"/>
                    </a:lnB>
                    <a:no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6266214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18D853B8-52B4-7391-EBE7-91CA78D0C305}"/>
              </a:ext>
            </a:extLst>
          </p:cNvPr>
          <p:cNvSpPr>
            <a:spLocks noGrp="1"/>
          </p:cNvSpPr>
          <p:nvPr/>
        </p:nvSpPr>
        <p:spPr>
          <a:xfrm>
            <a:off x="0" y="0"/>
            <a:ext cx="12192000" cy="6194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sz="2400" b="1" dirty="0">
                <a:solidFill>
                  <a:schemeClr val="bg1"/>
                </a:solidFill>
                <a:latin typeface="BIZ UDPゴシック"/>
                <a:ea typeface="BIZ UDPゴシック"/>
                <a:cs typeface="BIZ UDPゴシック"/>
              </a:rPr>
              <a:t>Ⅰー</a:t>
            </a:r>
            <a:r>
              <a:rPr lang="ja-JP" altLang="en-US" sz="2400" b="1" dirty="0">
                <a:solidFill>
                  <a:schemeClr val="bg1"/>
                </a:solidFill>
                <a:latin typeface="BIZ UDPゴシック"/>
                <a:ea typeface="BIZ UDPゴシック"/>
                <a:cs typeface="BIZ UDPゴシック"/>
              </a:rPr>
              <a:t>３</a:t>
            </a:r>
            <a:r>
              <a:rPr sz="2400" b="1" dirty="0">
                <a:solidFill>
                  <a:schemeClr val="bg1"/>
                </a:solidFill>
                <a:latin typeface="BIZ UDPゴシック"/>
                <a:ea typeface="BIZ UDPゴシック"/>
                <a:cs typeface="BIZ UDPゴシック"/>
              </a:rPr>
              <a:t>ーイ　自然災害（予見可能性）</a:t>
            </a:r>
          </a:p>
        </p:txBody>
      </p:sp>
      <p:sp>
        <p:nvSpPr>
          <p:cNvPr id="4" name="スライド番号プレースホルダー 1">
            <a:extLst>
              <a:ext uri="{FF2B5EF4-FFF2-40B4-BE49-F238E27FC236}">
                <a16:creationId xmlns:a16="http://schemas.microsoft.com/office/drawing/2014/main" id="{9EA1BB72-ED36-0130-1D5D-277A9BF3F185}"/>
              </a:ext>
            </a:extLst>
          </p:cNvPr>
          <p:cNvSpPr>
            <a:spLocks noGrp="1"/>
          </p:cNvSpPr>
          <p:nvPr>
            <p:ph type="sldNum" idx="12"/>
          </p:nvPr>
        </p:nvSpPr>
        <p:spPr>
          <a:xfrm>
            <a:off x="9448800" y="6394177"/>
            <a:ext cx="2743200" cy="365125"/>
          </a:xfrm>
        </p:spPr>
        <p:txBody>
          <a:bodyPr anchor="ctr"/>
          <a:lstStyle/>
          <a:p>
            <a:pPr algn="r">
              <a:buNone/>
              <a:defRPr sz="1200">
                <a:latin typeface="BIZ UDゴシック"/>
                <a:ea typeface="BIZ UDゴシック"/>
                <a:cs typeface="BIZ UDゴシック"/>
              </a:defRPr>
            </a:pPr>
            <a:fld id="{BA7DD9E3-83D9-2E38-AD0F-AF381D1F749A}" type="slidenum">
              <a:rPr sz="1200">
                <a:latin typeface="BIZ UDゴシック"/>
                <a:ea typeface="BIZ UDゴシック"/>
                <a:cs typeface="BIZ UDゴシック"/>
              </a:rPr>
              <a:t>8</a:t>
            </a:fld>
            <a:endParaRPr sz="1400" dirty="0">
              <a:latin typeface="BIZ UDPゴシック"/>
              <a:ea typeface="BIZ UDPゴシック"/>
              <a:cs typeface="BIZ UDPゴシック"/>
            </a:endParaRPr>
          </a:p>
        </p:txBody>
      </p:sp>
      <p:sp>
        <p:nvSpPr>
          <p:cNvPr id="14" name="テキスト ボックス 13">
            <a:extLst>
              <a:ext uri="{FF2B5EF4-FFF2-40B4-BE49-F238E27FC236}">
                <a16:creationId xmlns:a16="http://schemas.microsoft.com/office/drawing/2014/main" id="{9055F103-6AD0-5C6B-1CC2-4CCA5169BFE3}"/>
              </a:ext>
            </a:extLst>
          </p:cNvPr>
          <p:cNvSpPr>
            <a:spLocks noGrp="1"/>
          </p:cNvSpPr>
          <p:nvPr/>
        </p:nvSpPr>
        <p:spPr>
          <a:xfrm>
            <a:off x="287079" y="643904"/>
            <a:ext cx="11904921" cy="600164"/>
          </a:xfrm>
          <a:prstGeom prst="rect">
            <a:avLst/>
          </a:prstGeom>
          <a:solidFill>
            <a:srgbClr val="BDD7EE"/>
          </a:solidFill>
        </p:spPr>
        <p:txBody>
          <a:bodyPr wrap="square">
            <a:spAutoFit/>
          </a:bodyPr>
          <a:lstStyle/>
          <a:p>
            <a:pPr marL="285750" indent="-285750">
              <a:spcBef>
                <a:spcPts val="600"/>
              </a:spcBef>
              <a:buFont typeface="Wingdings"/>
              <a:buChar char="u"/>
            </a:pPr>
            <a:r>
              <a:rPr sz="1400" b="1" u="sng" dirty="0">
                <a:latin typeface="BIZ UDゴシック"/>
                <a:ea typeface="BIZ UDゴシック"/>
                <a:cs typeface="BIZ UDゴシック"/>
              </a:rPr>
              <a:t>地震を除く自然災害</a:t>
            </a:r>
            <a:r>
              <a:rPr sz="1400" dirty="0">
                <a:latin typeface="BIZ UDゴシック"/>
                <a:ea typeface="BIZ UDゴシック"/>
                <a:cs typeface="BIZ UDゴシック"/>
              </a:rPr>
              <a:t>については、</a:t>
            </a:r>
            <a:r>
              <a:rPr sz="1400" b="1" u="sng" dirty="0">
                <a:latin typeface="BIZ UDゴシック"/>
                <a:ea typeface="BIZ UDゴシック"/>
                <a:cs typeface="BIZ UDゴシック"/>
              </a:rPr>
              <a:t>火山活動情報、気象・水文情報等から、事前対応を開始するための判断材料を得られる場合がある。</a:t>
            </a:r>
          </a:p>
          <a:p>
            <a:pPr marL="285750" indent="-285750">
              <a:spcBef>
                <a:spcPts val="600"/>
              </a:spcBef>
              <a:buFont typeface="Wingdings"/>
              <a:buChar char="u"/>
            </a:pPr>
            <a:r>
              <a:rPr sz="1400" dirty="0">
                <a:latin typeface="BIZ UDゴシック"/>
                <a:ea typeface="BIZ UDゴシック"/>
                <a:cs typeface="BIZ UDゴシック"/>
              </a:rPr>
              <a:t>ただし、</a:t>
            </a:r>
            <a:r>
              <a:rPr sz="1400" b="1" u="sng" dirty="0">
                <a:latin typeface="BIZ UDゴシック"/>
                <a:ea typeface="BIZ UDゴシック"/>
                <a:cs typeface="BIZ UDゴシック"/>
              </a:rPr>
              <a:t>情報を得られる時期及び確実性は、災害によって異なる。</a:t>
            </a:r>
          </a:p>
        </p:txBody>
      </p:sp>
      <p:sp>
        <p:nvSpPr>
          <p:cNvPr id="2" name="正方形/長方形 1">
            <a:extLst>
              <a:ext uri="{FF2B5EF4-FFF2-40B4-BE49-F238E27FC236}">
                <a16:creationId xmlns:a16="http://schemas.microsoft.com/office/drawing/2014/main" id="{735E6086-E5D6-E865-7A5C-BEBFFFFED569}"/>
              </a:ext>
            </a:extLst>
          </p:cNvPr>
          <p:cNvSpPr>
            <a:spLocks noGrp="1"/>
          </p:cNvSpPr>
          <p:nvPr/>
        </p:nvSpPr>
        <p:spPr>
          <a:xfrm>
            <a:off x="505839" y="1550001"/>
            <a:ext cx="3118472" cy="636310"/>
          </a:xfrm>
          <a:prstGeom prst="rect">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b="1" dirty="0">
                <a:solidFill>
                  <a:schemeClr val="bg1"/>
                </a:solidFill>
                <a:latin typeface="BIZ UDゴシック"/>
                <a:ea typeface="BIZ UDゴシック"/>
                <a:cs typeface="BIZ UDゴシック"/>
              </a:rPr>
              <a:t>災害・事象</a:t>
            </a:r>
          </a:p>
        </p:txBody>
      </p:sp>
      <p:sp>
        <p:nvSpPr>
          <p:cNvPr id="6" name="正方形/長方形 5">
            <a:extLst>
              <a:ext uri="{FF2B5EF4-FFF2-40B4-BE49-F238E27FC236}">
                <a16:creationId xmlns:a16="http://schemas.microsoft.com/office/drawing/2014/main" id="{51D3FE2C-128A-08D4-3DA2-5F2114358E9C}"/>
              </a:ext>
            </a:extLst>
          </p:cNvPr>
          <p:cNvSpPr>
            <a:spLocks noGrp="1"/>
          </p:cNvSpPr>
          <p:nvPr/>
        </p:nvSpPr>
        <p:spPr>
          <a:xfrm>
            <a:off x="3718156" y="1550000"/>
            <a:ext cx="3118472" cy="63631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b="1" dirty="0">
                <a:solidFill>
                  <a:schemeClr val="bg1"/>
                </a:solidFill>
                <a:latin typeface="BIZ UDゴシック"/>
                <a:ea typeface="BIZ UDゴシック"/>
                <a:cs typeface="BIZ UDゴシック"/>
              </a:rPr>
              <a:t>予見可能性</a:t>
            </a:r>
            <a:endParaRPr b="1" dirty="0">
              <a:solidFill>
                <a:schemeClr val="bg1"/>
              </a:solidFill>
              <a:latin typeface="BIZ UDゴシック"/>
              <a:ea typeface="BIZ UDゴシック"/>
              <a:cs typeface="BIZ UDゴシック"/>
            </a:endParaRPr>
          </a:p>
        </p:txBody>
      </p:sp>
      <p:sp>
        <p:nvSpPr>
          <p:cNvPr id="7" name="正方形/長方形 6">
            <a:extLst>
              <a:ext uri="{FF2B5EF4-FFF2-40B4-BE49-F238E27FC236}">
                <a16:creationId xmlns:a16="http://schemas.microsoft.com/office/drawing/2014/main" id="{AB4513B7-13D4-A66E-FD70-BC9DC97AB348}"/>
              </a:ext>
            </a:extLst>
          </p:cNvPr>
          <p:cNvSpPr>
            <a:spLocks noGrp="1"/>
          </p:cNvSpPr>
          <p:nvPr/>
        </p:nvSpPr>
        <p:spPr>
          <a:xfrm>
            <a:off x="6930474" y="1550000"/>
            <a:ext cx="4966455" cy="63631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b="1" dirty="0">
                <a:solidFill>
                  <a:schemeClr val="bg1"/>
                </a:solidFill>
                <a:latin typeface="BIZ UDゴシック"/>
                <a:ea typeface="BIZ UDゴシック"/>
                <a:cs typeface="BIZ UDゴシック"/>
              </a:rPr>
              <a:t>左記予見ツール</a:t>
            </a:r>
          </a:p>
        </p:txBody>
      </p:sp>
      <p:sp>
        <p:nvSpPr>
          <p:cNvPr id="29" name="正方形/長方形 28">
            <a:extLst>
              <a:ext uri="{FF2B5EF4-FFF2-40B4-BE49-F238E27FC236}">
                <a16:creationId xmlns:a16="http://schemas.microsoft.com/office/drawing/2014/main" id="{5556CD50-4D8F-9DF5-62C6-BEC40C5058BA}"/>
              </a:ext>
            </a:extLst>
          </p:cNvPr>
          <p:cNvSpPr>
            <a:spLocks noGrp="1"/>
          </p:cNvSpPr>
          <p:nvPr/>
        </p:nvSpPr>
        <p:spPr>
          <a:xfrm>
            <a:off x="505839" y="2269379"/>
            <a:ext cx="3118472" cy="636310"/>
          </a:xfrm>
          <a:prstGeom prst="rect">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b="1" dirty="0">
                <a:solidFill>
                  <a:schemeClr val="tx1"/>
                </a:solidFill>
                <a:latin typeface="BIZ UDゴシック"/>
                <a:ea typeface="BIZ UDゴシック"/>
                <a:cs typeface="BIZ UDゴシック"/>
              </a:rPr>
              <a:t>富士山噴火・広域降灰</a:t>
            </a:r>
          </a:p>
        </p:txBody>
      </p:sp>
      <p:sp>
        <p:nvSpPr>
          <p:cNvPr id="30" name="正方形/長方形 29">
            <a:extLst>
              <a:ext uri="{FF2B5EF4-FFF2-40B4-BE49-F238E27FC236}">
                <a16:creationId xmlns:a16="http://schemas.microsoft.com/office/drawing/2014/main" id="{7BBCAB98-82A8-F47B-049E-B746A5C1AAA2}"/>
              </a:ext>
            </a:extLst>
          </p:cNvPr>
          <p:cNvSpPr>
            <a:spLocks noGrp="1"/>
          </p:cNvSpPr>
          <p:nvPr/>
        </p:nvSpPr>
        <p:spPr>
          <a:xfrm>
            <a:off x="3718156" y="2269378"/>
            <a:ext cx="3118472" cy="636310"/>
          </a:xfrm>
          <a:prstGeom prst="rect">
            <a:avLst/>
          </a:prstGeom>
          <a:solidFill>
            <a:schemeClr val="accent2">
              <a:lumMod val="60000"/>
              <a:lumOff val="4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dirty="0">
                <a:solidFill>
                  <a:schemeClr val="tx1"/>
                </a:solidFill>
                <a:latin typeface="BIZ UDゴシック"/>
                <a:ea typeface="BIZ UDゴシック"/>
                <a:cs typeface="BIZ UDゴシック"/>
              </a:rPr>
              <a:t>噴火前兆把握の可能性あり</a:t>
            </a:r>
            <a:endParaRPr dirty="0">
              <a:solidFill>
                <a:schemeClr val="tx1"/>
              </a:solidFill>
              <a:latin typeface="BIZ UDゴシック"/>
              <a:ea typeface="BIZ UDゴシック"/>
              <a:cs typeface="BIZ UDゴシック"/>
            </a:endParaRPr>
          </a:p>
        </p:txBody>
      </p:sp>
      <p:sp>
        <p:nvSpPr>
          <p:cNvPr id="31" name="正方形/長方形 30">
            <a:extLst>
              <a:ext uri="{FF2B5EF4-FFF2-40B4-BE49-F238E27FC236}">
                <a16:creationId xmlns:a16="http://schemas.microsoft.com/office/drawing/2014/main" id="{E61CF442-65D1-4CEC-9B68-4B6815B0F17E}"/>
              </a:ext>
            </a:extLst>
          </p:cNvPr>
          <p:cNvSpPr>
            <a:spLocks noGrp="1"/>
          </p:cNvSpPr>
          <p:nvPr/>
        </p:nvSpPr>
        <p:spPr>
          <a:xfrm>
            <a:off x="6930474" y="2269378"/>
            <a:ext cx="4966455" cy="63631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dirty="0">
                <a:solidFill>
                  <a:schemeClr val="tx1"/>
                </a:solidFill>
                <a:latin typeface="BIZ UDゴシック"/>
                <a:ea typeface="BIZ UDゴシック"/>
                <a:cs typeface="BIZ UDゴシック"/>
              </a:rPr>
              <a:t>火山活動情報、噴火警戒レベル（※１）</a:t>
            </a:r>
          </a:p>
        </p:txBody>
      </p:sp>
      <p:sp>
        <p:nvSpPr>
          <p:cNvPr id="33" name="正方形/長方形 32">
            <a:extLst>
              <a:ext uri="{FF2B5EF4-FFF2-40B4-BE49-F238E27FC236}">
                <a16:creationId xmlns:a16="http://schemas.microsoft.com/office/drawing/2014/main" id="{CE11F296-E34D-2D3A-1817-56BE378CCB1A}"/>
              </a:ext>
            </a:extLst>
          </p:cNvPr>
          <p:cNvSpPr>
            <a:spLocks noGrp="1"/>
          </p:cNvSpPr>
          <p:nvPr/>
        </p:nvSpPr>
        <p:spPr>
          <a:xfrm>
            <a:off x="505839" y="2982283"/>
            <a:ext cx="3118472" cy="636310"/>
          </a:xfrm>
          <a:prstGeom prst="rect">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b="1" dirty="0">
                <a:solidFill>
                  <a:schemeClr val="tx1"/>
                </a:solidFill>
                <a:latin typeface="BIZ UDゴシック"/>
                <a:ea typeface="BIZ UDゴシック"/>
                <a:cs typeface="BIZ UDゴシック"/>
              </a:rPr>
              <a:t>地震</a:t>
            </a:r>
          </a:p>
        </p:txBody>
      </p:sp>
      <p:sp>
        <p:nvSpPr>
          <p:cNvPr id="34" name="正方形/長方形 33">
            <a:extLst>
              <a:ext uri="{FF2B5EF4-FFF2-40B4-BE49-F238E27FC236}">
                <a16:creationId xmlns:a16="http://schemas.microsoft.com/office/drawing/2014/main" id="{D953CFB1-41A0-A36A-8458-243FDB9F1406}"/>
              </a:ext>
            </a:extLst>
          </p:cNvPr>
          <p:cNvSpPr>
            <a:spLocks noGrp="1"/>
          </p:cNvSpPr>
          <p:nvPr/>
        </p:nvSpPr>
        <p:spPr>
          <a:xfrm>
            <a:off x="3718156" y="2982282"/>
            <a:ext cx="3118472" cy="63631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dirty="0">
                <a:solidFill>
                  <a:schemeClr val="tx1"/>
                </a:solidFill>
                <a:latin typeface="BIZ UDゴシック"/>
                <a:ea typeface="BIZ UDゴシック"/>
                <a:cs typeface="BIZ UDゴシック"/>
              </a:rPr>
              <a:t>なし</a:t>
            </a:r>
            <a:endParaRPr dirty="0">
              <a:solidFill>
                <a:schemeClr val="tx1"/>
              </a:solidFill>
              <a:latin typeface="BIZ UDゴシック"/>
              <a:ea typeface="BIZ UDゴシック"/>
              <a:cs typeface="BIZ UDゴシック"/>
            </a:endParaRPr>
          </a:p>
        </p:txBody>
      </p:sp>
      <p:sp>
        <p:nvSpPr>
          <p:cNvPr id="35" name="正方形/長方形 34">
            <a:extLst>
              <a:ext uri="{FF2B5EF4-FFF2-40B4-BE49-F238E27FC236}">
                <a16:creationId xmlns:a16="http://schemas.microsoft.com/office/drawing/2014/main" id="{38840B0B-1D3C-B11D-3F5F-9CA8546C7463}"/>
              </a:ext>
            </a:extLst>
          </p:cNvPr>
          <p:cNvSpPr>
            <a:spLocks noGrp="1"/>
          </p:cNvSpPr>
          <p:nvPr/>
        </p:nvSpPr>
        <p:spPr>
          <a:xfrm>
            <a:off x="6930474" y="2982282"/>
            <a:ext cx="4966455" cy="63631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dirty="0">
                <a:solidFill>
                  <a:schemeClr val="tx1"/>
                </a:solidFill>
                <a:latin typeface="BIZ UDゴシック"/>
                <a:ea typeface="BIZ UDゴシック"/>
                <a:cs typeface="BIZ UDゴシック"/>
              </a:rPr>
              <a:t>ー</a:t>
            </a:r>
          </a:p>
        </p:txBody>
      </p:sp>
      <p:sp>
        <p:nvSpPr>
          <p:cNvPr id="37" name="正方形/長方形 36">
            <a:extLst>
              <a:ext uri="{FF2B5EF4-FFF2-40B4-BE49-F238E27FC236}">
                <a16:creationId xmlns:a16="http://schemas.microsoft.com/office/drawing/2014/main" id="{ECC5B3FF-763E-A703-E937-8C8961DD9D30}"/>
              </a:ext>
            </a:extLst>
          </p:cNvPr>
          <p:cNvSpPr>
            <a:spLocks noGrp="1"/>
          </p:cNvSpPr>
          <p:nvPr/>
        </p:nvSpPr>
        <p:spPr>
          <a:xfrm>
            <a:off x="505839" y="3695186"/>
            <a:ext cx="3118472" cy="636310"/>
          </a:xfrm>
          <a:prstGeom prst="rect">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b="1" dirty="0">
                <a:solidFill>
                  <a:schemeClr val="tx1"/>
                </a:solidFill>
                <a:latin typeface="BIZ UDゴシック"/>
                <a:ea typeface="BIZ UDゴシック"/>
                <a:cs typeface="BIZ UDゴシック"/>
              </a:rPr>
              <a:t>河川氾濫</a:t>
            </a:r>
          </a:p>
        </p:txBody>
      </p:sp>
      <p:sp>
        <p:nvSpPr>
          <p:cNvPr id="38" name="正方形/長方形 37">
            <a:extLst>
              <a:ext uri="{FF2B5EF4-FFF2-40B4-BE49-F238E27FC236}">
                <a16:creationId xmlns:a16="http://schemas.microsoft.com/office/drawing/2014/main" id="{0B9FA6BD-E22F-0F02-7DDA-0646B6590200}"/>
              </a:ext>
            </a:extLst>
          </p:cNvPr>
          <p:cNvSpPr>
            <a:spLocks noGrp="1"/>
          </p:cNvSpPr>
          <p:nvPr/>
        </p:nvSpPr>
        <p:spPr>
          <a:xfrm>
            <a:off x="3718156" y="3695185"/>
            <a:ext cx="3118472" cy="636310"/>
          </a:xfrm>
          <a:prstGeom prst="rect">
            <a:avLst/>
          </a:prstGeom>
          <a:solidFill>
            <a:schemeClr val="accent2">
              <a:lumMod val="60000"/>
              <a:lumOff val="4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dirty="0">
                <a:solidFill>
                  <a:schemeClr val="tx1"/>
                </a:solidFill>
                <a:latin typeface="BIZ UDゴシック"/>
                <a:ea typeface="BIZ UDゴシック"/>
                <a:cs typeface="BIZ UDゴシック"/>
              </a:rPr>
              <a:t>あり</a:t>
            </a:r>
            <a:endParaRPr dirty="0">
              <a:solidFill>
                <a:schemeClr val="tx1"/>
              </a:solidFill>
              <a:latin typeface="BIZ UDゴシック"/>
              <a:ea typeface="BIZ UDゴシック"/>
              <a:cs typeface="BIZ UDゴシック"/>
            </a:endParaRPr>
          </a:p>
        </p:txBody>
      </p:sp>
      <p:sp>
        <p:nvSpPr>
          <p:cNvPr id="39" name="正方形/長方形 38">
            <a:extLst>
              <a:ext uri="{FF2B5EF4-FFF2-40B4-BE49-F238E27FC236}">
                <a16:creationId xmlns:a16="http://schemas.microsoft.com/office/drawing/2014/main" id="{47788EB4-486A-B8CE-CDE9-825120B0D6BC}"/>
              </a:ext>
            </a:extLst>
          </p:cNvPr>
          <p:cNvSpPr>
            <a:spLocks noGrp="1"/>
          </p:cNvSpPr>
          <p:nvPr/>
        </p:nvSpPr>
        <p:spPr>
          <a:xfrm>
            <a:off x="6930474" y="3695185"/>
            <a:ext cx="4966455" cy="63631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dirty="0">
                <a:solidFill>
                  <a:schemeClr val="tx1"/>
                </a:solidFill>
                <a:latin typeface="BIZ UDゴシック"/>
                <a:ea typeface="BIZ UDゴシック"/>
                <a:cs typeface="BIZ UDゴシック"/>
              </a:rPr>
              <a:t>台風進路、降雨・河川情報等（※２）</a:t>
            </a:r>
          </a:p>
        </p:txBody>
      </p:sp>
      <p:sp>
        <p:nvSpPr>
          <p:cNvPr id="45" name="正方形/長方形 44">
            <a:extLst>
              <a:ext uri="{FF2B5EF4-FFF2-40B4-BE49-F238E27FC236}">
                <a16:creationId xmlns:a16="http://schemas.microsoft.com/office/drawing/2014/main" id="{1F994B38-0548-8A84-88E8-1ED5FA763BB8}"/>
              </a:ext>
            </a:extLst>
          </p:cNvPr>
          <p:cNvSpPr>
            <a:spLocks noGrp="1"/>
          </p:cNvSpPr>
          <p:nvPr/>
        </p:nvSpPr>
        <p:spPr>
          <a:xfrm>
            <a:off x="505839" y="4408090"/>
            <a:ext cx="3118472" cy="636310"/>
          </a:xfrm>
          <a:prstGeom prst="rect">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b="1" dirty="0">
                <a:solidFill>
                  <a:schemeClr val="tx1"/>
                </a:solidFill>
                <a:latin typeface="BIZ UDゴシック"/>
                <a:ea typeface="BIZ UDゴシック"/>
                <a:cs typeface="BIZ UDゴシック"/>
              </a:rPr>
              <a:t>高潮氾濫</a:t>
            </a:r>
          </a:p>
        </p:txBody>
      </p:sp>
      <p:sp>
        <p:nvSpPr>
          <p:cNvPr id="46" name="正方形/長方形 45">
            <a:extLst>
              <a:ext uri="{FF2B5EF4-FFF2-40B4-BE49-F238E27FC236}">
                <a16:creationId xmlns:a16="http://schemas.microsoft.com/office/drawing/2014/main" id="{2929F2AF-98B3-70AD-3D27-DC3E85774A5E}"/>
              </a:ext>
            </a:extLst>
          </p:cNvPr>
          <p:cNvSpPr>
            <a:spLocks noGrp="1"/>
          </p:cNvSpPr>
          <p:nvPr/>
        </p:nvSpPr>
        <p:spPr>
          <a:xfrm>
            <a:off x="3718156" y="4408089"/>
            <a:ext cx="3118472" cy="636310"/>
          </a:xfrm>
          <a:prstGeom prst="rect">
            <a:avLst/>
          </a:prstGeom>
          <a:solidFill>
            <a:schemeClr val="accent2">
              <a:lumMod val="60000"/>
              <a:lumOff val="4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dirty="0">
                <a:solidFill>
                  <a:schemeClr val="tx1"/>
                </a:solidFill>
                <a:latin typeface="BIZ UDゴシック"/>
                <a:ea typeface="BIZ UDゴシック"/>
                <a:cs typeface="BIZ UDゴシック"/>
              </a:rPr>
              <a:t>あり</a:t>
            </a:r>
            <a:endParaRPr dirty="0">
              <a:solidFill>
                <a:schemeClr val="tx1"/>
              </a:solidFill>
              <a:latin typeface="BIZ UDゴシック"/>
              <a:ea typeface="BIZ UDゴシック"/>
              <a:cs typeface="BIZ UDゴシック"/>
            </a:endParaRPr>
          </a:p>
        </p:txBody>
      </p:sp>
      <p:sp>
        <p:nvSpPr>
          <p:cNvPr id="47" name="正方形/長方形 46">
            <a:extLst>
              <a:ext uri="{FF2B5EF4-FFF2-40B4-BE49-F238E27FC236}">
                <a16:creationId xmlns:a16="http://schemas.microsoft.com/office/drawing/2014/main" id="{5590ED46-4FFE-6873-F42C-9A4A66A20EB0}"/>
              </a:ext>
            </a:extLst>
          </p:cNvPr>
          <p:cNvSpPr>
            <a:spLocks noGrp="1"/>
          </p:cNvSpPr>
          <p:nvPr/>
        </p:nvSpPr>
        <p:spPr>
          <a:xfrm>
            <a:off x="6930474" y="4408089"/>
            <a:ext cx="4966455" cy="63631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dirty="0">
                <a:solidFill>
                  <a:schemeClr val="tx1"/>
                </a:solidFill>
                <a:latin typeface="BIZ UDゴシック"/>
                <a:ea typeface="BIZ UDゴシック"/>
                <a:cs typeface="BIZ UDゴシック"/>
              </a:rPr>
              <a:t>台風進路、高潮予測等（※２）</a:t>
            </a:r>
          </a:p>
        </p:txBody>
      </p:sp>
      <p:sp>
        <p:nvSpPr>
          <p:cNvPr id="49" name="正方形/長方形 48">
            <a:extLst>
              <a:ext uri="{FF2B5EF4-FFF2-40B4-BE49-F238E27FC236}">
                <a16:creationId xmlns:a16="http://schemas.microsoft.com/office/drawing/2014/main" id="{DFE3F222-5243-39CB-2AF0-1A3B32E27DAA}"/>
              </a:ext>
            </a:extLst>
          </p:cNvPr>
          <p:cNvSpPr>
            <a:spLocks noGrp="1"/>
          </p:cNvSpPr>
          <p:nvPr/>
        </p:nvSpPr>
        <p:spPr>
          <a:xfrm>
            <a:off x="505839" y="5120994"/>
            <a:ext cx="3118472" cy="636310"/>
          </a:xfrm>
          <a:prstGeom prst="rect">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b="1" dirty="0">
                <a:solidFill>
                  <a:schemeClr val="tx1"/>
                </a:solidFill>
                <a:latin typeface="BIZ UDゴシック"/>
                <a:ea typeface="BIZ UDゴシック"/>
                <a:cs typeface="BIZ UDゴシック"/>
              </a:rPr>
              <a:t>台風</a:t>
            </a:r>
          </a:p>
        </p:txBody>
      </p:sp>
      <p:sp>
        <p:nvSpPr>
          <p:cNvPr id="50" name="正方形/長方形 49">
            <a:extLst>
              <a:ext uri="{FF2B5EF4-FFF2-40B4-BE49-F238E27FC236}">
                <a16:creationId xmlns:a16="http://schemas.microsoft.com/office/drawing/2014/main" id="{1CF7919F-09D2-44DA-5792-16E3F109F9E2}"/>
              </a:ext>
            </a:extLst>
          </p:cNvPr>
          <p:cNvSpPr>
            <a:spLocks noGrp="1"/>
          </p:cNvSpPr>
          <p:nvPr/>
        </p:nvSpPr>
        <p:spPr>
          <a:xfrm>
            <a:off x="3718156" y="5120993"/>
            <a:ext cx="3118472" cy="636310"/>
          </a:xfrm>
          <a:prstGeom prst="rect">
            <a:avLst/>
          </a:prstGeom>
          <a:solidFill>
            <a:schemeClr val="accent2">
              <a:lumMod val="60000"/>
              <a:lumOff val="4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dirty="0">
                <a:solidFill>
                  <a:schemeClr val="tx1"/>
                </a:solidFill>
                <a:latin typeface="BIZ UDゴシック"/>
                <a:ea typeface="BIZ UDゴシック"/>
                <a:cs typeface="BIZ UDゴシック"/>
              </a:rPr>
              <a:t>あり</a:t>
            </a:r>
            <a:endParaRPr dirty="0">
              <a:solidFill>
                <a:schemeClr val="tx1"/>
              </a:solidFill>
              <a:latin typeface="BIZ UDゴシック"/>
              <a:ea typeface="BIZ UDゴシック"/>
              <a:cs typeface="BIZ UDゴシック"/>
            </a:endParaRPr>
          </a:p>
        </p:txBody>
      </p:sp>
      <p:sp>
        <p:nvSpPr>
          <p:cNvPr id="51" name="正方形/長方形 50">
            <a:extLst>
              <a:ext uri="{FF2B5EF4-FFF2-40B4-BE49-F238E27FC236}">
                <a16:creationId xmlns:a16="http://schemas.microsoft.com/office/drawing/2014/main" id="{F06C19EA-DAF4-044E-ADDA-3AEF85CA53C5}"/>
              </a:ext>
            </a:extLst>
          </p:cNvPr>
          <p:cNvSpPr>
            <a:spLocks noGrp="1"/>
          </p:cNvSpPr>
          <p:nvPr/>
        </p:nvSpPr>
        <p:spPr>
          <a:xfrm>
            <a:off x="6930474" y="5120993"/>
            <a:ext cx="4966455" cy="63631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dirty="0">
                <a:solidFill>
                  <a:schemeClr val="tx1"/>
                </a:solidFill>
                <a:latin typeface="BIZ UDゴシック"/>
                <a:ea typeface="BIZ UDゴシック"/>
                <a:cs typeface="BIZ UDゴシック"/>
              </a:rPr>
              <a:t>台風進路等（※２）</a:t>
            </a:r>
          </a:p>
        </p:txBody>
      </p:sp>
      <p:sp>
        <p:nvSpPr>
          <p:cNvPr id="53" name="正方形/長方形 52">
            <a:extLst>
              <a:ext uri="{FF2B5EF4-FFF2-40B4-BE49-F238E27FC236}">
                <a16:creationId xmlns:a16="http://schemas.microsoft.com/office/drawing/2014/main" id="{586ABD2B-611E-8459-3573-24B281AD1D80}"/>
              </a:ext>
            </a:extLst>
          </p:cNvPr>
          <p:cNvSpPr>
            <a:spLocks noGrp="1"/>
          </p:cNvSpPr>
          <p:nvPr/>
        </p:nvSpPr>
        <p:spPr>
          <a:xfrm>
            <a:off x="505839" y="5833898"/>
            <a:ext cx="3118472" cy="636310"/>
          </a:xfrm>
          <a:prstGeom prst="rect">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b="1" dirty="0">
                <a:solidFill>
                  <a:schemeClr val="tx1"/>
                </a:solidFill>
                <a:latin typeface="BIZ UDゴシック"/>
                <a:ea typeface="BIZ UDゴシック"/>
                <a:cs typeface="BIZ UDゴシック"/>
              </a:rPr>
              <a:t>酷暑／厳冬</a:t>
            </a:r>
          </a:p>
        </p:txBody>
      </p:sp>
      <p:sp>
        <p:nvSpPr>
          <p:cNvPr id="54" name="正方形/長方形 53">
            <a:extLst>
              <a:ext uri="{FF2B5EF4-FFF2-40B4-BE49-F238E27FC236}">
                <a16:creationId xmlns:a16="http://schemas.microsoft.com/office/drawing/2014/main" id="{8F6FB3A0-D32C-27B9-258F-D91BB3EA4053}"/>
              </a:ext>
            </a:extLst>
          </p:cNvPr>
          <p:cNvSpPr>
            <a:spLocks noGrp="1"/>
          </p:cNvSpPr>
          <p:nvPr/>
        </p:nvSpPr>
        <p:spPr>
          <a:xfrm>
            <a:off x="3718156" y="5833897"/>
            <a:ext cx="3118472" cy="636310"/>
          </a:xfrm>
          <a:prstGeom prst="rect">
            <a:avLst/>
          </a:prstGeom>
          <a:solidFill>
            <a:schemeClr val="accent2">
              <a:lumMod val="60000"/>
              <a:lumOff val="4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dirty="0">
                <a:solidFill>
                  <a:schemeClr val="tx1"/>
                </a:solidFill>
                <a:latin typeface="BIZ UDゴシック"/>
                <a:ea typeface="BIZ UDゴシック"/>
                <a:cs typeface="BIZ UDゴシック"/>
              </a:rPr>
              <a:t>あり</a:t>
            </a:r>
            <a:endParaRPr dirty="0">
              <a:solidFill>
                <a:schemeClr val="tx1"/>
              </a:solidFill>
              <a:latin typeface="BIZ UDゴシック"/>
              <a:ea typeface="BIZ UDゴシック"/>
              <a:cs typeface="BIZ UDゴシック"/>
            </a:endParaRPr>
          </a:p>
        </p:txBody>
      </p:sp>
      <p:sp>
        <p:nvSpPr>
          <p:cNvPr id="55" name="正方形/長方形 54">
            <a:extLst>
              <a:ext uri="{FF2B5EF4-FFF2-40B4-BE49-F238E27FC236}">
                <a16:creationId xmlns:a16="http://schemas.microsoft.com/office/drawing/2014/main" id="{01ED7786-4BC2-00AE-5C06-479B6097A73A}"/>
              </a:ext>
            </a:extLst>
          </p:cNvPr>
          <p:cNvSpPr>
            <a:spLocks noGrp="1"/>
          </p:cNvSpPr>
          <p:nvPr/>
        </p:nvSpPr>
        <p:spPr>
          <a:xfrm>
            <a:off x="6930474" y="5833897"/>
            <a:ext cx="4966455" cy="63631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1600" dirty="0">
                <a:solidFill>
                  <a:schemeClr val="tx1"/>
                </a:solidFill>
                <a:latin typeface="BIZ UDゴシック"/>
                <a:ea typeface="BIZ UDゴシック"/>
                <a:cs typeface="BIZ UDゴシック"/>
              </a:rPr>
              <a:t>２週間気温予報（※３）</a:t>
            </a:r>
          </a:p>
        </p:txBody>
      </p:sp>
    </p:spTree>
    <p:extLst>
      <p:ext uri="{BB962C8B-B14F-4D97-AF65-F5344CB8AC3E}">
        <p14:creationId xmlns:p14="http://schemas.microsoft.com/office/powerpoint/2010/main" val="466600366"/>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8453</Words>
  <Application>Microsoft Office PowerPoint</Application>
  <DocSecurity>0</DocSecurity>
  <PresentationFormat>ワイド画面</PresentationFormat>
  <Paragraphs>1087</Paragraphs>
  <Slides>35</Slides>
  <Notes>35</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35</vt:i4>
      </vt:variant>
    </vt:vector>
  </HeadingPairs>
  <TitlesOfParts>
    <vt:vector size="44" baseType="lpstr">
      <vt:lpstr>BIZ UDPゴシック</vt:lpstr>
      <vt:lpstr>BIZ UDゴシック</vt:lpstr>
      <vt:lpstr>HGP創英角ゴシックUB</vt:lpstr>
      <vt:lpstr>HGS創英角ｺﾞｼｯｸUB</vt:lpstr>
      <vt:lpstr>Meiryo UI</vt:lpstr>
      <vt:lpstr>Arial</vt:lpstr>
      <vt:lpstr>Calibri</vt:lpstr>
      <vt:lpstr>Wingdings</vt:lpstr>
      <vt:lpstr>ChatGPT</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2026-08-18T09:22:12Z</dcterms:created>
  <dcterms:modified xsi:type="dcterms:W3CDTF">2026-08-18T09:22:19Z</dcterms:modified>
</cp:coreProperties>
</file>