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p:sldMasterIdLst>
    <p:sldMasterId id="2147483648" r:id="rId1"/>
  </p:sldMasterIdLst>
  <p:notesMasterIdLst>
    <p:notesMasterId r:id="rId8"/>
  </p:notesMasterIdLst>
  <p:sldIdLst>
    <p:sldId id="256" r:id="rId2"/>
    <p:sldId id="141170339" r:id="rId3"/>
    <p:sldId id="141170346" r:id="rId4"/>
    <p:sldId id="141170350" r:id="rId5"/>
    <p:sldId id="141170343" r:id="rId6"/>
    <p:sldId id="141170349" r:id="rId7"/>
  </p:sldIdLst>
  <p:sldSz cx="12192000" cy="6858000"/>
  <p:notesSz cx="6797675" cy="9926638"/>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447" autoAdjust="0"/>
  </p:normalViewPr>
  <p:slideViewPr>
    <p:cSldViewPr snapToGrid="0">
      <p:cViewPr varScale="1">
        <p:scale>
          <a:sx n="74" d="100"/>
          <a:sy n="74" d="100"/>
        </p:scale>
        <p:origin x="35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0480A-5962-268B-39EB-F168307565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CEDA55-AA25-3E08-1517-BB6C8BC9AE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AE4D54-D94C-1E09-5DB9-27A11660418B}"/>
              </a:ext>
            </a:extLst>
          </p:cNvPr>
          <p:cNvSpPr>
            <a:spLocks noGrp="1"/>
          </p:cNvSpPr>
          <p:nvPr>
            <p:ph type="body" idx="1"/>
          </p:nvPr>
        </p:nvSpPr>
        <p:spPr/>
        <p:txBody>
          <a:bodyPr/>
          <a:lstStyle/>
          <a:p>
            <a:endParaRPr/>
          </a:p>
        </p:txBody>
      </p:sp>
      <p:sp>
        <p:nvSpPr>
          <p:cNvPr id="4" name="Slide Number Placeholder 3">
            <a:extLst>
              <a:ext uri="{FF2B5EF4-FFF2-40B4-BE49-F238E27FC236}">
                <a16:creationId xmlns:a16="http://schemas.microsoft.com/office/drawing/2014/main" id="{372B360D-605C-7309-BA30-657BAFB87AF7}"/>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760661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61DF1-811B-DEAC-BFD6-33883913D0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4681EA-EBB5-A27A-B0F1-00A6C6930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099150-5DDE-8ED8-5930-6867DDE3B542}"/>
              </a:ext>
            </a:extLst>
          </p:cNvPr>
          <p:cNvSpPr>
            <a:spLocks noGrp="1"/>
          </p:cNvSpPr>
          <p:nvPr>
            <p:ph type="body" idx="1"/>
          </p:nvPr>
        </p:nvSpPr>
        <p:spPr/>
        <p:txBody>
          <a:bodyPr/>
          <a:lstStyle/>
          <a:p>
            <a:endParaRPr/>
          </a:p>
        </p:txBody>
      </p:sp>
      <p:sp>
        <p:nvSpPr>
          <p:cNvPr id="4" name="Slide Number Placeholder 3">
            <a:extLst>
              <a:ext uri="{FF2B5EF4-FFF2-40B4-BE49-F238E27FC236}">
                <a16:creationId xmlns:a16="http://schemas.microsoft.com/office/drawing/2014/main" id="{634911A8-5C71-7D10-44E8-8773E9D67744}"/>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131680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35E9E-40CF-3F71-E161-136DE5E6C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277324-8F9D-02CF-712E-AC72155CA0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3E0447-F420-439A-3219-8877A4AADB53}"/>
              </a:ext>
            </a:extLst>
          </p:cNvPr>
          <p:cNvSpPr>
            <a:spLocks noGrp="1"/>
          </p:cNvSpPr>
          <p:nvPr>
            <p:ph type="body" idx="1"/>
          </p:nvPr>
        </p:nvSpPr>
        <p:spPr/>
        <p:txBody>
          <a:bodyPr/>
          <a:lstStyle/>
          <a:p>
            <a:endParaRPr/>
          </a:p>
        </p:txBody>
      </p:sp>
      <p:sp>
        <p:nvSpPr>
          <p:cNvPr id="4" name="Slide Number Placeholder 3">
            <a:extLst>
              <a:ext uri="{FF2B5EF4-FFF2-40B4-BE49-F238E27FC236}">
                <a16:creationId xmlns:a16="http://schemas.microsoft.com/office/drawing/2014/main" id="{0E39510D-4B21-59CE-52CF-06D39D083F1F}"/>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874204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1854A-8277-D17A-27AD-2451B4A287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F98583-E851-4F95-420E-FA7E79486B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C1D936-D96E-8627-3631-1D4E6FA8A89D}"/>
              </a:ext>
            </a:extLst>
          </p:cNvPr>
          <p:cNvSpPr>
            <a:spLocks noGrp="1"/>
          </p:cNvSpPr>
          <p:nvPr>
            <p:ph type="body" idx="1"/>
          </p:nvPr>
        </p:nvSpPr>
        <p:spPr/>
        <p:txBody>
          <a:bodyPr/>
          <a:lstStyle/>
          <a:p>
            <a:endParaRPr/>
          </a:p>
        </p:txBody>
      </p:sp>
      <p:sp>
        <p:nvSpPr>
          <p:cNvPr id="4" name="Slide Number Placeholder 3">
            <a:extLst>
              <a:ext uri="{FF2B5EF4-FFF2-40B4-BE49-F238E27FC236}">
                <a16:creationId xmlns:a16="http://schemas.microsoft.com/office/drawing/2014/main" id="{C44F2859-4456-5A01-F718-7058EB5AB6D2}"/>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194858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FEEA00-6B77-4478-A928-A6D99039822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F5BB67F-B010-4D5A-9647-86758E6E56ED}"/>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EA3C1CA-3A07-4E8D-8839-7BE97C0F18C4}"/>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AA8B1A5A-4A97-40C6-B111-348D6F69547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25A8CBD-CC6E-4E8B-B47F-6C5797EB463F}"/>
              </a:ext>
            </a:extLst>
          </p:cNvPr>
          <p:cNvSpPr>
            <a:spLocks noGrp="1"/>
          </p:cNvSpPr>
          <p:nvPr>
            <p:ph type="sldNum" sz="quarter" idx="12"/>
          </p:nvPr>
        </p:nvSpPr>
        <p:spPr/>
        <p:txBody>
          <a:bodyPr/>
          <a:lstStyle/>
          <a:p>
            <a:fld id="{07461F5B-1BDF-4D77-A755-C8D0FF6D81B8}" type="slidenum">
              <a:rPr kumimoji="1" lang="ja-JP" altLang="en-US" smtClean="0"/>
              <a:t>‹#›</a:t>
            </a:fld>
            <a:endParaRPr kumimoji="1" lang="ja-JP" altLang="en-US"/>
          </a:p>
        </p:txBody>
      </p:sp>
    </p:spTree>
    <p:extLst>
      <p:ext uri="{BB962C8B-B14F-4D97-AF65-F5344CB8AC3E}">
        <p14:creationId xmlns:p14="http://schemas.microsoft.com/office/powerpoint/2010/main" val="36843582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41DF85D5-AEC7-4214-87AA-09E460381D09}"/>
              </a:ext>
            </a:extLst>
          </p:cNvPr>
          <p:cNvSpPr>
            <a:spLocks noGrp="1"/>
          </p:cNvSpPr>
          <p:nvPr/>
        </p:nvSpPr>
        <p:spPr>
          <a:xfrm>
            <a:off x="0" y="0"/>
            <a:ext cx="12192000" cy="361950"/>
          </a:xfrm>
          <a:prstGeom prst="rect">
            <a:avLst/>
          </a:prstGeom>
          <a:solidFill>
            <a:srgbClr val="44546A"/>
          </a:solidFill>
          <a:ln w="0">
            <a:solidFill>
              <a:srgbClr val="44546A"/>
            </a:solidFill>
            <a:prstDash val="solid"/>
          </a:ln>
        </p:spPr>
        <p:txBody>
          <a:bodyPr/>
          <a:lstStyle/>
          <a:p>
            <a:endParaRPr lang="ja-JP" altLang="en-US"/>
          </a:p>
        </p:txBody>
      </p:sp>
      <p:sp>
        <p:nvSpPr>
          <p:cNvPr id="2" name="正方形/長方形 1">
            <a:extLst>
              <a:ext uri="{FF2B5EF4-FFF2-40B4-BE49-F238E27FC236}">
                <a16:creationId xmlns:a16="http://schemas.microsoft.com/office/drawing/2014/main" id="{84ABFB0B-1AD9-46BA-8306-14877CE503D9}"/>
              </a:ext>
            </a:extLst>
          </p:cNvPr>
          <p:cNvSpPr>
            <a:spLocks noGrp="1"/>
          </p:cNvSpPr>
          <p:nvPr/>
        </p:nvSpPr>
        <p:spPr>
          <a:xfrm>
            <a:off x="6477000" y="419100"/>
            <a:ext cx="5334000" cy="533400"/>
          </a:xfrm>
          <a:prstGeom prst="rect">
            <a:avLst/>
          </a:prstGeom>
          <a:noFill/>
          <a:ln w="0">
            <a:noFill/>
            <a:prstDash val="solid"/>
          </a:ln>
        </p:spPr>
        <p:txBody>
          <a:bodyPr wrap="square" lIns="0" tIns="0" rIns="0" bIns="0" anchor="ctr">
            <a:noAutofit/>
          </a:bodyPr>
          <a:lstStyle/>
          <a:p>
            <a:pPr algn="r">
              <a:lnSpc>
                <a:spcPct val="108000"/>
              </a:lnSpc>
              <a:defRPr sz="3200" b="0">
                <a:solidFill>
                  <a:srgbClr val="000000"/>
                </a:solidFill>
                <a:latin typeface="HGP創英角ゴシックUB"/>
                <a:ea typeface="HGP創英角ゴシックUB"/>
                <a:cs typeface="HGP創英角ゴシックUB"/>
              </a:defRPr>
            </a:pPr>
            <a:r>
              <a:rPr sz="1290" b="0" dirty="0">
                <a:solidFill>
                  <a:srgbClr val="000000"/>
                </a:solidFill>
                <a:latin typeface="Meiryo UI" panose="020B0604030504040204" pitchFamily="50" charset="-128"/>
                <a:ea typeface="Meiryo UI" panose="020B0604030504040204" pitchFamily="50" charset="-128"/>
                <a:cs typeface="HGP創英角ゴシックUB"/>
              </a:rPr>
              <a:t>2026.</a:t>
            </a:r>
            <a:r>
              <a:rPr lang="ja-JP" altLang="en-US" sz="1290" b="0" dirty="0">
                <a:solidFill>
                  <a:srgbClr val="000000"/>
                </a:solidFill>
                <a:latin typeface="Meiryo UI" panose="020B0604030504040204" pitchFamily="50" charset="-128"/>
                <a:ea typeface="Meiryo UI" panose="020B0604030504040204" pitchFamily="50" charset="-128"/>
                <a:cs typeface="HGP創英角ゴシックUB"/>
              </a:rPr>
              <a:t>８</a:t>
            </a:r>
            <a:r>
              <a:rPr sz="1290" b="0" dirty="0">
                <a:solidFill>
                  <a:srgbClr val="000000"/>
                </a:solidFill>
                <a:latin typeface="Meiryo UI" panose="020B0604030504040204" pitchFamily="50" charset="-128"/>
                <a:ea typeface="Meiryo UI" panose="020B0604030504040204" pitchFamily="50" charset="-128"/>
                <a:cs typeface="HGP創英角ゴシックUB"/>
              </a:rPr>
              <a:t>.</a:t>
            </a:r>
            <a:r>
              <a:rPr lang="en-US" altLang="ja-JP" sz="1290" dirty="0">
                <a:solidFill>
                  <a:srgbClr val="000000"/>
                </a:solidFill>
                <a:latin typeface="Meiryo UI" panose="020B0604030504040204" pitchFamily="50" charset="-128"/>
                <a:ea typeface="Meiryo UI" panose="020B0604030504040204" pitchFamily="50" charset="-128"/>
                <a:cs typeface="HGP創英角ゴシックUB"/>
              </a:rPr>
              <a:t>19</a:t>
            </a:r>
            <a:br>
              <a:rPr lang="en-US" sz="1290" b="0" dirty="0">
                <a:solidFill>
                  <a:srgbClr val="000000"/>
                </a:solidFill>
                <a:latin typeface="Meiryo UI" panose="020B0604030504040204" pitchFamily="50" charset="-128"/>
                <a:ea typeface="Meiryo UI" panose="020B0604030504040204" pitchFamily="50" charset="-128"/>
                <a:cs typeface="HGP創英角ゴシックUB"/>
              </a:rPr>
            </a:br>
            <a:r>
              <a:rPr lang="ja-JP" altLang="en-US" sz="1290" dirty="0">
                <a:solidFill>
                  <a:srgbClr val="000000"/>
                </a:solidFill>
                <a:latin typeface="Meiryo UI" panose="020B0604030504040204" pitchFamily="50" charset="-128"/>
                <a:ea typeface="Meiryo UI" panose="020B0604030504040204" pitchFamily="50" charset="-128"/>
                <a:cs typeface="HGP創英角ゴシックUB"/>
              </a:rPr>
              <a:t>第２回　首都機能バックアップに関する検討会議</a:t>
            </a:r>
          </a:p>
          <a:p>
            <a:pPr algn="r">
              <a:lnSpc>
                <a:spcPct val="108000"/>
              </a:lnSpc>
              <a:buNone/>
              <a:defRPr sz="3200" b="0">
                <a:solidFill>
                  <a:srgbClr val="000000"/>
                </a:solidFill>
                <a:latin typeface="HGP創英角ゴシックUB"/>
                <a:ea typeface="HGP創英角ゴシックUB"/>
                <a:cs typeface="HGP創英角ゴシックUB"/>
              </a:defRPr>
            </a:pPr>
            <a:endParaRPr sz="1290" b="0" dirty="0">
              <a:solidFill>
                <a:srgbClr val="000000"/>
              </a:solidFill>
              <a:latin typeface="Meiryo UI" panose="020B0604030504040204" pitchFamily="50" charset="-128"/>
              <a:ea typeface="Meiryo UI" panose="020B0604030504040204" pitchFamily="50" charset="-128"/>
              <a:cs typeface="HGP創英角ゴシックUB"/>
            </a:endParaRPr>
          </a:p>
        </p:txBody>
      </p:sp>
      <p:sp>
        <p:nvSpPr>
          <p:cNvPr id="3" name="正方形/長方形 2">
            <a:extLst>
              <a:ext uri="{FF2B5EF4-FFF2-40B4-BE49-F238E27FC236}">
                <a16:creationId xmlns:a16="http://schemas.microsoft.com/office/drawing/2014/main" id="{8CB7E129-B712-4CDA-8D2B-B11434F0A6A0}"/>
              </a:ext>
            </a:extLst>
          </p:cNvPr>
          <p:cNvSpPr>
            <a:spLocks noGrp="1"/>
          </p:cNvSpPr>
          <p:nvPr/>
        </p:nvSpPr>
        <p:spPr>
          <a:xfrm>
            <a:off x="1905000" y="1028700"/>
            <a:ext cx="9906000" cy="609600"/>
          </a:xfrm>
          <a:prstGeom prst="rect">
            <a:avLst/>
          </a:prstGeom>
          <a:noFill/>
          <a:ln w="0">
            <a:noFill/>
            <a:prstDash val="solid"/>
          </a:ln>
        </p:spPr>
        <p:txBody>
          <a:bodyPr wrap="square" lIns="0" tIns="0" rIns="0" bIns="0" anchor="ctr">
            <a:noAutofit/>
          </a:bodyPr>
          <a:lstStyle/>
          <a:p>
            <a:pPr algn="r">
              <a:lnSpc>
                <a:spcPct val="108000"/>
              </a:lnSpc>
              <a:buNone/>
              <a:defRPr sz="3200" b="0">
                <a:solidFill>
                  <a:srgbClr val="000000"/>
                </a:solidFill>
                <a:latin typeface="HGP創英角ゴシックUB"/>
                <a:ea typeface="HGP創英角ゴシックUB"/>
                <a:cs typeface="HGP創英角ゴシックUB"/>
              </a:defRPr>
            </a:pPr>
            <a:endParaRPr sz="3200" b="0" dirty="0">
              <a:solidFill>
                <a:srgbClr val="000000"/>
              </a:solidFill>
              <a:latin typeface="HGP創英角ゴシックUB"/>
              <a:ea typeface="HGP創英角ゴシックUB"/>
              <a:cs typeface="HGP創英角ゴシックUB"/>
            </a:endParaRPr>
          </a:p>
        </p:txBody>
      </p:sp>
      <p:sp>
        <p:nvSpPr>
          <p:cNvPr id="4" name="正方形/長方形 3">
            <a:extLst>
              <a:ext uri="{FF2B5EF4-FFF2-40B4-BE49-F238E27FC236}">
                <a16:creationId xmlns:a16="http://schemas.microsoft.com/office/drawing/2014/main" id="{0EF341A9-8260-49DE-97E4-13F2B7777584}"/>
              </a:ext>
            </a:extLst>
          </p:cNvPr>
          <p:cNvSpPr>
            <a:spLocks noGrp="1"/>
          </p:cNvSpPr>
          <p:nvPr/>
        </p:nvSpPr>
        <p:spPr>
          <a:xfrm>
            <a:off x="10767060" y="876300"/>
            <a:ext cx="1043940" cy="571500"/>
          </a:xfrm>
          <a:prstGeom prst="rect">
            <a:avLst/>
          </a:prstGeom>
          <a:solidFill>
            <a:srgbClr val="FFFFFF"/>
          </a:solidFill>
          <a:ln w="9525">
            <a:solidFill>
              <a:srgbClr val="000000"/>
            </a:solidFill>
            <a:prstDash val="solid"/>
          </a:ln>
        </p:spPr>
        <p:txBody>
          <a:bodyPr wrap="square" lIns="57150" tIns="38100" rIns="57150" bIns="38100" anchor="ctr">
            <a:noAutofit/>
          </a:bodyPr>
          <a:lstStyle/>
          <a:p>
            <a:pPr algn="ctr">
              <a:lnSpc>
                <a:spcPct val="108000"/>
              </a:lnSpc>
              <a:buNone/>
              <a:defRPr sz="3200" b="0">
                <a:solidFill>
                  <a:srgbClr val="000000"/>
                </a:solidFill>
                <a:latin typeface="HGP創英角ゴシックUB"/>
                <a:ea typeface="HGP創英角ゴシックUB"/>
                <a:cs typeface="HGP創英角ゴシックUB"/>
              </a:defRPr>
            </a:pPr>
            <a:r>
              <a:rPr sz="1660" b="0">
                <a:solidFill>
                  <a:srgbClr val="000000"/>
                </a:solidFill>
                <a:latin typeface="Meiryo UI" panose="020B0604030504040204" pitchFamily="50" charset="-128"/>
                <a:ea typeface="Meiryo UI" panose="020B0604030504040204" pitchFamily="50" charset="-128"/>
                <a:cs typeface="HGP創英角ゴシックUB"/>
              </a:rPr>
              <a:t>資料１</a:t>
            </a:r>
          </a:p>
        </p:txBody>
      </p:sp>
      <p:sp>
        <p:nvSpPr>
          <p:cNvPr id="5" name="deck-title">
            <a:extLst>
              <a:ext uri="{FF2B5EF4-FFF2-40B4-BE49-F238E27FC236}">
                <a16:creationId xmlns:a16="http://schemas.microsoft.com/office/drawing/2014/main" id="{B482210E-FDFE-4E59-BA34-3F5CD820FABF}"/>
              </a:ext>
            </a:extLst>
          </p:cNvPr>
          <p:cNvSpPr>
            <a:spLocks noGrp="1"/>
          </p:cNvSpPr>
          <p:nvPr/>
        </p:nvSpPr>
        <p:spPr>
          <a:xfrm>
            <a:off x="1238250" y="3200400"/>
            <a:ext cx="10058400" cy="628650"/>
          </a:xfrm>
          <a:prstGeom prst="rect">
            <a:avLst/>
          </a:prstGeom>
          <a:noFill/>
          <a:ln w="0">
            <a:noFill/>
            <a:prstDash val="solid"/>
          </a:ln>
        </p:spPr>
        <p:txBody>
          <a:bodyPr wrap="square" lIns="0" tIns="0" rIns="0" bIns="0" anchor="ctr">
            <a:noAutofit/>
          </a:bodyPr>
          <a:lstStyle/>
          <a:p>
            <a:pPr algn="ctr">
              <a:lnSpc>
                <a:spcPct val="108000"/>
              </a:lnSpc>
              <a:buNone/>
              <a:defRPr sz="3200" b="0">
                <a:solidFill>
                  <a:srgbClr val="002060"/>
                </a:solidFill>
                <a:latin typeface="HGP創英角ゴシックUB"/>
                <a:ea typeface="HGP創英角ゴシックUB"/>
                <a:cs typeface="HGP創英角ゴシックUB"/>
              </a:defRPr>
            </a:pPr>
            <a:r>
              <a:rPr sz="3200" b="0" dirty="0">
                <a:solidFill>
                  <a:srgbClr val="002060"/>
                </a:solidFill>
                <a:latin typeface="HG創英角ｺﾞｼｯｸUB" panose="020B0909000000000000" pitchFamily="49" charset="-128"/>
                <a:ea typeface="HG創英角ｺﾞｼｯｸUB" panose="020B0909000000000000" pitchFamily="49" charset="-128"/>
                <a:cs typeface="HGP創英角ゴシックUB"/>
              </a:rPr>
              <a:t>第１回検討会議</a:t>
            </a:r>
            <a:r>
              <a:rPr lang="ja-JP" altLang="en-US" sz="3200" b="0" dirty="0">
                <a:solidFill>
                  <a:srgbClr val="002060"/>
                </a:solidFill>
                <a:latin typeface="HG創英角ｺﾞｼｯｸUB" panose="020B0909000000000000" pitchFamily="49" charset="-128"/>
                <a:ea typeface="HG創英角ｺﾞｼｯｸUB" panose="020B0909000000000000" pitchFamily="49" charset="-128"/>
                <a:cs typeface="HGP創英角ゴシックUB"/>
              </a:rPr>
              <a:t>での主なご意見</a:t>
            </a:r>
            <a:endParaRPr sz="3200" b="0" dirty="0">
              <a:solidFill>
                <a:srgbClr val="002060"/>
              </a:solidFill>
              <a:latin typeface="HG創英角ｺﾞｼｯｸUB" panose="020B0909000000000000" pitchFamily="49" charset="-128"/>
              <a:ea typeface="HG創英角ｺﾞｼｯｸUB" panose="020B0909000000000000" pitchFamily="49" charset="-128"/>
              <a:cs typeface="HGP創英角ゴシックUB"/>
            </a:endParaRPr>
          </a:p>
        </p:txBody>
      </p:sp>
      <p:sp>
        <p:nvSpPr>
          <p:cNvPr id="6" name="正方形/長方形 5">
            <a:extLst>
              <a:ext uri="{FF2B5EF4-FFF2-40B4-BE49-F238E27FC236}">
                <a16:creationId xmlns:a16="http://schemas.microsoft.com/office/drawing/2014/main" id="{7D3C4E0D-BA6D-402C-B76F-3AE99BDABFC8}"/>
              </a:ext>
            </a:extLst>
          </p:cNvPr>
          <p:cNvSpPr>
            <a:spLocks noGrp="1"/>
          </p:cNvSpPr>
          <p:nvPr/>
        </p:nvSpPr>
        <p:spPr>
          <a:xfrm>
            <a:off x="1257300" y="3829050"/>
            <a:ext cx="10039350" cy="19050"/>
          </a:xfrm>
          <a:prstGeom prst="rect">
            <a:avLst/>
          </a:prstGeom>
          <a:solidFill>
            <a:srgbClr val="FF0000"/>
          </a:solidFill>
          <a:ln w="0">
            <a:solidFill>
              <a:srgbClr val="FF0000"/>
            </a:solidFill>
            <a:prstDash val="solid"/>
          </a:ln>
        </p:spPr>
        <p:txBody>
          <a:bodyPr/>
          <a:lstStyle/>
          <a:p>
            <a:endParaRPr lang="ja-JP" altLang="en-US"/>
          </a:p>
        </p:txBody>
      </p:sp>
      <p:sp>
        <p:nvSpPr>
          <p:cNvPr id="7" name="正方形/長方形 6">
            <a:extLst>
              <a:ext uri="{FF2B5EF4-FFF2-40B4-BE49-F238E27FC236}">
                <a16:creationId xmlns:a16="http://schemas.microsoft.com/office/drawing/2014/main" id="{1168E276-DFEB-4482-8D2B-1CBD0AE8B2B1}"/>
              </a:ext>
            </a:extLst>
          </p:cNvPr>
          <p:cNvSpPr>
            <a:spLocks noGrp="1"/>
          </p:cNvSpPr>
          <p:nvPr/>
        </p:nvSpPr>
        <p:spPr>
          <a:xfrm>
            <a:off x="3810000" y="5314950"/>
            <a:ext cx="4572000" cy="628650"/>
          </a:xfrm>
          <a:prstGeom prst="rect">
            <a:avLst/>
          </a:prstGeom>
          <a:noFill/>
          <a:ln w="0">
            <a:noFill/>
            <a:prstDash val="solid"/>
          </a:ln>
        </p:spPr>
        <p:txBody>
          <a:bodyPr wrap="square" lIns="57150" tIns="38100" rIns="57150" bIns="38100" anchor="ctr">
            <a:noAutofit/>
          </a:bodyPr>
          <a:lstStyle/>
          <a:p>
            <a:pPr algn="ctr">
              <a:lnSpc>
                <a:spcPct val="108000"/>
              </a:lnSpc>
              <a:buNone/>
              <a:defRPr sz="3200" b="0">
                <a:solidFill>
                  <a:srgbClr val="002060"/>
                </a:solidFill>
                <a:latin typeface="HGP創英角ゴシックUB"/>
                <a:ea typeface="HGP創英角ゴシックUB"/>
                <a:cs typeface="HGP創英角ゴシックUB"/>
              </a:defRPr>
            </a:pPr>
            <a:r>
              <a:rPr sz="2400" b="0" dirty="0" err="1">
                <a:solidFill>
                  <a:srgbClr val="002060"/>
                </a:solidFill>
                <a:latin typeface="BIZ UDPゴシック" panose="020B0400000000000000" pitchFamily="50" charset="-128"/>
                <a:ea typeface="BIZ UDPゴシック" panose="020B0400000000000000" pitchFamily="50" charset="-128"/>
                <a:cs typeface="HGP創英角ゴシックUB"/>
              </a:rPr>
              <a:t>副首都推進局</a:t>
            </a:r>
            <a:endParaRPr sz="2400" b="0" dirty="0">
              <a:solidFill>
                <a:srgbClr val="002060"/>
              </a:solidFill>
              <a:latin typeface="BIZ UDPゴシック" panose="020B0400000000000000" pitchFamily="50" charset="-128"/>
              <a:ea typeface="BIZ UDPゴシック" panose="020B0400000000000000" pitchFamily="50" charset="-128"/>
              <a:cs typeface="HGP創英角ゴシックUB"/>
            </a:endParaRPr>
          </a:p>
        </p:txBody>
      </p:sp>
    </p:spTree>
    <p:extLst>
      <p:ext uri="{BB962C8B-B14F-4D97-AF65-F5344CB8AC3E}">
        <p14:creationId xmlns:p14="http://schemas.microsoft.com/office/powerpoint/2010/main" val="839310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B10AC-C8E1-A193-EFC0-408EA1222111}"/>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3E3BFEB5-3098-508C-230E-5BB2EDCD5946}"/>
              </a:ext>
            </a:extLst>
          </p:cNvPr>
          <p:cNvSpPr/>
          <p:nvPr/>
        </p:nvSpPr>
        <p:spPr>
          <a:xfrm>
            <a:off x="0" y="0"/>
            <a:ext cx="12192000" cy="6194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dirty="0">
                <a:latin typeface="BIZ UDゴシック" panose="020B0400000000000000" pitchFamily="49" charset="-128"/>
                <a:ea typeface="BIZ UDゴシック" panose="020B0400000000000000" pitchFamily="49" charset="-128"/>
              </a:rPr>
              <a:t>概要</a:t>
            </a:r>
            <a:endParaRPr lang="ja-JP" altLang="ja-JP" sz="2400" b="1" dirty="0">
              <a:latin typeface="BIZ UDゴシック" panose="020B0400000000000000" pitchFamily="49" charset="-128"/>
              <a:ea typeface="BIZ UDゴシック" panose="020B0400000000000000" pitchFamily="49" charset="-128"/>
            </a:endParaRPr>
          </a:p>
        </p:txBody>
      </p:sp>
      <p:sp>
        <p:nvSpPr>
          <p:cNvPr id="18" name="スライド番号プレースホルダー 1">
            <a:extLst>
              <a:ext uri="{FF2B5EF4-FFF2-40B4-BE49-F238E27FC236}">
                <a16:creationId xmlns:a16="http://schemas.microsoft.com/office/drawing/2014/main" id="{BB587097-3287-7D57-2CE6-CEC07467CA16}"/>
              </a:ext>
            </a:extLst>
          </p:cNvPr>
          <p:cNvSpPr txBox="1">
            <a:spLocks/>
          </p:cNvSpPr>
          <p:nvPr/>
        </p:nvSpPr>
        <p:spPr>
          <a:xfrm>
            <a:off x="9448800" y="6394177"/>
            <a:ext cx="2743200" cy="365125"/>
          </a:xfrm>
        </p:spPr>
        <p:txBody>
          <a:bodyPr/>
          <a:ls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a:lstStyle>
          <a:p>
            <a:pPr algn="r"/>
            <a:fld id="{07461F5B-1BDF-4D77-A755-C8D0FF6D81B8}" type="slidenum">
              <a:rPr kumimoji="1" lang="ja-JP" altLang="en-US" sz="1400" smtClean="0">
                <a:latin typeface="BIZ UDPゴシック" panose="020B0400000000000000" pitchFamily="50" charset="-128"/>
                <a:ea typeface="BIZ UDPゴシック" panose="020B0400000000000000" pitchFamily="50" charset="-128"/>
              </a:rPr>
              <a:pPr algn="r"/>
              <a:t>1</a:t>
            </a:fld>
            <a:endParaRPr kumimoji="1" lang="ja-JP" altLang="en-US" sz="1400" dirty="0">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0BAC7FB0-AF63-BD27-BFFF-7A284F420F20}"/>
              </a:ext>
            </a:extLst>
          </p:cNvPr>
          <p:cNvSpPr>
            <a:spLocks noGrp="1"/>
          </p:cNvSpPr>
          <p:nvPr>
            <p:ph type="sldNum" sz="quarter" idx="12"/>
          </p:nvPr>
        </p:nvSpPr>
        <p:spPr/>
        <p:txBody>
          <a:bodyPr/>
          <a:lstStyle/>
          <a:p>
            <a:fld id="{07461F5B-1BDF-4D77-A755-C8D0FF6D81B8}" type="slidenum">
              <a:rPr kumimoji="1" lang="ja-JP" altLang="en-US" smtClean="0"/>
              <a:t>1</a:t>
            </a:fld>
            <a:endParaRPr kumimoji="1" lang="ja-JP" altLang="en-US"/>
          </a:p>
        </p:txBody>
      </p:sp>
      <p:sp>
        <p:nvSpPr>
          <p:cNvPr id="3" name="テキスト ボックス 2">
            <a:extLst>
              <a:ext uri="{FF2B5EF4-FFF2-40B4-BE49-F238E27FC236}">
                <a16:creationId xmlns:a16="http://schemas.microsoft.com/office/drawing/2014/main" id="{DB166AF1-CD9C-62E1-91F6-6BA3AD19F328}"/>
              </a:ext>
            </a:extLst>
          </p:cNvPr>
          <p:cNvSpPr txBox="1"/>
          <p:nvPr/>
        </p:nvSpPr>
        <p:spPr>
          <a:xfrm>
            <a:off x="721294" y="998426"/>
            <a:ext cx="11167110" cy="5016758"/>
          </a:xfrm>
          <a:prstGeom prst="rect">
            <a:avLst/>
          </a:prstGeom>
          <a:noFill/>
        </p:spPr>
        <p:txBody>
          <a:bodyPr wrap="square" rtlCol="0">
            <a:spAutoFit/>
          </a:bodyPr>
          <a:lstStyle/>
          <a:p>
            <a:r>
              <a:rPr kumimoji="1" lang="ja-JP" altLang="en-US" sz="2000" b="1" dirty="0">
                <a:latin typeface="BIZ UDゴシック" panose="020B0400000000000000" pitchFamily="49" charset="-128"/>
                <a:ea typeface="BIZ UDゴシック" panose="020B0400000000000000" pitchFamily="49" charset="-128"/>
              </a:rPr>
              <a:t>１　検討対象となる災害・被害想定について</a:t>
            </a:r>
            <a:endParaRPr kumimoji="1" lang="en-US" altLang="ja-JP" sz="2000" b="1" dirty="0">
              <a:latin typeface="BIZ UDゴシック" panose="020B0400000000000000" pitchFamily="49" charset="-128"/>
              <a:ea typeface="BIZ UDゴシック" panose="020B0400000000000000" pitchFamily="49" charset="-128"/>
            </a:endParaRPr>
          </a:p>
          <a:p>
            <a:r>
              <a:rPr kumimoji="1" lang="ja-JP" altLang="en-US" sz="2000" b="1" dirty="0">
                <a:latin typeface="BIZ UDゴシック" panose="020B0400000000000000" pitchFamily="49" charset="-128"/>
                <a:ea typeface="BIZ UDゴシック" panose="020B0400000000000000" pitchFamily="49" charset="-128"/>
              </a:rPr>
              <a:t>　（１）災害について</a:t>
            </a:r>
            <a:endParaRPr kumimoji="1" lang="en-US" altLang="ja-JP" sz="2000" b="1" dirty="0">
              <a:latin typeface="BIZ UDゴシック" panose="020B0400000000000000" pitchFamily="49" charset="-128"/>
              <a:ea typeface="BIZ UDゴシック" panose="020B0400000000000000" pitchFamily="49" charset="-128"/>
            </a:endParaRPr>
          </a:p>
          <a:p>
            <a:r>
              <a:rPr kumimoji="1" lang="ja-JP" altLang="en-US" sz="2000" b="1" dirty="0">
                <a:latin typeface="BIZ UDゴシック" panose="020B0400000000000000" pitchFamily="49" charset="-128"/>
                <a:ea typeface="BIZ UDゴシック" panose="020B0400000000000000" pitchFamily="49" charset="-128"/>
              </a:rPr>
              <a:t>　（２）複合災害について</a:t>
            </a:r>
            <a:endParaRPr kumimoji="1" lang="en-US" altLang="ja-JP" sz="2000" b="1" dirty="0">
              <a:latin typeface="BIZ UDゴシック" panose="020B0400000000000000" pitchFamily="49" charset="-128"/>
              <a:ea typeface="BIZ UDゴシック" panose="020B0400000000000000" pitchFamily="49" charset="-128"/>
            </a:endParaRPr>
          </a:p>
          <a:p>
            <a:r>
              <a:rPr kumimoji="1" lang="ja-JP" altLang="en-US" sz="2000" b="1" dirty="0">
                <a:latin typeface="BIZ UDゴシック" panose="020B0400000000000000" pitchFamily="49" charset="-128"/>
                <a:ea typeface="BIZ UDゴシック" panose="020B0400000000000000" pitchFamily="49" charset="-128"/>
              </a:rPr>
              <a:t>　（３）被害について</a:t>
            </a:r>
            <a:endParaRPr kumimoji="1" lang="en-US" altLang="ja-JP" sz="2000" b="1" dirty="0">
              <a:latin typeface="BIZ UDゴシック" panose="020B0400000000000000" pitchFamily="49" charset="-128"/>
              <a:ea typeface="BIZ UDゴシック" panose="020B0400000000000000" pitchFamily="49" charset="-128"/>
            </a:endParaRPr>
          </a:p>
          <a:p>
            <a:endParaRPr kumimoji="1" lang="en-US" altLang="ja-JP" sz="2000" b="1" dirty="0">
              <a:latin typeface="BIZ UDゴシック" panose="020B0400000000000000" pitchFamily="49" charset="-128"/>
              <a:ea typeface="BIZ UDゴシック" panose="020B0400000000000000" pitchFamily="49" charset="-128"/>
            </a:endParaRPr>
          </a:p>
          <a:p>
            <a:r>
              <a:rPr kumimoji="1" lang="ja-JP" altLang="en-US" sz="2000" b="1" dirty="0">
                <a:latin typeface="BIZ UDゴシック" panose="020B0400000000000000" pitchFamily="49" charset="-128"/>
                <a:ea typeface="BIZ UDゴシック" panose="020B0400000000000000" pitchFamily="49" charset="-128"/>
              </a:rPr>
              <a:t>２　電力と情報通信の重要性について</a:t>
            </a:r>
            <a:endParaRPr kumimoji="1" lang="en-US" altLang="ja-JP" sz="2000" b="1" dirty="0">
              <a:latin typeface="BIZ UDゴシック" panose="020B0400000000000000" pitchFamily="49" charset="-128"/>
              <a:ea typeface="BIZ UDゴシック" panose="020B0400000000000000" pitchFamily="49" charset="-128"/>
            </a:endParaRPr>
          </a:p>
          <a:p>
            <a:r>
              <a:rPr kumimoji="1" lang="ja-JP" altLang="en-US" sz="2000" b="1" dirty="0">
                <a:latin typeface="BIZ UDゴシック" panose="020B0400000000000000" pitchFamily="49" charset="-128"/>
                <a:ea typeface="BIZ UDゴシック" panose="020B0400000000000000" pitchFamily="49" charset="-128"/>
              </a:rPr>
              <a:t>　（１）電力・情報通信の被害による波及効果</a:t>
            </a:r>
            <a:endParaRPr kumimoji="1" lang="en-US" altLang="ja-JP" sz="2000" b="1" dirty="0">
              <a:latin typeface="BIZ UDゴシック" panose="020B0400000000000000" pitchFamily="49" charset="-128"/>
              <a:ea typeface="BIZ UDゴシック" panose="020B0400000000000000" pitchFamily="49" charset="-128"/>
            </a:endParaRPr>
          </a:p>
          <a:p>
            <a:r>
              <a:rPr kumimoji="1" lang="ja-JP" altLang="en-US" sz="2000" b="1" dirty="0">
                <a:latin typeface="BIZ UDゴシック" panose="020B0400000000000000" pitchFamily="49" charset="-128"/>
                <a:ea typeface="BIZ UDゴシック" panose="020B0400000000000000" pitchFamily="49" charset="-128"/>
              </a:rPr>
              <a:t>　（２）被害への対応策</a:t>
            </a:r>
            <a:endParaRPr kumimoji="1" lang="en-US" altLang="ja-JP" sz="2000" b="1" dirty="0">
              <a:latin typeface="BIZ UDゴシック" panose="020B0400000000000000" pitchFamily="49" charset="-128"/>
              <a:ea typeface="BIZ UDゴシック" panose="020B0400000000000000" pitchFamily="49" charset="-128"/>
            </a:endParaRPr>
          </a:p>
          <a:p>
            <a:endParaRPr kumimoji="1" lang="en-US" altLang="ja-JP" sz="2000" b="1" dirty="0">
              <a:latin typeface="BIZ UDゴシック" panose="020B0400000000000000" pitchFamily="49" charset="-128"/>
              <a:ea typeface="BIZ UDゴシック" panose="020B0400000000000000" pitchFamily="49" charset="-128"/>
            </a:endParaRPr>
          </a:p>
          <a:p>
            <a:r>
              <a:rPr kumimoji="1" lang="ja-JP" altLang="en-US" sz="2000" b="1" dirty="0">
                <a:latin typeface="BIZ UDゴシック" panose="020B0400000000000000" pitchFamily="49" charset="-128"/>
                <a:ea typeface="BIZ UDゴシック" panose="020B0400000000000000" pitchFamily="49" charset="-128"/>
              </a:rPr>
              <a:t>３　災害の予見性について</a:t>
            </a:r>
            <a:endParaRPr kumimoji="1" lang="en-US" altLang="ja-JP" sz="2000" b="1" dirty="0">
              <a:latin typeface="BIZ UDゴシック" panose="020B0400000000000000" pitchFamily="49" charset="-128"/>
              <a:ea typeface="BIZ UDゴシック" panose="020B0400000000000000" pitchFamily="49" charset="-128"/>
            </a:endParaRPr>
          </a:p>
          <a:p>
            <a:endParaRPr kumimoji="1" lang="en-US" altLang="ja-JP" sz="2000" b="1" dirty="0">
              <a:latin typeface="BIZ UDゴシック" panose="020B0400000000000000" pitchFamily="49" charset="-128"/>
              <a:ea typeface="BIZ UDゴシック" panose="020B0400000000000000" pitchFamily="49" charset="-128"/>
            </a:endParaRPr>
          </a:p>
          <a:p>
            <a:r>
              <a:rPr kumimoji="1" lang="ja-JP" altLang="en-US" sz="2000" b="1" dirty="0">
                <a:latin typeface="BIZ UDゴシック" panose="020B0400000000000000" pitchFamily="49" charset="-128"/>
                <a:ea typeface="BIZ UDゴシック" panose="020B0400000000000000" pitchFamily="49" charset="-128"/>
              </a:rPr>
              <a:t>４　バックアップについて</a:t>
            </a:r>
            <a:endParaRPr kumimoji="1" lang="en-US" altLang="ja-JP" sz="2000" b="1" dirty="0">
              <a:latin typeface="BIZ UDゴシック" panose="020B0400000000000000" pitchFamily="49" charset="-128"/>
              <a:ea typeface="BIZ UDゴシック" panose="020B0400000000000000" pitchFamily="49" charset="-128"/>
            </a:endParaRPr>
          </a:p>
          <a:p>
            <a:r>
              <a:rPr kumimoji="1" lang="ja-JP" altLang="en-US" sz="2000" b="1" dirty="0">
                <a:latin typeface="BIZ UDゴシック" panose="020B0400000000000000" pitchFamily="49" charset="-128"/>
                <a:ea typeface="BIZ UDゴシック" panose="020B0400000000000000" pitchFamily="49" charset="-128"/>
              </a:rPr>
              <a:t>　（１）機能について</a:t>
            </a:r>
            <a:endParaRPr kumimoji="1" lang="en-US" altLang="ja-JP" sz="2000" b="1" dirty="0">
              <a:latin typeface="BIZ UDゴシック" panose="020B0400000000000000" pitchFamily="49" charset="-128"/>
              <a:ea typeface="BIZ UDゴシック" panose="020B0400000000000000" pitchFamily="49" charset="-128"/>
            </a:endParaRPr>
          </a:p>
          <a:p>
            <a:r>
              <a:rPr kumimoji="1" lang="ja-JP" altLang="en-US" sz="2000" b="1" dirty="0">
                <a:latin typeface="BIZ UDゴシック" panose="020B0400000000000000" pitchFamily="49" charset="-128"/>
                <a:ea typeface="BIZ UDゴシック" panose="020B0400000000000000" pitchFamily="49" charset="-128"/>
              </a:rPr>
              <a:t>　（２）方法の検討について</a:t>
            </a:r>
            <a:endParaRPr kumimoji="1" lang="en-US" altLang="ja-JP" sz="2000" b="1" dirty="0">
              <a:latin typeface="BIZ UDゴシック" panose="020B0400000000000000" pitchFamily="49" charset="-128"/>
              <a:ea typeface="BIZ UDゴシック" panose="020B0400000000000000" pitchFamily="49" charset="-128"/>
            </a:endParaRPr>
          </a:p>
          <a:p>
            <a:endParaRPr kumimoji="1" lang="en-US" altLang="ja-JP" sz="2000" b="1" dirty="0">
              <a:latin typeface="BIZ UDゴシック" panose="020B0400000000000000" pitchFamily="49" charset="-128"/>
              <a:ea typeface="BIZ UDゴシック" panose="020B0400000000000000" pitchFamily="49" charset="-128"/>
            </a:endParaRPr>
          </a:p>
          <a:p>
            <a:r>
              <a:rPr kumimoji="1" lang="ja-JP" altLang="en-US" sz="2000" b="1" dirty="0">
                <a:latin typeface="BIZ UDゴシック" panose="020B0400000000000000" pitchFamily="49" charset="-128"/>
                <a:ea typeface="BIZ UDゴシック" panose="020B0400000000000000" pitchFamily="49" charset="-128"/>
              </a:rPr>
              <a:t>５　第１回のご意見を踏まえた、今後の検討方向性まとめ</a:t>
            </a:r>
          </a:p>
        </p:txBody>
      </p:sp>
    </p:spTree>
    <p:extLst>
      <p:ext uri="{BB962C8B-B14F-4D97-AF65-F5344CB8AC3E}">
        <p14:creationId xmlns:p14="http://schemas.microsoft.com/office/powerpoint/2010/main" val="1745014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A42DB-E93D-1938-3AF8-6987549CC9E7}"/>
            </a:ext>
          </a:extLst>
        </p:cNvPr>
        <p:cNvGrpSpPr/>
        <p:nvPr/>
      </p:nvGrpSpPr>
      <p:grpSpPr>
        <a:xfrm>
          <a:off x="0" y="0"/>
          <a:ext cx="0" cy="0"/>
          <a:chOff x="0" y="0"/>
          <a:chExt cx="0" cy="0"/>
        </a:xfrm>
      </p:grpSpPr>
      <p:sp>
        <p:nvSpPr>
          <p:cNvPr id="6" name="スライド番号プレースホルダー 1">
            <a:extLst>
              <a:ext uri="{FF2B5EF4-FFF2-40B4-BE49-F238E27FC236}">
                <a16:creationId xmlns:a16="http://schemas.microsoft.com/office/drawing/2014/main" id="{9FEADB9A-FB99-889A-1438-0256142A2FB6}"/>
              </a:ext>
            </a:extLst>
          </p:cNvPr>
          <p:cNvSpPr txBox="1">
            <a:spLocks/>
          </p:cNvSpPr>
          <p:nvPr/>
        </p:nvSpPr>
        <p:spPr>
          <a:xfrm>
            <a:off x="9448800" y="6394177"/>
            <a:ext cx="2743200" cy="365125"/>
          </a:xfrm>
        </p:spPr>
        <p:txBody>
          <a:bodyPr/>
          <a:ls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a:lstStyle>
          <a:p>
            <a:pPr algn="r"/>
            <a:fld id="{07461F5B-1BDF-4D77-A755-C8D0FF6D81B8}" type="slidenum">
              <a:rPr kumimoji="1" lang="ja-JP" altLang="en-US" sz="1400" smtClean="0">
                <a:latin typeface="BIZ UDPゴシック" panose="020B0400000000000000" pitchFamily="50" charset="-128"/>
                <a:ea typeface="BIZ UDPゴシック" panose="020B0400000000000000" pitchFamily="50" charset="-128"/>
              </a:rPr>
              <a:pPr algn="r"/>
              <a:t>2</a:t>
            </a:fld>
            <a:endParaRPr kumimoji="1" lang="ja-JP" altLang="en-US" sz="1400" dirty="0">
              <a:latin typeface="BIZ UDPゴシック" panose="020B0400000000000000" pitchFamily="50" charset="-128"/>
              <a:ea typeface="BIZ UDPゴシック" panose="020B0400000000000000" pitchFamily="50" charset="-128"/>
            </a:endParaRPr>
          </a:p>
        </p:txBody>
      </p:sp>
      <p:grpSp>
        <p:nvGrpSpPr>
          <p:cNvPr id="7" name="グループ化 6">
            <a:extLst>
              <a:ext uri="{FF2B5EF4-FFF2-40B4-BE49-F238E27FC236}">
                <a16:creationId xmlns:a16="http://schemas.microsoft.com/office/drawing/2014/main" id="{7DDE428F-371F-5E10-7B54-3BC4F4CC640E}"/>
              </a:ext>
            </a:extLst>
          </p:cNvPr>
          <p:cNvGrpSpPr/>
          <p:nvPr/>
        </p:nvGrpSpPr>
        <p:grpSpPr>
          <a:xfrm>
            <a:off x="2893" y="48527"/>
            <a:ext cx="12189107" cy="401205"/>
            <a:chOff x="2893" y="48527"/>
            <a:chExt cx="12189107" cy="401205"/>
          </a:xfrm>
        </p:grpSpPr>
        <p:cxnSp>
          <p:nvCxnSpPr>
            <p:cNvPr id="8" name="直線コネクタ 7">
              <a:extLst>
                <a:ext uri="{FF2B5EF4-FFF2-40B4-BE49-F238E27FC236}">
                  <a16:creationId xmlns:a16="http://schemas.microsoft.com/office/drawing/2014/main" id="{E2C20C50-89E4-0DA5-E72E-332CFF919D28}"/>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cxnSp>
          <p:nvCxnSpPr>
            <p:cNvPr id="9" name="直線コネクタ 8">
              <a:extLst>
                <a:ext uri="{FF2B5EF4-FFF2-40B4-BE49-F238E27FC236}">
                  <a16:creationId xmlns:a16="http://schemas.microsoft.com/office/drawing/2014/main" id="{70427932-0AC0-EE60-498C-614992CD4F7E}"/>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10" name="正方形/長方形 9">
              <a:extLst>
                <a:ext uri="{FF2B5EF4-FFF2-40B4-BE49-F238E27FC236}">
                  <a16:creationId xmlns:a16="http://schemas.microsoft.com/office/drawing/2014/main" id="{C15700B3-8009-1286-9D14-FE99C10E17C3}"/>
                </a:ext>
              </a:extLst>
            </p:cNvPr>
            <p:cNvSpPr/>
            <p:nvPr/>
          </p:nvSpPr>
          <p:spPr>
            <a:xfrm>
              <a:off x="2893" y="48527"/>
              <a:ext cx="12189107" cy="369332"/>
            </a:xfrm>
            <a:prstGeom prst="rect">
              <a:avLst/>
            </a:prstGeom>
          </p:spPr>
          <p:txBody>
            <a:bodyPr wrap="square">
              <a:spAutoFit/>
            </a:bodyPr>
            <a:lstStyle/>
            <a:p>
              <a:r>
                <a:rPr lang="ja-JP" altLang="en-US" b="1" dirty="0">
                  <a:latin typeface="BIZ UDゴシック" panose="020B0400000000000000" pitchFamily="49" charset="-128"/>
                  <a:ea typeface="BIZ UDゴシック" panose="020B0400000000000000" pitchFamily="49" charset="-128"/>
                </a:rPr>
                <a:t>　第１回主なご意見</a:t>
              </a:r>
              <a:endParaRPr lang="en-US" altLang="ja-JP" b="1" dirty="0">
                <a:latin typeface="BIZ UDゴシック" panose="020B0400000000000000" pitchFamily="49" charset="-128"/>
                <a:ea typeface="BIZ UDゴシック" panose="020B0400000000000000" pitchFamily="49" charset="-128"/>
              </a:endParaRPr>
            </a:p>
          </p:txBody>
        </p:sp>
      </p:grpSp>
      <p:graphicFrame>
        <p:nvGraphicFramePr>
          <p:cNvPr id="12" name="表 11">
            <a:extLst>
              <a:ext uri="{FF2B5EF4-FFF2-40B4-BE49-F238E27FC236}">
                <a16:creationId xmlns:a16="http://schemas.microsoft.com/office/drawing/2014/main" id="{5E791197-DBF1-AACE-223B-53EB5FBBBDB6}"/>
              </a:ext>
            </a:extLst>
          </p:cNvPr>
          <p:cNvGraphicFramePr>
            <a:graphicFrameLocks noGrp="1"/>
          </p:cNvGraphicFramePr>
          <p:nvPr>
            <p:extLst>
              <p:ext uri="{D42A27DB-BD31-4B8C-83A1-F6EECF244321}">
                <p14:modId xmlns:p14="http://schemas.microsoft.com/office/powerpoint/2010/main" val="1015458914"/>
              </p:ext>
            </p:extLst>
          </p:nvPr>
        </p:nvGraphicFramePr>
        <p:xfrm>
          <a:off x="269357" y="458210"/>
          <a:ext cx="5040062" cy="365760"/>
        </p:xfrm>
        <a:graphic>
          <a:graphicData uri="http://schemas.openxmlformats.org/drawingml/2006/table">
            <a:tbl>
              <a:tblPr firstRow="1" bandRow="1">
                <a:tableStyleId>{5C22544A-7EE6-4342-B048-85BDC9FD1C3A}</a:tableStyleId>
              </a:tblPr>
              <a:tblGrid>
                <a:gridCol w="5040062">
                  <a:extLst>
                    <a:ext uri="{9D8B030D-6E8A-4147-A177-3AD203B41FA5}">
                      <a16:colId xmlns:a16="http://schemas.microsoft.com/office/drawing/2014/main" val="3666785507"/>
                    </a:ext>
                  </a:extLst>
                </a:gridCol>
              </a:tblGrid>
              <a:tr h="343456">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BIZ UDゴシック" panose="020B0400000000000000" pitchFamily="49" charset="-128"/>
                          <a:ea typeface="BIZ UDゴシック" panose="020B0400000000000000" pitchFamily="49" charset="-128"/>
                        </a:rPr>
                        <a:t>１　検討対象となる災害・被害想定について</a:t>
                      </a:r>
                    </a:p>
                  </a:txBody>
                  <a:tcPr>
                    <a:lnB w="76200" cap="flat" cmpd="sng" algn="ctr">
                      <a:solidFill>
                        <a:srgbClr val="FFC000"/>
                      </a:solidFill>
                      <a:prstDash val="solid"/>
                      <a:round/>
                      <a:headEnd type="none" w="med" len="med"/>
                      <a:tailEnd type="none" w="med" len="med"/>
                    </a:lnB>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741538960"/>
                  </a:ext>
                </a:extLst>
              </a:tr>
            </a:tbl>
          </a:graphicData>
        </a:graphic>
      </p:graphicFrame>
      <p:sp>
        <p:nvSpPr>
          <p:cNvPr id="13" name="テキスト ボックス 12">
            <a:extLst>
              <a:ext uri="{FF2B5EF4-FFF2-40B4-BE49-F238E27FC236}">
                <a16:creationId xmlns:a16="http://schemas.microsoft.com/office/drawing/2014/main" id="{5DF5D446-7D98-8C56-B690-A7315368948E}"/>
              </a:ext>
            </a:extLst>
          </p:cNvPr>
          <p:cNvSpPr txBox="1"/>
          <p:nvPr/>
        </p:nvSpPr>
        <p:spPr>
          <a:xfrm>
            <a:off x="891539" y="1145562"/>
            <a:ext cx="11300461" cy="1284967"/>
          </a:xfrm>
          <a:prstGeom prst="rect">
            <a:avLst/>
          </a:prstGeom>
          <a:noFill/>
        </p:spPr>
        <p:txBody>
          <a:bodyPr wrap="square">
            <a:spAutoFit/>
          </a:bodyPr>
          <a:lstStyle/>
          <a:p>
            <a:pPr marL="285750" indent="-285750">
              <a:spcBef>
                <a:spcPts val="300"/>
              </a:spcBef>
              <a:buFont typeface="Arial" panose="020B0604020202020204" pitchFamily="34" charset="0"/>
              <a:buChar char="•"/>
            </a:pPr>
            <a:r>
              <a:rPr lang="ja-JP" altLang="en-US" sz="1400" u="sng" dirty="0">
                <a:latin typeface="BIZ UDゴシック" panose="020B0400000000000000" pitchFamily="49" charset="-128"/>
                <a:ea typeface="BIZ UDゴシック" panose="020B0400000000000000" pitchFamily="49" charset="-128"/>
              </a:rPr>
              <a:t>首都直下地震、富士山噴火に重点を置いて検討</a:t>
            </a:r>
            <a:r>
              <a:rPr lang="ja-JP" altLang="en-US" sz="1400" dirty="0">
                <a:latin typeface="BIZ UDゴシック" panose="020B0400000000000000" pitchFamily="49" charset="-128"/>
                <a:ea typeface="BIZ UDゴシック" panose="020B0400000000000000" pitchFamily="49" charset="-128"/>
              </a:rPr>
              <a:t>をした方が効率的。</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300"/>
              </a:spcBef>
              <a:buFont typeface="Arial" panose="020B0604020202020204" pitchFamily="34" charset="0"/>
              <a:buChar char="•"/>
            </a:pPr>
            <a:r>
              <a:rPr lang="ja-JP" altLang="en-US" sz="1400" u="sng" dirty="0">
                <a:latin typeface="BIZ UDゴシック" panose="020B0400000000000000" pitchFamily="49" charset="-128"/>
                <a:ea typeface="BIZ UDゴシック" panose="020B0400000000000000" pitchFamily="49" charset="-128"/>
              </a:rPr>
              <a:t>富士山噴火（広域降灰）は、霞が関と立川が同時に被災する、収束時期が分からない、空調を止めればデータセンターにも影響するなど、独特のリスク</a:t>
            </a:r>
            <a:r>
              <a:rPr lang="ja-JP" altLang="en-US" sz="1400" dirty="0">
                <a:latin typeface="BIZ UDゴシック" panose="020B0400000000000000" pitchFamily="49" charset="-128"/>
                <a:ea typeface="BIZ UDゴシック" panose="020B0400000000000000" pitchFamily="49" charset="-128"/>
              </a:rPr>
              <a:t>がある。</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300"/>
              </a:spcBef>
              <a:buFont typeface="Arial" panose="020B0604020202020204" pitchFamily="34" charset="0"/>
              <a:buChar char="•"/>
            </a:pPr>
            <a:r>
              <a:rPr lang="ja-JP" altLang="en-US" sz="1400" u="sng" dirty="0">
                <a:latin typeface="BIZ UDゴシック" panose="020B0400000000000000" pitchFamily="49" charset="-128"/>
                <a:ea typeface="BIZ UDゴシック" panose="020B0400000000000000" pitchFamily="49" charset="-128"/>
              </a:rPr>
              <a:t>台風は風が怖い。</a:t>
            </a:r>
            <a:r>
              <a:rPr lang="ja-JP" altLang="en-US" sz="1400" dirty="0">
                <a:latin typeface="BIZ UDゴシック" panose="020B0400000000000000" pitchFamily="49" charset="-128"/>
                <a:ea typeface="BIZ UDゴシック" panose="020B0400000000000000" pitchFamily="49" charset="-128"/>
              </a:rPr>
              <a:t>送電線などが切断されて電力に障害が出る。</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3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ＢＣＰという意味では、自然災害の過酷事象は被害が大きくなるということなので、（事象の詳細は）考えなくてよい。</a:t>
            </a:r>
            <a:endParaRPr lang="en-US" altLang="ja-JP" sz="1400" dirty="0">
              <a:latin typeface="BIZ UDゴシック" panose="020B0400000000000000" pitchFamily="49" charset="-128"/>
              <a:ea typeface="BIZ UDゴシック" panose="020B0400000000000000" pitchFamily="49" charset="-128"/>
            </a:endParaRPr>
          </a:p>
        </p:txBody>
      </p:sp>
      <p:sp>
        <p:nvSpPr>
          <p:cNvPr id="4" name="テキスト ボックス 3">
            <a:extLst>
              <a:ext uri="{FF2B5EF4-FFF2-40B4-BE49-F238E27FC236}">
                <a16:creationId xmlns:a16="http://schemas.microsoft.com/office/drawing/2014/main" id="{CB979C2A-1853-0632-A7FD-0F3620F17230}"/>
              </a:ext>
            </a:extLst>
          </p:cNvPr>
          <p:cNvSpPr txBox="1"/>
          <p:nvPr/>
        </p:nvSpPr>
        <p:spPr>
          <a:xfrm>
            <a:off x="312061" y="883920"/>
            <a:ext cx="3326489" cy="338554"/>
          </a:xfrm>
          <a:prstGeom prst="rect">
            <a:avLst/>
          </a:prstGeom>
          <a:noFill/>
        </p:spPr>
        <p:txBody>
          <a:bodyPr wrap="square" rtlCol="0">
            <a:spAutoFit/>
          </a:bodyPr>
          <a:lstStyle/>
          <a:p>
            <a:r>
              <a:rPr kumimoji="1" lang="ja-JP" altLang="en-US" sz="1600" b="1" dirty="0">
                <a:latin typeface="BIZ UDゴシック" panose="020B0400000000000000" pitchFamily="49" charset="-128"/>
                <a:ea typeface="BIZ UDゴシック" panose="020B0400000000000000" pitchFamily="49" charset="-128"/>
              </a:rPr>
              <a:t>（１）災害について</a:t>
            </a:r>
          </a:p>
        </p:txBody>
      </p:sp>
      <p:sp>
        <p:nvSpPr>
          <p:cNvPr id="19" name="テキスト ボックス 18">
            <a:extLst>
              <a:ext uri="{FF2B5EF4-FFF2-40B4-BE49-F238E27FC236}">
                <a16:creationId xmlns:a16="http://schemas.microsoft.com/office/drawing/2014/main" id="{2DA0E753-E597-05DE-0F2A-C7E5E4CBB571}"/>
              </a:ext>
            </a:extLst>
          </p:cNvPr>
          <p:cNvSpPr txBox="1"/>
          <p:nvPr/>
        </p:nvSpPr>
        <p:spPr>
          <a:xfrm>
            <a:off x="312060" y="2458426"/>
            <a:ext cx="3326489" cy="338554"/>
          </a:xfrm>
          <a:prstGeom prst="rect">
            <a:avLst/>
          </a:prstGeom>
          <a:noFill/>
        </p:spPr>
        <p:txBody>
          <a:bodyPr wrap="square" rtlCol="0">
            <a:spAutoFit/>
          </a:bodyPr>
          <a:lstStyle/>
          <a:p>
            <a:r>
              <a:rPr kumimoji="1" lang="ja-JP" altLang="en-US" sz="1600" b="1" dirty="0">
                <a:latin typeface="BIZ UDゴシック" panose="020B0400000000000000" pitchFamily="49" charset="-128"/>
                <a:ea typeface="BIZ UDゴシック" panose="020B0400000000000000" pitchFamily="49" charset="-128"/>
              </a:rPr>
              <a:t>（２）複合災害について</a:t>
            </a:r>
          </a:p>
        </p:txBody>
      </p:sp>
      <p:sp>
        <p:nvSpPr>
          <p:cNvPr id="20" name="テキスト ボックス 19">
            <a:extLst>
              <a:ext uri="{FF2B5EF4-FFF2-40B4-BE49-F238E27FC236}">
                <a16:creationId xmlns:a16="http://schemas.microsoft.com/office/drawing/2014/main" id="{17B0550F-29EE-5939-B1D7-B6AC5D8F3EF0}"/>
              </a:ext>
            </a:extLst>
          </p:cNvPr>
          <p:cNvSpPr txBox="1"/>
          <p:nvPr/>
        </p:nvSpPr>
        <p:spPr>
          <a:xfrm>
            <a:off x="891539" y="2727688"/>
            <a:ext cx="11300461" cy="1538883"/>
          </a:xfrm>
          <a:prstGeom prst="rect">
            <a:avLst/>
          </a:prstGeom>
          <a:noFill/>
        </p:spPr>
        <p:txBody>
          <a:bodyPr wrap="square">
            <a:spAutoFit/>
          </a:bodyPr>
          <a:lstStyle/>
          <a:p>
            <a:pPr marL="285750" indent="-285750">
              <a:spcBef>
                <a:spcPts val="300"/>
              </a:spcBef>
              <a:buFont typeface="Arial" panose="020B0604020202020204" pitchFamily="34" charset="0"/>
              <a:buChar char="•"/>
            </a:pPr>
            <a:r>
              <a:rPr lang="ja-JP" altLang="en-US" sz="1400" u="sng" dirty="0">
                <a:latin typeface="BIZ UDゴシック" panose="020B0400000000000000" pitchFamily="49" charset="-128"/>
                <a:ea typeface="BIZ UDゴシック" panose="020B0400000000000000" pitchFamily="49" charset="-128"/>
              </a:rPr>
              <a:t>首都直下地震との複合災害を整理し、大阪が影響を受けないパターンを抽出するとわかりやすい</a:t>
            </a:r>
            <a:r>
              <a:rPr lang="ja-JP" altLang="en-US" sz="1400" dirty="0">
                <a:latin typeface="BIZ UDゴシック" panose="020B0400000000000000" pitchFamily="49" charset="-128"/>
                <a:ea typeface="BIZ UDゴシック" panose="020B0400000000000000" pitchFamily="49" charset="-128"/>
              </a:rPr>
              <a:t>のではないか。</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300"/>
              </a:spcBef>
              <a:buFont typeface="Arial" panose="020B0604020202020204" pitchFamily="34" charset="0"/>
              <a:buChar char="•"/>
            </a:pPr>
            <a:r>
              <a:rPr lang="ja-JP" altLang="en-US" sz="1400" u="sng" dirty="0">
                <a:latin typeface="BIZ UDゴシック" panose="020B0400000000000000" pitchFamily="49" charset="-128"/>
                <a:ea typeface="BIZ UDゴシック" panose="020B0400000000000000" pitchFamily="49" charset="-128"/>
              </a:rPr>
              <a:t>地震と水害、地震と火山、酷暑、台風被害、地震とサイバー攻撃のような複合的なものにどう対処していくのか、単発の災害と条件がどう変わるのか</a:t>
            </a:r>
            <a:r>
              <a:rPr lang="ja-JP" altLang="en-US" sz="1400" dirty="0">
                <a:latin typeface="BIZ UDゴシック" panose="020B0400000000000000" pitchFamily="49" charset="-128"/>
                <a:ea typeface="BIZ UDゴシック" panose="020B0400000000000000" pitchFamily="49" charset="-128"/>
              </a:rPr>
              <a:t>も重要。</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3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小規模であったとしても、</a:t>
            </a:r>
            <a:r>
              <a:rPr lang="ja-JP" altLang="en-US" sz="1400" u="sng" dirty="0">
                <a:latin typeface="BIZ UDゴシック" panose="020B0400000000000000" pitchFamily="49" charset="-128"/>
                <a:ea typeface="BIZ UDゴシック" panose="020B0400000000000000" pitchFamily="49" charset="-128"/>
              </a:rPr>
              <a:t>原子力災害は検討に入れておいた方がいい。</a:t>
            </a:r>
            <a:endParaRPr lang="en-US" altLang="ja-JP" sz="1400" u="sng" dirty="0">
              <a:latin typeface="BIZ UDゴシック" panose="020B0400000000000000" pitchFamily="49" charset="-128"/>
              <a:ea typeface="BIZ UDゴシック" panose="020B0400000000000000" pitchFamily="49" charset="-128"/>
            </a:endParaRPr>
          </a:p>
          <a:p>
            <a:pPr marL="285750" indent="-285750">
              <a:spcBef>
                <a:spcPts val="300"/>
              </a:spcBef>
              <a:buFont typeface="Arial" panose="020B0604020202020204" pitchFamily="34" charset="0"/>
              <a:buChar char="•"/>
            </a:pPr>
            <a:r>
              <a:rPr lang="ja-JP" altLang="en-US" sz="1400" u="sng" dirty="0">
                <a:latin typeface="BIZ UDゴシック" panose="020B0400000000000000" pitchFamily="49" charset="-128"/>
                <a:ea typeface="BIZ UDゴシック" panose="020B0400000000000000" pitchFamily="49" charset="-128"/>
              </a:rPr>
              <a:t>国民保護事案も考えるべき。</a:t>
            </a:r>
            <a:endParaRPr lang="en-US" altLang="ja-JP" sz="1400" u="sng" dirty="0">
              <a:latin typeface="BIZ UDゴシック" panose="020B0400000000000000" pitchFamily="49" charset="-128"/>
              <a:ea typeface="BIZ UDゴシック" panose="020B0400000000000000" pitchFamily="49" charset="-128"/>
            </a:endParaRPr>
          </a:p>
          <a:p>
            <a:pPr marL="285750" indent="-285750">
              <a:spcBef>
                <a:spcPts val="3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ここで取り扱う</a:t>
            </a:r>
            <a:r>
              <a:rPr lang="ja-JP" altLang="en-US" sz="1400" u="sng" dirty="0">
                <a:latin typeface="BIZ UDゴシック" panose="020B0400000000000000" pitchFamily="49" charset="-128"/>
                <a:ea typeface="BIZ UDゴシック" panose="020B0400000000000000" pitchFamily="49" charset="-128"/>
              </a:rPr>
              <a:t>「複合災害」の考え方を整理</a:t>
            </a:r>
            <a:r>
              <a:rPr lang="ja-JP" altLang="en-US" sz="1400" dirty="0">
                <a:latin typeface="BIZ UDゴシック" panose="020B0400000000000000" pitchFamily="49" charset="-128"/>
                <a:ea typeface="BIZ UDゴシック" panose="020B0400000000000000" pitchFamily="49" charset="-128"/>
              </a:rPr>
              <a:t>しておく必要がある。</a:t>
            </a:r>
            <a:endParaRPr lang="en-US" altLang="ja-JP" sz="1400" dirty="0">
              <a:latin typeface="BIZ UDゴシック" panose="020B0400000000000000" pitchFamily="49" charset="-128"/>
              <a:ea typeface="BIZ UDゴシック" panose="020B0400000000000000" pitchFamily="49" charset="-128"/>
            </a:endParaRPr>
          </a:p>
        </p:txBody>
      </p:sp>
      <p:sp>
        <p:nvSpPr>
          <p:cNvPr id="22" name="テキスト ボックス 21">
            <a:extLst>
              <a:ext uri="{FF2B5EF4-FFF2-40B4-BE49-F238E27FC236}">
                <a16:creationId xmlns:a16="http://schemas.microsoft.com/office/drawing/2014/main" id="{84E09061-FB9B-AB21-CE3C-D2B7DB21D9DB}"/>
              </a:ext>
            </a:extLst>
          </p:cNvPr>
          <p:cNvSpPr txBox="1"/>
          <p:nvPr/>
        </p:nvSpPr>
        <p:spPr>
          <a:xfrm>
            <a:off x="312060" y="4325679"/>
            <a:ext cx="3326489" cy="338554"/>
          </a:xfrm>
          <a:prstGeom prst="rect">
            <a:avLst/>
          </a:prstGeom>
          <a:noFill/>
        </p:spPr>
        <p:txBody>
          <a:bodyPr wrap="square" rtlCol="0">
            <a:spAutoFit/>
          </a:bodyPr>
          <a:lstStyle/>
          <a:p>
            <a:r>
              <a:rPr kumimoji="1" lang="ja-JP" altLang="en-US" sz="1600" b="1" dirty="0">
                <a:latin typeface="BIZ UDゴシック" panose="020B0400000000000000" pitchFamily="49" charset="-128"/>
                <a:ea typeface="BIZ UDゴシック" panose="020B0400000000000000" pitchFamily="49" charset="-128"/>
              </a:rPr>
              <a:t>（３）被害について</a:t>
            </a:r>
          </a:p>
        </p:txBody>
      </p:sp>
      <p:sp>
        <p:nvSpPr>
          <p:cNvPr id="23" name="テキスト ボックス 22">
            <a:extLst>
              <a:ext uri="{FF2B5EF4-FFF2-40B4-BE49-F238E27FC236}">
                <a16:creationId xmlns:a16="http://schemas.microsoft.com/office/drawing/2014/main" id="{F35838DA-09AE-F103-6356-036972DA3129}"/>
              </a:ext>
            </a:extLst>
          </p:cNvPr>
          <p:cNvSpPr txBox="1"/>
          <p:nvPr/>
        </p:nvSpPr>
        <p:spPr>
          <a:xfrm>
            <a:off x="891539" y="4593350"/>
            <a:ext cx="11300461" cy="815608"/>
          </a:xfrm>
          <a:prstGeom prst="rect">
            <a:avLst/>
          </a:prstGeom>
          <a:noFill/>
        </p:spPr>
        <p:txBody>
          <a:bodyPr wrap="square">
            <a:spAutoFit/>
          </a:bodyPr>
          <a:lstStyle/>
          <a:p>
            <a:pPr marL="285750" indent="-285750">
              <a:spcBef>
                <a:spcPts val="3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特に影響が大きいライフラインは、</a:t>
            </a:r>
            <a:r>
              <a:rPr lang="ja-JP" altLang="en-US" sz="1400" u="sng" dirty="0">
                <a:latin typeface="BIZ UDゴシック" panose="020B0400000000000000" pitchFamily="49" charset="-128"/>
                <a:ea typeface="BIZ UDゴシック" panose="020B0400000000000000" pitchFamily="49" charset="-128"/>
              </a:rPr>
              <a:t>電力と通信。</a:t>
            </a:r>
            <a:endParaRPr lang="en-US" altLang="ja-JP" sz="1400" u="sng" dirty="0">
              <a:latin typeface="BIZ UDゴシック" panose="020B0400000000000000" pitchFamily="49" charset="-128"/>
              <a:ea typeface="BIZ UDゴシック" panose="020B0400000000000000" pitchFamily="49" charset="-128"/>
            </a:endParaRPr>
          </a:p>
          <a:p>
            <a:pPr marL="285750" indent="-285750">
              <a:spcBef>
                <a:spcPts val="3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複合災害の被害を数値化するのは難しい。</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3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経済被害について、公的に発表されているのは単年度の額、複数年度では５～</a:t>
            </a:r>
            <a:r>
              <a:rPr lang="en-US" altLang="ja-JP" sz="1400" dirty="0">
                <a:latin typeface="BIZ UDゴシック" panose="020B0400000000000000" pitchFamily="49" charset="-128"/>
                <a:ea typeface="BIZ UDゴシック" panose="020B0400000000000000" pitchFamily="49" charset="-128"/>
              </a:rPr>
              <a:t>10</a:t>
            </a:r>
            <a:r>
              <a:rPr lang="ja-JP" altLang="en-US" sz="1400" dirty="0">
                <a:latin typeface="BIZ UDゴシック" panose="020B0400000000000000" pitchFamily="49" charset="-128"/>
                <a:ea typeface="BIZ UDゴシック" panose="020B0400000000000000" pitchFamily="49" charset="-128"/>
              </a:rPr>
              <a:t>倍程度。（下記参考）</a:t>
            </a:r>
          </a:p>
        </p:txBody>
      </p:sp>
      <p:sp>
        <p:nvSpPr>
          <p:cNvPr id="24" name="テキスト ボックス 23">
            <a:extLst>
              <a:ext uri="{FF2B5EF4-FFF2-40B4-BE49-F238E27FC236}">
                <a16:creationId xmlns:a16="http://schemas.microsoft.com/office/drawing/2014/main" id="{05302F3C-0DFD-6085-5732-F020CD630083}"/>
              </a:ext>
            </a:extLst>
          </p:cNvPr>
          <p:cNvSpPr txBox="1"/>
          <p:nvPr/>
        </p:nvSpPr>
        <p:spPr>
          <a:xfrm>
            <a:off x="1241659" y="5408958"/>
            <a:ext cx="10718667" cy="1446550"/>
          </a:xfrm>
          <a:prstGeom prst="rect">
            <a:avLst/>
          </a:prstGeom>
          <a:noFill/>
          <a:ln w="15875">
            <a:solidFill>
              <a:srgbClr val="002060"/>
            </a:solidFill>
            <a:prstDash val="dash"/>
          </a:ln>
        </p:spPr>
        <p:txBody>
          <a:bodyPr wrap="square">
            <a:spAutoFit/>
          </a:bodyPr>
          <a:lstStyle/>
          <a:p>
            <a:pPr marL="171450" indent="-171450">
              <a:buFont typeface="Wingdings" panose="05000000000000000000" pitchFamily="2" charset="2"/>
              <a:buChar char="ü"/>
            </a:pPr>
            <a:r>
              <a:rPr lang="ja-JP" altLang="en-US" sz="1100" dirty="0">
                <a:latin typeface="BIZ UDゴシック" panose="020B0400000000000000" pitchFamily="49" charset="-128"/>
                <a:ea typeface="BIZ UDゴシック" panose="020B0400000000000000" pitchFamily="49" charset="-128"/>
              </a:rPr>
              <a:t>地震災害の経済被害には直接被害と間接被害が存在するが、被害額を推計する際、間接被害の推計の仕方は何をもって災害とするかで被害期間や被災額が大きく変わり、未だ確定的な手法は定まっていない。</a:t>
            </a:r>
            <a:endParaRPr lang="en-US" altLang="ja-JP" sz="1100" dirty="0">
              <a:latin typeface="BIZ UDゴシック" panose="020B0400000000000000" pitchFamily="49" charset="-128"/>
              <a:ea typeface="BIZ UDゴシック" panose="020B0400000000000000" pitchFamily="49" charset="-128"/>
            </a:endParaRPr>
          </a:p>
          <a:p>
            <a:pPr marL="171450" indent="-171450">
              <a:buFont typeface="Wingdings" panose="05000000000000000000" pitchFamily="2" charset="2"/>
              <a:buChar char="ü"/>
            </a:pPr>
            <a:r>
              <a:rPr lang="ja-JP" altLang="en-US" sz="1100" dirty="0">
                <a:latin typeface="BIZ UDゴシック" panose="020B0400000000000000" pitchFamily="49" charset="-128"/>
                <a:ea typeface="BIZ UDゴシック" panose="020B0400000000000000" pitchFamily="49" charset="-128"/>
              </a:rPr>
              <a:t>とりわけ、復興事業費がその地域の生産額に含まれている場合は、短期的には復興したように見えるが、実際にはそれは控除されるべき値である。</a:t>
            </a:r>
            <a:endParaRPr lang="en-US" altLang="ja-JP" sz="1100" dirty="0">
              <a:latin typeface="BIZ UDゴシック" panose="020B0400000000000000" pitchFamily="49" charset="-128"/>
              <a:ea typeface="BIZ UDゴシック" panose="020B0400000000000000" pitchFamily="49" charset="-128"/>
            </a:endParaRPr>
          </a:p>
          <a:p>
            <a:pPr marL="171450" indent="-171450">
              <a:buFont typeface="Wingdings" panose="05000000000000000000" pitchFamily="2" charset="2"/>
              <a:buChar char="ü"/>
            </a:pPr>
            <a:r>
              <a:rPr lang="ja-JP" altLang="en-US" sz="1100" dirty="0">
                <a:latin typeface="BIZ UDゴシック" panose="020B0400000000000000" pitchFamily="49" charset="-128"/>
                <a:ea typeface="BIZ UDゴシック" panose="020B0400000000000000" pitchFamily="49" charset="-128"/>
              </a:rPr>
              <a:t>本研究では、阪神・淡路大震災の経済被害に注目し、復興事業費を控除した</a:t>
            </a:r>
            <a:r>
              <a:rPr lang="en-US" altLang="ja-JP" sz="1100" dirty="0">
                <a:latin typeface="BIZ UDゴシック" panose="020B0400000000000000" pitchFamily="49" charset="-128"/>
                <a:ea typeface="BIZ UDゴシック" panose="020B0400000000000000" pitchFamily="49" charset="-128"/>
              </a:rPr>
              <a:t>GRP</a:t>
            </a:r>
            <a:r>
              <a:rPr lang="ja-JP" altLang="en-US" sz="1100" dirty="0">
                <a:latin typeface="BIZ UDゴシック" panose="020B0400000000000000" pitchFamily="49" charset="-128"/>
                <a:ea typeface="BIZ UDゴシック" panose="020B0400000000000000" pitchFamily="49" charset="-128"/>
              </a:rPr>
              <a:t>を算出し、その被害額を推計した。</a:t>
            </a:r>
            <a:endParaRPr lang="en-US" altLang="ja-JP" sz="1100" dirty="0">
              <a:latin typeface="BIZ UDゴシック" panose="020B0400000000000000" pitchFamily="49" charset="-128"/>
              <a:ea typeface="BIZ UDゴシック" panose="020B0400000000000000" pitchFamily="49" charset="-128"/>
            </a:endParaRPr>
          </a:p>
          <a:p>
            <a:pPr marL="171450" indent="-171450">
              <a:buFont typeface="Wingdings" panose="05000000000000000000" pitchFamily="2" charset="2"/>
              <a:buChar char="ü"/>
            </a:pPr>
            <a:r>
              <a:rPr lang="ja-JP" altLang="en-US" sz="1100" dirty="0">
                <a:latin typeface="BIZ UDゴシック" panose="020B0400000000000000" pitchFamily="49" charset="-128"/>
                <a:ea typeface="BIZ UDゴシック" panose="020B0400000000000000" pitchFamily="49" charset="-128"/>
              </a:rPr>
              <a:t>その結果、</a:t>
            </a:r>
            <a:r>
              <a:rPr lang="ja-JP" altLang="en-US" sz="1100" dirty="0">
                <a:highlight>
                  <a:srgbClr val="FFFF00"/>
                </a:highlight>
                <a:latin typeface="BIZ UDゴシック" panose="020B0400000000000000" pitchFamily="49" charset="-128"/>
                <a:ea typeface="BIZ UDゴシック" panose="020B0400000000000000" pitchFamily="49" charset="-128"/>
              </a:rPr>
              <a:t>阪神・淡路大震災の</a:t>
            </a:r>
            <a:r>
              <a:rPr lang="en-US" altLang="ja-JP" sz="1100" dirty="0">
                <a:highlight>
                  <a:srgbClr val="FFFF00"/>
                </a:highlight>
                <a:latin typeface="BIZ UDゴシック" panose="020B0400000000000000" pitchFamily="49" charset="-128"/>
                <a:ea typeface="BIZ UDゴシック" panose="020B0400000000000000" pitchFamily="49" charset="-128"/>
              </a:rPr>
              <a:t>GRP</a:t>
            </a:r>
            <a:r>
              <a:rPr lang="ja-JP" altLang="en-US" sz="1100" dirty="0">
                <a:highlight>
                  <a:srgbClr val="FFFF00"/>
                </a:highlight>
                <a:latin typeface="BIZ UDゴシック" panose="020B0400000000000000" pitchFamily="49" charset="-128"/>
                <a:ea typeface="BIZ UDゴシック" panose="020B0400000000000000" pitchFamily="49" charset="-128"/>
              </a:rPr>
              <a:t>毀損はその被害期間は</a:t>
            </a:r>
            <a:r>
              <a:rPr lang="en-US" altLang="ja-JP" sz="1100" dirty="0">
                <a:highlight>
                  <a:srgbClr val="FFFF00"/>
                </a:highlight>
                <a:latin typeface="BIZ UDゴシック" panose="020B0400000000000000" pitchFamily="49" charset="-128"/>
                <a:ea typeface="BIZ UDゴシック" panose="020B0400000000000000" pitchFamily="49" charset="-128"/>
              </a:rPr>
              <a:t>20</a:t>
            </a:r>
            <a:r>
              <a:rPr lang="ja-JP" altLang="en-US" sz="1100" dirty="0">
                <a:highlight>
                  <a:srgbClr val="FFFF00"/>
                </a:highlight>
                <a:latin typeface="BIZ UDゴシック" panose="020B0400000000000000" pitchFamily="49" charset="-128"/>
                <a:ea typeface="BIZ UDゴシック" panose="020B0400000000000000" pitchFamily="49" charset="-128"/>
              </a:rPr>
              <a:t>年にまで及び、毀損額は被災地では約</a:t>
            </a:r>
            <a:r>
              <a:rPr lang="en-US" altLang="ja-JP" sz="1100" dirty="0">
                <a:highlight>
                  <a:srgbClr val="FFFF00"/>
                </a:highlight>
                <a:latin typeface="BIZ UDゴシック" panose="020B0400000000000000" pitchFamily="49" charset="-128"/>
                <a:ea typeface="BIZ UDゴシック" panose="020B0400000000000000" pitchFamily="49" charset="-128"/>
              </a:rPr>
              <a:t>43</a:t>
            </a:r>
            <a:r>
              <a:rPr lang="ja-JP" altLang="en-US" sz="1100" dirty="0">
                <a:highlight>
                  <a:srgbClr val="FFFF00"/>
                </a:highlight>
                <a:latin typeface="BIZ UDゴシック" panose="020B0400000000000000" pitchFamily="49" charset="-128"/>
                <a:ea typeface="BIZ UDゴシック" panose="020B0400000000000000" pitchFamily="49" charset="-128"/>
              </a:rPr>
              <a:t>兆円、兵庫県全体では約</a:t>
            </a:r>
            <a:r>
              <a:rPr lang="en-US" altLang="ja-JP" sz="1100" dirty="0">
                <a:highlight>
                  <a:srgbClr val="FFFF00"/>
                </a:highlight>
                <a:latin typeface="BIZ UDゴシック" panose="020B0400000000000000" pitchFamily="49" charset="-128"/>
                <a:ea typeface="BIZ UDゴシック" panose="020B0400000000000000" pitchFamily="49" charset="-128"/>
              </a:rPr>
              <a:t>46</a:t>
            </a:r>
            <a:r>
              <a:rPr lang="ja-JP" altLang="en-US" sz="1100" dirty="0">
                <a:highlight>
                  <a:srgbClr val="FFFF00"/>
                </a:highlight>
                <a:latin typeface="BIZ UDゴシック" panose="020B0400000000000000" pitchFamily="49" charset="-128"/>
                <a:ea typeface="BIZ UDゴシック" panose="020B0400000000000000" pitchFamily="49" charset="-128"/>
              </a:rPr>
              <a:t>兆円になる</a:t>
            </a:r>
            <a:r>
              <a:rPr lang="ja-JP" altLang="en-US" sz="1100" dirty="0">
                <a:latin typeface="BIZ UDゴシック" panose="020B0400000000000000" pitchFamily="49" charset="-128"/>
                <a:ea typeface="BIZ UDゴシック" panose="020B0400000000000000" pitchFamily="49" charset="-128"/>
              </a:rPr>
              <a:t>（注：兵庫県の試算は９兆</a:t>
            </a:r>
            <a:r>
              <a:rPr lang="en-US" altLang="ja-JP" sz="1100" dirty="0">
                <a:latin typeface="BIZ UDゴシック" panose="020B0400000000000000" pitchFamily="49" charset="-128"/>
                <a:ea typeface="BIZ UDゴシック" panose="020B0400000000000000" pitchFamily="49" charset="-128"/>
              </a:rPr>
              <a:t>9,268</a:t>
            </a:r>
            <a:r>
              <a:rPr lang="ja-JP" altLang="en-US" sz="1100" dirty="0">
                <a:latin typeface="BIZ UDゴシック" panose="020B0400000000000000" pitchFamily="49" charset="-128"/>
                <a:ea typeface="BIZ UDゴシック" panose="020B0400000000000000" pitchFamily="49" charset="-128"/>
              </a:rPr>
              <a:t>億円（</a:t>
            </a:r>
            <a:r>
              <a:rPr lang="en-US" altLang="ja-JP" sz="1100" dirty="0">
                <a:latin typeface="BIZ UDゴシック" panose="020B0400000000000000" pitchFamily="49" charset="-128"/>
                <a:ea typeface="BIZ UDゴシック" panose="020B0400000000000000" pitchFamily="49" charset="-128"/>
              </a:rPr>
              <a:t>1995</a:t>
            </a:r>
            <a:r>
              <a:rPr lang="ja-JP" altLang="en-US" sz="1100" dirty="0">
                <a:latin typeface="BIZ UDゴシック" panose="020B0400000000000000" pitchFamily="49" charset="-128"/>
                <a:ea typeface="BIZ UDゴシック" panose="020B0400000000000000" pitchFamily="49" charset="-128"/>
              </a:rPr>
              <a:t>年４月５日の推計値）。この数値は建築物やインフラ施設等の直接被害のみを考慮して算出されており、間接被害は含まれていない。）という結果が得られた。 </a:t>
            </a:r>
            <a:endParaRPr lang="en-US" altLang="ja-JP" sz="1100" dirty="0">
              <a:latin typeface="BIZ UDゴシック" panose="020B0400000000000000" pitchFamily="49" charset="-128"/>
              <a:ea typeface="BIZ UDゴシック" panose="020B0400000000000000" pitchFamily="49" charset="-128"/>
            </a:endParaRPr>
          </a:p>
          <a:p>
            <a:endParaRPr lang="ja-JP" altLang="en-US" sz="1100" dirty="0">
              <a:latin typeface="BIZ UDゴシック" panose="020B0400000000000000" pitchFamily="49" charset="-128"/>
              <a:ea typeface="BIZ UDゴシック" panose="020B0400000000000000" pitchFamily="49" charset="-128"/>
            </a:endParaRPr>
          </a:p>
        </p:txBody>
      </p:sp>
      <p:sp>
        <p:nvSpPr>
          <p:cNvPr id="25" name="テキスト ボックス 24">
            <a:extLst>
              <a:ext uri="{FF2B5EF4-FFF2-40B4-BE49-F238E27FC236}">
                <a16:creationId xmlns:a16="http://schemas.microsoft.com/office/drawing/2014/main" id="{080F8F2B-2F00-D399-03B4-E2A120027ECF}"/>
              </a:ext>
            </a:extLst>
          </p:cNvPr>
          <p:cNvSpPr txBox="1"/>
          <p:nvPr/>
        </p:nvSpPr>
        <p:spPr>
          <a:xfrm>
            <a:off x="1903154" y="6543921"/>
            <a:ext cx="9932670" cy="253916"/>
          </a:xfrm>
          <a:prstGeom prst="rect">
            <a:avLst/>
          </a:prstGeom>
          <a:noFill/>
        </p:spPr>
        <p:txBody>
          <a:bodyPr wrap="square" rtlCol="0">
            <a:spAutoFit/>
          </a:bodyPr>
          <a:lstStyle/>
          <a:p>
            <a:pPr algn="r"/>
            <a:r>
              <a:rPr kumimoji="1" lang="ja-JP" altLang="en-US" sz="1050" dirty="0">
                <a:latin typeface="BIZ UDゴシック" panose="020B0400000000000000" pitchFamily="49" charset="-128"/>
                <a:ea typeface="BIZ UDゴシック" panose="020B0400000000000000" pitchFamily="49" charset="-128"/>
              </a:rPr>
              <a:t>出典：「阪神淡路大震災の長期的経済被害の推計」（第</a:t>
            </a:r>
            <a:r>
              <a:rPr kumimoji="1" lang="en-US" altLang="ja-JP" sz="1050" dirty="0">
                <a:latin typeface="BIZ UDゴシック" panose="020B0400000000000000" pitchFamily="49" charset="-128"/>
                <a:ea typeface="BIZ UDゴシック" panose="020B0400000000000000" pitchFamily="49" charset="-128"/>
              </a:rPr>
              <a:t>58</a:t>
            </a:r>
            <a:r>
              <a:rPr kumimoji="1" lang="ja-JP" altLang="en-US" sz="1050" dirty="0">
                <a:latin typeface="BIZ UDゴシック" panose="020B0400000000000000" pitchFamily="49" charset="-128"/>
                <a:ea typeface="BIZ UDゴシック" panose="020B0400000000000000" pitchFamily="49" charset="-128"/>
              </a:rPr>
              <a:t>回土木計画学研究発表会・講演集）柳川・白水・藤井</a:t>
            </a:r>
          </a:p>
        </p:txBody>
      </p:sp>
    </p:spTree>
    <p:extLst>
      <p:ext uri="{BB962C8B-B14F-4D97-AF65-F5344CB8AC3E}">
        <p14:creationId xmlns:p14="http://schemas.microsoft.com/office/powerpoint/2010/main" val="2651873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CB1F6-24D1-2F71-6FD3-F9B3AE5E4167}"/>
            </a:ext>
          </a:extLst>
        </p:cNvPr>
        <p:cNvGrpSpPr/>
        <p:nvPr/>
      </p:nvGrpSpPr>
      <p:grpSpPr>
        <a:xfrm>
          <a:off x="0" y="0"/>
          <a:ext cx="0" cy="0"/>
          <a:chOff x="0" y="0"/>
          <a:chExt cx="0" cy="0"/>
        </a:xfrm>
      </p:grpSpPr>
      <p:sp>
        <p:nvSpPr>
          <p:cNvPr id="6" name="スライド番号プレースホルダー 1">
            <a:extLst>
              <a:ext uri="{FF2B5EF4-FFF2-40B4-BE49-F238E27FC236}">
                <a16:creationId xmlns:a16="http://schemas.microsoft.com/office/drawing/2014/main" id="{F8E8F395-CF1E-679A-290B-618B17A15C63}"/>
              </a:ext>
            </a:extLst>
          </p:cNvPr>
          <p:cNvSpPr txBox="1">
            <a:spLocks/>
          </p:cNvSpPr>
          <p:nvPr/>
        </p:nvSpPr>
        <p:spPr>
          <a:xfrm>
            <a:off x="9448800" y="6394177"/>
            <a:ext cx="2743200" cy="365125"/>
          </a:xfrm>
        </p:spPr>
        <p:txBody>
          <a:bodyPr/>
          <a:ls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a:lstStyle>
          <a:p>
            <a:pPr algn="r"/>
            <a:fld id="{07461F5B-1BDF-4D77-A755-C8D0FF6D81B8}" type="slidenum">
              <a:rPr kumimoji="1" lang="ja-JP" altLang="en-US" sz="1400" smtClean="0">
                <a:latin typeface="BIZ UDPゴシック" panose="020B0400000000000000" pitchFamily="50" charset="-128"/>
                <a:ea typeface="BIZ UDPゴシック" panose="020B0400000000000000" pitchFamily="50" charset="-128"/>
              </a:rPr>
              <a:pPr algn="r"/>
              <a:t>3</a:t>
            </a:fld>
            <a:endParaRPr kumimoji="1" lang="ja-JP" altLang="en-US" sz="1400" dirty="0">
              <a:latin typeface="BIZ UDPゴシック" panose="020B0400000000000000" pitchFamily="50" charset="-128"/>
              <a:ea typeface="BIZ UDPゴシック" panose="020B0400000000000000" pitchFamily="50" charset="-128"/>
            </a:endParaRPr>
          </a:p>
        </p:txBody>
      </p:sp>
      <p:grpSp>
        <p:nvGrpSpPr>
          <p:cNvPr id="7" name="グループ化 6">
            <a:extLst>
              <a:ext uri="{FF2B5EF4-FFF2-40B4-BE49-F238E27FC236}">
                <a16:creationId xmlns:a16="http://schemas.microsoft.com/office/drawing/2014/main" id="{DAB61139-C9AE-61E3-8E64-EF06CA734CD1}"/>
              </a:ext>
            </a:extLst>
          </p:cNvPr>
          <p:cNvGrpSpPr/>
          <p:nvPr/>
        </p:nvGrpSpPr>
        <p:grpSpPr>
          <a:xfrm>
            <a:off x="2893" y="48527"/>
            <a:ext cx="12189107" cy="401205"/>
            <a:chOff x="2893" y="48527"/>
            <a:chExt cx="12189107" cy="401205"/>
          </a:xfrm>
        </p:grpSpPr>
        <p:cxnSp>
          <p:nvCxnSpPr>
            <p:cNvPr id="8" name="直線コネクタ 7">
              <a:extLst>
                <a:ext uri="{FF2B5EF4-FFF2-40B4-BE49-F238E27FC236}">
                  <a16:creationId xmlns:a16="http://schemas.microsoft.com/office/drawing/2014/main" id="{383AB62F-DB80-1472-2B51-E1CDD3B3E3BE}"/>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cxnSp>
          <p:nvCxnSpPr>
            <p:cNvPr id="9" name="直線コネクタ 8">
              <a:extLst>
                <a:ext uri="{FF2B5EF4-FFF2-40B4-BE49-F238E27FC236}">
                  <a16:creationId xmlns:a16="http://schemas.microsoft.com/office/drawing/2014/main" id="{F59B71E2-2ED6-8228-B1FB-79F0F65AAC88}"/>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10" name="正方形/長方形 9">
              <a:extLst>
                <a:ext uri="{FF2B5EF4-FFF2-40B4-BE49-F238E27FC236}">
                  <a16:creationId xmlns:a16="http://schemas.microsoft.com/office/drawing/2014/main" id="{265AFF4C-0F5F-B300-253B-6AEEE33CD7AF}"/>
                </a:ext>
              </a:extLst>
            </p:cNvPr>
            <p:cNvSpPr/>
            <p:nvPr/>
          </p:nvSpPr>
          <p:spPr>
            <a:xfrm>
              <a:off x="2893" y="48527"/>
              <a:ext cx="12189107" cy="369332"/>
            </a:xfrm>
            <a:prstGeom prst="rect">
              <a:avLst/>
            </a:prstGeom>
          </p:spPr>
          <p:txBody>
            <a:bodyPr wrap="square">
              <a:spAutoFit/>
            </a:bodyPr>
            <a:lstStyle/>
            <a:p>
              <a:r>
                <a:rPr lang="ja-JP" altLang="en-US" b="1" dirty="0">
                  <a:latin typeface="BIZ UDゴシック" panose="020B0400000000000000" pitchFamily="49" charset="-128"/>
                  <a:ea typeface="BIZ UDゴシック" panose="020B0400000000000000" pitchFamily="49" charset="-128"/>
                </a:rPr>
                <a:t>　第１回主なご意見</a:t>
              </a:r>
              <a:endParaRPr lang="en-US" altLang="ja-JP" b="1" dirty="0">
                <a:latin typeface="BIZ UDゴシック" panose="020B0400000000000000" pitchFamily="49" charset="-128"/>
                <a:ea typeface="BIZ UDゴシック" panose="020B0400000000000000" pitchFamily="49" charset="-128"/>
              </a:endParaRPr>
            </a:p>
          </p:txBody>
        </p:sp>
      </p:grpSp>
      <p:graphicFrame>
        <p:nvGraphicFramePr>
          <p:cNvPr id="11" name="表 10">
            <a:extLst>
              <a:ext uri="{FF2B5EF4-FFF2-40B4-BE49-F238E27FC236}">
                <a16:creationId xmlns:a16="http://schemas.microsoft.com/office/drawing/2014/main" id="{EEEF453D-D4C9-3BD5-6DAD-0579BF9D2603}"/>
              </a:ext>
            </a:extLst>
          </p:cNvPr>
          <p:cNvGraphicFramePr>
            <a:graphicFrameLocks noGrp="1"/>
          </p:cNvGraphicFramePr>
          <p:nvPr>
            <p:extLst>
              <p:ext uri="{D42A27DB-BD31-4B8C-83A1-F6EECF244321}">
                <p14:modId xmlns:p14="http://schemas.microsoft.com/office/powerpoint/2010/main" val="1859858211"/>
              </p:ext>
            </p:extLst>
          </p:nvPr>
        </p:nvGraphicFramePr>
        <p:xfrm>
          <a:off x="269358" y="621669"/>
          <a:ext cx="4225640" cy="365760"/>
        </p:xfrm>
        <a:graphic>
          <a:graphicData uri="http://schemas.openxmlformats.org/drawingml/2006/table">
            <a:tbl>
              <a:tblPr firstRow="1" bandRow="1">
                <a:tableStyleId>{5C22544A-7EE6-4342-B048-85BDC9FD1C3A}</a:tableStyleId>
              </a:tblPr>
              <a:tblGrid>
                <a:gridCol w="4225640">
                  <a:extLst>
                    <a:ext uri="{9D8B030D-6E8A-4147-A177-3AD203B41FA5}">
                      <a16:colId xmlns:a16="http://schemas.microsoft.com/office/drawing/2014/main" val="3666785507"/>
                    </a:ext>
                  </a:extLst>
                </a:gridCol>
              </a:tblGrid>
              <a:tr h="343456">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BIZ UDゴシック" panose="020B0400000000000000" pitchFamily="49" charset="-128"/>
                          <a:ea typeface="BIZ UDゴシック" panose="020B0400000000000000" pitchFamily="49" charset="-128"/>
                        </a:rPr>
                        <a:t>２　電力・情報通信の重要性について</a:t>
                      </a:r>
                    </a:p>
                  </a:txBody>
                  <a:tcPr>
                    <a:lnB w="76200" cap="flat" cmpd="sng" algn="ctr">
                      <a:solidFill>
                        <a:srgbClr val="FFC000"/>
                      </a:solidFill>
                      <a:prstDash val="solid"/>
                      <a:round/>
                      <a:headEnd type="none" w="med" len="med"/>
                      <a:tailEnd type="none" w="med" len="med"/>
                    </a:lnB>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741538960"/>
                  </a:ext>
                </a:extLst>
              </a:tr>
            </a:tbl>
          </a:graphicData>
        </a:graphic>
      </p:graphicFrame>
      <p:sp>
        <p:nvSpPr>
          <p:cNvPr id="2" name="テキスト ボックス 1">
            <a:extLst>
              <a:ext uri="{FF2B5EF4-FFF2-40B4-BE49-F238E27FC236}">
                <a16:creationId xmlns:a16="http://schemas.microsoft.com/office/drawing/2014/main" id="{0F4198A8-C834-95BA-A4CD-F1D2127FF3CE}"/>
              </a:ext>
            </a:extLst>
          </p:cNvPr>
          <p:cNvSpPr txBox="1"/>
          <p:nvPr/>
        </p:nvSpPr>
        <p:spPr>
          <a:xfrm>
            <a:off x="312061" y="1028298"/>
            <a:ext cx="4789328" cy="338554"/>
          </a:xfrm>
          <a:prstGeom prst="rect">
            <a:avLst/>
          </a:prstGeom>
          <a:noFill/>
        </p:spPr>
        <p:txBody>
          <a:bodyPr wrap="square" rtlCol="0">
            <a:spAutoFit/>
          </a:bodyPr>
          <a:lstStyle/>
          <a:p>
            <a:r>
              <a:rPr kumimoji="1" lang="ja-JP" altLang="en-US" sz="1600" b="1" dirty="0">
                <a:latin typeface="BIZ UDゴシック" panose="020B0400000000000000" pitchFamily="49" charset="-128"/>
                <a:ea typeface="BIZ UDゴシック" panose="020B0400000000000000" pitchFamily="49" charset="-128"/>
              </a:rPr>
              <a:t>（１）電力・情報通信の被害による波及効果</a:t>
            </a:r>
          </a:p>
        </p:txBody>
      </p:sp>
      <p:sp>
        <p:nvSpPr>
          <p:cNvPr id="12" name="テキスト ボックス 11">
            <a:extLst>
              <a:ext uri="{FF2B5EF4-FFF2-40B4-BE49-F238E27FC236}">
                <a16:creationId xmlns:a16="http://schemas.microsoft.com/office/drawing/2014/main" id="{0683794A-4DDD-8559-D230-59F4301B6EAA}"/>
              </a:ext>
            </a:extLst>
          </p:cNvPr>
          <p:cNvSpPr txBox="1"/>
          <p:nvPr/>
        </p:nvSpPr>
        <p:spPr>
          <a:xfrm>
            <a:off x="889662" y="3797451"/>
            <a:ext cx="11240452" cy="892552"/>
          </a:xfrm>
          <a:prstGeom prst="rect">
            <a:avLst/>
          </a:prstGeom>
          <a:noFill/>
        </p:spPr>
        <p:txBody>
          <a:bodyPr wrap="square">
            <a:spAutoFit/>
          </a:bodyPr>
          <a:lstStyle/>
          <a:p>
            <a:pPr marL="285750" indent="-285750">
              <a:spcBef>
                <a:spcPts val="600"/>
              </a:spcBef>
              <a:buFont typeface="Arial" panose="020B0604020202020204" pitchFamily="34" charset="0"/>
              <a:buChar char="•"/>
            </a:pPr>
            <a:r>
              <a:rPr lang="ja-JP" altLang="en-US" sz="1400" u="sng" dirty="0">
                <a:latin typeface="BIZ UDゴシック" panose="020B0400000000000000" pitchFamily="49" charset="-128"/>
                <a:ea typeface="BIZ UDゴシック" panose="020B0400000000000000" pitchFamily="49" charset="-128"/>
              </a:rPr>
              <a:t>電力と通信はセットで検討</a:t>
            </a:r>
            <a:r>
              <a:rPr lang="ja-JP" altLang="en-US" sz="1400" dirty="0">
                <a:latin typeface="BIZ UDゴシック" panose="020B0400000000000000" pitchFamily="49" charset="-128"/>
                <a:ea typeface="BIZ UDゴシック" panose="020B0400000000000000" pitchFamily="49" charset="-128"/>
              </a:rPr>
              <a:t>すべき。</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非常用の発電機を備えている施設も増えてきたが、消防法との関係で、保有できる燃料量に制約がある。</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u="sng" dirty="0">
                <a:latin typeface="BIZ UDゴシック" panose="020B0400000000000000" pitchFamily="49" charset="-128"/>
                <a:ea typeface="BIZ UDゴシック" panose="020B0400000000000000" pitchFamily="49" charset="-128"/>
              </a:rPr>
              <a:t>バックアップ設備の有無だけでなく、その独立性も重要。</a:t>
            </a:r>
            <a:endParaRPr lang="ja-JP" altLang="en-US" sz="1400" dirty="0">
              <a:latin typeface="BIZ UDゴシック" panose="020B0400000000000000" pitchFamily="49" charset="-128"/>
              <a:ea typeface="BIZ UDゴシック" panose="020B0400000000000000" pitchFamily="49" charset="-128"/>
            </a:endParaRPr>
          </a:p>
        </p:txBody>
      </p:sp>
      <p:sp>
        <p:nvSpPr>
          <p:cNvPr id="13" name="テキスト ボックス 12">
            <a:extLst>
              <a:ext uri="{FF2B5EF4-FFF2-40B4-BE49-F238E27FC236}">
                <a16:creationId xmlns:a16="http://schemas.microsoft.com/office/drawing/2014/main" id="{D6D8356C-4182-A35D-D287-533B87C803BF}"/>
              </a:ext>
            </a:extLst>
          </p:cNvPr>
          <p:cNvSpPr txBox="1"/>
          <p:nvPr/>
        </p:nvSpPr>
        <p:spPr>
          <a:xfrm>
            <a:off x="312061" y="3458897"/>
            <a:ext cx="4789328" cy="338554"/>
          </a:xfrm>
          <a:prstGeom prst="rect">
            <a:avLst/>
          </a:prstGeom>
          <a:noFill/>
        </p:spPr>
        <p:txBody>
          <a:bodyPr wrap="square" rtlCol="0">
            <a:spAutoFit/>
          </a:bodyPr>
          <a:lstStyle/>
          <a:p>
            <a:r>
              <a:rPr kumimoji="1" lang="ja-JP" altLang="en-US" sz="1600" b="1" dirty="0">
                <a:latin typeface="BIZ UDゴシック" panose="020B0400000000000000" pitchFamily="49" charset="-128"/>
                <a:ea typeface="BIZ UDゴシック" panose="020B0400000000000000" pitchFamily="49" charset="-128"/>
              </a:rPr>
              <a:t>（２）被害への対応策</a:t>
            </a:r>
          </a:p>
        </p:txBody>
      </p:sp>
      <p:sp>
        <p:nvSpPr>
          <p:cNvPr id="14" name="テキスト ボックス 13">
            <a:extLst>
              <a:ext uri="{FF2B5EF4-FFF2-40B4-BE49-F238E27FC236}">
                <a16:creationId xmlns:a16="http://schemas.microsoft.com/office/drawing/2014/main" id="{8EE4FA72-0449-552A-7055-F0C960DFAC54}"/>
              </a:ext>
            </a:extLst>
          </p:cNvPr>
          <p:cNvSpPr txBox="1"/>
          <p:nvPr/>
        </p:nvSpPr>
        <p:spPr>
          <a:xfrm>
            <a:off x="889662" y="1377557"/>
            <a:ext cx="11240452" cy="1908215"/>
          </a:xfrm>
          <a:prstGeom prst="rect">
            <a:avLst/>
          </a:prstGeom>
          <a:noFill/>
        </p:spPr>
        <p:txBody>
          <a:bodyPr wrap="square">
            <a:spAutoFit/>
          </a:bodyPr>
          <a:lstStyle/>
          <a:p>
            <a:pPr marL="285750" indent="-285750">
              <a:spcBef>
                <a:spcPts val="600"/>
              </a:spcBef>
              <a:buFont typeface="Arial" panose="020B0604020202020204" pitchFamily="34" charset="0"/>
              <a:buChar char="•"/>
            </a:pPr>
            <a:r>
              <a:rPr lang="ja-JP" altLang="en-US" sz="1400" u="sng" dirty="0">
                <a:latin typeface="BIZ UDゴシック" panose="020B0400000000000000" pitchFamily="49" charset="-128"/>
                <a:ea typeface="BIZ UDゴシック" panose="020B0400000000000000" pitchFamily="49" charset="-128"/>
              </a:rPr>
              <a:t>首都機能の継続</a:t>
            </a:r>
            <a:r>
              <a:rPr lang="ja-JP" altLang="en-US" sz="1400" dirty="0">
                <a:latin typeface="BIZ UDゴシック" panose="020B0400000000000000" pitchFamily="49" charset="-128"/>
                <a:ea typeface="BIZ UDゴシック" panose="020B0400000000000000" pitchFamily="49" charset="-128"/>
              </a:rPr>
              <a:t>という視点で見ると、</a:t>
            </a:r>
            <a:r>
              <a:rPr lang="ja-JP" altLang="en-US" sz="1400" u="sng" dirty="0">
                <a:latin typeface="BIZ UDゴシック" panose="020B0400000000000000" pitchFamily="49" charset="-128"/>
                <a:ea typeface="BIZ UDゴシック" panose="020B0400000000000000" pitchFamily="49" charset="-128"/>
              </a:rPr>
              <a:t>１か月のガス停止よりも、数時間の政府通信、認証システムの停止の方が重大</a:t>
            </a:r>
            <a:r>
              <a:rPr lang="ja-JP" altLang="en-US" sz="1400" dirty="0">
                <a:latin typeface="BIZ UDゴシック" panose="020B0400000000000000" pitchFamily="49" charset="-128"/>
                <a:ea typeface="BIZ UDゴシック" panose="020B0400000000000000" pitchFamily="49" charset="-128"/>
              </a:rPr>
              <a:t>な場合がある。</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携帯電話は停電して７～８時間で使えなくなる。固定電話も、基地局のバッテリーが落ちる。非常用の発電機を備えているところも増えてきたが、消防法の関係で２～３日分の燃料しか保持しておくことができない。</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u="sng" dirty="0">
                <a:latin typeface="BIZ UDゴシック" panose="020B0400000000000000" pitchFamily="49" charset="-128"/>
                <a:ea typeface="BIZ UDゴシック" panose="020B0400000000000000" pitchFamily="49" charset="-128"/>
              </a:rPr>
              <a:t>長時間の停電は、職員の参集や業務遂行にも大きく影響</a:t>
            </a:r>
            <a:r>
              <a:rPr lang="ja-JP" altLang="en-US" sz="1400" dirty="0">
                <a:latin typeface="BIZ UDゴシック" panose="020B0400000000000000" pitchFamily="49" charset="-128"/>
                <a:ea typeface="BIZ UDゴシック" panose="020B0400000000000000" pitchFamily="49" charset="-128"/>
              </a:rPr>
              <a:t>する。</a:t>
            </a:r>
            <a:endParaRPr lang="en-US" altLang="ja-JP" sz="1400" u="sng"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人が集まれないときの国会や閣議に対応するため、法改正により</a:t>
            </a:r>
            <a:r>
              <a:rPr lang="ja-JP" altLang="en-US" sz="1400" u="sng" dirty="0">
                <a:latin typeface="BIZ UDゴシック" panose="020B0400000000000000" pitchFamily="49" charset="-128"/>
                <a:ea typeface="BIZ UDゴシック" panose="020B0400000000000000" pitchFamily="49" charset="-128"/>
              </a:rPr>
              <a:t>オンライン開催ができるようになったとしても、通信に支障をきたすとこれも機能しない。</a:t>
            </a:r>
            <a:endParaRPr lang="en-US" altLang="ja-JP" sz="1400" u="sng"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共通のクラウドや認証システムなどを使っていれば、結局同時に使えなくなるリスクがある。</a:t>
            </a:r>
            <a:endParaRPr lang="en-US" altLang="ja-JP" sz="1400" dirty="0">
              <a:latin typeface="BIZ UDゴシック" panose="020B0400000000000000" pitchFamily="49" charset="-128"/>
              <a:ea typeface="BIZ UDゴシック" panose="020B0400000000000000" pitchFamily="49" charset="-128"/>
            </a:endParaRPr>
          </a:p>
        </p:txBody>
      </p:sp>
      <p:graphicFrame>
        <p:nvGraphicFramePr>
          <p:cNvPr id="15" name="表 14">
            <a:extLst>
              <a:ext uri="{FF2B5EF4-FFF2-40B4-BE49-F238E27FC236}">
                <a16:creationId xmlns:a16="http://schemas.microsoft.com/office/drawing/2014/main" id="{7A92F828-5600-BCED-CCC2-BA997775486C}"/>
              </a:ext>
            </a:extLst>
          </p:cNvPr>
          <p:cNvGraphicFramePr>
            <a:graphicFrameLocks noGrp="1"/>
          </p:cNvGraphicFramePr>
          <p:nvPr>
            <p:extLst>
              <p:ext uri="{D42A27DB-BD31-4B8C-83A1-F6EECF244321}">
                <p14:modId xmlns:p14="http://schemas.microsoft.com/office/powerpoint/2010/main" val="3838486913"/>
              </p:ext>
            </p:extLst>
          </p:nvPr>
        </p:nvGraphicFramePr>
        <p:xfrm>
          <a:off x="269358" y="4847231"/>
          <a:ext cx="3090529" cy="365760"/>
        </p:xfrm>
        <a:graphic>
          <a:graphicData uri="http://schemas.openxmlformats.org/drawingml/2006/table">
            <a:tbl>
              <a:tblPr firstRow="1" bandRow="1">
                <a:tableStyleId>{5C22544A-7EE6-4342-B048-85BDC9FD1C3A}</a:tableStyleId>
              </a:tblPr>
              <a:tblGrid>
                <a:gridCol w="3090529">
                  <a:extLst>
                    <a:ext uri="{9D8B030D-6E8A-4147-A177-3AD203B41FA5}">
                      <a16:colId xmlns:a16="http://schemas.microsoft.com/office/drawing/2014/main" val="3666785507"/>
                    </a:ext>
                  </a:extLst>
                </a:gridCol>
              </a:tblGrid>
              <a:tr h="343456">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BIZ UDゴシック" panose="020B0400000000000000" pitchFamily="49" charset="-128"/>
                          <a:ea typeface="BIZ UDゴシック" panose="020B0400000000000000" pitchFamily="49" charset="-128"/>
                        </a:rPr>
                        <a:t>３　災害の予見性について</a:t>
                      </a:r>
                    </a:p>
                  </a:txBody>
                  <a:tcPr>
                    <a:lnB w="76200" cap="flat" cmpd="sng" algn="ctr">
                      <a:solidFill>
                        <a:srgbClr val="FFC000"/>
                      </a:solidFill>
                      <a:prstDash val="solid"/>
                      <a:round/>
                      <a:headEnd type="none" w="med" len="med"/>
                      <a:tailEnd type="none" w="med" len="med"/>
                    </a:lnB>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741538960"/>
                  </a:ext>
                </a:extLst>
              </a:tr>
            </a:tbl>
          </a:graphicData>
        </a:graphic>
      </p:graphicFrame>
      <p:sp>
        <p:nvSpPr>
          <p:cNvPr id="16" name="テキスト ボックス 15">
            <a:extLst>
              <a:ext uri="{FF2B5EF4-FFF2-40B4-BE49-F238E27FC236}">
                <a16:creationId xmlns:a16="http://schemas.microsoft.com/office/drawing/2014/main" id="{88AEE785-B3FB-BBA4-DEDB-1D5447E8DA1E}"/>
              </a:ext>
            </a:extLst>
          </p:cNvPr>
          <p:cNvSpPr txBox="1"/>
          <p:nvPr/>
        </p:nvSpPr>
        <p:spPr>
          <a:xfrm>
            <a:off x="520961" y="5241111"/>
            <a:ext cx="11240452" cy="1184940"/>
          </a:xfrm>
          <a:prstGeom prst="rect">
            <a:avLst/>
          </a:prstGeom>
          <a:noFill/>
        </p:spPr>
        <p:txBody>
          <a:bodyPr wrap="square">
            <a:spAutoFit/>
          </a:bodyPr>
          <a:lstStyle/>
          <a:p>
            <a:pPr marL="285750" indent="-285750">
              <a:buFont typeface="Arial" panose="020B0604020202020204" pitchFamily="34" charset="0"/>
              <a:buChar char="•"/>
            </a:pPr>
            <a:r>
              <a:rPr lang="ja-JP" altLang="en-US" sz="1400" u="sng" dirty="0">
                <a:latin typeface="BIZ UDゴシック" panose="020B0400000000000000" pitchFamily="49" charset="-128"/>
                <a:ea typeface="BIZ UDゴシック" panose="020B0400000000000000" pitchFamily="49" charset="-128"/>
              </a:rPr>
              <a:t>富士山噴火、気象災害、国際的な緊張関係は、予見性がある。</a:t>
            </a:r>
            <a:endParaRPr lang="en-US" altLang="ja-JP" sz="1400" u="sng"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予測可能性、被害想定、発生の仕方によって代替類型が２、３パターン出てくるのではないか。</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予見性の低い災害は、即時バックアップを想定する必要があることから、優先的に対応する必要がある。</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u="sng" dirty="0">
                <a:latin typeface="BIZ UDゴシック" panose="020B0400000000000000" pitchFamily="49" charset="-128"/>
                <a:ea typeface="BIZ UDゴシック" panose="020B0400000000000000" pitchFamily="49" charset="-128"/>
              </a:rPr>
              <a:t>災害発生の予見性と、大阪への移行の有効性を組み合わせたマトリクスを作成してみてはどうか。</a:t>
            </a:r>
            <a:endParaRPr lang="en-US" altLang="ja-JP" sz="14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429082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B0385-3D6A-2826-C096-460E74C288D5}"/>
            </a:ext>
          </a:extLst>
        </p:cNvPr>
        <p:cNvGrpSpPr/>
        <p:nvPr/>
      </p:nvGrpSpPr>
      <p:grpSpPr>
        <a:xfrm>
          <a:off x="0" y="0"/>
          <a:ext cx="0" cy="0"/>
          <a:chOff x="0" y="0"/>
          <a:chExt cx="0" cy="0"/>
        </a:xfrm>
      </p:grpSpPr>
      <p:sp>
        <p:nvSpPr>
          <p:cNvPr id="6" name="スライド番号プレースホルダー 1">
            <a:extLst>
              <a:ext uri="{FF2B5EF4-FFF2-40B4-BE49-F238E27FC236}">
                <a16:creationId xmlns:a16="http://schemas.microsoft.com/office/drawing/2014/main" id="{83B505C5-538F-0BCC-FF94-23A0BD001110}"/>
              </a:ext>
            </a:extLst>
          </p:cNvPr>
          <p:cNvSpPr txBox="1">
            <a:spLocks/>
          </p:cNvSpPr>
          <p:nvPr/>
        </p:nvSpPr>
        <p:spPr>
          <a:xfrm>
            <a:off x="9448800" y="6394177"/>
            <a:ext cx="2743200" cy="365125"/>
          </a:xfrm>
        </p:spPr>
        <p:txBody>
          <a:bodyPr/>
          <a:ls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a:lstStyle>
          <a:p>
            <a:pPr algn="r"/>
            <a:fld id="{07461F5B-1BDF-4D77-A755-C8D0FF6D81B8}" type="slidenum">
              <a:rPr kumimoji="1" lang="ja-JP" altLang="en-US" sz="1400" smtClean="0">
                <a:latin typeface="BIZ UDPゴシック" panose="020B0400000000000000" pitchFamily="50" charset="-128"/>
                <a:ea typeface="BIZ UDPゴシック" panose="020B0400000000000000" pitchFamily="50" charset="-128"/>
              </a:rPr>
              <a:pPr algn="r"/>
              <a:t>4</a:t>
            </a:fld>
            <a:endParaRPr kumimoji="1" lang="ja-JP" altLang="en-US" sz="1400" dirty="0">
              <a:latin typeface="BIZ UDPゴシック" panose="020B0400000000000000" pitchFamily="50" charset="-128"/>
              <a:ea typeface="BIZ UDPゴシック" panose="020B0400000000000000" pitchFamily="50" charset="-128"/>
            </a:endParaRPr>
          </a:p>
        </p:txBody>
      </p:sp>
      <p:graphicFrame>
        <p:nvGraphicFramePr>
          <p:cNvPr id="11" name="表 10">
            <a:extLst>
              <a:ext uri="{FF2B5EF4-FFF2-40B4-BE49-F238E27FC236}">
                <a16:creationId xmlns:a16="http://schemas.microsoft.com/office/drawing/2014/main" id="{64950C72-01D0-9601-5FC6-F8F01AB8283E}"/>
              </a:ext>
            </a:extLst>
          </p:cNvPr>
          <p:cNvGraphicFramePr>
            <a:graphicFrameLocks noGrp="1"/>
          </p:cNvGraphicFramePr>
          <p:nvPr>
            <p:extLst>
              <p:ext uri="{D42A27DB-BD31-4B8C-83A1-F6EECF244321}">
                <p14:modId xmlns:p14="http://schemas.microsoft.com/office/powerpoint/2010/main" val="6590413"/>
              </p:ext>
            </p:extLst>
          </p:nvPr>
        </p:nvGraphicFramePr>
        <p:xfrm>
          <a:off x="269358" y="621669"/>
          <a:ext cx="3090529" cy="365760"/>
        </p:xfrm>
        <a:graphic>
          <a:graphicData uri="http://schemas.openxmlformats.org/drawingml/2006/table">
            <a:tbl>
              <a:tblPr firstRow="1" bandRow="1">
                <a:tableStyleId>{5C22544A-7EE6-4342-B048-85BDC9FD1C3A}</a:tableStyleId>
              </a:tblPr>
              <a:tblGrid>
                <a:gridCol w="3090529">
                  <a:extLst>
                    <a:ext uri="{9D8B030D-6E8A-4147-A177-3AD203B41FA5}">
                      <a16:colId xmlns:a16="http://schemas.microsoft.com/office/drawing/2014/main" val="3666785507"/>
                    </a:ext>
                  </a:extLst>
                </a:gridCol>
              </a:tblGrid>
              <a:tr h="343456">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BIZ UDゴシック" panose="020B0400000000000000" pitchFamily="49" charset="-128"/>
                          <a:ea typeface="BIZ UDゴシック" panose="020B0400000000000000" pitchFamily="49" charset="-128"/>
                        </a:rPr>
                        <a:t>４　バックアップについて</a:t>
                      </a:r>
                    </a:p>
                  </a:txBody>
                  <a:tcPr>
                    <a:lnB w="76200" cap="flat" cmpd="sng" algn="ctr">
                      <a:solidFill>
                        <a:srgbClr val="FFC000"/>
                      </a:solidFill>
                      <a:prstDash val="solid"/>
                      <a:round/>
                      <a:headEnd type="none" w="med" len="med"/>
                      <a:tailEnd type="none" w="med" len="med"/>
                    </a:lnB>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741538960"/>
                  </a:ext>
                </a:extLst>
              </a:tr>
            </a:tbl>
          </a:graphicData>
        </a:graphic>
      </p:graphicFrame>
      <p:grpSp>
        <p:nvGrpSpPr>
          <p:cNvPr id="14" name="グループ化 13">
            <a:extLst>
              <a:ext uri="{FF2B5EF4-FFF2-40B4-BE49-F238E27FC236}">
                <a16:creationId xmlns:a16="http://schemas.microsoft.com/office/drawing/2014/main" id="{2614EEDB-2608-1D52-145E-CEBEB5A0410F}"/>
              </a:ext>
            </a:extLst>
          </p:cNvPr>
          <p:cNvGrpSpPr/>
          <p:nvPr/>
        </p:nvGrpSpPr>
        <p:grpSpPr>
          <a:xfrm>
            <a:off x="2893" y="48527"/>
            <a:ext cx="12189107" cy="401205"/>
            <a:chOff x="2893" y="48527"/>
            <a:chExt cx="12189107" cy="401205"/>
          </a:xfrm>
        </p:grpSpPr>
        <p:cxnSp>
          <p:nvCxnSpPr>
            <p:cNvPr id="15" name="直線コネクタ 14">
              <a:extLst>
                <a:ext uri="{FF2B5EF4-FFF2-40B4-BE49-F238E27FC236}">
                  <a16:creationId xmlns:a16="http://schemas.microsoft.com/office/drawing/2014/main" id="{31BEAC2B-2DBB-5BAB-E78A-D82F59F725B4}"/>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cxnSp>
          <p:nvCxnSpPr>
            <p:cNvPr id="16" name="直線コネクタ 15">
              <a:extLst>
                <a:ext uri="{FF2B5EF4-FFF2-40B4-BE49-F238E27FC236}">
                  <a16:creationId xmlns:a16="http://schemas.microsoft.com/office/drawing/2014/main" id="{787AA723-E3F1-087C-D3D5-2F99A97F1067}"/>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17" name="正方形/長方形 16">
              <a:extLst>
                <a:ext uri="{FF2B5EF4-FFF2-40B4-BE49-F238E27FC236}">
                  <a16:creationId xmlns:a16="http://schemas.microsoft.com/office/drawing/2014/main" id="{75320DD2-0ED3-5879-9FC4-FCC4B249F94D}"/>
                </a:ext>
              </a:extLst>
            </p:cNvPr>
            <p:cNvSpPr/>
            <p:nvPr/>
          </p:nvSpPr>
          <p:spPr>
            <a:xfrm>
              <a:off x="2893" y="48527"/>
              <a:ext cx="12189107" cy="369332"/>
            </a:xfrm>
            <a:prstGeom prst="rect">
              <a:avLst/>
            </a:prstGeom>
          </p:spPr>
          <p:txBody>
            <a:bodyPr wrap="square">
              <a:spAutoFit/>
            </a:bodyPr>
            <a:lstStyle/>
            <a:p>
              <a:r>
                <a:rPr lang="ja-JP" altLang="en-US" b="1" dirty="0">
                  <a:latin typeface="BIZ UDゴシック" panose="020B0400000000000000" pitchFamily="49" charset="-128"/>
                  <a:ea typeface="BIZ UDゴシック" panose="020B0400000000000000" pitchFamily="49" charset="-128"/>
                </a:rPr>
                <a:t>　第１回主なご意見</a:t>
              </a:r>
              <a:endParaRPr lang="en-US" altLang="ja-JP" b="1" dirty="0">
                <a:latin typeface="BIZ UDゴシック" panose="020B0400000000000000" pitchFamily="49" charset="-128"/>
                <a:ea typeface="BIZ UDゴシック" panose="020B0400000000000000" pitchFamily="49" charset="-128"/>
              </a:endParaRPr>
            </a:p>
          </p:txBody>
        </p:sp>
      </p:grpSp>
      <p:sp>
        <p:nvSpPr>
          <p:cNvPr id="3" name="テキスト ボックス 2">
            <a:extLst>
              <a:ext uri="{FF2B5EF4-FFF2-40B4-BE49-F238E27FC236}">
                <a16:creationId xmlns:a16="http://schemas.microsoft.com/office/drawing/2014/main" id="{7F2A0D96-6A72-E459-2DF7-73666E0A0A90}"/>
              </a:ext>
            </a:extLst>
          </p:cNvPr>
          <p:cNvSpPr txBox="1"/>
          <p:nvPr/>
        </p:nvSpPr>
        <p:spPr>
          <a:xfrm>
            <a:off x="312061" y="1050968"/>
            <a:ext cx="5153074" cy="338554"/>
          </a:xfrm>
          <a:prstGeom prst="rect">
            <a:avLst/>
          </a:prstGeom>
          <a:noFill/>
        </p:spPr>
        <p:txBody>
          <a:bodyPr wrap="square" rtlCol="0">
            <a:spAutoFit/>
          </a:bodyPr>
          <a:lstStyle/>
          <a:p>
            <a:r>
              <a:rPr kumimoji="1" lang="ja-JP" altLang="en-US" sz="1600" b="1" dirty="0">
                <a:latin typeface="BIZ UDゴシック" panose="020B0400000000000000" pitchFamily="49" charset="-128"/>
                <a:ea typeface="BIZ UDゴシック" panose="020B0400000000000000" pitchFamily="49" charset="-128"/>
              </a:rPr>
              <a:t>（１）機能について</a:t>
            </a:r>
          </a:p>
        </p:txBody>
      </p:sp>
      <p:sp>
        <p:nvSpPr>
          <p:cNvPr id="4" name="テキスト ボックス 3">
            <a:extLst>
              <a:ext uri="{FF2B5EF4-FFF2-40B4-BE49-F238E27FC236}">
                <a16:creationId xmlns:a16="http://schemas.microsoft.com/office/drawing/2014/main" id="{8A9A2D39-7C02-E273-ADD9-9CD838E8682A}"/>
              </a:ext>
            </a:extLst>
          </p:cNvPr>
          <p:cNvSpPr txBox="1"/>
          <p:nvPr/>
        </p:nvSpPr>
        <p:spPr>
          <a:xfrm>
            <a:off x="839972" y="1389522"/>
            <a:ext cx="11352028" cy="2277547"/>
          </a:xfrm>
          <a:prstGeom prst="rect">
            <a:avLst/>
          </a:prstGeom>
          <a:noFill/>
        </p:spPr>
        <p:txBody>
          <a:bodyPr wrap="square">
            <a:spAutoFit/>
          </a:bodyPr>
          <a:lstStyle/>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継続が困難となる国家機能は何か。</a:t>
            </a:r>
            <a:r>
              <a:rPr lang="ja-JP" altLang="en-US" sz="1400" u="sng" dirty="0">
                <a:latin typeface="BIZ UDゴシック" panose="020B0400000000000000" pitchFamily="49" charset="-128"/>
                <a:ea typeface="BIZ UDゴシック" panose="020B0400000000000000" pitchFamily="49" charset="-128"/>
              </a:rPr>
              <a:t>必要な代替の方式、バックアップを起動する時期、副首都に必要な機能、行政体制とはどういうものなのか、といった条件を導き出せれば。</a:t>
            </a:r>
            <a:endParaRPr lang="en-US" altLang="ja-JP" sz="1400" u="sng"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ワールドワイドでは、総理大臣から、「我が国はコントロールできている」というメッセージを出すことが重要。</a:t>
            </a:r>
            <a:endParaRPr lang="en-US" altLang="ja-JP" sz="1400" u="sng"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日本は、</a:t>
            </a:r>
            <a:r>
              <a:rPr lang="ja-JP" altLang="en-US" sz="1400" u="sng" dirty="0">
                <a:latin typeface="BIZ UDゴシック" panose="020B0400000000000000" pitchFamily="49" charset="-128"/>
                <a:ea typeface="BIZ UDゴシック" panose="020B0400000000000000" pitchFamily="49" charset="-128"/>
              </a:rPr>
              <a:t>各省庁ごとのＢＣＰの上に政府の業務継続計画が乗って</a:t>
            </a:r>
            <a:r>
              <a:rPr lang="ja-JP" altLang="en-US" sz="1400" dirty="0">
                <a:latin typeface="BIZ UDゴシック" panose="020B0400000000000000" pitchFamily="49" charset="-128"/>
                <a:ea typeface="BIZ UDゴシック" panose="020B0400000000000000" pitchFamily="49" charset="-128"/>
              </a:rPr>
              <a:t>いる体系。政府中枢機能のうち</a:t>
            </a:r>
            <a:r>
              <a:rPr lang="ja-JP" altLang="en-US" sz="1400" u="sng" dirty="0">
                <a:latin typeface="BIZ UDゴシック" panose="020B0400000000000000" pitchFamily="49" charset="-128"/>
                <a:ea typeface="BIZ UDゴシック" panose="020B0400000000000000" pitchFamily="49" charset="-128"/>
              </a:rPr>
              <a:t>非常時優先業務の詳細は、各省庁業務継続計画で確認する必要</a:t>
            </a:r>
            <a:r>
              <a:rPr lang="ja-JP" altLang="en-US" sz="1400" dirty="0">
                <a:latin typeface="BIZ UDゴシック" panose="020B0400000000000000" pitchFamily="49" charset="-128"/>
                <a:ea typeface="BIZ UDゴシック" panose="020B0400000000000000" pitchFamily="49" charset="-128"/>
              </a:rPr>
              <a:t>がある。</a:t>
            </a:r>
          </a:p>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政府中枢機能には、</a:t>
            </a:r>
            <a:r>
              <a:rPr lang="ja-JP" altLang="en-US" sz="1400" u="sng" dirty="0">
                <a:latin typeface="BIZ UDゴシック" panose="020B0400000000000000" pitchFamily="49" charset="-128"/>
                <a:ea typeface="BIZ UDゴシック" panose="020B0400000000000000" pitchFamily="49" charset="-128"/>
              </a:rPr>
              <a:t>意思決定に加え許認可業務の二段階</a:t>
            </a:r>
            <a:r>
              <a:rPr lang="ja-JP" altLang="en-US" sz="1400" dirty="0">
                <a:latin typeface="BIZ UDゴシック" panose="020B0400000000000000" pitchFamily="49" charset="-128"/>
                <a:ea typeface="BIZ UDゴシック" panose="020B0400000000000000" pitchFamily="49" charset="-128"/>
              </a:rPr>
              <a:t>がある。</a:t>
            </a:r>
          </a:p>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機能としては首相、官邸機能・各省庁の意思決定、各省庁の個別の仕事の継続の順に検討。</a:t>
            </a:r>
          </a:p>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ＢＣＰは、被害想定を掘り進めるよりも、機能が止まったらどうするかの観点が重要。</a:t>
            </a:r>
          </a:p>
        </p:txBody>
      </p:sp>
      <p:sp>
        <p:nvSpPr>
          <p:cNvPr id="7" name="テキスト ボックス 6">
            <a:extLst>
              <a:ext uri="{FF2B5EF4-FFF2-40B4-BE49-F238E27FC236}">
                <a16:creationId xmlns:a16="http://schemas.microsoft.com/office/drawing/2014/main" id="{E80CDA9C-870D-E548-CDF7-CB20B6BF5F2B}"/>
              </a:ext>
            </a:extLst>
          </p:cNvPr>
          <p:cNvSpPr txBox="1"/>
          <p:nvPr/>
        </p:nvSpPr>
        <p:spPr>
          <a:xfrm>
            <a:off x="839972" y="4175438"/>
            <a:ext cx="11352028" cy="1831271"/>
          </a:xfrm>
          <a:prstGeom prst="rect">
            <a:avLst/>
          </a:prstGeom>
          <a:noFill/>
        </p:spPr>
        <p:txBody>
          <a:bodyPr wrap="square">
            <a:spAutoFit/>
          </a:bodyPr>
          <a:lstStyle/>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検討の対象として、</a:t>
            </a:r>
            <a:r>
              <a:rPr lang="ja-JP" altLang="en-US" sz="1400" u="sng" dirty="0">
                <a:latin typeface="BIZ UDゴシック" panose="020B0400000000000000" pitchFamily="49" charset="-128"/>
                <a:ea typeface="BIZ UDゴシック" panose="020B0400000000000000" pitchFamily="49" charset="-128"/>
              </a:rPr>
              <a:t>政府中枢機能／政府中枢機能を成立させる基盤／金融・企業活動等の経済・経営資源（長期的視点）の３領域</a:t>
            </a:r>
            <a:r>
              <a:rPr lang="ja-JP" altLang="en-US" sz="1400" dirty="0">
                <a:latin typeface="BIZ UDゴシック" panose="020B0400000000000000" pitchFamily="49" charset="-128"/>
                <a:ea typeface="BIZ UDゴシック" panose="020B0400000000000000" pitchFamily="49" charset="-128"/>
              </a:rPr>
              <a:t>を想定する必要がある。</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u="sng" dirty="0">
                <a:latin typeface="BIZ UDゴシック" panose="020B0400000000000000" pitchFamily="49" charset="-128"/>
                <a:ea typeface="BIZ UDゴシック" panose="020B0400000000000000" pitchFamily="49" charset="-128"/>
              </a:rPr>
              <a:t>上記３領域と、事前移行／即時バックアップ／分散配置を組み合わせたマトリクスを作成してみてはどうか。</a:t>
            </a:r>
            <a:endParaRPr lang="en-US" altLang="ja-JP" sz="1400" u="sng"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日本は分担管理原則のもと、</a:t>
            </a:r>
            <a:r>
              <a:rPr lang="ja-JP" altLang="en-US" sz="1400" u="sng" dirty="0">
                <a:latin typeface="BIZ UDゴシック" panose="020B0400000000000000" pitchFamily="49" charset="-128"/>
                <a:ea typeface="BIZ UDゴシック" panose="020B0400000000000000" pitchFamily="49" charset="-128"/>
              </a:rPr>
              <a:t>総理大臣一人では決められない。戒厳令もないので首相に権限を集めることができない。それができるような法改正も検討する必要がある</a:t>
            </a:r>
            <a:r>
              <a:rPr lang="ja-JP" altLang="en-US" sz="1400" dirty="0">
                <a:latin typeface="BIZ UDゴシック" panose="020B0400000000000000" pitchFamily="49" charset="-128"/>
                <a:ea typeface="BIZ UDゴシック" panose="020B0400000000000000" pitchFamily="49" charset="-128"/>
              </a:rPr>
              <a:t>のではないか。</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6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パンデミックなどで人が集まれない中で、どうやって政府機能を維持するのか考えるべき。</a:t>
            </a:r>
            <a:r>
              <a:rPr lang="ja-JP" altLang="en-US" sz="1400" u="sng" dirty="0">
                <a:latin typeface="BIZ UDゴシック" panose="020B0400000000000000" pitchFamily="49" charset="-128"/>
                <a:ea typeface="BIZ UDゴシック" panose="020B0400000000000000" pitchFamily="49" charset="-128"/>
              </a:rPr>
              <a:t>オンラインで国会や閣議（全会一致原則）を開催することができるような法改正が必要。</a:t>
            </a:r>
            <a:endParaRPr lang="en-US" altLang="ja-JP" sz="1400" u="sng" dirty="0">
              <a:latin typeface="BIZ UDゴシック" panose="020B0400000000000000" pitchFamily="49" charset="-128"/>
              <a:ea typeface="BIZ UDゴシック" panose="020B0400000000000000" pitchFamily="49" charset="-128"/>
            </a:endParaRPr>
          </a:p>
        </p:txBody>
      </p:sp>
      <p:sp>
        <p:nvSpPr>
          <p:cNvPr id="8" name="テキスト ボックス 7">
            <a:extLst>
              <a:ext uri="{FF2B5EF4-FFF2-40B4-BE49-F238E27FC236}">
                <a16:creationId xmlns:a16="http://schemas.microsoft.com/office/drawing/2014/main" id="{53687CE5-AE9C-3B10-B872-BC630978C0F3}"/>
              </a:ext>
            </a:extLst>
          </p:cNvPr>
          <p:cNvSpPr txBox="1"/>
          <p:nvPr/>
        </p:nvSpPr>
        <p:spPr>
          <a:xfrm>
            <a:off x="312061" y="3861042"/>
            <a:ext cx="4089818" cy="338554"/>
          </a:xfrm>
          <a:prstGeom prst="rect">
            <a:avLst/>
          </a:prstGeom>
          <a:noFill/>
        </p:spPr>
        <p:txBody>
          <a:bodyPr wrap="square" rtlCol="0">
            <a:spAutoFit/>
          </a:bodyPr>
          <a:lstStyle/>
          <a:p>
            <a:r>
              <a:rPr kumimoji="1" lang="ja-JP" altLang="en-US" sz="1600" b="1" dirty="0">
                <a:latin typeface="BIZ UDゴシック" panose="020B0400000000000000" pitchFamily="49" charset="-128"/>
                <a:ea typeface="BIZ UDゴシック" panose="020B0400000000000000" pitchFamily="49" charset="-128"/>
              </a:rPr>
              <a:t>（２）方法の検討について</a:t>
            </a:r>
          </a:p>
        </p:txBody>
      </p:sp>
    </p:spTree>
    <p:extLst>
      <p:ext uri="{BB962C8B-B14F-4D97-AF65-F5344CB8AC3E}">
        <p14:creationId xmlns:p14="http://schemas.microsoft.com/office/powerpoint/2010/main" val="2855984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B3286-8F41-0079-7AEA-24C8DA750247}"/>
            </a:ext>
          </a:extLst>
        </p:cNvPr>
        <p:cNvGrpSpPr/>
        <p:nvPr/>
      </p:nvGrpSpPr>
      <p:grpSpPr>
        <a:xfrm>
          <a:off x="0" y="0"/>
          <a:ext cx="0" cy="0"/>
          <a:chOff x="0" y="0"/>
          <a:chExt cx="0" cy="0"/>
        </a:xfrm>
      </p:grpSpPr>
      <p:sp>
        <p:nvSpPr>
          <p:cNvPr id="6" name="スライド番号プレースホルダー 1">
            <a:extLst>
              <a:ext uri="{FF2B5EF4-FFF2-40B4-BE49-F238E27FC236}">
                <a16:creationId xmlns:a16="http://schemas.microsoft.com/office/drawing/2014/main" id="{C1C5CDF5-C604-F2BD-F628-79A0C4C153B7}"/>
              </a:ext>
            </a:extLst>
          </p:cNvPr>
          <p:cNvSpPr txBox="1">
            <a:spLocks/>
          </p:cNvSpPr>
          <p:nvPr/>
        </p:nvSpPr>
        <p:spPr>
          <a:xfrm>
            <a:off x="9448800" y="6394177"/>
            <a:ext cx="2743200" cy="365125"/>
          </a:xfrm>
        </p:spPr>
        <p:txBody>
          <a:bodyPr/>
          <a:ls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a:lstStyle>
          <a:p>
            <a:pPr algn="r"/>
            <a:fld id="{07461F5B-1BDF-4D77-A755-C8D0FF6D81B8}" type="slidenum">
              <a:rPr kumimoji="1" lang="ja-JP" altLang="en-US" sz="1400" smtClean="0">
                <a:latin typeface="BIZ UDPゴシック" panose="020B0400000000000000" pitchFamily="50" charset="-128"/>
                <a:ea typeface="BIZ UDPゴシック" panose="020B0400000000000000" pitchFamily="50" charset="-128"/>
              </a:rPr>
              <a:pPr algn="r"/>
              <a:t>5</a:t>
            </a:fld>
            <a:endParaRPr kumimoji="1" lang="ja-JP" altLang="en-US" sz="1400" dirty="0">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1F1A22F1-5A66-9F97-0F76-B21A8566B16D}"/>
              </a:ext>
            </a:extLst>
          </p:cNvPr>
          <p:cNvSpPr txBox="1"/>
          <p:nvPr/>
        </p:nvSpPr>
        <p:spPr>
          <a:xfrm>
            <a:off x="468271" y="1008378"/>
            <a:ext cx="11408296" cy="5693866"/>
          </a:xfrm>
          <a:prstGeom prst="rect">
            <a:avLst/>
          </a:prstGeom>
          <a:noFill/>
          <a:ln w="12700">
            <a:solidFill>
              <a:schemeClr val="tx1"/>
            </a:solidFill>
          </a:ln>
        </p:spPr>
        <p:txBody>
          <a:bodyPr wrap="square">
            <a:spAutoFit/>
          </a:bodyPr>
          <a:lstStyle/>
          <a:p>
            <a:pPr>
              <a:spcBef>
                <a:spcPts val="800"/>
              </a:spcBef>
            </a:pPr>
            <a:r>
              <a:rPr lang="en-US" altLang="ja-JP" sz="1600" b="1" dirty="0">
                <a:latin typeface="BIZ UDゴシック" panose="020B0400000000000000" pitchFamily="49" charset="-128"/>
                <a:ea typeface="BIZ UDゴシック" panose="020B0400000000000000" pitchFamily="49" charset="-128"/>
              </a:rPr>
              <a:t>【</a:t>
            </a:r>
            <a:r>
              <a:rPr lang="ja-JP" altLang="en-US" sz="1600" b="1" dirty="0">
                <a:latin typeface="BIZ UDゴシック" panose="020B0400000000000000" pitchFamily="49" charset="-128"/>
                <a:ea typeface="BIZ UDゴシック" panose="020B0400000000000000" pitchFamily="49" charset="-128"/>
              </a:rPr>
              <a:t>災害・被害</a:t>
            </a:r>
            <a:r>
              <a:rPr lang="en-US" altLang="ja-JP" sz="1600" b="1" dirty="0">
                <a:latin typeface="BIZ UDゴシック" panose="020B0400000000000000" pitchFamily="49" charset="-128"/>
                <a:ea typeface="BIZ UDゴシック" panose="020B0400000000000000" pitchFamily="49" charset="-128"/>
              </a:rPr>
              <a:t>】</a:t>
            </a:r>
          </a:p>
          <a:p>
            <a:pPr marL="285750" indent="-285750">
              <a:spcBef>
                <a:spcPts val="8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ここでは、東京圏を越える広範囲に甚大な影響を及ぼし、また政府・各省庁において業務継続計画が策定されていない「富士山噴火・広域降灰」と「首都直下地震との複合災害」を扱う。</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8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本検討会議で</a:t>
            </a:r>
            <a:r>
              <a:rPr lang="ja-JP" altLang="en-US" sz="1400" b="1" u="sng" dirty="0">
                <a:latin typeface="BIZ UDゴシック" panose="020B0400000000000000" pitchFamily="49" charset="-128"/>
                <a:ea typeface="BIZ UDゴシック" panose="020B0400000000000000" pitchFamily="49" charset="-128"/>
              </a:rPr>
              <a:t>「複合災害」</a:t>
            </a:r>
            <a:r>
              <a:rPr lang="ja-JP" altLang="en-US" sz="1400" dirty="0">
                <a:latin typeface="BIZ UDゴシック" panose="020B0400000000000000" pitchFamily="49" charset="-128"/>
                <a:ea typeface="BIZ UDゴシック" panose="020B0400000000000000" pitchFamily="49" charset="-128"/>
              </a:rPr>
              <a:t>とは、「同時又は連続して２以上の災害が発生し、それらの影響が複合化することにより、</a:t>
            </a:r>
            <a:r>
              <a:rPr lang="ja-JP" altLang="en-US" sz="1400" b="1" u="sng" dirty="0">
                <a:latin typeface="BIZ UDゴシック" panose="020B0400000000000000" pitchFamily="49" charset="-128"/>
                <a:ea typeface="BIZ UDゴシック" panose="020B0400000000000000" pitchFamily="49" charset="-128"/>
              </a:rPr>
              <a:t>東京圏における電力、情報通信といった重要なライフラインや交通インフラの被害が深刻化し、又は復旧対応が困難となるなどによって、首都中枢機能の維持が困難になる事象</a:t>
            </a:r>
            <a:r>
              <a:rPr lang="ja-JP" altLang="en-US" sz="1400" dirty="0">
                <a:latin typeface="BIZ UDゴシック" panose="020B0400000000000000" pitchFamily="49" charset="-128"/>
                <a:ea typeface="BIZ UDゴシック" panose="020B0400000000000000" pitchFamily="49" charset="-128"/>
              </a:rPr>
              <a:t>」とする。（災害間の期間等は問わない。）</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8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具体的には、首都直下地震発災後の後続災害として、</a:t>
            </a:r>
            <a:r>
              <a:rPr lang="ja-JP" altLang="en-US" sz="1400" b="1" u="sng" dirty="0">
                <a:latin typeface="BIZ UDゴシック" panose="020B0400000000000000" pitchFamily="49" charset="-128"/>
                <a:ea typeface="BIZ UDゴシック" panose="020B0400000000000000" pitchFamily="49" charset="-128"/>
              </a:rPr>
              <a:t>地震、河川氾濫、高潮氾濫、台風、酷暑／厳冬といった自然災害</a:t>
            </a:r>
            <a:r>
              <a:rPr lang="ja-JP" altLang="en-US" sz="1400" dirty="0">
                <a:latin typeface="BIZ UDゴシック" panose="020B0400000000000000" pitchFamily="49" charset="-128"/>
                <a:ea typeface="BIZ UDゴシック" panose="020B0400000000000000" pitchFamily="49" charset="-128"/>
              </a:rPr>
              <a:t>に加え、</a:t>
            </a:r>
            <a:r>
              <a:rPr lang="ja-JP" altLang="en-US" sz="1400" b="1" u="sng" dirty="0">
                <a:latin typeface="BIZ UDゴシック" panose="020B0400000000000000" pitchFamily="49" charset="-128"/>
                <a:ea typeface="BIZ UDゴシック" panose="020B0400000000000000" pitchFamily="49" charset="-128"/>
              </a:rPr>
              <a:t>原子力災害、国民保護事案、サイバー攻撃、事故（大規模火災、ブラックアウト、大規模通信障害）、感染症といった自然災害以外</a:t>
            </a:r>
            <a:r>
              <a:rPr lang="ja-JP" altLang="en-US" sz="1400" u="sng" dirty="0">
                <a:latin typeface="BIZ UDゴシック" panose="020B0400000000000000" pitchFamily="49" charset="-128"/>
                <a:ea typeface="BIZ UDゴシック" panose="020B0400000000000000" pitchFamily="49" charset="-128"/>
              </a:rPr>
              <a:t>も</a:t>
            </a:r>
            <a:r>
              <a:rPr lang="ja-JP" altLang="en-US" sz="1400" dirty="0">
                <a:latin typeface="BIZ UDゴシック" panose="020B0400000000000000" pitchFamily="49" charset="-128"/>
                <a:ea typeface="BIZ UDゴシック" panose="020B0400000000000000" pitchFamily="49" charset="-128"/>
              </a:rPr>
              <a:t>組み合わせた複合災害を扱う。</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8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首都中枢機能の維持に必要となる「①政府中枢機能　②政府中枢機能を成立させる基盤　③金融・企業活動等の経済・経営視点」の３領域のうち、</a:t>
            </a:r>
            <a:r>
              <a:rPr lang="ja-JP" altLang="en-US" sz="1400" b="1" u="sng" dirty="0">
                <a:latin typeface="BIZ UDゴシック" panose="020B0400000000000000" pitchFamily="49" charset="-128"/>
                <a:ea typeface="BIZ UDゴシック" panose="020B0400000000000000" pitchFamily="49" charset="-128"/>
              </a:rPr>
              <a:t>今回は「①政府中枢機能」について、当該機能が維持できない被害が引き起こされた場合を想定</a:t>
            </a:r>
            <a:r>
              <a:rPr lang="ja-JP" altLang="en-US" sz="1400" dirty="0">
                <a:latin typeface="BIZ UDゴシック" panose="020B0400000000000000" pitchFamily="49" charset="-128"/>
                <a:ea typeface="BIZ UDゴシック" panose="020B0400000000000000" pitchFamily="49" charset="-128"/>
              </a:rPr>
              <a:t>する。</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800"/>
              </a:spcBef>
              <a:buFont typeface="Arial" panose="020B0604020202020204" pitchFamily="34" charset="0"/>
              <a:buChar char="•"/>
            </a:pPr>
            <a:r>
              <a:rPr lang="ja-JP" altLang="en-US" sz="1400" b="1" u="sng" dirty="0">
                <a:latin typeface="BIZ UDゴシック" panose="020B0400000000000000" pitchFamily="49" charset="-128"/>
                <a:ea typeface="BIZ UDゴシック" panose="020B0400000000000000" pitchFamily="49" charset="-128"/>
              </a:rPr>
              <a:t>被害について、ライフラインは電力、情報通信への影響を重視し、</a:t>
            </a:r>
            <a:r>
              <a:rPr lang="ja-JP" altLang="en-US" sz="1400" dirty="0">
                <a:latin typeface="BIZ UDゴシック" panose="020B0400000000000000" pitchFamily="49" charset="-128"/>
                <a:ea typeface="BIZ UDゴシック" panose="020B0400000000000000" pitchFamily="49" charset="-128"/>
              </a:rPr>
              <a:t>これにより派生する被害や影響を整理する。</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8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また、</a:t>
            </a:r>
            <a:r>
              <a:rPr lang="ja-JP" altLang="en-US" sz="1400" b="1" u="sng" dirty="0">
                <a:latin typeface="BIZ UDゴシック" panose="020B0400000000000000" pitchFamily="49" charset="-128"/>
                <a:ea typeface="BIZ UDゴシック" panose="020B0400000000000000" pitchFamily="49" charset="-128"/>
              </a:rPr>
              <a:t>交通インフラへの影響も確認し、人員の移動や物流に派生する影響も整理</a:t>
            </a:r>
            <a:r>
              <a:rPr lang="ja-JP" altLang="en-US" sz="1400" dirty="0">
                <a:latin typeface="BIZ UDゴシック" panose="020B0400000000000000" pitchFamily="49" charset="-128"/>
                <a:ea typeface="BIZ UDゴシック" panose="020B0400000000000000" pitchFamily="49" charset="-128"/>
              </a:rPr>
              <a:t>する。</a:t>
            </a:r>
            <a:endParaRPr lang="en-US" altLang="ja-JP" sz="1400" dirty="0">
              <a:latin typeface="BIZ UDゴシック" panose="020B0400000000000000" pitchFamily="49" charset="-128"/>
              <a:ea typeface="BIZ UDゴシック" panose="020B0400000000000000" pitchFamily="49" charset="-128"/>
            </a:endParaRPr>
          </a:p>
          <a:p>
            <a:pPr>
              <a:spcBef>
                <a:spcPts val="800"/>
              </a:spcBef>
            </a:pPr>
            <a:endParaRPr lang="en-US" altLang="ja-JP" sz="1400" dirty="0">
              <a:latin typeface="BIZ UDゴシック" panose="020B0400000000000000" pitchFamily="49" charset="-128"/>
              <a:ea typeface="BIZ UDゴシック" panose="020B0400000000000000" pitchFamily="49" charset="-128"/>
            </a:endParaRPr>
          </a:p>
          <a:p>
            <a:pPr>
              <a:spcBef>
                <a:spcPts val="800"/>
              </a:spcBef>
            </a:pPr>
            <a:r>
              <a:rPr lang="en-US" altLang="ja-JP" sz="1600" b="1" dirty="0">
                <a:latin typeface="BIZ UDゴシック" panose="020B0400000000000000" pitchFamily="49" charset="-128"/>
                <a:ea typeface="BIZ UDゴシック" panose="020B0400000000000000" pitchFamily="49" charset="-128"/>
              </a:rPr>
              <a:t>【</a:t>
            </a:r>
            <a:r>
              <a:rPr lang="ja-JP" altLang="en-US" sz="1600" b="1" dirty="0">
                <a:latin typeface="BIZ UDゴシック" panose="020B0400000000000000" pitchFamily="49" charset="-128"/>
                <a:ea typeface="BIZ UDゴシック" panose="020B0400000000000000" pitchFamily="49" charset="-128"/>
              </a:rPr>
              <a:t>被害への対応</a:t>
            </a:r>
            <a:r>
              <a:rPr lang="en-US" altLang="ja-JP" sz="1600" b="1" dirty="0">
                <a:latin typeface="BIZ UDゴシック" panose="020B0400000000000000" pitchFamily="49" charset="-128"/>
                <a:ea typeface="BIZ UDゴシック" panose="020B0400000000000000" pitchFamily="49" charset="-128"/>
              </a:rPr>
              <a:t>】</a:t>
            </a:r>
          </a:p>
          <a:p>
            <a:pPr marL="285750" indent="-285750">
              <a:spcBef>
                <a:spcPts val="800"/>
              </a:spcBef>
              <a:buFont typeface="Arial" panose="020B0604020202020204" pitchFamily="34" charset="0"/>
              <a:buChar char="•"/>
            </a:pPr>
            <a:r>
              <a:rPr lang="ja-JP" altLang="en-US" sz="1400" b="1" u="sng" dirty="0">
                <a:latin typeface="BIZ UDゴシック" panose="020B0400000000000000" pitchFamily="49" charset="-128"/>
                <a:ea typeface="BIZ UDゴシック" panose="020B0400000000000000" pitchFamily="49" charset="-128"/>
              </a:rPr>
              <a:t>災害の予見可能性</a:t>
            </a:r>
            <a:r>
              <a:rPr lang="ja-JP" altLang="en-US" sz="1400" dirty="0">
                <a:latin typeface="BIZ UDゴシック" panose="020B0400000000000000" pitchFamily="49" charset="-128"/>
                <a:ea typeface="BIZ UDゴシック" panose="020B0400000000000000" pitchFamily="49" charset="-128"/>
              </a:rPr>
              <a:t>の観点から分類し、</a:t>
            </a:r>
            <a:r>
              <a:rPr lang="ja-JP" altLang="en-US" sz="1400" b="1" u="sng" dirty="0">
                <a:latin typeface="BIZ UDゴシック" panose="020B0400000000000000" pitchFamily="49" charset="-128"/>
                <a:ea typeface="BIZ UDゴシック" panose="020B0400000000000000" pitchFamily="49" charset="-128"/>
              </a:rPr>
              <a:t>被害へのバックアップの方法（タイミング、代替拠点等）が変わることを整理。</a:t>
            </a:r>
            <a:endParaRPr lang="en-US" altLang="ja-JP" sz="1400" b="1" u="sng" dirty="0">
              <a:latin typeface="BIZ UDゴシック" panose="020B0400000000000000" pitchFamily="49" charset="-128"/>
              <a:ea typeface="BIZ UDゴシック" panose="020B0400000000000000" pitchFamily="49" charset="-128"/>
            </a:endParaRPr>
          </a:p>
          <a:p>
            <a:pPr marL="285750" indent="-285750">
              <a:spcBef>
                <a:spcPts val="800"/>
              </a:spcBef>
              <a:buFont typeface="Arial" panose="020B0604020202020204" pitchFamily="34" charset="0"/>
              <a:buChar char="•"/>
            </a:pPr>
            <a:r>
              <a:rPr lang="ja-JP" altLang="en-US" sz="1400" b="1" u="sng" dirty="0">
                <a:latin typeface="BIZ UDゴシック" panose="020B0400000000000000" pitchFamily="49" charset="-128"/>
                <a:ea typeface="BIZ UDゴシック" panose="020B0400000000000000" pitchFamily="49" charset="-128"/>
              </a:rPr>
              <a:t>災害ごとに、大阪が同時に、重要ライフラインやインフラに影響を受ける可能性を検討する。</a:t>
            </a:r>
            <a:endParaRPr lang="en-US" altLang="ja-JP" sz="1400" dirty="0">
              <a:latin typeface="BIZ UDゴシック" panose="020B0400000000000000" pitchFamily="49" charset="-128"/>
              <a:ea typeface="BIZ UDゴシック" panose="020B0400000000000000" pitchFamily="49" charset="-128"/>
            </a:endParaRPr>
          </a:p>
          <a:p>
            <a:pPr marL="285750" indent="-285750">
              <a:spcBef>
                <a:spcPts val="800"/>
              </a:spcBef>
              <a:buFont typeface="Arial" panose="020B0604020202020204" pitchFamily="34" charset="0"/>
              <a:buChar char="•"/>
            </a:pPr>
            <a:r>
              <a:rPr lang="ja-JP" altLang="en-US" sz="1400" b="1" u="sng" dirty="0">
                <a:latin typeface="BIZ UDゴシック" panose="020B0400000000000000" pitchFamily="49" charset="-128"/>
                <a:ea typeface="BIZ UDゴシック" panose="020B0400000000000000" pitchFamily="49" charset="-128"/>
              </a:rPr>
              <a:t>東京圏と同時に電力・情報通信等が機能停止しないことを確認する。</a:t>
            </a:r>
            <a:endParaRPr lang="en-US" altLang="ja-JP" sz="1400" b="1" u="sng" dirty="0">
              <a:latin typeface="BIZ UDゴシック" panose="020B0400000000000000" pitchFamily="49" charset="-128"/>
              <a:ea typeface="BIZ UDゴシック" panose="020B0400000000000000" pitchFamily="49" charset="-128"/>
            </a:endParaRPr>
          </a:p>
          <a:p>
            <a:pPr marL="285750" indent="-285750">
              <a:spcBef>
                <a:spcPts val="800"/>
              </a:spcBef>
              <a:buFont typeface="Arial" panose="020B0604020202020204" pitchFamily="34" charset="0"/>
              <a:buChar char="•"/>
            </a:pPr>
            <a:r>
              <a:rPr lang="ja-JP" altLang="en-US" sz="1400" dirty="0">
                <a:latin typeface="BIZ UDゴシック" panose="020B0400000000000000" pitchFamily="49" charset="-128"/>
                <a:ea typeface="BIZ UDゴシック" panose="020B0400000000000000" pitchFamily="49" charset="-128"/>
              </a:rPr>
              <a:t>政府の非常時優先業務に必要な資源や、オンライン対応を見据えた新たな法的整理など、バックアップを実現するためにあらかじめ準備しておくことを整理する。</a:t>
            </a:r>
            <a:endParaRPr lang="en-US" altLang="ja-JP" sz="1400" dirty="0">
              <a:latin typeface="BIZ UDゴシック" panose="020B0400000000000000" pitchFamily="49" charset="-128"/>
              <a:ea typeface="BIZ UDゴシック" panose="020B0400000000000000" pitchFamily="49" charset="-128"/>
            </a:endParaRPr>
          </a:p>
        </p:txBody>
      </p:sp>
      <p:grpSp>
        <p:nvGrpSpPr>
          <p:cNvPr id="14" name="グループ化 13">
            <a:extLst>
              <a:ext uri="{FF2B5EF4-FFF2-40B4-BE49-F238E27FC236}">
                <a16:creationId xmlns:a16="http://schemas.microsoft.com/office/drawing/2014/main" id="{1F3C9551-3A69-8065-FF06-652604ECCC34}"/>
              </a:ext>
            </a:extLst>
          </p:cNvPr>
          <p:cNvGrpSpPr/>
          <p:nvPr/>
        </p:nvGrpSpPr>
        <p:grpSpPr>
          <a:xfrm>
            <a:off x="2893" y="48527"/>
            <a:ext cx="12189107" cy="401205"/>
            <a:chOff x="2893" y="48527"/>
            <a:chExt cx="12189107" cy="401205"/>
          </a:xfrm>
        </p:grpSpPr>
        <p:cxnSp>
          <p:nvCxnSpPr>
            <p:cNvPr id="15" name="直線コネクタ 14">
              <a:extLst>
                <a:ext uri="{FF2B5EF4-FFF2-40B4-BE49-F238E27FC236}">
                  <a16:creationId xmlns:a16="http://schemas.microsoft.com/office/drawing/2014/main" id="{3868BEFA-B5C0-A4A5-F355-F2BFBB2C4B77}"/>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cxnSp>
          <p:nvCxnSpPr>
            <p:cNvPr id="16" name="直線コネクタ 15">
              <a:extLst>
                <a:ext uri="{FF2B5EF4-FFF2-40B4-BE49-F238E27FC236}">
                  <a16:creationId xmlns:a16="http://schemas.microsoft.com/office/drawing/2014/main" id="{2B285FE4-ABA4-915B-F0C6-B08B63EB1D7F}"/>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17" name="正方形/長方形 16">
              <a:extLst>
                <a:ext uri="{FF2B5EF4-FFF2-40B4-BE49-F238E27FC236}">
                  <a16:creationId xmlns:a16="http://schemas.microsoft.com/office/drawing/2014/main" id="{CEBB4AE4-3C8F-6791-D13E-7BC6A9D3EF6C}"/>
                </a:ext>
              </a:extLst>
            </p:cNvPr>
            <p:cNvSpPr/>
            <p:nvPr/>
          </p:nvSpPr>
          <p:spPr>
            <a:xfrm>
              <a:off x="2893" y="48527"/>
              <a:ext cx="12189107" cy="369332"/>
            </a:xfrm>
            <a:prstGeom prst="rect">
              <a:avLst/>
            </a:prstGeom>
          </p:spPr>
          <p:txBody>
            <a:bodyPr wrap="square">
              <a:spAutoFit/>
            </a:bodyPr>
            <a:lstStyle/>
            <a:p>
              <a:r>
                <a:rPr lang="ja-JP" altLang="en-US" b="1" dirty="0">
                  <a:latin typeface="BIZ UDゴシック" panose="020B0400000000000000" pitchFamily="49" charset="-128"/>
                  <a:ea typeface="BIZ UDゴシック" panose="020B0400000000000000" pitchFamily="49" charset="-128"/>
                </a:rPr>
                <a:t>　第１回主なご意見</a:t>
              </a:r>
              <a:endParaRPr lang="en-US" altLang="ja-JP" b="1" dirty="0">
                <a:latin typeface="BIZ UDゴシック" panose="020B0400000000000000" pitchFamily="49" charset="-128"/>
                <a:ea typeface="BIZ UDゴシック" panose="020B0400000000000000" pitchFamily="49" charset="-128"/>
              </a:endParaRPr>
            </a:p>
          </p:txBody>
        </p:sp>
      </p:grpSp>
      <p:graphicFrame>
        <p:nvGraphicFramePr>
          <p:cNvPr id="2" name="表 1">
            <a:extLst>
              <a:ext uri="{FF2B5EF4-FFF2-40B4-BE49-F238E27FC236}">
                <a16:creationId xmlns:a16="http://schemas.microsoft.com/office/drawing/2014/main" id="{4D125214-6770-C0B6-6F3C-65D3FC17E75D}"/>
              </a:ext>
            </a:extLst>
          </p:cNvPr>
          <p:cNvGraphicFramePr>
            <a:graphicFrameLocks noGrp="1"/>
          </p:cNvGraphicFramePr>
          <p:nvPr>
            <p:extLst>
              <p:ext uri="{D42A27DB-BD31-4B8C-83A1-F6EECF244321}">
                <p14:modId xmlns:p14="http://schemas.microsoft.com/office/powerpoint/2010/main" val="642103397"/>
              </p:ext>
            </p:extLst>
          </p:nvPr>
        </p:nvGraphicFramePr>
        <p:xfrm>
          <a:off x="269357" y="494076"/>
          <a:ext cx="6535704" cy="365760"/>
        </p:xfrm>
        <a:graphic>
          <a:graphicData uri="http://schemas.openxmlformats.org/drawingml/2006/table">
            <a:tbl>
              <a:tblPr firstRow="1" bandRow="1">
                <a:tableStyleId>{5C22544A-7EE6-4342-B048-85BDC9FD1C3A}</a:tableStyleId>
              </a:tblPr>
              <a:tblGrid>
                <a:gridCol w="6535704">
                  <a:extLst>
                    <a:ext uri="{9D8B030D-6E8A-4147-A177-3AD203B41FA5}">
                      <a16:colId xmlns:a16="http://schemas.microsoft.com/office/drawing/2014/main" val="3666785507"/>
                    </a:ext>
                  </a:extLst>
                </a:gridCol>
              </a:tblGrid>
              <a:tr h="343456">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BIZ UDゴシック" panose="020B0400000000000000" pitchFamily="49" charset="-128"/>
                          <a:ea typeface="BIZ UDゴシック" panose="020B0400000000000000" pitchFamily="49" charset="-128"/>
                        </a:rPr>
                        <a:t>５　第１回のご意見を踏まえた、今後の検討方向性まとめ</a:t>
                      </a:r>
                    </a:p>
                  </a:txBody>
                  <a:tcPr>
                    <a:lnB w="76200" cap="flat" cmpd="sng" algn="ctr">
                      <a:solidFill>
                        <a:srgbClr val="FFC000"/>
                      </a:solidFill>
                      <a:prstDash val="solid"/>
                      <a:round/>
                      <a:headEnd type="none" w="med" len="med"/>
                      <a:tailEnd type="none" w="med" len="med"/>
                    </a:lnB>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741538960"/>
                  </a:ext>
                </a:extLst>
              </a:tr>
            </a:tbl>
          </a:graphicData>
        </a:graphic>
      </p:graphicFrame>
    </p:spTree>
    <p:extLst>
      <p:ext uri="{BB962C8B-B14F-4D97-AF65-F5344CB8AC3E}">
        <p14:creationId xmlns:p14="http://schemas.microsoft.com/office/powerpoint/2010/main" val="77632970"/>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1845</Words>
  <Application>Microsoft Office PowerPoint</Application>
  <DocSecurity>0</DocSecurity>
  <PresentationFormat>ワイド画面</PresentationFormat>
  <Paragraphs>95</Paragraphs>
  <Slides>6</Slides>
  <Notes>5</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6</vt:i4>
      </vt:variant>
    </vt:vector>
  </HeadingPairs>
  <TitlesOfParts>
    <vt:vector size="15" baseType="lpstr">
      <vt:lpstr>BIZ UDPゴシック</vt:lpstr>
      <vt:lpstr>BIZ UDゴシック</vt:lpstr>
      <vt:lpstr>HGP創英角ゴシックUB</vt:lpstr>
      <vt:lpstr>HG創英角ｺﾞｼｯｸUB</vt:lpstr>
      <vt:lpstr>Meiryo UI</vt:lpstr>
      <vt:lpstr>Arial</vt:lpstr>
      <vt:lpstr>Calibri</vt:lpstr>
      <vt:lpstr>Wingdings</vt:lpstr>
      <vt:lpstr>ChatGPT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2026-08-18T09:21:24Z</dcterms:created>
  <dcterms:modified xsi:type="dcterms:W3CDTF">2026-08-18T09:21:32Z</dcterms:modified>
</cp:coreProperties>
</file>