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7" r:id="rId2"/>
    <p:sldId id="259" r:id="rId3"/>
  </p:sldIdLst>
  <p:sldSz cx="12801600" cy="9601200" type="A3"/>
  <p:notesSz cx="6807200" cy="9939338"/>
  <p:defaultTextStyle>
    <a:defPPr>
      <a:defRPr lang="ja-JP"/>
    </a:defPPr>
    <a:lvl1pPr marL="0" algn="l" defTabSz="1280160" rtl="0" eaLnBrk="1" latinLnBrk="0" hangingPunct="1">
      <a:defRPr kumimoji="1" sz="2500" kern="1200">
        <a:solidFill>
          <a:schemeClr val="tx1"/>
        </a:solidFill>
        <a:latin typeface="+mn-lt"/>
        <a:ea typeface="+mn-ea"/>
        <a:cs typeface="+mn-cs"/>
      </a:defRPr>
    </a:lvl1pPr>
    <a:lvl2pPr marL="640080" algn="l" defTabSz="1280160" rtl="0" eaLnBrk="1" latinLnBrk="0" hangingPunct="1">
      <a:defRPr kumimoji="1" sz="2500" kern="1200">
        <a:solidFill>
          <a:schemeClr val="tx1"/>
        </a:solidFill>
        <a:latin typeface="+mn-lt"/>
        <a:ea typeface="+mn-ea"/>
        <a:cs typeface="+mn-cs"/>
      </a:defRPr>
    </a:lvl2pPr>
    <a:lvl3pPr marL="1280160" algn="l" defTabSz="1280160" rtl="0" eaLnBrk="1" latinLnBrk="0" hangingPunct="1">
      <a:defRPr kumimoji="1" sz="2500" kern="1200">
        <a:solidFill>
          <a:schemeClr val="tx1"/>
        </a:solidFill>
        <a:latin typeface="+mn-lt"/>
        <a:ea typeface="+mn-ea"/>
        <a:cs typeface="+mn-cs"/>
      </a:defRPr>
    </a:lvl3pPr>
    <a:lvl4pPr marL="1920240" algn="l" defTabSz="1280160" rtl="0" eaLnBrk="1" latinLnBrk="0" hangingPunct="1">
      <a:defRPr kumimoji="1" sz="2500" kern="1200">
        <a:solidFill>
          <a:schemeClr val="tx1"/>
        </a:solidFill>
        <a:latin typeface="+mn-lt"/>
        <a:ea typeface="+mn-ea"/>
        <a:cs typeface="+mn-cs"/>
      </a:defRPr>
    </a:lvl4pPr>
    <a:lvl5pPr marL="2560320" algn="l" defTabSz="1280160" rtl="0" eaLnBrk="1" latinLnBrk="0" hangingPunct="1">
      <a:defRPr kumimoji="1" sz="2500" kern="1200">
        <a:solidFill>
          <a:schemeClr val="tx1"/>
        </a:solidFill>
        <a:latin typeface="+mn-lt"/>
        <a:ea typeface="+mn-ea"/>
        <a:cs typeface="+mn-cs"/>
      </a:defRPr>
    </a:lvl5pPr>
    <a:lvl6pPr marL="3200400" algn="l" defTabSz="1280160" rtl="0" eaLnBrk="1" latinLnBrk="0" hangingPunct="1">
      <a:defRPr kumimoji="1" sz="2500" kern="1200">
        <a:solidFill>
          <a:schemeClr val="tx1"/>
        </a:solidFill>
        <a:latin typeface="+mn-lt"/>
        <a:ea typeface="+mn-ea"/>
        <a:cs typeface="+mn-cs"/>
      </a:defRPr>
    </a:lvl6pPr>
    <a:lvl7pPr marL="3840480" algn="l" defTabSz="1280160" rtl="0" eaLnBrk="1" latinLnBrk="0" hangingPunct="1">
      <a:defRPr kumimoji="1" sz="2500" kern="1200">
        <a:solidFill>
          <a:schemeClr val="tx1"/>
        </a:solidFill>
        <a:latin typeface="+mn-lt"/>
        <a:ea typeface="+mn-ea"/>
        <a:cs typeface="+mn-cs"/>
      </a:defRPr>
    </a:lvl7pPr>
    <a:lvl8pPr marL="4480560" algn="l" defTabSz="1280160" rtl="0" eaLnBrk="1" latinLnBrk="0" hangingPunct="1">
      <a:defRPr kumimoji="1" sz="2500" kern="1200">
        <a:solidFill>
          <a:schemeClr val="tx1"/>
        </a:solidFill>
        <a:latin typeface="+mn-lt"/>
        <a:ea typeface="+mn-ea"/>
        <a:cs typeface="+mn-cs"/>
      </a:defRPr>
    </a:lvl8pPr>
    <a:lvl9pPr marL="5120640" algn="l" defTabSz="1280160" rtl="0" eaLnBrk="1" latinLnBrk="0" hangingPunct="1">
      <a:defRPr kumimoji="1" sz="25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24">
          <p15:clr>
            <a:srgbClr val="A4A3A4"/>
          </p15:clr>
        </p15:guide>
        <p15:guide id="2" pos="403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原　可奈子" initials="原　可奈子" lastIdx="1" clrIdx="0">
    <p:extLst>
      <p:ext uri="{19B8F6BF-5375-455C-9EA6-DF929625EA0E}">
        <p15:presenceInfo xmlns:p15="http://schemas.microsoft.com/office/powerpoint/2012/main" userId="S::HaraKa@lan.pref.osaka.jp::9f389979-b3e0-4331-a030-8dafb3a333b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CCFF"/>
    <a:srgbClr val="0099FF"/>
    <a:srgbClr val="99CC00"/>
    <a:srgbClr val="FF6600"/>
    <a:srgbClr val="66FFFF"/>
    <a:srgbClr val="00FFFF"/>
    <a:srgbClr val="FF3300"/>
    <a:srgbClr val="009900"/>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000" autoAdjust="0"/>
    <p:restoredTop sz="94343" autoAdjust="0"/>
  </p:normalViewPr>
  <p:slideViewPr>
    <p:cSldViewPr>
      <p:cViewPr varScale="1">
        <p:scale>
          <a:sx n="68" d="100"/>
          <a:sy n="68" d="100"/>
        </p:scale>
        <p:origin x="1594" y="82"/>
      </p:cViewPr>
      <p:guideLst>
        <p:guide orient="horz" pos="3024"/>
        <p:guide pos="4032"/>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notesMaster" Target="notesMasters/notesMaster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6"/>
            <a:ext cx="2949678" cy="498559"/>
          </a:xfrm>
          <a:prstGeom prst="rect">
            <a:avLst/>
          </a:prstGeom>
        </p:spPr>
        <p:txBody>
          <a:bodyPr vert="horz" lIns="62931" tIns="31466" rIns="62931" bIns="31466" rtlCol="0"/>
          <a:lstStyle>
            <a:lvl1pPr algn="l">
              <a:defRPr sz="800"/>
            </a:lvl1pPr>
          </a:lstStyle>
          <a:p>
            <a:endParaRPr kumimoji="1" lang="ja-JP" altLang="en-US"/>
          </a:p>
        </p:txBody>
      </p:sp>
      <p:sp>
        <p:nvSpPr>
          <p:cNvPr id="3" name="日付プレースホルダー 2"/>
          <p:cNvSpPr>
            <a:spLocks noGrp="1"/>
          </p:cNvSpPr>
          <p:nvPr>
            <p:ph type="dt" idx="1"/>
          </p:nvPr>
        </p:nvSpPr>
        <p:spPr>
          <a:xfrm>
            <a:off x="3855364" y="16"/>
            <a:ext cx="2950765" cy="498559"/>
          </a:xfrm>
          <a:prstGeom prst="rect">
            <a:avLst/>
          </a:prstGeom>
        </p:spPr>
        <p:txBody>
          <a:bodyPr vert="horz" lIns="62931" tIns="31466" rIns="62931" bIns="31466" rtlCol="0"/>
          <a:lstStyle>
            <a:lvl1pPr algn="r">
              <a:defRPr sz="800"/>
            </a:lvl1pPr>
          </a:lstStyle>
          <a:p>
            <a:fld id="{D4E8059B-1F9A-440E-BD8C-E1A88DB82208}" type="datetimeFigureOut">
              <a:rPr kumimoji="1" lang="ja-JP" altLang="en-US" smtClean="0"/>
              <a:t>2026/7/28</a:t>
            </a:fld>
            <a:endParaRPr kumimoji="1" lang="ja-JP" altLang="en-US"/>
          </a:p>
        </p:txBody>
      </p:sp>
      <p:sp>
        <p:nvSpPr>
          <p:cNvPr id="4" name="スライド イメージ プレースホルダー 3"/>
          <p:cNvSpPr>
            <a:spLocks noGrp="1" noRot="1" noChangeAspect="1"/>
          </p:cNvSpPr>
          <p:nvPr>
            <p:ph type="sldImg" idx="2"/>
          </p:nvPr>
        </p:nvSpPr>
        <p:spPr>
          <a:xfrm>
            <a:off x="1165225" y="1239838"/>
            <a:ext cx="4476750" cy="3357562"/>
          </a:xfrm>
          <a:prstGeom prst="rect">
            <a:avLst/>
          </a:prstGeom>
          <a:noFill/>
          <a:ln w="12700">
            <a:solidFill>
              <a:prstClr val="black"/>
            </a:solidFill>
          </a:ln>
        </p:spPr>
        <p:txBody>
          <a:bodyPr vert="horz" lIns="62931" tIns="31466" rIns="62931" bIns="31466" rtlCol="0" anchor="ctr"/>
          <a:lstStyle/>
          <a:p>
            <a:endParaRPr lang="ja-JP" altLang="en-US"/>
          </a:p>
        </p:txBody>
      </p:sp>
      <p:sp>
        <p:nvSpPr>
          <p:cNvPr id="5" name="ノート プレースホルダー 4"/>
          <p:cNvSpPr>
            <a:spLocks noGrp="1"/>
          </p:cNvSpPr>
          <p:nvPr>
            <p:ph type="body" sz="quarter" idx="3"/>
          </p:nvPr>
        </p:nvSpPr>
        <p:spPr>
          <a:xfrm>
            <a:off x="680612" y="4783533"/>
            <a:ext cx="5445978" cy="3913801"/>
          </a:xfrm>
          <a:prstGeom prst="rect">
            <a:avLst/>
          </a:prstGeom>
        </p:spPr>
        <p:txBody>
          <a:bodyPr vert="horz" lIns="62931" tIns="31466" rIns="62931" bIns="3146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440794"/>
            <a:ext cx="2949678" cy="498559"/>
          </a:xfrm>
          <a:prstGeom prst="rect">
            <a:avLst/>
          </a:prstGeom>
        </p:spPr>
        <p:txBody>
          <a:bodyPr vert="horz" lIns="62931" tIns="31466" rIns="62931" bIns="31466" rtlCol="0" anchor="b"/>
          <a:lstStyle>
            <a:lvl1pPr algn="l">
              <a:defRPr sz="800"/>
            </a:lvl1pPr>
          </a:lstStyle>
          <a:p>
            <a:endParaRPr kumimoji="1" lang="ja-JP" altLang="en-US"/>
          </a:p>
        </p:txBody>
      </p:sp>
      <p:sp>
        <p:nvSpPr>
          <p:cNvPr id="7" name="スライド番号プレースホルダー 6"/>
          <p:cNvSpPr>
            <a:spLocks noGrp="1"/>
          </p:cNvSpPr>
          <p:nvPr>
            <p:ph type="sldNum" sz="quarter" idx="5"/>
          </p:nvPr>
        </p:nvSpPr>
        <p:spPr>
          <a:xfrm>
            <a:off x="3855364" y="9440794"/>
            <a:ext cx="2950765" cy="498559"/>
          </a:xfrm>
          <a:prstGeom prst="rect">
            <a:avLst/>
          </a:prstGeom>
        </p:spPr>
        <p:txBody>
          <a:bodyPr vert="horz" lIns="62931" tIns="31466" rIns="62931" bIns="31466" rtlCol="0" anchor="b"/>
          <a:lstStyle>
            <a:lvl1pPr algn="r">
              <a:defRPr sz="800"/>
            </a:lvl1pPr>
          </a:lstStyle>
          <a:p>
            <a:fld id="{3EC4D5AD-F63A-4B8A-8ECD-09C1430B844F}" type="slidenum">
              <a:rPr kumimoji="1" lang="ja-JP" altLang="en-US" smtClean="0"/>
              <a:t>‹#›</a:t>
            </a:fld>
            <a:endParaRPr kumimoji="1" lang="ja-JP" altLang="en-US"/>
          </a:p>
        </p:txBody>
      </p:sp>
    </p:spTree>
    <p:extLst>
      <p:ext uri="{BB962C8B-B14F-4D97-AF65-F5344CB8AC3E}">
        <p14:creationId xmlns:p14="http://schemas.microsoft.com/office/powerpoint/2010/main" val="304939734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3EC4D5AD-F63A-4B8A-8ECD-09C1430B844F}" type="slidenum">
              <a:rPr kumimoji="1" lang="ja-JP" altLang="en-US" smtClean="0"/>
              <a:t>1</a:t>
            </a:fld>
            <a:endParaRPr kumimoji="1" lang="ja-JP" altLang="en-US"/>
          </a:p>
        </p:txBody>
      </p:sp>
    </p:spTree>
    <p:extLst>
      <p:ext uri="{BB962C8B-B14F-4D97-AF65-F5344CB8AC3E}">
        <p14:creationId xmlns:p14="http://schemas.microsoft.com/office/powerpoint/2010/main" val="7972807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3EC4D5AD-F63A-4B8A-8ECD-09C1430B844F}" type="slidenum">
              <a:rPr kumimoji="1" lang="ja-JP" altLang="en-US" smtClean="0"/>
              <a:t>2</a:t>
            </a:fld>
            <a:endParaRPr kumimoji="1" lang="ja-JP" altLang="en-US"/>
          </a:p>
        </p:txBody>
      </p:sp>
    </p:spTree>
    <p:extLst>
      <p:ext uri="{BB962C8B-B14F-4D97-AF65-F5344CB8AC3E}">
        <p14:creationId xmlns:p14="http://schemas.microsoft.com/office/powerpoint/2010/main" val="6332042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60120" y="2982596"/>
            <a:ext cx="10881360" cy="205803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920240" y="5440680"/>
            <a:ext cx="8961120" cy="2453640"/>
          </a:xfrm>
        </p:spPr>
        <p:txBody>
          <a:bodyPr/>
          <a:lstStyle>
            <a:lvl1pPr marL="0" indent="0" algn="ctr">
              <a:buNone/>
              <a:defRPr>
                <a:solidFill>
                  <a:schemeClr val="tx1">
                    <a:tint val="75000"/>
                  </a:schemeClr>
                </a:solidFill>
              </a:defRPr>
            </a:lvl1pPr>
            <a:lvl2pPr marL="640080" indent="0" algn="ctr">
              <a:buNone/>
              <a:defRPr>
                <a:solidFill>
                  <a:schemeClr val="tx1">
                    <a:tint val="75000"/>
                  </a:schemeClr>
                </a:solidFill>
              </a:defRPr>
            </a:lvl2pPr>
            <a:lvl3pPr marL="1280160" indent="0" algn="ctr">
              <a:buNone/>
              <a:defRPr>
                <a:solidFill>
                  <a:schemeClr val="tx1">
                    <a:tint val="75000"/>
                  </a:schemeClr>
                </a:solidFill>
              </a:defRPr>
            </a:lvl3pPr>
            <a:lvl4pPr marL="1920240" indent="0" algn="ctr">
              <a:buNone/>
              <a:defRPr>
                <a:solidFill>
                  <a:schemeClr val="tx1">
                    <a:tint val="75000"/>
                  </a:schemeClr>
                </a:solidFill>
              </a:defRPr>
            </a:lvl4pPr>
            <a:lvl5pPr marL="2560320" indent="0" algn="ctr">
              <a:buNone/>
              <a:defRPr>
                <a:solidFill>
                  <a:schemeClr val="tx1">
                    <a:tint val="75000"/>
                  </a:schemeClr>
                </a:solidFill>
              </a:defRPr>
            </a:lvl5pPr>
            <a:lvl6pPr marL="3200400" indent="0" algn="ctr">
              <a:buNone/>
              <a:defRPr>
                <a:solidFill>
                  <a:schemeClr val="tx1">
                    <a:tint val="75000"/>
                  </a:schemeClr>
                </a:solidFill>
              </a:defRPr>
            </a:lvl6pPr>
            <a:lvl7pPr marL="3840480" indent="0" algn="ctr">
              <a:buNone/>
              <a:defRPr>
                <a:solidFill>
                  <a:schemeClr val="tx1">
                    <a:tint val="75000"/>
                  </a:schemeClr>
                </a:solidFill>
              </a:defRPr>
            </a:lvl7pPr>
            <a:lvl8pPr marL="4480560" indent="0" algn="ctr">
              <a:buNone/>
              <a:defRPr>
                <a:solidFill>
                  <a:schemeClr val="tx1">
                    <a:tint val="75000"/>
                  </a:schemeClr>
                </a:solidFill>
              </a:defRPr>
            </a:lvl8pPr>
            <a:lvl9pPr marL="512064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4FEE722C-6F88-4C60-9EF2-E7141731E3BD}" type="datetimeFigureOut">
              <a:rPr kumimoji="1" lang="ja-JP" altLang="en-US" smtClean="0"/>
              <a:pPr/>
              <a:t>2026/7/28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C28BCBD-DFBF-46B7-B599-66736C75EC05}" type="slidenum">
              <a:rPr kumimoji="1" lang="ja-JP" altLang="en-US" smtClean="0"/>
              <a:pPr/>
              <a:t>‹#›</a:t>
            </a:fld>
            <a:endParaRPr kumimoji="1" lang="ja-JP" altLang="en-US"/>
          </a:p>
        </p:txBody>
      </p:sp>
    </p:spTree>
    <p:extLst>
      <p:ext uri="{BB962C8B-B14F-4D97-AF65-F5344CB8AC3E}">
        <p14:creationId xmlns:p14="http://schemas.microsoft.com/office/powerpoint/2010/main" val="10875823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4FEE722C-6F88-4C60-9EF2-E7141731E3BD}" type="datetimeFigureOut">
              <a:rPr kumimoji="1" lang="ja-JP" altLang="en-US" smtClean="0"/>
              <a:pPr/>
              <a:t>2026/7/28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C28BCBD-DFBF-46B7-B599-66736C75EC05}" type="slidenum">
              <a:rPr kumimoji="1" lang="ja-JP" altLang="en-US" smtClean="0"/>
              <a:pPr/>
              <a:t>‹#›</a:t>
            </a:fld>
            <a:endParaRPr kumimoji="1" lang="ja-JP" altLang="en-US"/>
          </a:p>
        </p:txBody>
      </p:sp>
    </p:spTree>
    <p:extLst>
      <p:ext uri="{BB962C8B-B14F-4D97-AF65-F5344CB8AC3E}">
        <p14:creationId xmlns:p14="http://schemas.microsoft.com/office/powerpoint/2010/main" val="42623228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1011238" y="6169661"/>
            <a:ext cx="10881360" cy="1906905"/>
          </a:xfrm>
        </p:spPr>
        <p:txBody>
          <a:bodyPr anchor="t"/>
          <a:lstStyle>
            <a:lvl1pPr algn="l">
              <a:defRPr sz="56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1011238" y="4069399"/>
            <a:ext cx="10881360" cy="2100262"/>
          </a:xfrm>
        </p:spPr>
        <p:txBody>
          <a:bodyPr anchor="b"/>
          <a:lstStyle>
            <a:lvl1pPr marL="0" indent="0">
              <a:buNone/>
              <a:defRPr sz="2800">
                <a:solidFill>
                  <a:schemeClr val="tx1">
                    <a:tint val="75000"/>
                  </a:schemeClr>
                </a:solidFill>
              </a:defRPr>
            </a:lvl1pPr>
            <a:lvl2pPr marL="640080" indent="0">
              <a:buNone/>
              <a:defRPr sz="2500">
                <a:solidFill>
                  <a:schemeClr val="tx1">
                    <a:tint val="75000"/>
                  </a:schemeClr>
                </a:solidFill>
              </a:defRPr>
            </a:lvl2pPr>
            <a:lvl3pPr marL="1280160" indent="0">
              <a:buNone/>
              <a:defRPr sz="2200">
                <a:solidFill>
                  <a:schemeClr val="tx1">
                    <a:tint val="75000"/>
                  </a:schemeClr>
                </a:solidFill>
              </a:defRPr>
            </a:lvl3pPr>
            <a:lvl4pPr marL="1920240" indent="0">
              <a:buNone/>
              <a:defRPr sz="2000">
                <a:solidFill>
                  <a:schemeClr val="tx1">
                    <a:tint val="75000"/>
                  </a:schemeClr>
                </a:solidFill>
              </a:defRPr>
            </a:lvl4pPr>
            <a:lvl5pPr marL="2560320" indent="0">
              <a:buNone/>
              <a:defRPr sz="2000">
                <a:solidFill>
                  <a:schemeClr val="tx1">
                    <a:tint val="75000"/>
                  </a:schemeClr>
                </a:solidFill>
              </a:defRPr>
            </a:lvl5pPr>
            <a:lvl6pPr marL="3200400" indent="0">
              <a:buNone/>
              <a:defRPr sz="2000">
                <a:solidFill>
                  <a:schemeClr val="tx1">
                    <a:tint val="75000"/>
                  </a:schemeClr>
                </a:solidFill>
              </a:defRPr>
            </a:lvl6pPr>
            <a:lvl7pPr marL="3840480" indent="0">
              <a:buNone/>
              <a:defRPr sz="2000">
                <a:solidFill>
                  <a:schemeClr val="tx1">
                    <a:tint val="75000"/>
                  </a:schemeClr>
                </a:solidFill>
              </a:defRPr>
            </a:lvl7pPr>
            <a:lvl8pPr marL="4480560" indent="0">
              <a:buNone/>
              <a:defRPr sz="2000">
                <a:solidFill>
                  <a:schemeClr val="tx1">
                    <a:tint val="75000"/>
                  </a:schemeClr>
                </a:solidFill>
              </a:defRPr>
            </a:lvl8pPr>
            <a:lvl9pPr marL="5120640" indent="0">
              <a:buNone/>
              <a:defRPr sz="20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4FEE722C-6F88-4C60-9EF2-E7141731E3BD}" type="datetimeFigureOut">
              <a:rPr kumimoji="1" lang="ja-JP" altLang="en-US" smtClean="0"/>
              <a:pPr/>
              <a:t>2026/7/28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C28BCBD-DFBF-46B7-B599-66736C75EC05}" type="slidenum">
              <a:rPr kumimoji="1" lang="ja-JP" altLang="en-US" smtClean="0"/>
              <a:pPr/>
              <a:t>‹#›</a:t>
            </a:fld>
            <a:endParaRPr kumimoji="1" lang="ja-JP" altLang="en-US"/>
          </a:p>
        </p:txBody>
      </p:sp>
    </p:spTree>
    <p:extLst>
      <p:ext uri="{BB962C8B-B14F-4D97-AF65-F5344CB8AC3E}">
        <p14:creationId xmlns:p14="http://schemas.microsoft.com/office/powerpoint/2010/main" val="2412104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95669" y="3135948"/>
            <a:ext cx="7958772" cy="8872220"/>
          </a:xfrm>
        </p:spPr>
        <p:txBody>
          <a:bodyPr/>
          <a:lstStyle>
            <a:lvl1pPr>
              <a:defRPr sz="3900"/>
            </a:lvl1pPr>
            <a:lvl2pPr>
              <a:defRPr sz="3400"/>
            </a:lvl2pPr>
            <a:lvl3pPr>
              <a:defRPr sz="2800"/>
            </a:lvl3pPr>
            <a:lvl4pPr>
              <a:defRPr sz="2500"/>
            </a:lvl4pPr>
            <a:lvl5pPr>
              <a:defRPr sz="2500"/>
            </a:lvl5pPr>
            <a:lvl6pPr>
              <a:defRPr sz="2500"/>
            </a:lvl6pPr>
            <a:lvl7pPr>
              <a:defRPr sz="2500"/>
            </a:lvl7pPr>
            <a:lvl8pPr>
              <a:defRPr sz="2500"/>
            </a:lvl8pPr>
            <a:lvl9pPr>
              <a:defRPr sz="25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9067800" y="3135948"/>
            <a:ext cx="7958773" cy="8872220"/>
          </a:xfrm>
        </p:spPr>
        <p:txBody>
          <a:bodyPr/>
          <a:lstStyle>
            <a:lvl1pPr>
              <a:defRPr sz="3900"/>
            </a:lvl1pPr>
            <a:lvl2pPr>
              <a:defRPr sz="3400"/>
            </a:lvl2pPr>
            <a:lvl3pPr>
              <a:defRPr sz="2800"/>
            </a:lvl3pPr>
            <a:lvl4pPr>
              <a:defRPr sz="2500"/>
            </a:lvl4pPr>
            <a:lvl5pPr>
              <a:defRPr sz="2500"/>
            </a:lvl5pPr>
            <a:lvl6pPr>
              <a:defRPr sz="2500"/>
            </a:lvl6pPr>
            <a:lvl7pPr>
              <a:defRPr sz="2500"/>
            </a:lvl7pPr>
            <a:lvl8pPr>
              <a:defRPr sz="2500"/>
            </a:lvl8pPr>
            <a:lvl9pPr>
              <a:defRPr sz="25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4FEE722C-6F88-4C60-9EF2-E7141731E3BD}" type="datetimeFigureOut">
              <a:rPr kumimoji="1" lang="ja-JP" altLang="en-US" smtClean="0"/>
              <a:pPr/>
              <a:t>2026/7/28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C28BCBD-DFBF-46B7-B599-66736C75EC05}" type="slidenum">
              <a:rPr kumimoji="1" lang="ja-JP" altLang="en-US" smtClean="0"/>
              <a:pPr/>
              <a:t>‹#›</a:t>
            </a:fld>
            <a:endParaRPr kumimoji="1" lang="ja-JP" altLang="en-US"/>
          </a:p>
        </p:txBody>
      </p:sp>
    </p:spTree>
    <p:extLst>
      <p:ext uri="{BB962C8B-B14F-4D97-AF65-F5344CB8AC3E}">
        <p14:creationId xmlns:p14="http://schemas.microsoft.com/office/powerpoint/2010/main" val="119515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40080" y="384493"/>
            <a:ext cx="11521440" cy="1600200"/>
          </a:xfrm>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640080" y="2149158"/>
            <a:ext cx="5656263" cy="895667"/>
          </a:xfrm>
        </p:spPr>
        <p:txBody>
          <a:bodyPr anchor="b"/>
          <a:lstStyle>
            <a:lvl1pPr marL="0" indent="0">
              <a:buNone/>
              <a:defRPr sz="3400" b="1"/>
            </a:lvl1pPr>
            <a:lvl2pPr marL="640080" indent="0">
              <a:buNone/>
              <a:defRPr sz="2800" b="1"/>
            </a:lvl2pPr>
            <a:lvl3pPr marL="1280160" indent="0">
              <a:buNone/>
              <a:defRPr sz="2500" b="1"/>
            </a:lvl3pPr>
            <a:lvl4pPr marL="1920240" indent="0">
              <a:buNone/>
              <a:defRPr sz="2200" b="1"/>
            </a:lvl4pPr>
            <a:lvl5pPr marL="2560320" indent="0">
              <a:buNone/>
              <a:defRPr sz="2200" b="1"/>
            </a:lvl5pPr>
            <a:lvl6pPr marL="3200400" indent="0">
              <a:buNone/>
              <a:defRPr sz="2200" b="1"/>
            </a:lvl6pPr>
            <a:lvl7pPr marL="3840480" indent="0">
              <a:buNone/>
              <a:defRPr sz="2200" b="1"/>
            </a:lvl7pPr>
            <a:lvl8pPr marL="4480560" indent="0">
              <a:buNone/>
              <a:defRPr sz="2200" b="1"/>
            </a:lvl8pPr>
            <a:lvl9pPr marL="5120640" indent="0">
              <a:buNone/>
              <a:defRPr sz="22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640080" y="3044825"/>
            <a:ext cx="5656263" cy="5531803"/>
          </a:xfrm>
        </p:spPr>
        <p:txBody>
          <a:bodyPr/>
          <a:lstStyle>
            <a:lvl1pPr>
              <a:defRPr sz="3400"/>
            </a:lvl1pPr>
            <a:lvl2pPr>
              <a:defRPr sz="2800"/>
            </a:lvl2pPr>
            <a:lvl3pPr>
              <a:defRPr sz="2500"/>
            </a:lvl3pPr>
            <a:lvl4pPr>
              <a:defRPr sz="2200"/>
            </a:lvl4pPr>
            <a:lvl5pPr>
              <a:defRPr sz="2200"/>
            </a:lvl5pPr>
            <a:lvl6pPr>
              <a:defRPr sz="2200"/>
            </a:lvl6pPr>
            <a:lvl7pPr>
              <a:defRPr sz="2200"/>
            </a:lvl7pPr>
            <a:lvl8pPr>
              <a:defRPr sz="2200"/>
            </a:lvl8pPr>
            <a:lvl9pPr>
              <a:defRPr sz="22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503036" y="2149158"/>
            <a:ext cx="5658485" cy="895667"/>
          </a:xfrm>
        </p:spPr>
        <p:txBody>
          <a:bodyPr anchor="b"/>
          <a:lstStyle>
            <a:lvl1pPr marL="0" indent="0">
              <a:buNone/>
              <a:defRPr sz="3400" b="1"/>
            </a:lvl1pPr>
            <a:lvl2pPr marL="640080" indent="0">
              <a:buNone/>
              <a:defRPr sz="2800" b="1"/>
            </a:lvl2pPr>
            <a:lvl3pPr marL="1280160" indent="0">
              <a:buNone/>
              <a:defRPr sz="2500" b="1"/>
            </a:lvl3pPr>
            <a:lvl4pPr marL="1920240" indent="0">
              <a:buNone/>
              <a:defRPr sz="2200" b="1"/>
            </a:lvl4pPr>
            <a:lvl5pPr marL="2560320" indent="0">
              <a:buNone/>
              <a:defRPr sz="2200" b="1"/>
            </a:lvl5pPr>
            <a:lvl6pPr marL="3200400" indent="0">
              <a:buNone/>
              <a:defRPr sz="2200" b="1"/>
            </a:lvl6pPr>
            <a:lvl7pPr marL="3840480" indent="0">
              <a:buNone/>
              <a:defRPr sz="2200" b="1"/>
            </a:lvl7pPr>
            <a:lvl8pPr marL="4480560" indent="0">
              <a:buNone/>
              <a:defRPr sz="2200" b="1"/>
            </a:lvl8pPr>
            <a:lvl9pPr marL="5120640" indent="0">
              <a:buNone/>
              <a:defRPr sz="22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503036" y="3044825"/>
            <a:ext cx="5658485" cy="5531803"/>
          </a:xfrm>
        </p:spPr>
        <p:txBody>
          <a:bodyPr/>
          <a:lstStyle>
            <a:lvl1pPr>
              <a:defRPr sz="3400"/>
            </a:lvl1pPr>
            <a:lvl2pPr>
              <a:defRPr sz="2800"/>
            </a:lvl2pPr>
            <a:lvl3pPr>
              <a:defRPr sz="2500"/>
            </a:lvl3pPr>
            <a:lvl4pPr>
              <a:defRPr sz="2200"/>
            </a:lvl4pPr>
            <a:lvl5pPr>
              <a:defRPr sz="2200"/>
            </a:lvl5pPr>
            <a:lvl6pPr>
              <a:defRPr sz="2200"/>
            </a:lvl6pPr>
            <a:lvl7pPr>
              <a:defRPr sz="2200"/>
            </a:lvl7pPr>
            <a:lvl8pPr>
              <a:defRPr sz="2200"/>
            </a:lvl8pPr>
            <a:lvl9pPr>
              <a:defRPr sz="22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4FEE722C-6F88-4C60-9EF2-E7141731E3BD}" type="datetimeFigureOut">
              <a:rPr kumimoji="1" lang="ja-JP" altLang="en-US" smtClean="0"/>
              <a:pPr/>
              <a:t>2026/7/28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7C28BCBD-DFBF-46B7-B599-66736C75EC05}" type="slidenum">
              <a:rPr kumimoji="1" lang="ja-JP" altLang="en-US" smtClean="0"/>
              <a:pPr/>
              <a:t>‹#›</a:t>
            </a:fld>
            <a:endParaRPr kumimoji="1" lang="ja-JP" altLang="en-US"/>
          </a:p>
        </p:txBody>
      </p:sp>
    </p:spTree>
    <p:extLst>
      <p:ext uri="{BB962C8B-B14F-4D97-AF65-F5344CB8AC3E}">
        <p14:creationId xmlns:p14="http://schemas.microsoft.com/office/powerpoint/2010/main" val="2334364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4FEE722C-6F88-4C60-9EF2-E7141731E3BD}" type="datetimeFigureOut">
              <a:rPr kumimoji="1" lang="ja-JP" altLang="en-US" smtClean="0"/>
              <a:pPr/>
              <a:t>2026/7/28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7C28BCBD-DFBF-46B7-B599-66736C75EC05}" type="slidenum">
              <a:rPr kumimoji="1" lang="ja-JP" altLang="en-US" smtClean="0"/>
              <a:pPr/>
              <a:t>‹#›</a:t>
            </a:fld>
            <a:endParaRPr kumimoji="1" lang="ja-JP" altLang="en-US"/>
          </a:p>
        </p:txBody>
      </p:sp>
    </p:spTree>
    <p:extLst>
      <p:ext uri="{BB962C8B-B14F-4D97-AF65-F5344CB8AC3E}">
        <p14:creationId xmlns:p14="http://schemas.microsoft.com/office/powerpoint/2010/main" val="1036991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4FEE722C-6F88-4C60-9EF2-E7141731E3BD}" type="datetimeFigureOut">
              <a:rPr kumimoji="1" lang="ja-JP" altLang="en-US" smtClean="0"/>
              <a:pPr/>
              <a:t>2026/7/28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7C28BCBD-DFBF-46B7-B599-66736C75EC05}" type="slidenum">
              <a:rPr kumimoji="1" lang="ja-JP" altLang="en-US" smtClean="0"/>
              <a:pPr/>
              <a:t>‹#›</a:t>
            </a:fld>
            <a:endParaRPr kumimoji="1" lang="ja-JP" altLang="en-US"/>
          </a:p>
        </p:txBody>
      </p:sp>
    </p:spTree>
    <p:extLst>
      <p:ext uri="{BB962C8B-B14F-4D97-AF65-F5344CB8AC3E}">
        <p14:creationId xmlns:p14="http://schemas.microsoft.com/office/powerpoint/2010/main" val="1110542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 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40081" y="382270"/>
            <a:ext cx="4211638" cy="1626870"/>
          </a:xfrm>
        </p:spPr>
        <p:txBody>
          <a:bodyPr anchor="b"/>
          <a:lstStyle>
            <a:lvl1pPr algn="l">
              <a:defRPr sz="28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5005070" y="382271"/>
            <a:ext cx="7156450" cy="8194358"/>
          </a:xfrm>
        </p:spPr>
        <p:txBody>
          <a:bodyPr/>
          <a:lstStyle>
            <a:lvl1pPr>
              <a:defRPr sz="4500"/>
            </a:lvl1pPr>
            <a:lvl2pPr>
              <a:defRPr sz="3900"/>
            </a:lvl2pPr>
            <a:lvl3pPr>
              <a:defRPr sz="3400"/>
            </a:lvl3pPr>
            <a:lvl4pPr>
              <a:defRPr sz="2800"/>
            </a:lvl4pPr>
            <a:lvl5pPr>
              <a:defRPr sz="2800"/>
            </a:lvl5pPr>
            <a:lvl6pPr>
              <a:defRPr sz="2800"/>
            </a:lvl6pPr>
            <a:lvl7pPr>
              <a:defRPr sz="2800"/>
            </a:lvl7pPr>
            <a:lvl8pPr>
              <a:defRPr sz="2800"/>
            </a:lvl8pPr>
            <a:lvl9pPr>
              <a:defRPr sz="2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640081" y="2009141"/>
            <a:ext cx="4211638" cy="6567488"/>
          </a:xfrm>
        </p:spPr>
        <p:txBody>
          <a:bodyPr/>
          <a:lstStyle>
            <a:lvl1pPr marL="0" indent="0">
              <a:buNone/>
              <a:defRPr sz="2000"/>
            </a:lvl1pPr>
            <a:lvl2pPr marL="640080" indent="0">
              <a:buNone/>
              <a:defRPr sz="1700"/>
            </a:lvl2pPr>
            <a:lvl3pPr marL="1280160" indent="0">
              <a:buNone/>
              <a:defRPr sz="1400"/>
            </a:lvl3pPr>
            <a:lvl4pPr marL="1920240" indent="0">
              <a:buNone/>
              <a:defRPr sz="1300"/>
            </a:lvl4pPr>
            <a:lvl5pPr marL="2560320" indent="0">
              <a:buNone/>
              <a:defRPr sz="1300"/>
            </a:lvl5pPr>
            <a:lvl6pPr marL="3200400" indent="0">
              <a:buNone/>
              <a:defRPr sz="1300"/>
            </a:lvl6pPr>
            <a:lvl7pPr marL="3840480" indent="0">
              <a:buNone/>
              <a:defRPr sz="1300"/>
            </a:lvl7pPr>
            <a:lvl8pPr marL="4480560" indent="0">
              <a:buNone/>
              <a:defRPr sz="1300"/>
            </a:lvl8pPr>
            <a:lvl9pPr marL="5120640" indent="0">
              <a:buNone/>
              <a:defRPr sz="13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4FEE722C-6F88-4C60-9EF2-E7141731E3BD}" type="datetimeFigureOut">
              <a:rPr kumimoji="1" lang="ja-JP" altLang="en-US" smtClean="0"/>
              <a:pPr/>
              <a:t>2026/7/28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C28BCBD-DFBF-46B7-B599-66736C75EC05}" type="slidenum">
              <a:rPr kumimoji="1" lang="ja-JP" altLang="en-US" smtClean="0"/>
              <a:pPr/>
              <a:t>‹#›</a:t>
            </a:fld>
            <a:endParaRPr kumimoji="1" lang="ja-JP" altLang="en-US"/>
          </a:p>
        </p:txBody>
      </p:sp>
    </p:spTree>
    <p:extLst>
      <p:ext uri="{BB962C8B-B14F-4D97-AF65-F5344CB8AC3E}">
        <p14:creationId xmlns:p14="http://schemas.microsoft.com/office/powerpoint/2010/main" val="3130832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509203" y="6720840"/>
            <a:ext cx="7680960" cy="793433"/>
          </a:xfrm>
        </p:spPr>
        <p:txBody>
          <a:bodyPr anchor="b"/>
          <a:lstStyle>
            <a:lvl1pPr algn="l">
              <a:defRPr sz="2800" b="1"/>
            </a:lvl1pPr>
          </a:lstStyle>
          <a:p>
            <a:r>
              <a:rPr kumimoji="1" lang="ja-JP" altLang="en-US"/>
              <a:t>マスター タイトルの書式設定</a:t>
            </a:r>
          </a:p>
        </p:txBody>
      </p:sp>
      <p:sp>
        <p:nvSpPr>
          <p:cNvPr id="3" name="図プレースホルダー 2"/>
          <p:cNvSpPr>
            <a:spLocks noGrp="1"/>
          </p:cNvSpPr>
          <p:nvPr>
            <p:ph type="pic" idx="1"/>
          </p:nvPr>
        </p:nvSpPr>
        <p:spPr>
          <a:xfrm>
            <a:off x="2509203" y="857885"/>
            <a:ext cx="7680960" cy="5760720"/>
          </a:xfrm>
        </p:spPr>
        <p:txBody>
          <a:bodyPr/>
          <a:lstStyle>
            <a:lvl1pPr marL="0" indent="0">
              <a:buNone/>
              <a:defRPr sz="4500"/>
            </a:lvl1pPr>
            <a:lvl2pPr marL="640080" indent="0">
              <a:buNone/>
              <a:defRPr sz="3900"/>
            </a:lvl2pPr>
            <a:lvl3pPr marL="1280160" indent="0">
              <a:buNone/>
              <a:defRPr sz="340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endParaRPr kumimoji="1" lang="ja-JP" altLang="en-US"/>
          </a:p>
        </p:txBody>
      </p:sp>
      <p:sp>
        <p:nvSpPr>
          <p:cNvPr id="4" name="テキスト プレースホルダー 3"/>
          <p:cNvSpPr>
            <a:spLocks noGrp="1"/>
          </p:cNvSpPr>
          <p:nvPr>
            <p:ph type="body" sz="half" idx="2"/>
          </p:nvPr>
        </p:nvSpPr>
        <p:spPr>
          <a:xfrm>
            <a:off x="2509203" y="7514273"/>
            <a:ext cx="7680960" cy="1126807"/>
          </a:xfrm>
        </p:spPr>
        <p:txBody>
          <a:bodyPr/>
          <a:lstStyle>
            <a:lvl1pPr marL="0" indent="0">
              <a:buNone/>
              <a:defRPr sz="2000"/>
            </a:lvl1pPr>
            <a:lvl2pPr marL="640080" indent="0">
              <a:buNone/>
              <a:defRPr sz="1700"/>
            </a:lvl2pPr>
            <a:lvl3pPr marL="1280160" indent="0">
              <a:buNone/>
              <a:defRPr sz="1400"/>
            </a:lvl3pPr>
            <a:lvl4pPr marL="1920240" indent="0">
              <a:buNone/>
              <a:defRPr sz="1300"/>
            </a:lvl4pPr>
            <a:lvl5pPr marL="2560320" indent="0">
              <a:buNone/>
              <a:defRPr sz="1300"/>
            </a:lvl5pPr>
            <a:lvl6pPr marL="3200400" indent="0">
              <a:buNone/>
              <a:defRPr sz="1300"/>
            </a:lvl6pPr>
            <a:lvl7pPr marL="3840480" indent="0">
              <a:buNone/>
              <a:defRPr sz="1300"/>
            </a:lvl7pPr>
            <a:lvl8pPr marL="4480560" indent="0">
              <a:buNone/>
              <a:defRPr sz="1300"/>
            </a:lvl8pPr>
            <a:lvl9pPr marL="5120640" indent="0">
              <a:buNone/>
              <a:defRPr sz="13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4FEE722C-6F88-4C60-9EF2-E7141731E3BD}" type="datetimeFigureOut">
              <a:rPr kumimoji="1" lang="ja-JP" altLang="en-US" smtClean="0"/>
              <a:pPr/>
              <a:t>2026/7/28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C28BCBD-DFBF-46B7-B599-66736C75EC05}" type="slidenum">
              <a:rPr kumimoji="1" lang="ja-JP" altLang="en-US" smtClean="0"/>
              <a:pPr/>
              <a:t>‹#›</a:t>
            </a:fld>
            <a:endParaRPr kumimoji="1" lang="ja-JP" altLang="en-US"/>
          </a:p>
        </p:txBody>
      </p:sp>
    </p:spTree>
    <p:extLst>
      <p:ext uri="{BB962C8B-B14F-4D97-AF65-F5344CB8AC3E}">
        <p14:creationId xmlns:p14="http://schemas.microsoft.com/office/powerpoint/2010/main" val="1988974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 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4FEE722C-6F88-4C60-9EF2-E7141731E3BD}" type="datetimeFigureOut">
              <a:rPr kumimoji="1" lang="ja-JP" altLang="en-US" smtClean="0"/>
              <a:pPr/>
              <a:t>2026/7/28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C28BCBD-DFBF-46B7-B599-66736C75EC05}" type="slidenum">
              <a:rPr kumimoji="1" lang="ja-JP" altLang="en-US" smtClean="0"/>
              <a:pPr/>
              <a:t>‹#›</a:t>
            </a:fld>
            <a:endParaRPr kumimoji="1" lang="ja-JP" altLang="en-US"/>
          </a:p>
        </p:txBody>
      </p:sp>
    </p:spTree>
    <p:extLst>
      <p:ext uri="{BB962C8B-B14F-4D97-AF65-F5344CB8AC3E}">
        <p14:creationId xmlns:p14="http://schemas.microsoft.com/office/powerpoint/2010/main" val="41099979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 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12994959" y="537845"/>
            <a:ext cx="4031615" cy="11470323"/>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95668" y="537845"/>
            <a:ext cx="11885930" cy="11470323"/>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4FEE722C-6F88-4C60-9EF2-E7141731E3BD}" type="datetimeFigureOut">
              <a:rPr kumimoji="1" lang="ja-JP" altLang="en-US" smtClean="0"/>
              <a:pPr/>
              <a:t>2026/7/28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C28BCBD-DFBF-46B7-B599-66736C75EC05}" type="slidenum">
              <a:rPr kumimoji="1" lang="ja-JP" altLang="en-US" smtClean="0"/>
              <a:pPr/>
              <a:t>‹#›</a:t>
            </a:fld>
            <a:endParaRPr kumimoji="1" lang="ja-JP" altLang="en-US"/>
          </a:p>
        </p:txBody>
      </p:sp>
    </p:spTree>
    <p:extLst>
      <p:ext uri="{BB962C8B-B14F-4D97-AF65-F5344CB8AC3E}">
        <p14:creationId xmlns:p14="http://schemas.microsoft.com/office/powerpoint/2010/main" val="23557262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40080" y="384493"/>
            <a:ext cx="11521440" cy="1600200"/>
          </a:xfrm>
          <a:prstGeom prst="rect">
            <a:avLst/>
          </a:prstGeom>
        </p:spPr>
        <p:txBody>
          <a:bodyPr vert="horz" lIns="128016" tIns="64008" rIns="128016" bIns="64008"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40080" y="2240281"/>
            <a:ext cx="11521440" cy="6336348"/>
          </a:xfrm>
          <a:prstGeom prst="rect">
            <a:avLst/>
          </a:prstGeom>
        </p:spPr>
        <p:txBody>
          <a:bodyPr vert="horz" lIns="128016" tIns="64008" rIns="128016" bIns="64008"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40080" y="8898891"/>
            <a:ext cx="2987040" cy="511175"/>
          </a:xfrm>
          <a:prstGeom prst="rect">
            <a:avLst/>
          </a:prstGeom>
        </p:spPr>
        <p:txBody>
          <a:bodyPr vert="horz" lIns="128016" tIns="64008" rIns="128016" bIns="64008" rtlCol="0" anchor="ctr"/>
          <a:lstStyle>
            <a:lvl1pPr algn="l">
              <a:defRPr sz="1700">
                <a:solidFill>
                  <a:schemeClr val="tx1">
                    <a:tint val="75000"/>
                  </a:schemeClr>
                </a:solidFill>
              </a:defRPr>
            </a:lvl1pPr>
          </a:lstStyle>
          <a:p>
            <a:fld id="{4FEE722C-6F88-4C60-9EF2-E7141731E3BD}" type="datetimeFigureOut">
              <a:rPr kumimoji="1" lang="ja-JP" altLang="en-US" smtClean="0"/>
              <a:pPr/>
              <a:t>2026/7/28</a:t>
            </a:fld>
            <a:endParaRPr kumimoji="1" lang="ja-JP" altLang="en-US"/>
          </a:p>
        </p:txBody>
      </p:sp>
      <p:sp>
        <p:nvSpPr>
          <p:cNvPr id="5" name="フッター プレースホルダー 4"/>
          <p:cNvSpPr>
            <a:spLocks noGrp="1"/>
          </p:cNvSpPr>
          <p:nvPr>
            <p:ph type="ftr" sz="quarter" idx="3"/>
          </p:nvPr>
        </p:nvSpPr>
        <p:spPr>
          <a:xfrm>
            <a:off x="4373880" y="8898891"/>
            <a:ext cx="4053840" cy="511175"/>
          </a:xfrm>
          <a:prstGeom prst="rect">
            <a:avLst/>
          </a:prstGeom>
        </p:spPr>
        <p:txBody>
          <a:bodyPr vert="horz" lIns="128016" tIns="64008" rIns="128016" bIns="64008" rtlCol="0" anchor="ctr"/>
          <a:lstStyle>
            <a:lvl1pPr algn="ctr">
              <a:defRPr sz="17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9174480" y="8898891"/>
            <a:ext cx="2987040" cy="511175"/>
          </a:xfrm>
          <a:prstGeom prst="rect">
            <a:avLst/>
          </a:prstGeom>
        </p:spPr>
        <p:txBody>
          <a:bodyPr vert="horz" lIns="128016" tIns="64008" rIns="128016" bIns="64008" rtlCol="0" anchor="ctr"/>
          <a:lstStyle>
            <a:lvl1pPr algn="r">
              <a:defRPr sz="1700">
                <a:solidFill>
                  <a:schemeClr val="tx1">
                    <a:tint val="75000"/>
                  </a:schemeClr>
                </a:solidFill>
              </a:defRPr>
            </a:lvl1pPr>
          </a:lstStyle>
          <a:p>
            <a:fld id="{7C28BCBD-DFBF-46B7-B599-66736C75EC05}" type="slidenum">
              <a:rPr kumimoji="1" lang="ja-JP" altLang="en-US" smtClean="0"/>
              <a:pPr/>
              <a:t>‹#›</a:t>
            </a:fld>
            <a:endParaRPr kumimoji="1" lang="ja-JP" altLang="en-US"/>
          </a:p>
        </p:txBody>
      </p:sp>
    </p:spTree>
    <p:extLst>
      <p:ext uri="{BB962C8B-B14F-4D97-AF65-F5344CB8AC3E}">
        <p14:creationId xmlns:p14="http://schemas.microsoft.com/office/powerpoint/2010/main" val="41279412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280160" rtl="0" eaLnBrk="1" latinLnBrk="0" hangingPunct="1">
        <a:spcBef>
          <a:spcPct val="0"/>
        </a:spcBef>
        <a:buNone/>
        <a:defRPr kumimoji="1" sz="6200" kern="1200">
          <a:solidFill>
            <a:schemeClr val="tx1"/>
          </a:solidFill>
          <a:latin typeface="+mj-lt"/>
          <a:ea typeface="+mj-ea"/>
          <a:cs typeface="+mj-cs"/>
        </a:defRPr>
      </a:lvl1pPr>
    </p:titleStyle>
    <p:bodyStyle>
      <a:lvl1pPr marL="480060" indent="-480060" algn="l" defTabSz="1280160" rtl="0" eaLnBrk="1" latinLnBrk="0" hangingPunct="1">
        <a:spcBef>
          <a:spcPct val="20000"/>
        </a:spcBef>
        <a:buFont typeface="Arial" panose="020B0604020202020204" pitchFamily="34" charset="0"/>
        <a:buChar char="•"/>
        <a:defRPr kumimoji="1" sz="4500" kern="1200">
          <a:solidFill>
            <a:schemeClr val="tx1"/>
          </a:solidFill>
          <a:latin typeface="+mn-lt"/>
          <a:ea typeface="+mn-ea"/>
          <a:cs typeface="+mn-cs"/>
        </a:defRPr>
      </a:lvl1pPr>
      <a:lvl2pPr marL="1040130" indent="-400050" algn="l" defTabSz="1280160" rtl="0" eaLnBrk="1" latinLnBrk="0" hangingPunct="1">
        <a:spcBef>
          <a:spcPct val="20000"/>
        </a:spcBef>
        <a:buFont typeface="Arial" panose="020B0604020202020204" pitchFamily="34" charset="0"/>
        <a:buChar char="–"/>
        <a:defRPr kumimoji="1" sz="3900" kern="1200">
          <a:solidFill>
            <a:schemeClr val="tx1"/>
          </a:solidFill>
          <a:latin typeface="+mn-lt"/>
          <a:ea typeface="+mn-ea"/>
          <a:cs typeface="+mn-cs"/>
        </a:defRPr>
      </a:lvl2pPr>
      <a:lvl3pPr marL="1600200" indent="-320040" algn="l" defTabSz="1280160" rtl="0" eaLnBrk="1" latinLnBrk="0" hangingPunct="1">
        <a:spcBef>
          <a:spcPct val="20000"/>
        </a:spcBef>
        <a:buFont typeface="Arial" panose="020B0604020202020204" pitchFamily="34" charset="0"/>
        <a:buChar char="•"/>
        <a:defRPr kumimoji="1" sz="3400" kern="1200">
          <a:solidFill>
            <a:schemeClr val="tx1"/>
          </a:solidFill>
          <a:latin typeface="+mn-lt"/>
          <a:ea typeface="+mn-ea"/>
          <a:cs typeface="+mn-cs"/>
        </a:defRPr>
      </a:lvl3pPr>
      <a:lvl4pPr marL="2240280" indent="-320040" algn="l" defTabSz="128016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4pPr>
      <a:lvl5pPr marL="2880360" indent="-320040" algn="l" defTabSz="128016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5pPr>
      <a:lvl6pPr marL="3520440" indent="-320040" algn="l" defTabSz="128016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6pPr>
      <a:lvl7pPr marL="4160520" indent="-320040" algn="l" defTabSz="128016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7pPr>
      <a:lvl8pPr marL="4800600" indent="-320040" algn="l" defTabSz="128016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8pPr>
      <a:lvl9pPr marL="5440680" indent="-320040" algn="l" defTabSz="128016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9pPr>
    </p:bodyStyle>
    <p:otherStyle>
      <a:defPPr>
        <a:defRPr lang="ja-JP"/>
      </a:defPPr>
      <a:lvl1pPr marL="0" algn="l" defTabSz="1280160" rtl="0" eaLnBrk="1" latinLnBrk="0" hangingPunct="1">
        <a:defRPr kumimoji="1" sz="2500" kern="1200">
          <a:solidFill>
            <a:schemeClr val="tx1"/>
          </a:solidFill>
          <a:latin typeface="+mn-lt"/>
          <a:ea typeface="+mn-ea"/>
          <a:cs typeface="+mn-cs"/>
        </a:defRPr>
      </a:lvl1pPr>
      <a:lvl2pPr marL="640080" algn="l" defTabSz="1280160" rtl="0" eaLnBrk="1" latinLnBrk="0" hangingPunct="1">
        <a:defRPr kumimoji="1" sz="2500" kern="1200">
          <a:solidFill>
            <a:schemeClr val="tx1"/>
          </a:solidFill>
          <a:latin typeface="+mn-lt"/>
          <a:ea typeface="+mn-ea"/>
          <a:cs typeface="+mn-cs"/>
        </a:defRPr>
      </a:lvl2pPr>
      <a:lvl3pPr marL="1280160" algn="l" defTabSz="1280160" rtl="0" eaLnBrk="1" latinLnBrk="0" hangingPunct="1">
        <a:defRPr kumimoji="1" sz="2500" kern="1200">
          <a:solidFill>
            <a:schemeClr val="tx1"/>
          </a:solidFill>
          <a:latin typeface="+mn-lt"/>
          <a:ea typeface="+mn-ea"/>
          <a:cs typeface="+mn-cs"/>
        </a:defRPr>
      </a:lvl3pPr>
      <a:lvl4pPr marL="1920240" algn="l" defTabSz="1280160" rtl="0" eaLnBrk="1" latinLnBrk="0" hangingPunct="1">
        <a:defRPr kumimoji="1" sz="2500" kern="1200">
          <a:solidFill>
            <a:schemeClr val="tx1"/>
          </a:solidFill>
          <a:latin typeface="+mn-lt"/>
          <a:ea typeface="+mn-ea"/>
          <a:cs typeface="+mn-cs"/>
        </a:defRPr>
      </a:lvl4pPr>
      <a:lvl5pPr marL="2560320" algn="l" defTabSz="1280160" rtl="0" eaLnBrk="1" latinLnBrk="0" hangingPunct="1">
        <a:defRPr kumimoji="1" sz="2500" kern="1200">
          <a:solidFill>
            <a:schemeClr val="tx1"/>
          </a:solidFill>
          <a:latin typeface="+mn-lt"/>
          <a:ea typeface="+mn-ea"/>
          <a:cs typeface="+mn-cs"/>
        </a:defRPr>
      </a:lvl5pPr>
      <a:lvl6pPr marL="3200400" algn="l" defTabSz="1280160" rtl="0" eaLnBrk="1" latinLnBrk="0" hangingPunct="1">
        <a:defRPr kumimoji="1" sz="2500" kern="1200">
          <a:solidFill>
            <a:schemeClr val="tx1"/>
          </a:solidFill>
          <a:latin typeface="+mn-lt"/>
          <a:ea typeface="+mn-ea"/>
          <a:cs typeface="+mn-cs"/>
        </a:defRPr>
      </a:lvl6pPr>
      <a:lvl7pPr marL="3840480" algn="l" defTabSz="1280160" rtl="0" eaLnBrk="1" latinLnBrk="0" hangingPunct="1">
        <a:defRPr kumimoji="1" sz="2500" kern="1200">
          <a:solidFill>
            <a:schemeClr val="tx1"/>
          </a:solidFill>
          <a:latin typeface="+mn-lt"/>
          <a:ea typeface="+mn-ea"/>
          <a:cs typeface="+mn-cs"/>
        </a:defRPr>
      </a:lvl7pPr>
      <a:lvl8pPr marL="4480560" algn="l" defTabSz="1280160" rtl="0" eaLnBrk="1" latinLnBrk="0" hangingPunct="1">
        <a:defRPr kumimoji="1" sz="2500" kern="1200">
          <a:solidFill>
            <a:schemeClr val="tx1"/>
          </a:solidFill>
          <a:latin typeface="+mn-lt"/>
          <a:ea typeface="+mn-ea"/>
          <a:cs typeface="+mn-cs"/>
        </a:defRPr>
      </a:lvl8pPr>
      <a:lvl9pPr marL="5120640" algn="l" defTabSz="1280160" rtl="0" eaLnBrk="1" latinLnBrk="0" hangingPunct="1">
        <a:defRPr kumimoji="1" sz="2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テキスト ボックス 11"/>
          <p:cNvSpPr txBox="1"/>
          <p:nvPr/>
        </p:nvSpPr>
        <p:spPr>
          <a:xfrm>
            <a:off x="10448794" y="123506"/>
            <a:ext cx="2576742" cy="261610"/>
          </a:xfrm>
          <a:prstGeom prst="rect">
            <a:avLst/>
          </a:prstGeom>
          <a:noFill/>
        </p:spPr>
        <p:txBody>
          <a:bodyPr wrap="square" rtlCol="0">
            <a:spAutoFit/>
          </a:bodyPr>
          <a:lstStyle/>
          <a:p>
            <a:r>
              <a:rPr kumimoji="1" lang="en-US" altLang="ja-JP" sz="1050" dirty="0">
                <a:solidFill>
                  <a:schemeClr val="bg1"/>
                </a:solidFill>
                <a:latin typeface="+mn-ea"/>
              </a:rPr>
              <a:t>R8.6.</a:t>
            </a:r>
            <a:r>
              <a:rPr lang="ja-JP" altLang="en-US" sz="1050" dirty="0">
                <a:solidFill>
                  <a:schemeClr val="bg1"/>
                </a:solidFill>
                <a:latin typeface="+mn-ea"/>
              </a:rPr>
              <a:t>●　商工労働部ものづくり支援課</a:t>
            </a:r>
            <a:endParaRPr kumimoji="1" lang="ja-JP" altLang="en-US" sz="1050" dirty="0">
              <a:solidFill>
                <a:schemeClr val="bg1"/>
              </a:solidFill>
              <a:latin typeface="+mn-ea"/>
            </a:endParaRPr>
          </a:p>
        </p:txBody>
      </p:sp>
      <p:sp>
        <p:nvSpPr>
          <p:cNvPr id="26" name="正方形/長方形 25">
            <a:extLst>
              <a:ext uri="{FF2B5EF4-FFF2-40B4-BE49-F238E27FC236}">
                <a16:creationId xmlns:a16="http://schemas.microsoft.com/office/drawing/2014/main" id="{63F659B6-52C5-4154-A4AC-2EF3183BB821}"/>
              </a:ext>
            </a:extLst>
          </p:cNvPr>
          <p:cNvSpPr/>
          <p:nvPr/>
        </p:nvSpPr>
        <p:spPr>
          <a:xfrm>
            <a:off x="-34320" y="2041"/>
            <a:ext cx="12813810" cy="383075"/>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100" b="1" dirty="0">
              <a:solidFill>
                <a:schemeClr val="bg1"/>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endParaRPr>
          </a:p>
          <a:p>
            <a:pPr algn="ctr"/>
            <a:r>
              <a:rPr kumimoji="1" lang="ja-JP" altLang="en-US" sz="1100" b="1" dirty="0">
                <a:solidFill>
                  <a:schemeClr val="bg1"/>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地方独立行政法人</a:t>
            </a:r>
            <a:r>
              <a:rPr kumimoji="1" lang="ja-JP" altLang="en-US" sz="1600" b="1" dirty="0">
                <a:solidFill>
                  <a:schemeClr val="bg1"/>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大阪産業技術研究所　第３期中期目標（案）について</a:t>
            </a:r>
            <a:endParaRPr kumimoji="1" lang="en-US" altLang="ja-JP" sz="1600" b="1" dirty="0">
              <a:solidFill>
                <a:schemeClr val="bg1"/>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endParaRPr>
          </a:p>
          <a:p>
            <a:pPr algn="ctr"/>
            <a:endParaRPr kumimoji="1" lang="ja-JP" altLang="en-US" sz="1400" b="1" dirty="0">
              <a:solidFill>
                <a:schemeClr val="bg1"/>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27" name="四角形: 角を丸くする 26">
            <a:extLst>
              <a:ext uri="{FF2B5EF4-FFF2-40B4-BE49-F238E27FC236}">
                <a16:creationId xmlns:a16="http://schemas.microsoft.com/office/drawing/2014/main" id="{79B8F11E-7E96-484B-9EDC-7EE7323B0C8C}"/>
              </a:ext>
            </a:extLst>
          </p:cNvPr>
          <p:cNvSpPr/>
          <p:nvPr/>
        </p:nvSpPr>
        <p:spPr>
          <a:xfrm>
            <a:off x="162286" y="500424"/>
            <a:ext cx="4294298" cy="29187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8016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eiryo UI" panose="020B0604030504040204" pitchFamily="50" charset="-128"/>
                <a:ea typeface="Meiryo UI" panose="020B0604030504040204" pitchFamily="50" charset="-128"/>
              </a:rPr>
              <a:t>第</a:t>
            </a:r>
            <a:r>
              <a:rPr lang="ja-JP" altLang="en-US" sz="1400" b="1" dirty="0">
                <a:solidFill>
                  <a:prstClr val="white"/>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３</a:t>
            </a:r>
            <a:r>
              <a:rPr kumimoji="1" lang="ja-JP" alt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eiryo UI" panose="020B0604030504040204" pitchFamily="50" charset="-128"/>
                <a:ea typeface="Meiryo UI" panose="020B0604030504040204" pitchFamily="50" charset="-128"/>
              </a:rPr>
              <a:t>期中期目標の策定にあたり留意すべき事項</a:t>
            </a:r>
          </a:p>
        </p:txBody>
      </p:sp>
      <p:sp>
        <p:nvSpPr>
          <p:cNvPr id="31" name="四角形: 角を丸くする 30">
            <a:extLst>
              <a:ext uri="{FF2B5EF4-FFF2-40B4-BE49-F238E27FC236}">
                <a16:creationId xmlns:a16="http://schemas.microsoft.com/office/drawing/2014/main" id="{8CFC55DA-5DE4-4684-AF75-AE0BB3887CC5}"/>
              </a:ext>
            </a:extLst>
          </p:cNvPr>
          <p:cNvSpPr/>
          <p:nvPr/>
        </p:nvSpPr>
        <p:spPr bwMode="white">
          <a:xfrm>
            <a:off x="492497" y="1027720"/>
            <a:ext cx="3964087" cy="442035"/>
          </a:xfrm>
          <a:prstGeom prst="roundRect">
            <a:avLst>
              <a:gd name="adj" fmla="val 0"/>
            </a:avLst>
          </a:prstGeom>
          <a:solidFill>
            <a:schemeClr val="bg1"/>
          </a:solidFill>
          <a:ln w="9525">
            <a:no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lIns="72000" tIns="36000" rIns="72000" bIns="36000" rtlCol="0" anchor="ctr" anchorCtr="0">
            <a:spAutoFit/>
          </a:bodyPr>
          <a:lstStyle/>
          <a:p>
            <a:pPr algn="ctr"/>
            <a:r>
              <a:rPr kumimoji="1" lang="en-US" altLang="ja-JP" sz="1400" b="1" dirty="0">
                <a:solidFill>
                  <a:schemeClr val="tx1"/>
                </a:solidFill>
                <a:latin typeface="Meiryo UI" panose="020B0604030504040204" pitchFamily="50" charset="-128"/>
                <a:ea typeface="Meiryo UI" panose="020B0604030504040204" pitchFamily="50" charset="-128"/>
              </a:rPr>
              <a:t>Beyond</a:t>
            </a:r>
            <a:r>
              <a:rPr kumimoji="1" lang="ja-JP" altLang="en-US" sz="1400" b="1" dirty="0">
                <a:solidFill>
                  <a:schemeClr val="tx1"/>
                </a:solidFill>
                <a:latin typeface="Meiryo UI" panose="020B0604030504040204" pitchFamily="50" charset="-128"/>
                <a:ea typeface="Meiryo UI" panose="020B0604030504040204" pitchFamily="50" charset="-128"/>
              </a:rPr>
              <a:t> </a:t>
            </a:r>
            <a:r>
              <a:rPr kumimoji="1" lang="en-US" altLang="ja-JP" sz="1400" b="1" dirty="0">
                <a:solidFill>
                  <a:schemeClr val="tx1"/>
                </a:solidFill>
                <a:latin typeface="Meiryo UI" panose="020B0604030504040204" pitchFamily="50" charset="-128"/>
                <a:ea typeface="Meiryo UI" panose="020B0604030504040204" pitchFamily="50" charset="-128"/>
              </a:rPr>
              <a:t>EXPO</a:t>
            </a:r>
            <a:r>
              <a:rPr kumimoji="1" lang="ja-JP" altLang="en-US" sz="1400" b="1" dirty="0">
                <a:solidFill>
                  <a:schemeClr val="tx1"/>
                </a:solidFill>
                <a:latin typeface="Meiryo UI" panose="020B0604030504040204" pitchFamily="50" charset="-128"/>
                <a:ea typeface="Meiryo UI" panose="020B0604030504040204" pitchFamily="50" charset="-128"/>
              </a:rPr>
              <a:t> </a:t>
            </a:r>
            <a:r>
              <a:rPr kumimoji="1" lang="en-US" altLang="ja-JP" sz="1400" b="1" dirty="0">
                <a:solidFill>
                  <a:schemeClr val="tx1"/>
                </a:solidFill>
                <a:latin typeface="Meiryo UI" panose="020B0604030504040204" pitchFamily="50" charset="-128"/>
                <a:ea typeface="Meiryo UI" panose="020B0604030504040204" pitchFamily="50" charset="-128"/>
              </a:rPr>
              <a:t>2025</a:t>
            </a:r>
            <a:r>
              <a:rPr kumimoji="1" lang="ja-JP" altLang="en-US" sz="1000" dirty="0">
                <a:solidFill>
                  <a:schemeClr val="tx1"/>
                </a:solidFill>
                <a:latin typeface="Meiryo UI" panose="020B0604030504040204" pitchFamily="50" charset="-128"/>
                <a:ea typeface="Meiryo UI" panose="020B0604030504040204" pitchFamily="50" charset="-128"/>
              </a:rPr>
              <a:t>（</a:t>
            </a:r>
            <a:r>
              <a:rPr kumimoji="1" lang="en-US" altLang="ja-JP" sz="1000" dirty="0">
                <a:solidFill>
                  <a:schemeClr val="tx1"/>
                </a:solidFill>
                <a:latin typeface="Meiryo UI" panose="020B0604030504040204" pitchFamily="50" charset="-128"/>
                <a:ea typeface="Meiryo UI" panose="020B0604030504040204" pitchFamily="50" charset="-128"/>
              </a:rPr>
              <a:t>R8.3.31</a:t>
            </a:r>
            <a:r>
              <a:rPr kumimoji="1" lang="ja-JP" altLang="en-US" sz="1000" dirty="0">
                <a:solidFill>
                  <a:schemeClr val="tx1"/>
                </a:solidFill>
                <a:latin typeface="Meiryo UI" panose="020B0604030504040204" pitchFamily="50" charset="-128"/>
                <a:ea typeface="Meiryo UI" panose="020B0604030504040204" pitchFamily="50" charset="-128"/>
              </a:rPr>
              <a:t>策定</a:t>
            </a:r>
            <a:r>
              <a:rPr kumimoji="1" lang="en-US" altLang="ja-JP" sz="1000" dirty="0">
                <a:solidFill>
                  <a:schemeClr val="tx1"/>
                </a:solidFill>
                <a:latin typeface="Meiryo UI" panose="020B0604030504040204" pitchFamily="50" charset="-128"/>
                <a:ea typeface="Meiryo UI" panose="020B0604030504040204" pitchFamily="50" charset="-128"/>
              </a:rPr>
              <a:t>/</a:t>
            </a:r>
            <a:r>
              <a:rPr kumimoji="1" lang="ja-JP" altLang="en-US" sz="1000" dirty="0">
                <a:solidFill>
                  <a:schemeClr val="tx1"/>
                </a:solidFill>
                <a:latin typeface="Meiryo UI" panose="020B0604030504040204" pitchFamily="50" charset="-128"/>
                <a:ea typeface="Meiryo UI" panose="020B0604030504040204" pitchFamily="50" charset="-128"/>
              </a:rPr>
              <a:t>大阪府・市）</a:t>
            </a:r>
            <a:endParaRPr kumimoji="1" lang="en-US" altLang="ja-JP" sz="1000" dirty="0">
              <a:solidFill>
                <a:schemeClr val="tx1"/>
              </a:solidFill>
              <a:latin typeface="Meiryo UI" panose="020B0604030504040204" pitchFamily="50" charset="-128"/>
              <a:ea typeface="Meiryo UI" panose="020B0604030504040204" pitchFamily="50" charset="-128"/>
            </a:endParaRPr>
          </a:p>
          <a:p>
            <a:pPr algn="ctr"/>
            <a:r>
              <a:rPr lang="ja-JP" altLang="en-US" sz="1000" dirty="0">
                <a:solidFill>
                  <a:schemeClr val="tx1"/>
                </a:solidFill>
                <a:latin typeface="Meiryo UI" panose="020B0604030504040204" pitchFamily="50" charset="-128"/>
                <a:ea typeface="Meiryo UI" panose="020B0604030504040204" pitchFamily="50" charset="-128"/>
              </a:rPr>
              <a:t>～ 副首都として成長・発展をめざす万博後の成長戦略 ～</a:t>
            </a:r>
            <a:endParaRPr kumimoji="1" lang="en-US" altLang="ja-JP" sz="1000" dirty="0">
              <a:solidFill>
                <a:schemeClr val="tx1"/>
              </a:solidFill>
              <a:latin typeface="Meiryo UI" panose="020B0604030504040204" pitchFamily="50" charset="-128"/>
              <a:ea typeface="Meiryo UI" panose="020B0604030504040204" pitchFamily="50" charset="-128"/>
            </a:endParaRPr>
          </a:p>
        </p:txBody>
      </p:sp>
      <p:sp>
        <p:nvSpPr>
          <p:cNvPr id="3" name="楕円 2">
            <a:extLst>
              <a:ext uri="{FF2B5EF4-FFF2-40B4-BE49-F238E27FC236}">
                <a16:creationId xmlns:a16="http://schemas.microsoft.com/office/drawing/2014/main" id="{4B13D8FC-C4A4-47B0-B192-BAB8DA791942}"/>
              </a:ext>
            </a:extLst>
          </p:cNvPr>
          <p:cNvSpPr/>
          <p:nvPr/>
        </p:nvSpPr>
        <p:spPr>
          <a:xfrm>
            <a:off x="352128" y="1075895"/>
            <a:ext cx="288032" cy="275462"/>
          </a:xfrm>
          <a:prstGeom prst="ellipse">
            <a:avLst/>
          </a:prstGeom>
          <a:solidFill>
            <a:srgbClr val="FF660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4633AF08-C132-4C8B-B9DA-2CF51AF03B91}"/>
              </a:ext>
            </a:extLst>
          </p:cNvPr>
          <p:cNvSpPr txBox="1"/>
          <p:nvPr/>
        </p:nvSpPr>
        <p:spPr>
          <a:xfrm>
            <a:off x="640160" y="1572936"/>
            <a:ext cx="1205779" cy="276999"/>
          </a:xfrm>
          <a:prstGeom prst="rect">
            <a:avLst/>
          </a:prstGeom>
          <a:solidFill>
            <a:schemeClr val="bg1">
              <a:lumMod val="95000"/>
            </a:schemeClr>
          </a:solidFill>
          <a:ln>
            <a:solidFill>
              <a:schemeClr val="bg1">
                <a:lumMod val="50000"/>
              </a:schemeClr>
            </a:solidFill>
          </a:ln>
        </p:spPr>
        <p:txBody>
          <a:bodyPr wrap="none" rtlCol="0" anchor="ctr">
            <a:spAutoFit/>
          </a:bodyPr>
          <a:lstStyle/>
          <a:p>
            <a:pPr algn="ctr"/>
            <a:r>
              <a:rPr kumimoji="1" lang="ja-JP" altLang="en-US" sz="1200" dirty="0">
                <a:latin typeface="Meiryo UI" panose="020B0604030504040204" pitchFamily="50" charset="-128"/>
                <a:ea typeface="Meiryo UI" panose="020B0604030504040204" pitchFamily="50" charset="-128"/>
              </a:rPr>
              <a:t>基本的な考え方</a:t>
            </a:r>
          </a:p>
        </p:txBody>
      </p:sp>
      <p:sp>
        <p:nvSpPr>
          <p:cNvPr id="38" name="テキスト ボックス 37">
            <a:extLst>
              <a:ext uri="{FF2B5EF4-FFF2-40B4-BE49-F238E27FC236}">
                <a16:creationId xmlns:a16="http://schemas.microsoft.com/office/drawing/2014/main" id="{9CC6DE47-FD78-49D1-9681-7EFC0094282D}"/>
              </a:ext>
            </a:extLst>
          </p:cNvPr>
          <p:cNvSpPr txBox="1"/>
          <p:nvPr/>
        </p:nvSpPr>
        <p:spPr>
          <a:xfrm>
            <a:off x="1845939" y="1482076"/>
            <a:ext cx="5328592" cy="430887"/>
          </a:xfrm>
          <a:prstGeom prst="rect">
            <a:avLst/>
          </a:prstGeom>
          <a:noFill/>
        </p:spPr>
        <p:txBody>
          <a:bodyPr wrap="square">
            <a:spAutoFit/>
          </a:bodyPr>
          <a:lstStyle/>
          <a:p>
            <a:pPr indent="-457200"/>
            <a:r>
              <a:rPr lang="ja-JP" altLang="en-US" sz="1100" b="1" u="sng" dirty="0">
                <a:latin typeface="Meiryo UI" panose="020B0604030504040204" pitchFamily="50" charset="-128"/>
                <a:ea typeface="Meiryo UI" panose="020B0604030504040204" pitchFamily="50" charset="-128"/>
              </a:rPr>
              <a:t>成長が見込まれる産業分野（★）</a:t>
            </a:r>
            <a:r>
              <a:rPr lang="ja-JP" altLang="en-US" sz="1100" dirty="0">
                <a:latin typeface="Meiryo UI" panose="020B0604030504040204" pitchFamily="50" charset="-128"/>
                <a:ea typeface="Meiryo UI" panose="020B0604030504040204" pitchFamily="50" charset="-128"/>
              </a:rPr>
              <a:t>において、「民のチャレンジ」を後押しする</a:t>
            </a:r>
            <a:endParaRPr lang="en-US" altLang="ja-JP" sz="1100" dirty="0">
              <a:latin typeface="Meiryo UI" panose="020B0604030504040204" pitchFamily="50" charset="-128"/>
              <a:ea typeface="Meiryo UI" panose="020B0604030504040204" pitchFamily="50" charset="-128"/>
            </a:endParaRPr>
          </a:p>
          <a:p>
            <a:pPr indent="-457200"/>
            <a:r>
              <a:rPr lang="ja-JP" altLang="en-US" sz="1100" dirty="0">
                <a:latin typeface="Meiryo UI" panose="020B0604030504040204" pitchFamily="50" charset="-128"/>
                <a:ea typeface="Meiryo UI" panose="020B0604030504040204" pitchFamily="50" charset="-128"/>
              </a:rPr>
              <a:t>ことで大阪・関西から次世代産業を生み出し、世界の市場の獲得をめざす。</a:t>
            </a:r>
            <a:endParaRPr lang="en-US" altLang="ja-JP" sz="1100" dirty="0">
              <a:latin typeface="Meiryo UI" panose="020B0604030504040204" pitchFamily="50" charset="-128"/>
              <a:ea typeface="Meiryo UI" panose="020B0604030504040204" pitchFamily="50" charset="-128"/>
            </a:endParaRPr>
          </a:p>
        </p:txBody>
      </p:sp>
      <p:sp>
        <p:nvSpPr>
          <p:cNvPr id="39" name="テキスト ボックス 38">
            <a:extLst>
              <a:ext uri="{FF2B5EF4-FFF2-40B4-BE49-F238E27FC236}">
                <a16:creationId xmlns:a16="http://schemas.microsoft.com/office/drawing/2014/main" id="{94CFF871-09BE-4E7D-B2DA-AD79408ED758}"/>
              </a:ext>
            </a:extLst>
          </p:cNvPr>
          <p:cNvSpPr txBox="1"/>
          <p:nvPr/>
        </p:nvSpPr>
        <p:spPr>
          <a:xfrm>
            <a:off x="626534" y="2848506"/>
            <a:ext cx="1233030" cy="276999"/>
          </a:xfrm>
          <a:prstGeom prst="rect">
            <a:avLst/>
          </a:prstGeom>
          <a:solidFill>
            <a:schemeClr val="bg1">
              <a:lumMod val="95000"/>
            </a:schemeClr>
          </a:solidFill>
          <a:ln>
            <a:solidFill>
              <a:schemeClr val="bg1">
                <a:lumMod val="50000"/>
              </a:schemeClr>
            </a:solidFill>
          </a:ln>
        </p:spPr>
        <p:txBody>
          <a:bodyPr wrap="none" rtlCol="0" anchor="ctr">
            <a:spAutoFit/>
          </a:bodyPr>
          <a:lstStyle/>
          <a:p>
            <a:pPr algn="ctr"/>
            <a:r>
              <a:rPr kumimoji="1" lang="ja-JP" altLang="en-US" sz="1200" dirty="0">
                <a:latin typeface="Meiryo UI" panose="020B0604030504040204" pitchFamily="50" charset="-128"/>
                <a:ea typeface="Meiryo UI" panose="020B0604030504040204" pitchFamily="50" charset="-128"/>
              </a:rPr>
              <a:t>施策の方向性❶</a:t>
            </a:r>
          </a:p>
        </p:txBody>
      </p:sp>
      <p:sp>
        <p:nvSpPr>
          <p:cNvPr id="40" name="テキスト ボックス 39">
            <a:extLst>
              <a:ext uri="{FF2B5EF4-FFF2-40B4-BE49-F238E27FC236}">
                <a16:creationId xmlns:a16="http://schemas.microsoft.com/office/drawing/2014/main" id="{C9B5A40D-F1E1-4DE4-810A-65D74BDC977D}"/>
              </a:ext>
            </a:extLst>
          </p:cNvPr>
          <p:cNvSpPr txBox="1"/>
          <p:nvPr/>
        </p:nvSpPr>
        <p:spPr>
          <a:xfrm>
            <a:off x="1845939" y="2844860"/>
            <a:ext cx="3186709" cy="307777"/>
          </a:xfrm>
          <a:prstGeom prst="rect">
            <a:avLst/>
          </a:prstGeom>
          <a:noFill/>
        </p:spPr>
        <p:txBody>
          <a:bodyPr wrap="square">
            <a:spAutoFit/>
          </a:bodyPr>
          <a:lstStyle/>
          <a:p>
            <a:pPr indent="-457200"/>
            <a:r>
              <a:rPr lang="ja-JP" altLang="en-US" sz="1400" dirty="0">
                <a:latin typeface="Meiryo UI" panose="020B0604030504040204" pitchFamily="50" charset="-128"/>
                <a:ea typeface="Meiryo UI" panose="020B0604030504040204" pitchFamily="50" charset="-128"/>
              </a:rPr>
              <a:t>　支援の充実</a:t>
            </a:r>
            <a:endParaRPr lang="en-US" altLang="ja-JP" sz="1400" dirty="0">
              <a:latin typeface="Meiryo UI" panose="020B0604030504040204" pitchFamily="50" charset="-128"/>
              <a:ea typeface="Meiryo UI" panose="020B0604030504040204" pitchFamily="50" charset="-128"/>
            </a:endParaRPr>
          </a:p>
        </p:txBody>
      </p:sp>
      <p:grpSp>
        <p:nvGrpSpPr>
          <p:cNvPr id="47" name="グループ化 46">
            <a:extLst>
              <a:ext uri="{FF2B5EF4-FFF2-40B4-BE49-F238E27FC236}">
                <a16:creationId xmlns:a16="http://schemas.microsoft.com/office/drawing/2014/main" id="{19382244-284A-440E-A64E-5B456DB6CD47}"/>
              </a:ext>
            </a:extLst>
          </p:cNvPr>
          <p:cNvGrpSpPr/>
          <p:nvPr/>
        </p:nvGrpSpPr>
        <p:grpSpPr>
          <a:xfrm>
            <a:off x="631266" y="3304183"/>
            <a:ext cx="4401382" cy="307777"/>
            <a:chOff x="631266" y="3394832"/>
            <a:chExt cx="4401382" cy="307777"/>
          </a:xfrm>
        </p:grpSpPr>
        <p:sp>
          <p:nvSpPr>
            <p:cNvPr id="50" name="テキスト ボックス 49">
              <a:extLst>
                <a:ext uri="{FF2B5EF4-FFF2-40B4-BE49-F238E27FC236}">
                  <a16:creationId xmlns:a16="http://schemas.microsoft.com/office/drawing/2014/main" id="{B5EDAE67-D1ED-4E97-B5A8-6935DC247282}"/>
                </a:ext>
              </a:extLst>
            </p:cNvPr>
            <p:cNvSpPr txBox="1"/>
            <p:nvPr/>
          </p:nvSpPr>
          <p:spPr>
            <a:xfrm>
              <a:off x="631266" y="3403507"/>
              <a:ext cx="1233030" cy="276999"/>
            </a:xfrm>
            <a:prstGeom prst="rect">
              <a:avLst/>
            </a:prstGeom>
            <a:solidFill>
              <a:schemeClr val="bg1">
                <a:lumMod val="95000"/>
              </a:schemeClr>
            </a:solidFill>
            <a:ln>
              <a:solidFill>
                <a:schemeClr val="bg1">
                  <a:lumMod val="50000"/>
                </a:schemeClr>
              </a:solidFill>
            </a:ln>
          </p:spPr>
          <p:txBody>
            <a:bodyPr wrap="none" rtlCol="0" anchor="ctr">
              <a:spAutoFit/>
            </a:bodyPr>
            <a:lstStyle/>
            <a:p>
              <a:pPr algn="ctr"/>
              <a:r>
                <a:rPr kumimoji="1" lang="ja-JP" altLang="en-US" sz="1200" dirty="0">
                  <a:latin typeface="Meiryo UI" panose="020B0604030504040204" pitchFamily="50" charset="-128"/>
                  <a:ea typeface="Meiryo UI" panose="020B0604030504040204" pitchFamily="50" charset="-128"/>
                </a:rPr>
                <a:t>施策の方向性❷</a:t>
              </a:r>
            </a:p>
          </p:txBody>
        </p:sp>
        <p:sp>
          <p:nvSpPr>
            <p:cNvPr id="51" name="テキスト ボックス 50">
              <a:extLst>
                <a:ext uri="{FF2B5EF4-FFF2-40B4-BE49-F238E27FC236}">
                  <a16:creationId xmlns:a16="http://schemas.microsoft.com/office/drawing/2014/main" id="{7EB185F1-4411-4BF4-958E-84C141F0329E}"/>
                </a:ext>
              </a:extLst>
            </p:cNvPr>
            <p:cNvSpPr txBox="1"/>
            <p:nvPr/>
          </p:nvSpPr>
          <p:spPr>
            <a:xfrm>
              <a:off x="1845939" y="3394832"/>
              <a:ext cx="3186709" cy="307777"/>
            </a:xfrm>
            <a:prstGeom prst="rect">
              <a:avLst/>
            </a:prstGeom>
            <a:noFill/>
          </p:spPr>
          <p:txBody>
            <a:bodyPr wrap="square">
              <a:spAutoFit/>
            </a:bodyPr>
            <a:lstStyle/>
            <a:p>
              <a:pPr indent="-457200"/>
              <a:r>
                <a:rPr lang="ja-JP" altLang="en-US" sz="1400" dirty="0">
                  <a:latin typeface="Meiryo UI" panose="020B0604030504040204" pitchFamily="50" charset="-128"/>
                  <a:ea typeface="Meiryo UI" panose="020B0604030504040204" pitchFamily="50" charset="-128"/>
                </a:rPr>
                <a:t>　人材の育成</a:t>
              </a:r>
              <a:endParaRPr lang="en-US" altLang="ja-JP" sz="1400" u="sng" dirty="0">
                <a:latin typeface="Meiryo UI" panose="020B0604030504040204" pitchFamily="50" charset="-128"/>
                <a:ea typeface="Meiryo UI" panose="020B0604030504040204" pitchFamily="50" charset="-128"/>
              </a:endParaRPr>
            </a:p>
          </p:txBody>
        </p:sp>
      </p:grpSp>
      <p:grpSp>
        <p:nvGrpSpPr>
          <p:cNvPr id="53" name="グループ化 52">
            <a:extLst>
              <a:ext uri="{FF2B5EF4-FFF2-40B4-BE49-F238E27FC236}">
                <a16:creationId xmlns:a16="http://schemas.microsoft.com/office/drawing/2014/main" id="{2152FB93-F440-44E0-BED3-A68521468B32}"/>
              </a:ext>
            </a:extLst>
          </p:cNvPr>
          <p:cNvGrpSpPr/>
          <p:nvPr/>
        </p:nvGrpSpPr>
        <p:grpSpPr>
          <a:xfrm>
            <a:off x="626534" y="3754102"/>
            <a:ext cx="4401382" cy="307777"/>
            <a:chOff x="631266" y="3394832"/>
            <a:chExt cx="4401382" cy="307777"/>
          </a:xfrm>
        </p:grpSpPr>
        <p:sp>
          <p:nvSpPr>
            <p:cNvPr id="54" name="テキスト ボックス 53">
              <a:extLst>
                <a:ext uri="{FF2B5EF4-FFF2-40B4-BE49-F238E27FC236}">
                  <a16:creationId xmlns:a16="http://schemas.microsoft.com/office/drawing/2014/main" id="{25CBAD1D-1161-4732-9F3C-151F8CDCD10B}"/>
                </a:ext>
              </a:extLst>
            </p:cNvPr>
            <p:cNvSpPr txBox="1"/>
            <p:nvPr/>
          </p:nvSpPr>
          <p:spPr>
            <a:xfrm>
              <a:off x="631266" y="3403507"/>
              <a:ext cx="1233030" cy="276999"/>
            </a:xfrm>
            <a:prstGeom prst="rect">
              <a:avLst/>
            </a:prstGeom>
            <a:solidFill>
              <a:schemeClr val="bg1">
                <a:lumMod val="95000"/>
              </a:schemeClr>
            </a:solidFill>
            <a:ln>
              <a:solidFill>
                <a:schemeClr val="bg1">
                  <a:lumMod val="50000"/>
                </a:schemeClr>
              </a:solidFill>
            </a:ln>
          </p:spPr>
          <p:txBody>
            <a:bodyPr wrap="none" rtlCol="0" anchor="ctr">
              <a:spAutoFit/>
            </a:bodyPr>
            <a:lstStyle/>
            <a:p>
              <a:pPr algn="ctr"/>
              <a:r>
                <a:rPr kumimoji="1" lang="ja-JP" altLang="en-US" sz="1200" dirty="0">
                  <a:latin typeface="Meiryo UI" panose="020B0604030504040204" pitchFamily="50" charset="-128"/>
                  <a:ea typeface="Meiryo UI" panose="020B0604030504040204" pitchFamily="50" charset="-128"/>
                </a:rPr>
                <a:t>施策の方向性❸</a:t>
              </a:r>
            </a:p>
          </p:txBody>
        </p:sp>
        <p:sp>
          <p:nvSpPr>
            <p:cNvPr id="55" name="テキスト ボックス 54">
              <a:extLst>
                <a:ext uri="{FF2B5EF4-FFF2-40B4-BE49-F238E27FC236}">
                  <a16:creationId xmlns:a16="http://schemas.microsoft.com/office/drawing/2014/main" id="{C475950D-8A79-4CC7-8014-58929A19CFAA}"/>
                </a:ext>
              </a:extLst>
            </p:cNvPr>
            <p:cNvSpPr txBox="1"/>
            <p:nvPr/>
          </p:nvSpPr>
          <p:spPr>
            <a:xfrm>
              <a:off x="1845939" y="3394832"/>
              <a:ext cx="3186709" cy="307777"/>
            </a:xfrm>
            <a:prstGeom prst="rect">
              <a:avLst/>
            </a:prstGeom>
            <a:noFill/>
          </p:spPr>
          <p:txBody>
            <a:bodyPr wrap="square">
              <a:spAutoFit/>
            </a:bodyPr>
            <a:lstStyle/>
            <a:p>
              <a:pPr indent="-457200"/>
              <a:r>
                <a:rPr lang="ja-JP" altLang="en-US" sz="1400" dirty="0">
                  <a:latin typeface="Meiryo UI" panose="020B0604030504040204" pitchFamily="50" charset="-128"/>
                  <a:ea typeface="Meiryo UI" panose="020B0604030504040204" pitchFamily="50" charset="-128"/>
                </a:rPr>
                <a:t>　地域の活性化</a:t>
              </a:r>
              <a:r>
                <a:rPr lang="ja-JP" altLang="en-US" sz="900" dirty="0">
                  <a:latin typeface="Meiryo UI" panose="020B0604030504040204" pitchFamily="50" charset="-128"/>
                  <a:ea typeface="Meiryo UI" panose="020B0604030504040204" pitchFamily="50" charset="-128"/>
                </a:rPr>
                <a:t>と基礎自治機能の充実・強化</a:t>
              </a:r>
              <a:endParaRPr lang="en-US" altLang="ja-JP" sz="900" u="sng" dirty="0">
                <a:latin typeface="Meiryo UI" panose="020B0604030504040204" pitchFamily="50" charset="-128"/>
                <a:ea typeface="Meiryo UI" panose="020B0604030504040204" pitchFamily="50" charset="-128"/>
              </a:endParaRPr>
            </a:p>
          </p:txBody>
        </p:sp>
      </p:grpSp>
      <p:grpSp>
        <p:nvGrpSpPr>
          <p:cNvPr id="59" name="グループ化 58">
            <a:extLst>
              <a:ext uri="{FF2B5EF4-FFF2-40B4-BE49-F238E27FC236}">
                <a16:creationId xmlns:a16="http://schemas.microsoft.com/office/drawing/2014/main" id="{48655B63-3297-490F-AD84-A76F26617EB9}"/>
              </a:ext>
            </a:extLst>
          </p:cNvPr>
          <p:cNvGrpSpPr/>
          <p:nvPr/>
        </p:nvGrpSpPr>
        <p:grpSpPr>
          <a:xfrm>
            <a:off x="3232448" y="2998748"/>
            <a:ext cx="2952328" cy="902528"/>
            <a:chOff x="3232448" y="3089397"/>
            <a:chExt cx="2952328" cy="902528"/>
          </a:xfrm>
        </p:grpSpPr>
        <p:cxnSp>
          <p:nvCxnSpPr>
            <p:cNvPr id="57" name="直線コネクタ 56">
              <a:extLst>
                <a:ext uri="{FF2B5EF4-FFF2-40B4-BE49-F238E27FC236}">
                  <a16:creationId xmlns:a16="http://schemas.microsoft.com/office/drawing/2014/main" id="{E03910F5-9871-47C3-B5EC-68E8E55CFB23}"/>
                </a:ext>
              </a:extLst>
            </p:cNvPr>
            <p:cNvCxnSpPr/>
            <p:nvPr/>
          </p:nvCxnSpPr>
          <p:spPr>
            <a:xfrm>
              <a:off x="3232448" y="3089397"/>
              <a:ext cx="2952328"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0" name="直線コネクタ 59">
              <a:extLst>
                <a:ext uri="{FF2B5EF4-FFF2-40B4-BE49-F238E27FC236}">
                  <a16:creationId xmlns:a16="http://schemas.microsoft.com/office/drawing/2014/main" id="{1C2C081D-797B-4121-8ACE-F161945ADCCB}"/>
                </a:ext>
              </a:extLst>
            </p:cNvPr>
            <p:cNvCxnSpPr/>
            <p:nvPr/>
          </p:nvCxnSpPr>
          <p:spPr>
            <a:xfrm>
              <a:off x="3232448" y="3548720"/>
              <a:ext cx="2952328"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1" name="直線コネクタ 60">
              <a:extLst>
                <a:ext uri="{FF2B5EF4-FFF2-40B4-BE49-F238E27FC236}">
                  <a16:creationId xmlns:a16="http://schemas.microsoft.com/office/drawing/2014/main" id="{25671B0C-778C-4D94-B56E-AC54768A993E}"/>
                </a:ext>
              </a:extLst>
            </p:cNvPr>
            <p:cNvCxnSpPr>
              <a:cxnSpLocks/>
            </p:cNvCxnSpPr>
            <p:nvPr/>
          </p:nvCxnSpPr>
          <p:spPr>
            <a:xfrm>
              <a:off x="4708612" y="3991925"/>
              <a:ext cx="1476164"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49" name="テキスト ボックス 48">
            <a:extLst>
              <a:ext uri="{FF2B5EF4-FFF2-40B4-BE49-F238E27FC236}">
                <a16:creationId xmlns:a16="http://schemas.microsoft.com/office/drawing/2014/main" id="{75A2881A-5C67-4E16-A127-DA02F710AF52}"/>
              </a:ext>
            </a:extLst>
          </p:cNvPr>
          <p:cNvSpPr txBox="1"/>
          <p:nvPr/>
        </p:nvSpPr>
        <p:spPr>
          <a:xfrm>
            <a:off x="6328792" y="916729"/>
            <a:ext cx="6323613" cy="1508105"/>
          </a:xfrm>
          <a:prstGeom prst="rect">
            <a:avLst/>
          </a:prstGeom>
          <a:noFill/>
        </p:spPr>
        <p:txBody>
          <a:bodyPr wrap="square">
            <a:spAutoFit/>
          </a:bodyPr>
          <a:lstStyle/>
          <a:p>
            <a:pPr indent="-457200"/>
            <a:r>
              <a:rPr lang="ja-JP" altLang="en-US" sz="1200" b="1" dirty="0">
                <a:latin typeface="Meiryo UI" panose="020B0604030504040204" pitchFamily="50" charset="-128"/>
                <a:ea typeface="Meiryo UI" panose="020B0604030504040204" pitchFamily="50" charset="-128"/>
              </a:rPr>
              <a:t>● 最先端産業を支える中小企業の強化</a:t>
            </a:r>
            <a:endParaRPr lang="en-US" altLang="ja-JP" sz="1200" b="1" dirty="0">
              <a:latin typeface="Meiryo UI" panose="020B0604030504040204" pitchFamily="50" charset="-128"/>
              <a:ea typeface="Meiryo UI" panose="020B0604030504040204" pitchFamily="50" charset="-128"/>
            </a:endParaRPr>
          </a:p>
          <a:p>
            <a:pPr indent="-457200"/>
            <a:r>
              <a:rPr kumimoji="1" lang="ja-JP" altLang="en-US" sz="1200" dirty="0">
                <a:latin typeface="Meiryo UI" panose="020B0604030504040204" pitchFamily="50" charset="-128"/>
                <a:ea typeface="Meiryo UI" panose="020B0604030504040204" pitchFamily="50" charset="-128"/>
              </a:rPr>
              <a:t>　►　</a:t>
            </a:r>
            <a:r>
              <a:rPr kumimoji="1" lang="ja-JP" altLang="en-US" sz="1200" u="sng" dirty="0">
                <a:latin typeface="Meiryo UI" panose="020B0604030504040204" pitchFamily="50" charset="-128"/>
                <a:ea typeface="Meiryo UI" panose="020B0604030504040204" pitchFamily="50" charset="-128"/>
              </a:rPr>
              <a:t>最先端産業を支える基盤技術の高度化</a:t>
            </a:r>
            <a:endParaRPr kumimoji="1" lang="en-US" altLang="ja-JP" sz="1100" u="sng" dirty="0">
              <a:latin typeface="Meiryo UI" panose="020B0604030504040204" pitchFamily="50" charset="-128"/>
              <a:ea typeface="Meiryo UI" panose="020B0604030504040204" pitchFamily="50" charset="-128"/>
            </a:endParaRPr>
          </a:p>
          <a:p>
            <a:pPr indent="-457200"/>
            <a:r>
              <a:rPr lang="ja-JP" altLang="en-US" sz="1100" dirty="0">
                <a:latin typeface="Meiryo UI" panose="020B0604030504040204" pitchFamily="50" charset="-128"/>
                <a:ea typeface="Meiryo UI" panose="020B0604030504040204" pitchFamily="50" charset="-128"/>
              </a:rPr>
              <a:t>　   　　　大阪産業技術研究所における技術支援等を通じ、</a:t>
            </a:r>
            <a:r>
              <a:rPr lang="ja-JP" altLang="en-US" sz="1100" b="1" u="sng" dirty="0">
                <a:latin typeface="Meiryo UI" panose="020B0604030504040204" pitchFamily="50" charset="-128"/>
                <a:ea typeface="Meiryo UI" panose="020B0604030504040204" pitchFamily="50" charset="-128"/>
              </a:rPr>
              <a:t>中小企業における最先端産業を支える</a:t>
            </a:r>
            <a:endParaRPr lang="en-US" altLang="ja-JP" sz="1100" b="1" u="sng" dirty="0">
              <a:latin typeface="Meiryo UI" panose="020B0604030504040204" pitchFamily="50" charset="-128"/>
              <a:ea typeface="Meiryo UI" panose="020B0604030504040204" pitchFamily="50" charset="-128"/>
            </a:endParaRPr>
          </a:p>
          <a:p>
            <a:pPr indent="-457200"/>
            <a:r>
              <a:rPr lang="ja-JP" altLang="en-US" sz="1100" b="1" dirty="0">
                <a:latin typeface="Meiryo UI" panose="020B0604030504040204" pitchFamily="50" charset="-128"/>
                <a:ea typeface="Meiryo UI" panose="020B0604030504040204" pitchFamily="50" charset="-128"/>
              </a:rPr>
              <a:t>　　　　</a:t>
            </a:r>
            <a:r>
              <a:rPr lang="ja-JP" altLang="en-US" sz="1100" b="1" u="sng" dirty="0">
                <a:latin typeface="Meiryo UI" panose="020B0604030504040204" pitchFamily="50" charset="-128"/>
                <a:ea typeface="Meiryo UI" panose="020B0604030504040204" pitchFamily="50" charset="-128"/>
              </a:rPr>
              <a:t>基盤技術の高度化</a:t>
            </a:r>
            <a:r>
              <a:rPr lang="ja-JP" altLang="en-US" sz="1100" dirty="0">
                <a:latin typeface="Meiryo UI" panose="020B0604030504040204" pitchFamily="50" charset="-128"/>
                <a:ea typeface="Meiryo UI" panose="020B0604030504040204" pitchFamily="50" charset="-128"/>
              </a:rPr>
              <a:t>を推進</a:t>
            </a:r>
            <a:endParaRPr lang="en-US" altLang="ja-JP" sz="1100" dirty="0">
              <a:latin typeface="Meiryo UI" panose="020B0604030504040204" pitchFamily="50" charset="-128"/>
              <a:ea typeface="Meiryo UI" panose="020B0604030504040204" pitchFamily="50" charset="-128"/>
            </a:endParaRPr>
          </a:p>
          <a:p>
            <a:pPr indent="-457200"/>
            <a:endParaRPr lang="en-US" altLang="ja-JP" sz="1200" dirty="0">
              <a:latin typeface="Meiryo UI" panose="020B0604030504040204" pitchFamily="50" charset="-128"/>
              <a:ea typeface="Meiryo UI" panose="020B0604030504040204" pitchFamily="50" charset="-128"/>
            </a:endParaRPr>
          </a:p>
          <a:p>
            <a:pPr marL="0" marR="0" lvl="0" indent="0" algn="l" defTabSz="1280160" rtl="0" eaLnBrk="1" fontAlgn="auto" latinLnBrk="0" hangingPunct="1">
              <a:lnSpc>
                <a:spcPct val="100000"/>
              </a:lnSpc>
              <a:spcBef>
                <a:spcPts val="0"/>
              </a:spcBef>
              <a:spcAft>
                <a:spcPts val="0"/>
              </a:spcAft>
              <a:buClrTx/>
              <a:buSzTx/>
              <a:buFontTx/>
              <a:buNone/>
              <a:tabLst/>
              <a:defRPr/>
            </a:pPr>
            <a:r>
              <a:rPr lang="ja-JP" altLang="en-US" sz="1100" dirty="0">
                <a:latin typeface="Meiryo UI" panose="020B0604030504040204" pitchFamily="50" charset="-128"/>
                <a:ea typeface="Meiryo UI" panose="020B0604030504040204" pitchFamily="50" charset="-128"/>
              </a:rPr>
              <a:t>　</a:t>
            </a: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en-US" sz="1200" b="0"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先端技術の活用（</a:t>
            </a:r>
            <a:r>
              <a:rPr kumimoji="1" lang="en-US" altLang="ja-JP" sz="1200" b="0"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AI</a:t>
            </a:r>
            <a:r>
              <a:rPr kumimoji="1" lang="ja-JP" altLang="en-US" sz="1200" b="0"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・ロボット導入等）</a:t>
            </a:r>
            <a:endParaRPr kumimoji="1" lang="en-US" altLang="ja-JP" sz="1100" b="0"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128016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先端技術の活用を促進し、中小企業の業務効率化や省力化、品質向上等を図ることで、生産性</a:t>
            </a:r>
            <a:endParaRPr kumimoji="1"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1280160" rtl="0" eaLnBrk="1" fontAlgn="auto" latinLnBrk="0" hangingPunct="1">
              <a:lnSpc>
                <a:spcPct val="100000"/>
              </a:lnSpc>
              <a:spcBef>
                <a:spcPts val="0"/>
              </a:spcBef>
              <a:spcAft>
                <a:spcPts val="0"/>
              </a:spcAft>
              <a:buClrTx/>
              <a:buSzTx/>
              <a:buFontTx/>
              <a:buNone/>
              <a:tabLst/>
              <a:defRPr/>
            </a:pPr>
            <a:r>
              <a:rPr lang="ja-JP" altLang="en-US" sz="1100" dirty="0">
                <a:solidFill>
                  <a:prstClr val="black"/>
                </a:solidFill>
                <a:latin typeface="Meiryo UI" panose="020B0604030504040204" pitchFamily="50" charset="-128"/>
                <a:ea typeface="Meiryo UI" panose="020B0604030504040204" pitchFamily="50" charset="-128"/>
              </a:rPr>
              <a:t>　　　　　</a:t>
            </a:r>
            <a:r>
              <a:rPr kumimoji="1"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や利益率の向上と高付加価値化を図り、競争力の強化や持続的な成長を促進</a:t>
            </a:r>
            <a:endParaRPr lang="en-US" altLang="ja-JP" sz="1200" dirty="0">
              <a:latin typeface="Meiryo UI" panose="020B0604030504040204" pitchFamily="50" charset="-128"/>
              <a:ea typeface="Meiryo UI" panose="020B0604030504040204" pitchFamily="50" charset="-128"/>
            </a:endParaRPr>
          </a:p>
        </p:txBody>
      </p:sp>
      <p:sp>
        <p:nvSpPr>
          <p:cNvPr id="66" name="テキスト ボックス 65">
            <a:extLst>
              <a:ext uri="{FF2B5EF4-FFF2-40B4-BE49-F238E27FC236}">
                <a16:creationId xmlns:a16="http://schemas.microsoft.com/office/drawing/2014/main" id="{B1CC1200-7170-41FC-98E4-089067ED1CAF}"/>
              </a:ext>
            </a:extLst>
          </p:cNvPr>
          <p:cNvSpPr txBox="1"/>
          <p:nvPr/>
        </p:nvSpPr>
        <p:spPr>
          <a:xfrm>
            <a:off x="6322823" y="3519767"/>
            <a:ext cx="6185696" cy="830997"/>
          </a:xfrm>
          <a:prstGeom prst="rect">
            <a:avLst/>
          </a:prstGeom>
          <a:noFill/>
        </p:spPr>
        <p:txBody>
          <a:bodyPr wrap="square">
            <a:spAutoFit/>
          </a:bodyPr>
          <a:lstStyle/>
          <a:p>
            <a:pPr indent="-457200"/>
            <a:r>
              <a:rPr lang="ja-JP" altLang="en-US" sz="1200" b="1" dirty="0">
                <a:latin typeface="Meiryo UI" panose="020B0604030504040204" pitchFamily="50" charset="-128"/>
                <a:ea typeface="Meiryo UI" panose="020B0604030504040204" pitchFamily="50" charset="-128"/>
              </a:rPr>
              <a:t>● 産業の振興による地域経済の活性化</a:t>
            </a:r>
            <a:endParaRPr lang="en-US" altLang="ja-JP" sz="1200" b="1" dirty="0">
              <a:latin typeface="Meiryo UI" panose="020B0604030504040204" pitchFamily="50" charset="-128"/>
              <a:ea typeface="Meiryo UI" panose="020B0604030504040204" pitchFamily="50" charset="-128"/>
            </a:endParaRPr>
          </a:p>
          <a:p>
            <a:pPr indent="-457200"/>
            <a:r>
              <a:rPr lang="ja-JP" altLang="en-US" sz="1200" dirty="0">
                <a:latin typeface="Meiryo UI" panose="020B0604030504040204" pitchFamily="50" charset="-128"/>
                <a:ea typeface="Meiryo UI" panose="020B0604030504040204" pitchFamily="50" charset="-128"/>
              </a:rPr>
              <a:t>　►　</a:t>
            </a:r>
            <a:r>
              <a:rPr lang="ja-JP" altLang="en-US" sz="1200" u="sng" dirty="0">
                <a:latin typeface="Meiryo UI" panose="020B0604030504040204" pitchFamily="50" charset="-128"/>
                <a:ea typeface="Meiryo UI" panose="020B0604030504040204" pitchFamily="50" charset="-128"/>
              </a:rPr>
              <a:t>技術支援を通じた、技術の高度化</a:t>
            </a:r>
            <a:endParaRPr lang="en-US" altLang="ja-JP" sz="1100" u="sng" dirty="0">
              <a:latin typeface="Meiryo UI" panose="020B0604030504040204" pitchFamily="50" charset="-128"/>
              <a:ea typeface="Meiryo UI" panose="020B0604030504040204" pitchFamily="50" charset="-128"/>
            </a:endParaRPr>
          </a:p>
          <a:p>
            <a:pPr indent="-457200"/>
            <a:r>
              <a:rPr lang="ja-JP" altLang="en-US" sz="1100" dirty="0">
                <a:latin typeface="Meiryo UI" panose="020B0604030504040204" pitchFamily="50" charset="-128"/>
                <a:ea typeface="Meiryo UI" panose="020B0604030504040204" pitchFamily="50" charset="-128"/>
              </a:rPr>
              <a:t>　　　　　大阪産業技術研究所の技術相談や共同研究等をはじめとする技術支援等を通じ、</a:t>
            </a:r>
            <a:r>
              <a:rPr lang="ja-JP" altLang="en-US" sz="1100" b="1" u="sng" dirty="0">
                <a:latin typeface="Meiryo UI" panose="020B0604030504040204" pitchFamily="50" charset="-128"/>
                <a:ea typeface="Meiryo UI" panose="020B0604030504040204" pitchFamily="50" charset="-128"/>
              </a:rPr>
              <a:t>中小企業の</a:t>
            </a:r>
            <a:endParaRPr lang="en-US" altLang="ja-JP" sz="1100" b="1" u="sng" dirty="0">
              <a:latin typeface="Meiryo UI" panose="020B0604030504040204" pitchFamily="50" charset="-128"/>
              <a:ea typeface="Meiryo UI" panose="020B0604030504040204" pitchFamily="50" charset="-128"/>
            </a:endParaRPr>
          </a:p>
          <a:p>
            <a:pPr indent="-457200"/>
            <a:r>
              <a:rPr lang="ja-JP" altLang="en-US" sz="1100" b="1" dirty="0">
                <a:latin typeface="Meiryo UI" panose="020B0604030504040204" pitchFamily="50" charset="-128"/>
                <a:ea typeface="Meiryo UI" panose="020B0604030504040204" pitchFamily="50" charset="-128"/>
              </a:rPr>
              <a:t>　　　　　</a:t>
            </a:r>
            <a:r>
              <a:rPr lang="ja-JP" altLang="en-US" sz="1100" b="1" u="sng" dirty="0">
                <a:latin typeface="Meiryo UI" panose="020B0604030504040204" pitchFamily="50" charset="-128"/>
                <a:ea typeface="Meiryo UI" panose="020B0604030504040204" pitchFamily="50" charset="-128"/>
              </a:rPr>
              <a:t>持つ技術の高度化を推進し、中小企業の競争力強化や生産性向上</a:t>
            </a:r>
            <a:r>
              <a:rPr lang="ja-JP" altLang="en-US" sz="1100" dirty="0">
                <a:latin typeface="Meiryo UI" panose="020B0604030504040204" pitchFamily="50" charset="-128"/>
                <a:ea typeface="Meiryo UI" panose="020B0604030504040204" pitchFamily="50" charset="-128"/>
              </a:rPr>
              <a:t>を促進</a:t>
            </a:r>
            <a:endParaRPr lang="en-US" altLang="ja-JP" sz="1100" dirty="0">
              <a:latin typeface="Meiryo UI" panose="020B0604030504040204" pitchFamily="50" charset="-128"/>
              <a:ea typeface="Meiryo UI" panose="020B0604030504040204" pitchFamily="50" charset="-128"/>
            </a:endParaRPr>
          </a:p>
        </p:txBody>
      </p:sp>
      <p:sp>
        <p:nvSpPr>
          <p:cNvPr id="67" name="テキスト ボックス 66">
            <a:extLst>
              <a:ext uri="{FF2B5EF4-FFF2-40B4-BE49-F238E27FC236}">
                <a16:creationId xmlns:a16="http://schemas.microsoft.com/office/drawing/2014/main" id="{BAD60843-B2BA-427E-92AB-2CB60B938B59}"/>
              </a:ext>
            </a:extLst>
          </p:cNvPr>
          <p:cNvSpPr txBox="1"/>
          <p:nvPr/>
        </p:nvSpPr>
        <p:spPr>
          <a:xfrm>
            <a:off x="6330946" y="2557810"/>
            <a:ext cx="6185696" cy="800219"/>
          </a:xfrm>
          <a:prstGeom prst="rect">
            <a:avLst/>
          </a:prstGeom>
          <a:noFill/>
        </p:spPr>
        <p:txBody>
          <a:bodyPr wrap="square">
            <a:spAutoFit/>
          </a:bodyPr>
          <a:lstStyle/>
          <a:p>
            <a:pPr indent="-457200"/>
            <a:r>
              <a:rPr lang="ja-JP" altLang="en-US" sz="1200" b="1" dirty="0">
                <a:latin typeface="Meiryo UI" panose="020B0604030504040204" pitchFamily="50" charset="-128"/>
                <a:ea typeface="Meiryo UI" panose="020B0604030504040204" pitchFamily="50" charset="-128"/>
              </a:rPr>
              <a:t>● 成長分野の発展を支える産業人材の育成　　</a:t>
            </a:r>
            <a:endParaRPr lang="en-US" altLang="ja-JP" sz="1200" b="1" dirty="0">
              <a:latin typeface="Meiryo UI" panose="020B0604030504040204" pitchFamily="50" charset="-128"/>
              <a:ea typeface="Meiryo UI" panose="020B0604030504040204" pitchFamily="50" charset="-128"/>
            </a:endParaRPr>
          </a:p>
          <a:p>
            <a:pPr indent="-457200"/>
            <a:r>
              <a:rPr kumimoji="1" lang="ja-JP" altLang="en-US" sz="1200" dirty="0">
                <a:latin typeface="Meiryo UI" panose="020B0604030504040204" pitchFamily="50" charset="-128"/>
                <a:ea typeface="Meiryo UI" panose="020B0604030504040204" pitchFamily="50" charset="-128"/>
              </a:rPr>
              <a:t>　►　</a:t>
            </a:r>
            <a:r>
              <a:rPr kumimoji="1" lang="ja-JP" altLang="en-US" sz="1200" u="sng" dirty="0">
                <a:latin typeface="Meiryo UI" panose="020B0604030504040204" pitchFamily="50" charset="-128"/>
                <a:ea typeface="Meiryo UI" panose="020B0604030504040204" pitchFamily="50" charset="-128"/>
              </a:rPr>
              <a:t>在職者訓練の機能強化</a:t>
            </a:r>
            <a:r>
              <a:rPr kumimoji="1" lang="ja-JP" altLang="en-US" sz="1200" dirty="0">
                <a:latin typeface="Meiryo UI" panose="020B0604030504040204" pitchFamily="50" charset="-128"/>
                <a:ea typeface="Meiryo UI" panose="020B0604030504040204" pitchFamily="50" charset="-128"/>
              </a:rPr>
              <a:t>　　　　　　　　　　　　</a:t>
            </a:r>
            <a:endParaRPr kumimoji="1" lang="en-US" altLang="ja-JP" sz="1100" u="sng" dirty="0">
              <a:latin typeface="Meiryo UI" panose="020B0604030504040204" pitchFamily="50" charset="-128"/>
              <a:ea typeface="Meiryo UI" panose="020B0604030504040204" pitchFamily="50" charset="-128"/>
            </a:endParaRPr>
          </a:p>
          <a:p>
            <a:pPr indent="-457200"/>
            <a:r>
              <a:rPr lang="ja-JP" altLang="en-US" sz="1100" dirty="0">
                <a:latin typeface="Meiryo UI" panose="020B0604030504040204" pitchFamily="50" charset="-128"/>
                <a:ea typeface="Meiryo UI" panose="020B0604030504040204" pitchFamily="50" charset="-128"/>
              </a:rPr>
              <a:t>　   　　　産業構造の転換や</a:t>
            </a:r>
            <a:r>
              <a:rPr lang="en-US" altLang="ja-JP" sz="1100" dirty="0">
                <a:latin typeface="Meiryo UI" panose="020B0604030504040204" pitchFamily="50" charset="-128"/>
                <a:ea typeface="Meiryo UI" panose="020B0604030504040204" pitchFamily="50" charset="-128"/>
              </a:rPr>
              <a:t>DX</a:t>
            </a:r>
            <a:r>
              <a:rPr lang="ja-JP" altLang="en-US" sz="1100" dirty="0">
                <a:latin typeface="Meiryo UI" panose="020B0604030504040204" pitchFamily="50" charset="-128"/>
                <a:ea typeface="Meiryo UI" panose="020B0604030504040204" pitchFamily="50" charset="-128"/>
              </a:rPr>
              <a:t>、人材不足が進む中、</a:t>
            </a:r>
            <a:r>
              <a:rPr lang="ja-JP" altLang="en-US" sz="1100" b="1" u="sng" dirty="0">
                <a:latin typeface="Meiryo UI" panose="020B0604030504040204" pitchFamily="50" charset="-128"/>
                <a:ea typeface="Meiryo UI" panose="020B0604030504040204" pitchFamily="50" charset="-128"/>
              </a:rPr>
              <a:t>重要性が高まっている企業における人材育成を</a:t>
            </a:r>
            <a:endParaRPr lang="en-US" altLang="ja-JP" sz="1100" b="1" u="sng" dirty="0">
              <a:latin typeface="Meiryo UI" panose="020B0604030504040204" pitchFamily="50" charset="-128"/>
              <a:ea typeface="Meiryo UI" panose="020B0604030504040204" pitchFamily="50" charset="-128"/>
            </a:endParaRPr>
          </a:p>
          <a:p>
            <a:pPr indent="-457200"/>
            <a:r>
              <a:rPr lang="ja-JP" altLang="en-US" sz="1100" b="1" dirty="0">
                <a:latin typeface="Meiryo UI" panose="020B0604030504040204" pitchFamily="50" charset="-128"/>
                <a:ea typeface="Meiryo UI" panose="020B0604030504040204" pitchFamily="50" charset="-128"/>
              </a:rPr>
              <a:t>　　　　　 </a:t>
            </a:r>
            <a:r>
              <a:rPr lang="ja-JP" altLang="en-US" sz="1100" b="1" u="sng" dirty="0">
                <a:latin typeface="Meiryo UI" panose="020B0604030504040204" pitchFamily="50" charset="-128"/>
                <a:ea typeface="Meiryo UI" panose="020B0604030504040204" pitchFamily="50" charset="-128"/>
              </a:rPr>
              <a:t>支援</a:t>
            </a:r>
            <a:r>
              <a:rPr lang="ja-JP" altLang="en-US" sz="1100" dirty="0">
                <a:latin typeface="Meiryo UI" panose="020B0604030504040204" pitchFamily="50" charset="-128"/>
                <a:ea typeface="Meiryo UI" panose="020B0604030504040204" pitchFamily="50" charset="-128"/>
              </a:rPr>
              <a:t>するため、在職者訓練を一層強化</a:t>
            </a:r>
            <a:endParaRPr lang="en-US" altLang="ja-JP" sz="1200" dirty="0">
              <a:latin typeface="Meiryo UI" panose="020B0604030504040204" pitchFamily="50" charset="-128"/>
              <a:ea typeface="Meiryo UI" panose="020B0604030504040204" pitchFamily="50" charset="-128"/>
            </a:endParaRPr>
          </a:p>
        </p:txBody>
      </p:sp>
      <p:sp>
        <p:nvSpPr>
          <p:cNvPr id="72" name="四角形: 角を丸くする 71">
            <a:extLst>
              <a:ext uri="{FF2B5EF4-FFF2-40B4-BE49-F238E27FC236}">
                <a16:creationId xmlns:a16="http://schemas.microsoft.com/office/drawing/2014/main" id="{9E664B86-0F00-492A-940A-63D2045A489D}"/>
              </a:ext>
            </a:extLst>
          </p:cNvPr>
          <p:cNvSpPr/>
          <p:nvPr/>
        </p:nvSpPr>
        <p:spPr>
          <a:xfrm>
            <a:off x="6233694" y="833686"/>
            <a:ext cx="6323613" cy="3643546"/>
          </a:xfrm>
          <a:prstGeom prst="roundRect">
            <a:avLst>
              <a:gd name="adj" fmla="val 7044"/>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E558DC2B-D755-4969-8310-ECA1BEC9E21B}"/>
              </a:ext>
            </a:extLst>
          </p:cNvPr>
          <p:cNvSpPr txBox="1"/>
          <p:nvPr/>
        </p:nvSpPr>
        <p:spPr>
          <a:xfrm>
            <a:off x="669915" y="2004950"/>
            <a:ext cx="5482663" cy="577081"/>
          </a:xfrm>
          <a:prstGeom prst="rect">
            <a:avLst/>
          </a:prstGeom>
          <a:noFill/>
          <a:ln w="6350">
            <a:solidFill>
              <a:schemeClr val="bg2">
                <a:lumMod val="25000"/>
              </a:schemeClr>
            </a:solidFill>
            <a:prstDash val="sysDot"/>
          </a:ln>
        </p:spPr>
        <p:txBody>
          <a:bodyPr wrap="square" rtlCol="0">
            <a:spAutoFit/>
          </a:bodyPr>
          <a:lstStyle/>
          <a:p>
            <a:r>
              <a:rPr lang="ja-JP" altLang="en-US" sz="1050" dirty="0">
                <a:latin typeface="Meiryo UI" panose="020B0604030504040204" pitchFamily="50" charset="-128"/>
                <a:ea typeface="Meiryo UI" panose="020B0604030504040204" pitchFamily="50" charset="-128"/>
              </a:rPr>
              <a:t>★</a:t>
            </a:r>
            <a:r>
              <a:rPr lang="en-US" altLang="ja-JP" sz="1050" dirty="0">
                <a:latin typeface="Meiryo UI" panose="020B0604030504040204" pitchFamily="50" charset="-128"/>
                <a:ea typeface="Meiryo UI" panose="020B0604030504040204" pitchFamily="50" charset="-128"/>
              </a:rPr>
              <a:t>Beyond EXPO 2025</a:t>
            </a:r>
            <a:r>
              <a:rPr lang="ja-JP" altLang="en-US" sz="1050" dirty="0">
                <a:latin typeface="Meiryo UI" panose="020B0604030504040204" pitchFamily="50" charset="-128"/>
                <a:ea typeface="Meiryo UI" panose="020B0604030504040204" pitchFamily="50" charset="-128"/>
              </a:rPr>
              <a:t>：　「大阪の強み」　・・・　ライフサイエンス、カーボンニュートラル　　</a:t>
            </a:r>
            <a:endParaRPr lang="en-US" altLang="ja-JP" sz="1050" dirty="0">
              <a:latin typeface="Meiryo UI" panose="020B0604030504040204" pitchFamily="50" charset="-128"/>
              <a:ea typeface="Meiryo UI" panose="020B0604030504040204" pitchFamily="50" charset="-128"/>
            </a:endParaRPr>
          </a:p>
          <a:p>
            <a:r>
              <a:rPr lang="ja-JP" altLang="en-US" sz="1050" dirty="0">
                <a:latin typeface="Meiryo UI" panose="020B0604030504040204" pitchFamily="50" charset="-128"/>
                <a:ea typeface="Meiryo UI" panose="020B0604030504040204" pitchFamily="50" charset="-128"/>
              </a:rPr>
              <a:t>★</a:t>
            </a:r>
            <a:r>
              <a:rPr kumimoji="1" lang="ja-JP" altLang="en-US" sz="1050" dirty="0">
                <a:latin typeface="Meiryo UI" panose="020B0604030504040204" pitchFamily="50" charset="-128"/>
                <a:ea typeface="Meiryo UI" panose="020B0604030504040204" pitchFamily="50" charset="-128"/>
              </a:rPr>
              <a:t>未来創造会議：　再生医療等、次世代モビリティ、カーボンニュートラル、スタートアップ　　</a:t>
            </a:r>
            <a:endParaRPr kumimoji="1" lang="en-US" altLang="ja-JP" sz="1050" dirty="0">
              <a:latin typeface="Meiryo UI" panose="020B0604030504040204" pitchFamily="50" charset="-128"/>
              <a:ea typeface="Meiryo UI" panose="020B0604030504040204" pitchFamily="50" charset="-128"/>
            </a:endParaRPr>
          </a:p>
          <a:p>
            <a:r>
              <a:rPr kumimoji="1" lang="ja-JP" altLang="en-US" sz="1050" dirty="0">
                <a:latin typeface="Meiryo UI" panose="020B0604030504040204" pitchFamily="50" charset="-128"/>
                <a:ea typeface="Meiryo UI" panose="020B0604030504040204" pitchFamily="50" charset="-128"/>
              </a:rPr>
              <a:t>★戦略産業クラスター計画（近畿）：　ライフサイエンス、空モビリティ、</a:t>
            </a:r>
            <a:r>
              <a:rPr lang="ja-JP" altLang="en-US" sz="1050" dirty="0">
                <a:latin typeface="Meiryo UI" panose="020B0604030504040204" pitchFamily="50" charset="-128"/>
                <a:ea typeface="Meiryo UI" panose="020B0604030504040204" pitchFamily="50" charset="-128"/>
              </a:rPr>
              <a:t>グリーントランスフォーメーション　　　　　　　　　　　　　　　　</a:t>
            </a:r>
            <a:endParaRPr kumimoji="1" lang="en-US" altLang="ja-JP" sz="1050" dirty="0">
              <a:latin typeface="Meiryo UI" panose="020B0604030504040204" pitchFamily="50" charset="-128"/>
              <a:ea typeface="Meiryo UI" panose="020B0604030504040204" pitchFamily="50" charset="-128"/>
            </a:endParaRPr>
          </a:p>
        </p:txBody>
      </p:sp>
      <p:sp>
        <p:nvSpPr>
          <p:cNvPr id="81" name="テキスト ボックス 80">
            <a:extLst>
              <a:ext uri="{FF2B5EF4-FFF2-40B4-BE49-F238E27FC236}">
                <a16:creationId xmlns:a16="http://schemas.microsoft.com/office/drawing/2014/main" id="{20418A36-E965-4E54-A276-EEE5F42AE42B}"/>
              </a:ext>
            </a:extLst>
          </p:cNvPr>
          <p:cNvSpPr txBox="1"/>
          <p:nvPr/>
        </p:nvSpPr>
        <p:spPr>
          <a:xfrm>
            <a:off x="9785176" y="3201551"/>
            <a:ext cx="2504453" cy="507831"/>
          </a:xfrm>
          <a:prstGeom prst="rect">
            <a:avLst/>
          </a:prstGeom>
          <a:noFill/>
          <a:ln w="6350">
            <a:solidFill>
              <a:schemeClr val="bg2">
                <a:lumMod val="25000"/>
              </a:schemeClr>
            </a:solidFill>
            <a:prstDash val="sysDot"/>
          </a:ln>
        </p:spPr>
        <p:txBody>
          <a:bodyPr wrap="square">
            <a:spAutoFit/>
          </a:bodyPr>
          <a:lstStyle/>
          <a:p>
            <a:pPr algn="l"/>
            <a:r>
              <a:rPr kumimoji="1" lang="ja-JP" altLang="en-US" sz="900" u="sng" dirty="0">
                <a:latin typeface="Meiryo UI" panose="020B0604030504040204" pitchFamily="50" charset="-128"/>
                <a:ea typeface="Meiryo UI" panose="020B0604030504040204" pitchFamily="50" charset="-128"/>
              </a:rPr>
              <a:t>＜参考＞ </a:t>
            </a:r>
            <a:r>
              <a:rPr kumimoji="1" lang="en-US" altLang="ja-JP" sz="900" u="sng" dirty="0">
                <a:latin typeface="Meiryo UI" panose="020B0604030504040204" pitchFamily="50" charset="-128"/>
                <a:ea typeface="Meiryo UI" panose="020B0604030504040204" pitchFamily="50" charset="-128"/>
              </a:rPr>
              <a:t>2040</a:t>
            </a:r>
            <a:r>
              <a:rPr kumimoji="1" lang="ja-JP" altLang="en-US" sz="900" u="sng" dirty="0">
                <a:latin typeface="Meiryo UI" panose="020B0604030504040204" pitchFamily="50" charset="-128"/>
                <a:ea typeface="Meiryo UI" panose="020B0604030504040204" pitchFamily="50" charset="-128"/>
              </a:rPr>
              <a:t>年の就業構造推計</a:t>
            </a:r>
            <a:r>
              <a:rPr kumimoji="1" lang="ja-JP" altLang="en-US" sz="900" dirty="0">
                <a:latin typeface="Meiryo UI" panose="020B0604030504040204" pitchFamily="50" charset="-128"/>
                <a:ea typeface="Meiryo UI" panose="020B0604030504040204" pitchFamily="50" charset="-128"/>
              </a:rPr>
              <a:t>（経産省）</a:t>
            </a:r>
            <a:endParaRPr kumimoji="1" lang="en-US" altLang="ja-JP" sz="900" dirty="0">
              <a:latin typeface="Meiryo UI" panose="020B0604030504040204" pitchFamily="50" charset="-128"/>
              <a:ea typeface="Meiryo UI" panose="020B0604030504040204" pitchFamily="50" charset="-128"/>
            </a:endParaRPr>
          </a:p>
          <a:p>
            <a:pPr algn="l"/>
            <a:r>
              <a:rPr kumimoji="1" lang="ja-JP" altLang="en-US" sz="900" dirty="0">
                <a:latin typeface="Meiryo UI" panose="020B0604030504040204" pitchFamily="50" charset="-128"/>
                <a:ea typeface="Meiryo UI" panose="020B0604030504040204" pitchFamily="50" charset="-128"/>
              </a:rPr>
              <a:t>　　 事務職　　 　　　　　　 </a:t>
            </a:r>
            <a:r>
              <a:rPr lang="en-US" altLang="ja-JP" sz="900" dirty="0">
                <a:latin typeface="Meiryo UI" panose="020B0604030504040204" pitchFamily="50" charset="-128"/>
                <a:ea typeface="Meiryo UI" panose="020B0604030504040204" pitchFamily="50" charset="-128"/>
              </a:rPr>
              <a:t>437</a:t>
            </a:r>
            <a:r>
              <a:rPr kumimoji="1" lang="ja-JP" altLang="en-US" sz="900" dirty="0">
                <a:latin typeface="Meiryo UI" panose="020B0604030504040204" pitchFamily="50" charset="-128"/>
                <a:ea typeface="Meiryo UI" panose="020B0604030504040204" pitchFamily="50" charset="-128"/>
              </a:rPr>
              <a:t>万人の余剰　</a:t>
            </a:r>
            <a:endParaRPr kumimoji="1" lang="en-US" altLang="ja-JP" sz="900" dirty="0">
              <a:latin typeface="Meiryo UI" panose="020B0604030504040204" pitchFamily="50" charset="-128"/>
              <a:ea typeface="Meiryo UI" panose="020B0604030504040204" pitchFamily="50" charset="-128"/>
            </a:endParaRPr>
          </a:p>
          <a:p>
            <a:pPr algn="l"/>
            <a:r>
              <a:rPr kumimoji="1" lang="ja-JP" altLang="en-US" sz="900" dirty="0">
                <a:latin typeface="Meiryo UI" panose="020B0604030504040204" pitchFamily="50" charset="-128"/>
                <a:ea typeface="Meiryo UI" panose="020B0604030504040204" pitchFamily="50" charset="-128"/>
              </a:rPr>
              <a:t>　　 </a:t>
            </a:r>
            <a:r>
              <a:rPr kumimoji="1" lang="ja-JP" altLang="en-US" sz="900" u="sng" dirty="0">
                <a:latin typeface="Meiryo UI" panose="020B0604030504040204" pitchFamily="50" charset="-128"/>
                <a:ea typeface="Meiryo UI" panose="020B0604030504040204" pitchFamily="50" charset="-128"/>
              </a:rPr>
              <a:t>現場人材（製造業）</a:t>
            </a:r>
            <a:r>
              <a:rPr kumimoji="1" lang="en-US" altLang="ja-JP" sz="900" u="sng" dirty="0">
                <a:latin typeface="Meiryo UI" panose="020B0604030504040204" pitchFamily="50" charset="-128"/>
                <a:ea typeface="Meiryo UI" panose="020B0604030504040204" pitchFamily="50" charset="-128"/>
              </a:rPr>
              <a:t>256</a:t>
            </a:r>
            <a:r>
              <a:rPr kumimoji="1" lang="ja-JP" altLang="en-US" sz="900" u="sng" dirty="0">
                <a:latin typeface="Meiryo UI" panose="020B0604030504040204" pitchFamily="50" charset="-128"/>
                <a:ea typeface="Meiryo UI" panose="020B0604030504040204" pitchFamily="50" charset="-128"/>
              </a:rPr>
              <a:t>万人の不足</a:t>
            </a:r>
            <a:endParaRPr kumimoji="1" lang="en-US" altLang="ja-JP" sz="800" u="sng" dirty="0">
              <a:latin typeface="Meiryo UI" panose="020B0604030504040204" pitchFamily="50" charset="-128"/>
              <a:ea typeface="Meiryo UI" panose="020B0604030504040204" pitchFamily="50" charset="-128"/>
            </a:endParaRPr>
          </a:p>
        </p:txBody>
      </p:sp>
      <p:sp>
        <p:nvSpPr>
          <p:cNvPr id="85" name="テキスト ボックス 84">
            <a:extLst>
              <a:ext uri="{FF2B5EF4-FFF2-40B4-BE49-F238E27FC236}">
                <a16:creationId xmlns:a16="http://schemas.microsoft.com/office/drawing/2014/main" id="{3C2B8B22-FF81-4063-B012-DED7D1994C7C}"/>
              </a:ext>
            </a:extLst>
          </p:cNvPr>
          <p:cNvSpPr txBox="1"/>
          <p:nvPr/>
        </p:nvSpPr>
        <p:spPr>
          <a:xfrm>
            <a:off x="4526214" y="515297"/>
            <a:ext cx="8355306" cy="276999"/>
          </a:xfrm>
          <a:prstGeom prst="rect">
            <a:avLst/>
          </a:prstGeom>
          <a:noFill/>
        </p:spPr>
        <p:txBody>
          <a:bodyPr wrap="square" rtlCol="0">
            <a:spAutoFit/>
          </a:bodyPr>
          <a:lstStyle/>
          <a:p>
            <a:r>
              <a:rPr kumimoji="1" lang="ja-JP" altLang="en-US" sz="1200" b="1" dirty="0">
                <a:latin typeface="Meiryo UI" panose="020B0604030504040204" pitchFamily="50" charset="-128"/>
                <a:ea typeface="Meiryo UI" panose="020B0604030504040204" pitchFamily="50" charset="-128"/>
              </a:rPr>
              <a:t>～ 大阪技術研が第</a:t>
            </a:r>
            <a:r>
              <a:rPr kumimoji="1" lang="en-US" altLang="ja-JP" sz="1200" b="1" dirty="0">
                <a:latin typeface="Meiryo UI" panose="020B0604030504040204" pitchFamily="50" charset="-128"/>
                <a:ea typeface="Meiryo UI" panose="020B0604030504040204" pitchFamily="50" charset="-128"/>
              </a:rPr>
              <a:t>2</a:t>
            </a:r>
            <a:r>
              <a:rPr kumimoji="1" lang="ja-JP" altLang="en-US" sz="1200" b="1" dirty="0">
                <a:latin typeface="Meiryo UI" panose="020B0604030504040204" pitchFamily="50" charset="-128"/>
                <a:ea typeface="Meiryo UI" panose="020B0604030504040204" pitchFamily="50" charset="-128"/>
              </a:rPr>
              <a:t>期中期目標期間までに蓄積した研究力・支援力等の活用に加えて ～　</a:t>
            </a:r>
            <a:endParaRPr kumimoji="1" lang="ja-JP" altLang="en-US" sz="700" i="1" dirty="0">
              <a:solidFill>
                <a:srgbClr val="FF0000"/>
              </a:solidFill>
              <a:latin typeface="Meiryo UI" panose="020B0604030504040204" pitchFamily="50" charset="-128"/>
              <a:ea typeface="Meiryo UI" panose="020B0604030504040204" pitchFamily="50" charset="-128"/>
            </a:endParaRPr>
          </a:p>
        </p:txBody>
      </p:sp>
      <p:grpSp>
        <p:nvGrpSpPr>
          <p:cNvPr id="91" name="グループ化 90">
            <a:extLst>
              <a:ext uri="{FF2B5EF4-FFF2-40B4-BE49-F238E27FC236}">
                <a16:creationId xmlns:a16="http://schemas.microsoft.com/office/drawing/2014/main" id="{C29CA029-3CD4-4095-B809-383A4C1AB882}"/>
              </a:ext>
            </a:extLst>
          </p:cNvPr>
          <p:cNvGrpSpPr/>
          <p:nvPr/>
        </p:nvGrpSpPr>
        <p:grpSpPr>
          <a:xfrm>
            <a:off x="149195" y="4568440"/>
            <a:ext cx="12503210" cy="701977"/>
            <a:chOff x="149195" y="4512568"/>
            <a:chExt cx="12503210" cy="944175"/>
          </a:xfrm>
        </p:grpSpPr>
        <p:cxnSp>
          <p:nvCxnSpPr>
            <p:cNvPr id="87" name="直線コネクタ 86">
              <a:extLst>
                <a:ext uri="{FF2B5EF4-FFF2-40B4-BE49-F238E27FC236}">
                  <a16:creationId xmlns:a16="http://schemas.microsoft.com/office/drawing/2014/main" id="{44263ADB-7278-4F23-9714-5AA34A2B3C0A}"/>
                </a:ext>
              </a:extLst>
            </p:cNvPr>
            <p:cNvCxnSpPr>
              <a:cxnSpLocks/>
            </p:cNvCxnSpPr>
            <p:nvPr/>
          </p:nvCxnSpPr>
          <p:spPr>
            <a:xfrm>
              <a:off x="149195" y="4512568"/>
              <a:ext cx="12503210" cy="0"/>
            </a:xfrm>
            <a:prstGeom prst="line">
              <a:avLst/>
            </a:prstGeom>
            <a:ln w="28575">
              <a:solidFill>
                <a:srgbClr val="99CC00"/>
              </a:solidFill>
            </a:ln>
          </p:spPr>
          <p:style>
            <a:lnRef idx="1">
              <a:schemeClr val="accent1"/>
            </a:lnRef>
            <a:fillRef idx="0">
              <a:schemeClr val="accent1"/>
            </a:fillRef>
            <a:effectRef idx="0">
              <a:schemeClr val="accent1"/>
            </a:effectRef>
            <a:fontRef idx="minor">
              <a:schemeClr val="tx1"/>
            </a:fontRef>
          </p:style>
        </p:cxnSp>
        <p:sp>
          <p:nvSpPr>
            <p:cNvPr id="90" name="矢印: 下 89">
              <a:extLst>
                <a:ext uri="{FF2B5EF4-FFF2-40B4-BE49-F238E27FC236}">
                  <a16:creationId xmlns:a16="http://schemas.microsoft.com/office/drawing/2014/main" id="{F3D7854A-9BD9-4047-BC37-84A68A96378F}"/>
                </a:ext>
              </a:extLst>
            </p:cNvPr>
            <p:cNvSpPr/>
            <p:nvPr/>
          </p:nvSpPr>
          <p:spPr>
            <a:xfrm>
              <a:off x="5871986" y="4534811"/>
              <a:ext cx="720080" cy="921932"/>
            </a:xfrm>
            <a:prstGeom prst="downArrow">
              <a:avLst/>
            </a:prstGeom>
            <a:solidFill>
              <a:srgbClr val="99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4" name="テキスト ボックス 3">
            <a:extLst>
              <a:ext uri="{FF2B5EF4-FFF2-40B4-BE49-F238E27FC236}">
                <a16:creationId xmlns:a16="http://schemas.microsoft.com/office/drawing/2014/main" id="{13D443CB-5A33-4E70-A7DD-3738EB5D1FA9}"/>
              </a:ext>
            </a:extLst>
          </p:cNvPr>
          <p:cNvSpPr txBox="1"/>
          <p:nvPr/>
        </p:nvSpPr>
        <p:spPr>
          <a:xfrm>
            <a:off x="298217" y="4897290"/>
            <a:ext cx="5421677" cy="292388"/>
          </a:xfrm>
          <a:prstGeom prst="rect">
            <a:avLst/>
          </a:prstGeom>
          <a:solidFill>
            <a:srgbClr val="0099FF"/>
          </a:solidFill>
          <a:ln>
            <a:noFill/>
          </a:ln>
        </p:spPr>
        <p:txBody>
          <a:bodyPr wrap="none" rtlCol="0" anchor="ctr">
            <a:spAutoFit/>
          </a:bodyPr>
          <a:lstStyle/>
          <a:p>
            <a:pPr algn="ctr"/>
            <a:r>
              <a:rPr lang="ja-JP" altLang="en-US" sz="1300" dirty="0">
                <a:solidFill>
                  <a:schemeClr val="bg1"/>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大阪技術研の知見と支援等の実績、強化した組織体制を土台とする業務運営</a:t>
            </a:r>
            <a:endParaRPr kumimoji="1" lang="ja-JP" altLang="en-US" sz="1300" dirty="0">
              <a:solidFill>
                <a:schemeClr val="bg1"/>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45" name="テキスト ボックス 44">
            <a:extLst>
              <a:ext uri="{FF2B5EF4-FFF2-40B4-BE49-F238E27FC236}">
                <a16:creationId xmlns:a16="http://schemas.microsoft.com/office/drawing/2014/main" id="{BE9E03F6-9A46-465E-B3B2-08C392986B00}"/>
              </a:ext>
            </a:extLst>
          </p:cNvPr>
          <p:cNvSpPr txBox="1"/>
          <p:nvPr/>
        </p:nvSpPr>
        <p:spPr>
          <a:xfrm>
            <a:off x="6759388" y="4902663"/>
            <a:ext cx="5674310" cy="292388"/>
          </a:xfrm>
          <a:prstGeom prst="rect">
            <a:avLst/>
          </a:prstGeom>
          <a:solidFill>
            <a:srgbClr val="0099FF"/>
          </a:solidFill>
          <a:ln>
            <a:noFill/>
          </a:ln>
        </p:spPr>
        <p:txBody>
          <a:bodyPr wrap="none" rtlCol="0" anchor="ctr">
            <a:spAutoFit/>
          </a:bodyPr>
          <a:lstStyle/>
          <a:p>
            <a:pPr algn="ctr"/>
            <a:r>
              <a:rPr lang="ja-JP" altLang="en-US" sz="1300" dirty="0">
                <a:solidFill>
                  <a:schemeClr val="bg1"/>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府市の成長戦略、</a:t>
            </a:r>
            <a:r>
              <a:rPr lang="en-US" altLang="ja-JP" sz="1300" dirty="0">
                <a:solidFill>
                  <a:schemeClr val="bg1"/>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DX</a:t>
            </a:r>
            <a:r>
              <a:rPr lang="ja-JP" altLang="en-US" sz="1300" dirty="0">
                <a:solidFill>
                  <a:schemeClr val="bg1"/>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の推進・人材不足等の社会情勢の変化を踏まえた業務運営</a:t>
            </a:r>
            <a:endParaRPr kumimoji="1" lang="ja-JP" altLang="en-US" sz="1300" dirty="0">
              <a:solidFill>
                <a:schemeClr val="bg1"/>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grpSp>
        <p:nvGrpSpPr>
          <p:cNvPr id="14" name="グループ化 13">
            <a:extLst>
              <a:ext uri="{FF2B5EF4-FFF2-40B4-BE49-F238E27FC236}">
                <a16:creationId xmlns:a16="http://schemas.microsoft.com/office/drawing/2014/main" id="{B7E4C64E-632C-456B-9686-E1FC6CCFD737}"/>
              </a:ext>
            </a:extLst>
          </p:cNvPr>
          <p:cNvGrpSpPr/>
          <p:nvPr/>
        </p:nvGrpSpPr>
        <p:grpSpPr>
          <a:xfrm>
            <a:off x="4114094" y="5688508"/>
            <a:ext cx="4716356" cy="1311682"/>
            <a:chOff x="4114094" y="5116430"/>
            <a:chExt cx="4716356" cy="1311682"/>
          </a:xfrm>
        </p:grpSpPr>
        <p:sp>
          <p:nvSpPr>
            <p:cNvPr id="58" name="楕円 57">
              <a:extLst>
                <a:ext uri="{FF2B5EF4-FFF2-40B4-BE49-F238E27FC236}">
                  <a16:creationId xmlns:a16="http://schemas.microsoft.com/office/drawing/2014/main" id="{9DC5338C-87E7-4224-8090-C8B1816D8AB9}"/>
                </a:ext>
              </a:extLst>
            </p:cNvPr>
            <p:cNvSpPr/>
            <p:nvPr/>
          </p:nvSpPr>
          <p:spPr>
            <a:xfrm>
              <a:off x="5511946" y="5116430"/>
              <a:ext cx="1440160" cy="1311682"/>
            </a:xfrm>
            <a:prstGeom prst="ellipse">
              <a:avLst/>
            </a:prstGeom>
            <a:solidFill>
              <a:srgbClr val="FFCCFF"/>
            </a:solidFill>
            <a:ln>
              <a:noFill/>
            </a:ln>
            <a:effectLst>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 name="テキスト ボックス 5">
              <a:extLst>
                <a:ext uri="{FF2B5EF4-FFF2-40B4-BE49-F238E27FC236}">
                  <a16:creationId xmlns:a16="http://schemas.microsoft.com/office/drawing/2014/main" id="{E7285BDD-0F89-481D-A367-459659499BEA}"/>
                </a:ext>
              </a:extLst>
            </p:cNvPr>
            <p:cNvSpPr txBox="1"/>
            <p:nvPr/>
          </p:nvSpPr>
          <p:spPr>
            <a:xfrm>
              <a:off x="4114094" y="5782930"/>
              <a:ext cx="4716356" cy="307777"/>
            </a:xfrm>
            <a:prstGeom prst="rect">
              <a:avLst/>
            </a:prstGeom>
            <a:noFill/>
          </p:spPr>
          <p:txBody>
            <a:bodyPr wrap="none" rtlCol="0">
              <a:spAutoFit/>
            </a:bodyPr>
            <a:lstStyle/>
            <a:p>
              <a:r>
                <a:rPr lang="ja-JP" altLang="en-US" sz="1400" dirty="0">
                  <a:latin typeface="Meiryo UI" panose="020B0604030504040204" pitchFamily="50" charset="-128"/>
                  <a:ea typeface="Meiryo UI" panose="020B0604030504040204" pitchFamily="50" charset="-128"/>
                </a:rPr>
                <a:t>成長産業分野を支えるものづくり基盤技術の高度化への貢献</a:t>
              </a:r>
              <a:endParaRPr kumimoji="1" lang="ja-JP" altLang="en-US" sz="1400" dirty="0">
                <a:latin typeface="Meiryo UI" panose="020B0604030504040204" pitchFamily="50" charset="-128"/>
                <a:ea typeface="Meiryo UI" panose="020B0604030504040204" pitchFamily="50" charset="-128"/>
              </a:endParaRPr>
            </a:p>
          </p:txBody>
        </p:sp>
        <p:sp>
          <p:nvSpPr>
            <p:cNvPr id="9" name="四角形: 角を丸くする 8">
              <a:extLst>
                <a:ext uri="{FF2B5EF4-FFF2-40B4-BE49-F238E27FC236}">
                  <a16:creationId xmlns:a16="http://schemas.microsoft.com/office/drawing/2014/main" id="{EDAB5B1A-597A-4360-9A8D-29585993406A}"/>
                </a:ext>
              </a:extLst>
            </p:cNvPr>
            <p:cNvSpPr/>
            <p:nvPr/>
          </p:nvSpPr>
          <p:spPr>
            <a:xfrm>
              <a:off x="5027916" y="5260391"/>
              <a:ext cx="2652131" cy="400941"/>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tx1"/>
                  </a:solidFill>
                  <a:latin typeface="Meiryo UI" panose="020B0604030504040204" pitchFamily="50" charset="-128"/>
                  <a:ea typeface="Meiryo UI" panose="020B0604030504040204" pitchFamily="50" charset="-128"/>
                </a:rPr>
                <a:t>研究開発・技術支援の推進</a:t>
              </a:r>
            </a:p>
          </p:txBody>
        </p:sp>
      </p:grpSp>
      <p:grpSp>
        <p:nvGrpSpPr>
          <p:cNvPr id="13" name="グループ化 12">
            <a:extLst>
              <a:ext uri="{FF2B5EF4-FFF2-40B4-BE49-F238E27FC236}">
                <a16:creationId xmlns:a16="http://schemas.microsoft.com/office/drawing/2014/main" id="{5D11CEC1-7E46-41CD-8BB9-365B3AB18C68}"/>
              </a:ext>
            </a:extLst>
          </p:cNvPr>
          <p:cNvGrpSpPr/>
          <p:nvPr/>
        </p:nvGrpSpPr>
        <p:grpSpPr>
          <a:xfrm>
            <a:off x="7884629" y="5560030"/>
            <a:ext cx="5128327" cy="1311682"/>
            <a:chOff x="7884629" y="5045430"/>
            <a:chExt cx="5128327" cy="1311682"/>
          </a:xfrm>
        </p:grpSpPr>
        <p:sp>
          <p:nvSpPr>
            <p:cNvPr id="11" name="楕円 10">
              <a:extLst>
                <a:ext uri="{FF2B5EF4-FFF2-40B4-BE49-F238E27FC236}">
                  <a16:creationId xmlns:a16="http://schemas.microsoft.com/office/drawing/2014/main" id="{1BCE6933-CEA2-4F9B-ACB6-CD83B8195E51}"/>
                </a:ext>
              </a:extLst>
            </p:cNvPr>
            <p:cNvSpPr/>
            <p:nvPr/>
          </p:nvSpPr>
          <p:spPr>
            <a:xfrm>
              <a:off x="9728713" y="5045430"/>
              <a:ext cx="1440160" cy="1311682"/>
            </a:xfrm>
            <a:prstGeom prst="ellipse">
              <a:avLst/>
            </a:prstGeom>
            <a:solidFill>
              <a:srgbClr val="FFCCFF"/>
            </a:solidFill>
            <a:ln>
              <a:noFill/>
            </a:ln>
            <a:effectLst>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テキスト ボックス 47">
              <a:extLst>
                <a:ext uri="{FF2B5EF4-FFF2-40B4-BE49-F238E27FC236}">
                  <a16:creationId xmlns:a16="http://schemas.microsoft.com/office/drawing/2014/main" id="{D4B8AB92-1A37-4517-BFC1-1D6332B0E84D}"/>
                </a:ext>
              </a:extLst>
            </p:cNvPr>
            <p:cNvSpPr txBox="1"/>
            <p:nvPr/>
          </p:nvSpPr>
          <p:spPr>
            <a:xfrm>
              <a:off x="7884629" y="5269624"/>
              <a:ext cx="5128327" cy="307777"/>
            </a:xfrm>
            <a:prstGeom prst="rect">
              <a:avLst/>
            </a:prstGeom>
            <a:noFill/>
          </p:spPr>
          <p:txBody>
            <a:bodyPr wrap="none" rtlCol="0">
              <a:spAutoFit/>
            </a:bodyPr>
            <a:lstStyle/>
            <a:p>
              <a:r>
                <a:rPr lang="ja-JP" altLang="en-US" sz="1400" dirty="0">
                  <a:latin typeface="Meiryo UI" panose="020B0604030504040204" pitchFamily="50" charset="-128"/>
                  <a:ea typeface="Meiryo UI" panose="020B0604030504040204" pitchFamily="50" charset="-128"/>
                </a:rPr>
                <a:t>基盤技術の伝承やデジタル技術習得など企業の人材育成への貢献</a:t>
              </a:r>
              <a:endParaRPr kumimoji="1" lang="ja-JP" altLang="en-US" sz="1400" dirty="0">
                <a:latin typeface="Meiryo UI" panose="020B0604030504040204" pitchFamily="50" charset="-128"/>
                <a:ea typeface="Meiryo UI" panose="020B0604030504040204" pitchFamily="50" charset="-128"/>
              </a:endParaRPr>
            </a:p>
          </p:txBody>
        </p:sp>
        <p:sp>
          <p:nvSpPr>
            <p:cNvPr id="56" name="四角形: 角を丸くする 55">
              <a:extLst>
                <a:ext uri="{FF2B5EF4-FFF2-40B4-BE49-F238E27FC236}">
                  <a16:creationId xmlns:a16="http://schemas.microsoft.com/office/drawing/2014/main" id="{3FF1BDF1-CFEA-44BF-BE2E-1108EEBA3B5E}"/>
                </a:ext>
              </a:extLst>
            </p:cNvPr>
            <p:cNvSpPr/>
            <p:nvPr/>
          </p:nvSpPr>
          <p:spPr>
            <a:xfrm>
              <a:off x="9188473" y="5742372"/>
              <a:ext cx="2520637" cy="400941"/>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tx1"/>
                  </a:solidFill>
                  <a:latin typeface="Meiryo UI" panose="020B0604030504040204" pitchFamily="50" charset="-128"/>
                  <a:ea typeface="Meiryo UI" panose="020B0604030504040204" pitchFamily="50" charset="-128"/>
                </a:rPr>
                <a:t>人材の育成</a:t>
              </a:r>
            </a:p>
          </p:txBody>
        </p:sp>
      </p:grpSp>
      <p:grpSp>
        <p:nvGrpSpPr>
          <p:cNvPr id="65" name="グループ化 64">
            <a:extLst>
              <a:ext uri="{FF2B5EF4-FFF2-40B4-BE49-F238E27FC236}">
                <a16:creationId xmlns:a16="http://schemas.microsoft.com/office/drawing/2014/main" id="{A30F47A8-A9A2-4336-8668-53E8D66C76AF}"/>
              </a:ext>
            </a:extLst>
          </p:cNvPr>
          <p:cNvGrpSpPr/>
          <p:nvPr/>
        </p:nvGrpSpPr>
        <p:grpSpPr>
          <a:xfrm>
            <a:off x="280120" y="5560208"/>
            <a:ext cx="4346062" cy="1311682"/>
            <a:chOff x="8141403" y="5045430"/>
            <a:chExt cx="4346062" cy="1311682"/>
          </a:xfrm>
        </p:grpSpPr>
        <p:sp>
          <p:nvSpPr>
            <p:cNvPr id="68" name="楕円 67">
              <a:extLst>
                <a:ext uri="{FF2B5EF4-FFF2-40B4-BE49-F238E27FC236}">
                  <a16:creationId xmlns:a16="http://schemas.microsoft.com/office/drawing/2014/main" id="{8C1A4E81-5197-484F-B941-401310E9F71A}"/>
                </a:ext>
              </a:extLst>
            </p:cNvPr>
            <p:cNvSpPr/>
            <p:nvPr/>
          </p:nvSpPr>
          <p:spPr>
            <a:xfrm>
              <a:off x="9728713" y="5045430"/>
              <a:ext cx="1440160" cy="1311682"/>
            </a:xfrm>
            <a:prstGeom prst="ellipse">
              <a:avLst/>
            </a:prstGeom>
            <a:solidFill>
              <a:srgbClr val="FFCCFF"/>
            </a:solidFill>
            <a:ln>
              <a:noFill/>
            </a:ln>
            <a:effectLst>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 name="テキスト ボックス 68">
              <a:extLst>
                <a:ext uri="{FF2B5EF4-FFF2-40B4-BE49-F238E27FC236}">
                  <a16:creationId xmlns:a16="http://schemas.microsoft.com/office/drawing/2014/main" id="{F050C799-E96D-433A-A57E-AFD9230063C6}"/>
                </a:ext>
              </a:extLst>
            </p:cNvPr>
            <p:cNvSpPr txBox="1"/>
            <p:nvPr/>
          </p:nvSpPr>
          <p:spPr>
            <a:xfrm>
              <a:off x="8141403" y="5269624"/>
              <a:ext cx="4346062" cy="307777"/>
            </a:xfrm>
            <a:prstGeom prst="rect">
              <a:avLst/>
            </a:prstGeom>
            <a:noFill/>
          </p:spPr>
          <p:txBody>
            <a:bodyPr wrap="none" rtlCol="0">
              <a:spAutoFit/>
            </a:bodyPr>
            <a:lstStyle/>
            <a:p>
              <a:r>
                <a:rPr lang="ja-JP" altLang="en-US" sz="1400" dirty="0">
                  <a:latin typeface="Meiryo UI" panose="020B0604030504040204" pitchFamily="50" charset="-128"/>
                  <a:ea typeface="Meiryo UI" panose="020B0604030504040204" pitchFamily="50" charset="-128"/>
                </a:rPr>
                <a:t>顧客サービスのさらなる向上を志向し業務プロセスを最適化</a:t>
              </a:r>
              <a:endParaRPr kumimoji="1" lang="ja-JP" altLang="en-US" sz="1400" dirty="0">
                <a:latin typeface="Meiryo UI" panose="020B0604030504040204" pitchFamily="50" charset="-128"/>
                <a:ea typeface="Meiryo UI" panose="020B0604030504040204" pitchFamily="50" charset="-128"/>
              </a:endParaRPr>
            </a:p>
          </p:txBody>
        </p:sp>
        <p:sp>
          <p:nvSpPr>
            <p:cNvPr id="70" name="四角形: 角を丸くする 69">
              <a:extLst>
                <a:ext uri="{FF2B5EF4-FFF2-40B4-BE49-F238E27FC236}">
                  <a16:creationId xmlns:a16="http://schemas.microsoft.com/office/drawing/2014/main" id="{73E662AC-3A16-43FC-B3DB-EBC73ACC5BBB}"/>
                </a:ext>
              </a:extLst>
            </p:cNvPr>
            <p:cNvSpPr/>
            <p:nvPr/>
          </p:nvSpPr>
          <p:spPr>
            <a:xfrm>
              <a:off x="9085034" y="5742372"/>
              <a:ext cx="2652131" cy="400941"/>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tx1"/>
                  </a:solidFill>
                  <a:latin typeface="Meiryo UI" panose="020B0604030504040204" pitchFamily="50" charset="-128"/>
                  <a:ea typeface="Meiryo UI" panose="020B0604030504040204" pitchFamily="50" charset="-128"/>
                </a:rPr>
                <a:t>業務プロセスの</a:t>
              </a:r>
              <a:r>
                <a:rPr kumimoji="1" lang="en-US" altLang="ja-JP" sz="1400" b="1" dirty="0">
                  <a:solidFill>
                    <a:schemeClr val="tx1"/>
                  </a:solidFill>
                  <a:latin typeface="Meiryo UI" panose="020B0604030504040204" pitchFamily="50" charset="-128"/>
                  <a:ea typeface="Meiryo UI" panose="020B0604030504040204" pitchFamily="50" charset="-128"/>
                </a:rPr>
                <a:t>DX</a:t>
              </a:r>
              <a:r>
                <a:rPr kumimoji="1" lang="ja-JP" altLang="en-US" sz="1400" b="1" dirty="0">
                  <a:solidFill>
                    <a:schemeClr val="tx1"/>
                  </a:solidFill>
                  <a:latin typeface="Meiryo UI" panose="020B0604030504040204" pitchFamily="50" charset="-128"/>
                  <a:ea typeface="Meiryo UI" panose="020B0604030504040204" pitchFamily="50" charset="-128"/>
                </a:rPr>
                <a:t>化の促進</a:t>
              </a:r>
            </a:p>
          </p:txBody>
        </p:sp>
      </p:grpSp>
      <p:sp>
        <p:nvSpPr>
          <p:cNvPr id="74" name="四角形: 角を丸くする 73">
            <a:extLst>
              <a:ext uri="{FF2B5EF4-FFF2-40B4-BE49-F238E27FC236}">
                <a16:creationId xmlns:a16="http://schemas.microsoft.com/office/drawing/2014/main" id="{1380801C-7E70-4547-B8FD-03838EB21068}"/>
              </a:ext>
            </a:extLst>
          </p:cNvPr>
          <p:cNvSpPr/>
          <p:nvPr/>
        </p:nvSpPr>
        <p:spPr>
          <a:xfrm>
            <a:off x="4037627" y="5280755"/>
            <a:ext cx="4294298" cy="29187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8016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eiryo UI" panose="020B0604030504040204" pitchFamily="50" charset="-128"/>
                <a:ea typeface="Meiryo UI" panose="020B0604030504040204" pitchFamily="50" charset="-128"/>
              </a:rPr>
              <a:t>第</a:t>
            </a:r>
            <a:r>
              <a:rPr lang="ja-JP" altLang="en-US" sz="1400" b="1" dirty="0">
                <a:solidFill>
                  <a:prstClr val="white"/>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３</a:t>
            </a:r>
            <a:r>
              <a:rPr kumimoji="1" lang="ja-JP" alt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eiryo UI" panose="020B0604030504040204" pitchFamily="50" charset="-128"/>
                <a:ea typeface="Meiryo UI" panose="020B0604030504040204" pitchFamily="50" charset="-128"/>
              </a:rPr>
              <a:t>期中期目標で特に重視する３つの視点</a:t>
            </a:r>
          </a:p>
        </p:txBody>
      </p:sp>
      <p:grpSp>
        <p:nvGrpSpPr>
          <p:cNvPr id="76" name="グループ化 75">
            <a:extLst>
              <a:ext uri="{FF2B5EF4-FFF2-40B4-BE49-F238E27FC236}">
                <a16:creationId xmlns:a16="http://schemas.microsoft.com/office/drawing/2014/main" id="{787D4DC5-A0E4-4F5E-9916-E87621D001E7}"/>
              </a:ext>
            </a:extLst>
          </p:cNvPr>
          <p:cNvGrpSpPr/>
          <p:nvPr/>
        </p:nvGrpSpPr>
        <p:grpSpPr>
          <a:xfrm>
            <a:off x="784176" y="6862215"/>
            <a:ext cx="11521280" cy="2753496"/>
            <a:chOff x="338244" y="1461615"/>
            <a:chExt cx="12130668" cy="2753496"/>
          </a:xfrm>
        </p:grpSpPr>
        <p:sp>
          <p:nvSpPr>
            <p:cNvPr id="77" name="テキスト ボックス 76">
              <a:extLst>
                <a:ext uri="{FF2B5EF4-FFF2-40B4-BE49-F238E27FC236}">
                  <a16:creationId xmlns:a16="http://schemas.microsoft.com/office/drawing/2014/main" id="{0E839050-0BFD-4E3C-B908-04FAA4A938B7}"/>
                </a:ext>
              </a:extLst>
            </p:cNvPr>
            <p:cNvSpPr txBox="1"/>
            <p:nvPr/>
          </p:nvSpPr>
          <p:spPr>
            <a:xfrm>
              <a:off x="341022" y="1461615"/>
              <a:ext cx="12119556" cy="839140"/>
            </a:xfrm>
            <a:prstGeom prst="rect">
              <a:avLst/>
            </a:prstGeom>
            <a:noFill/>
          </p:spPr>
          <p:txBody>
            <a:bodyPr wrap="square" rtlCol="0">
              <a:spAutoFit/>
            </a:bodyPr>
            <a:lstStyle/>
            <a:p>
              <a:pPr>
                <a:lnSpc>
                  <a:spcPts val="1500"/>
                </a:lnSpc>
              </a:pPr>
              <a:r>
                <a:rPr lang="ja-JP" altLang="en-US" sz="1100" u="sng" dirty="0">
                  <a:latin typeface="Meiryo UI" panose="020B0604030504040204" pitchFamily="50" charset="-128"/>
                  <a:ea typeface="Meiryo UI" panose="020B0604030504040204" pitchFamily="50" charset="-128"/>
                  <a:cs typeface="Meiryo UI" panose="020B0604030504040204" pitchFamily="50" charset="-128"/>
                </a:rPr>
                <a:t>👉 中小企業の成長を支えるための技術支援</a:t>
              </a:r>
              <a:endParaRPr lang="en-US" altLang="ja-JP" sz="1100" u="sng" dirty="0">
                <a:latin typeface="Meiryo UI" panose="020B0604030504040204" pitchFamily="50" charset="-128"/>
                <a:ea typeface="Meiryo UI" panose="020B0604030504040204" pitchFamily="50" charset="-128"/>
                <a:cs typeface="Meiryo UI" panose="020B0604030504040204" pitchFamily="50" charset="-128"/>
              </a:endParaRPr>
            </a:p>
            <a:p>
              <a:pPr>
                <a:lnSpc>
                  <a:spcPts val="1500"/>
                </a:lnSpc>
              </a:pPr>
              <a:r>
                <a:rPr lang="ja-JP" altLang="en-US" sz="1100" dirty="0">
                  <a:latin typeface="Meiryo UI" panose="020B0604030504040204" pitchFamily="50" charset="-128"/>
                  <a:ea typeface="Meiryo UI" panose="020B0604030504040204" pitchFamily="50" charset="-128"/>
                  <a:cs typeface="Meiryo UI" panose="020B0604030504040204" pitchFamily="50" charset="-128"/>
                </a:rPr>
                <a:t>　</a:t>
              </a:r>
              <a:r>
                <a:rPr lang="ja-JP" altLang="en-US" sz="1100" b="1" dirty="0">
                  <a:latin typeface="Meiryo UI" panose="020B0604030504040204" pitchFamily="50" charset="-128"/>
                  <a:ea typeface="Meiryo UI" panose="020B0604030504040204" pitchFamily="50" charset="-128"/>
                  <a:cs typeface="Meiryo UI" panose="020B0604030504040204" pitchFamily="50" charset="-128"/>
                </a:rPr>
                <a:t>►　万博で披露された最先端技術等の実装化に向けた支援　</a:t>
              </a:r>
              <a:r>
                <a:rPr lang="ja-JP" altLang="en-US" sz="1000"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1000" dirty="0">
                <a:latin typeface="Meiryo UI" panose="020B0604030504040204" pitchFamily="50" charset="-128"/>
                <a:ea typeface="Meiryo UI" panose="020B0604030504040204" pitchFamily="50" charset="-128"/>
                <a:cs typeface="Meiryo UI" panose="020B0604030504040204" pitchFamily="50" charset="-128"/>
              </a:endParaRPr>
            </a:p>
            <a:p>
              <a:pPr>
                <a:lnSpc>
                  <a:spcPts val="1500"/>
                </a:lnSpc>
              </a:pPr>
              <a:r>
                <a:rPr lang="en-US" altLang="ja-JP" sz="1000" kern="100" dirty="0">
                  <a:latin typeface="Meiryo UI" panose="020B0604030504040204" pitchFamily="50" charset="-128"/>
                  <a:ea typeface="Meiryo UI" panose="020B0604030504040204" pitchFamily="50" charset="-128"/>
                  <a:cs typeface="メイリオ" panose="020B0604030504040204" pitchFamily="50" charset="-128"/>
                </a:rPr>
                <a:t>          </a:t>
              </a:r>
              <a:r>
                <a:rPr lang="ja-JP" altLang="en-US" sz="1000" kern="100" dirty="0">
                  <a:latin typeface="Meiryo UI" panose="020B0604030504040204" pitchFamily="50" charset="-128"/>
                  <a:ea typeface="Meiryo UI" panose="020B0604030504040204" pitchFamily="50" charset="-128"/>
                  <a:cs typeface="メイリオ" panose="020B0604030504040204" pitchFamily="50" charset="-128"/>
                </a:rPr>
                <a:t>万博で披露され、大阪・関西が強みを有するライフサイエンス、カーボンニュートラル等の最先端技術等について、法人が有するノウハウや設備機器等の資源を活かし、実装化・産業化の促進や最先端技術を支える</a:t>
              </a:r>
              <a:endParaRPr lang="en-US" altLang="ja-JP" sz="1000" kern="100" dirty="0">
                <a:latin typeface="Meiryo UI" panose="020B0604030504040204" pitchFamily="50" charset="-128"/>
                <a:ea typeface="Meiryo UI" panose="020B0604030504040204" pitchFamily="50" charset="-128"/>
                <a:cs typeface="メイリオ" panose="020B0604030504040204" pitchFamily="50" charset="-128"/>
              </a:endParaRPr>
            </a:p>
            <a:p>
              <a:pPr>
                <a:lnSpc>
                  <a:spcPts val="1500"/>
                </a:lnSpc>
              </a:pPr>
              <a:r>
                <a:rPr lang="ja-JP" altLang="en-US" sz="1000" kern="100" dirty="0">
                  <a:latin typeface="Meiryo UI" panose="020B0604030504040204" pitchFamily="50" charset="-128"/>
                  <a:ea typeface="Meiryo UI" panose="020B0604030504040204" pitchFamily="50" charset="-128"/>
                  <a:cs typeface="メイリオ" panose="020B0604030504040204" pitchFamily="50" charset="-128"/>
                </a:rPr>
                <a:t>　　　　　ものづくりに関する技術支援に取り組む。</a:t>
              </a:r>
              <a:endParaRPr lang="ja-JP" altLang="en-US" sz="10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78" name="テキスト ボックス 77">
              <a:extLst>
                <a:ext uri="{FF2B5EF4-FFF2-40B4-BE49-F238E27FC236}">
                  <a16:creationId xmlns:a16="http://schemas.microsoft.com/office/drawing/2014/main" id="{017D73BE-7207-4D1E-9A8D-F7125F0ED0FA}"/>
                </a:ext>
              </a:extLst>
            </p:cNvPr>
            <p:cNvSpPr txBox="1"/>
            <p:nvPr/>
          </p:nvSpPr>
          <p:spPr>
            <a:xfrm>
              <a:off x="338244" y="2223843"/>
              <a:ext cx="12119556" cy="649345"/>
            </a:xfrm>
            <a:prstGeom prst="rect">
              <a:avLst/>
            </a:prstGeom>
            <a:noFill/>
          </p:spPr>
          <p:txBody>
            <a:bodyPr wrap="square" rtlCol="0">
              <a:spAutoFit/>
            </a:bodyPr>
            <a:lstStyle/>
            <a:p>
              <a:pPr>
                <a:lnSpc>
                  <a:spcPts val="1500"/>
                </a:lnSpc>
              </a:pPr>
              <a:r>
                <a:rPr lang="ja-JP" altLang="en-US" sz="1100" u="sng" dirty="0">
                  <a:latin typeface="Meiryo UI" panose="020B0604030504040204" pitchFamily="50" charset="-128"/>
                  <a:ea typeface="Meiryo UI" panose="020B0604030504040204" pitchFamily="50" charset="-128"/>
                  <a:cs typeface="Meiryo UI" panose="020B0604030504040204" pitchFamily="50" charset="-128"/>
                </a:rPr>
                <a:t>👉 技術支援のための研究力・技術力の向上に資する研究開発の推進</a:t>
              </a:r>
              <a:endParaRPr lang="en-US" altLang="ja-JP" sz="1100" u="sng" dirty="0">
                <a:latin typeface="Meiryo UI" panose="020B0604030504040204" pitchFamily="50" charset="-128"/>
                <a:ea typeface="Meiryo UI" panose="020B0604030504040204" pitchFamily="50" charset="-128"/>
                <a:cs typeface="Meiryo UI" panose="020B0604030504040204" pitchFamily="50" charset="-128"/>
              </a:endParaRPr>
            </a:p>
            <a:p>
              <a:pPr>
                <a:lnSpc>
                  <a:spcPts val="1500"/>
                </a:lnSpc>
              </a:pPr>
              <a:r>
                <a:rPr lang="ja-JP" altLang="en-US" sz="1100" dirty="0">
                  <a:latin typeface="Meiryo UI" panose="020B0604030504040204" pitchFamily="50" charset="-128"/>
                  <a:ea typeface="Meiryo UI" panose="020B0604030504040204" pitchFamily="50" charset="-128"/>
                  <a:cs typeface="Meiryo UI" panose="020B0604030504040204" pitchFamily="50" charset="-128"/>
                </a:rPr>
                <a:t>　</a:t>
              </a:r>
              <a:r>
                <a:rPr lang="ja-JP" altLang="en-US" sz="1100" b="1" dirty="0">
                  <a:latin typeface="Meiryo UI" panose="020B0604030504040204" pitchFamily="50" charset="-128"/>
                  <a:ea typeface="Meiryo UI" panose="020B0604030504040204" pitchFamily="50" charset="-128"/>
                  <a:cs typeface="Meiryo UI" panose="020B0604030504040204" pitchFamily="50" charset="-128"/>
                </a:rPr>
                <a:t>►　成長産業分野への戦略的な研究開発の推進　</a:t>
              </a:r>
              <a:r>
                <a:rPr lang="ja-JP" altLang="en-US" sz="1100"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1100" dirty="0">
                <a:latin typeface="Meiryo UI" panose="020B0604030504040204" pitchFamily="50" charset="-128"/>
                <a:ea typeface="Meiryo UI" panose="020B0604030504040204" pitchFamily="50" charset="-128"/>
                <a:cs typeface="Meiryo UI" panose="020B0604030504040204" pitchFamily="50" charset="-128"/>
              </a:endParaRPr>
            </a:p>
            <a:p>
              <a:pPr>
                <a:lnSpc>
                  <a:spcPts val="1500"/>
                </a:lnSpc>
              </a:pPr>
              <a:r>
                <a:rPr lang="en-US" altLang="ja-JP" sz="1100" dirty="0">
                  <a:latin typeface="Meiryo UI" panose="020B0604030504040204" pitchFamily="50" charset="-128"/>
                  <a:ea typeface="Meiryo UI" panose="020B0604030504040204" pitchFamily="50" charset="-128"/>
                  <a:cs typeface="Meiryo UI" panose="020B0604030504040204" pitchFamily="50" charset="-128"/>
                </a:rPr>
                <a:t>         </a:t>
              </a:r>
              <a:r>
                <a:rPr lang="ja-JP" altLang="en-US" sz="1000" dirty="0">
                  <a:latin typeface="Meiryo UI" panose="020B0604030504040204" pitchFamily="50" charset="-128"/>
                  <a:ea typeface="Meiryo UI" panose="020B0604030504040204" pitchFamily="50" charset="-128"/>
                  <a:cs typeface="Meiryo UI" panose="020B0604030504040204" pitchFamily="50" charset="-128"/>
                </a:rPr>
                <a:t>ヘルスケア、バイオものづくり等のカーボンニュートラル、</a:t>
              </a:r>
              <a:r>
                <a:rPr lang="en-US" altLang="ja-JP" sz="1000" dirty="0">
                  <a:latin typeface="Meiryo UI" panose="020B0604030504040204" pitchFamily="50" charset="-128"/>
                  <a:ea typeface="Meiryo UI" panose="020B0604030504040204" pitchFamily="50" charset="-128"/>
                  <a:cs typeface="Meiryo UI" panose="020B0604030504040204" pitchFamily="50" charset="-128"/>
                </a:rPr>
                <a:t>Beyond5G</a:t>
              </a:r>
              <a:r>
                <a:rPr lang="ja-JP" altLang="en-US" sz="1000" dirty="0">
                  <a:latin typeface="Meiryo UI" panose="020B0604030504040204" pitchFamily="50" charset="-128"/>
                  <a:ea typeface="Meiryo UI" panose="020B0604030504040204" pitchFamily="50" charset="-128"/>
                  <a:cs typeface="Meiryo UI" panose="020B0604030504040204" pitchFamily="50" charset="-128"/>
                </a:rPr>
                <a:t>などの次世代情報通信、</a:t>
              </a:r>
              <a:r>
                <a:rPr lang="en-US" altLang="ja-JP" sz="1000" dirty="0">
                  <a:latin typeface="Meiryo UI" panose="020B0604030504040204" pitchFamily="50" charset="-128"/>
                  <a:ea typeface="Meiryo UI" panose="020B0604030504040204" pitchFamily="50" charset="-128"/>
                  <a:cs typeface="Meiryo UI" panose="020B0604030504040204" pitchFamily="50" charset="-128"/>
                </a:rPr>
                <a:t>AI</a:t>
              </a:r>
              <a:r>
                <a:rPr lang="ja-JP" altLang="en-US" sz="1000" dirty="0">
                  <a:latin typeface="Meiryo UI" panose="020B0604030504040204" pitchFamily="50" charset="-128"/>
                  <a:ea typeface="Meiryo UI" panose="020B0604030504040204" pitchFamily="50" charset="-128"/>
                  <a:cs typeface="Meiryo UI" panose="020B0604030504040204" pitchFamily="50" charset="-128"/>
                </a:rPr>
                <a:t>・</a:t>
              </a:r>
              <a:r>
                <a:rPr lang="en-US" altLang="ja-JP" sz="1000" dirty="0">
                  <a:latin typeface="Meiryo UI" panose="020B0604030504040204" pitchFamily="50" charset="-128"/>
                  <a:ea typeface="Meiryo UI" panose="020B0604030504040204" pitchFamily="50" charset="-128"/>
                  <a:cs typeface="Meiryo UI" panose="020B0604030504040204" pitchFamily="50" charset="-128"/>
                </a:rPr>
                <a:t>IoT</a:t>
              </a:r>
              <a:r>
                <a:rPr lang="ja-JP" altLang="en-US" sz="1000" dirty="0">
                  <a:latin typeface="Meiryo UI" panose="020B0604030504040204" pitchFamily="50" charset="-128"/>
                  <a:ea typeface="Meiryo UI" panose="020B0604030504040204" pitchFamily="50" charset="-128"/>
                  <a:cs typeface="Meiryo UI" panose="020B0604030504040204" pitchFamily="50" charset="-128"/>
                </a:rPr>
                <a:t>を活用したデジタルものづくりなど、時代のニーズに対応する成長産業分野について、戦略的な研究開発を推進する。</a:t>
              </a:r>
            </a:p>
          </p:txBody>
        </p:sp>
        <p:sp>
          <p:nvSpPr>
            <p:cNvPr id="79" name="テキスト ボックス 78">
              <a:extLst>
                <a:ext uri="{FF2B5EF4-FFF2-40B4-BE49-F238E27FC236}">
                  <a16:creationId xmlns:a16="http://schemas.microsoft.com/office/drawing/2014/main" id="{93CEB2DE-9150-4925-8A43-666E6E6CE367}"/>
                </a:ext>
              </a:extLst>
            </p:cNvPr>
            <p:cNvSpPr txBox="1"/>
            <p:nvPr/>
          </p:nvSpPr>
          <p:spPr>
            <a:xfrm>
              <a:off x="343800" y="2799907"/>
              <a:ext cx="12119556" cy="649345"/>
            </a:xfrm>
            <a:prstGeom prst="rect">
              <a:avLst/>
            </a:prstGeom>
            <a:noFill/>
          </p:spPr>
          <p:txBody>
            <a:bodyPr wrap="square" rtlCol="0">
              <a:spAutoFit/>
            </a:bodyPr>
            <a:lstStyle/>
            <a:p>
              <a:pPr>
                <a:lnSpc>
                  <a:spcPts val="1500"/>
                </a:lnSpc>
              </a:pPr>
              <a:r>
                <a:rPr lang="ja-JP" altLang="en-US" sz="1100" u="sng" dirty="0">
                  <a:latin typeface="Meiryo UI" panose="020B0604030504040204" pitchFamily="50" charset="-128"/>
                  <a:ea typeface="Meiryo UI" panose="020B0604030504040204" pitchFamily="50" charset="-128"/>
                  <a:cs typeface="Meiryo UI" panose="020B0604030504040204" pitchFamily="50" charset="-128"/>
                </a:rPr>
                <a:t>👉 次世代産業を支える人材の育成</a:t>
              </a:r>
              <a:endParaRPr lang="en-US" altLang="ja-JP" sz="1100" u="sng" dirty="0">
                <a:latin typeface="Meiryo UI" panose="020B0604030504040204" pitchFamily="50" charset="-128"/>
                <a:ea typeface="Meiryo UI" panose="020B0604030504040204" pitchFamily="50" charset="-128"/>
                <a:cs typeface="Meiryo UI" panose="020B0604030504040204" pitchFamily="50" charset="-128"/>
              </a:endParaRPr>
            </a:p>
            <a:p>
              <a:pPr>
                <a:lnSpc>
                  <a:spcPts val="1500"/>
                </a:lnSpc>
              </a:pPr>
              <a:r>
                <a:rPr lang="ja-JP" altLang="en-US" sz="1100" dirty="0">
                  <a:latin typeface="Meiryo UI" panose="020B0604030504040204" pitchFamily="50" charset="-128"/>
                  <a:ea typeface="Meiryo UI" panose="020B0604030504040204" pitchFamily="50" charset="-128"/>
                  <a:cs typeface="Meiryo UI" panose="020B0604030504040204" pitchFamily="50" charset="-128"/>
                </a:rPr>
                <a:t>　</a:t>
              </a:r>
              <a:r>
                <a:rPr lang="ja-JP" altLang="en-US" sz="1100" b="1" dirty="0">
                  <a:latin typeface="Meiryo UI" panose="020B0604030504040204" pitchFamily="50" charset="-128"/>
                  <a:ea typeface="Meiryo UI" panose="020B0604030504040204" pitchFamily="50" charset="-128"/>
                  <a:cs typeface="Meiryo UI" panose="020B0604030504040204" pitchFamily="50" charset="-128"/>
                </a:rPr>
                <a:t>►　基盤技術の継承と次世代先進技術の習得につながる人材育成</a:t>
              </a:r>
              <a:endParaRPr lang="en-US" altLang="ja-JP" sz="1100" b="1" dirty="0">
                <a:latin typeface="Meiryo UI" panose="020B0604030504040204" pitchFamily="50" charset="-128"/>
                <a:ea typeface="Meiryo UI" panose="020B0604030504040204" pitchFamily="50" charset="-128"/>
                <a:cs typeface="Meiryo UI" panose="020B0604030504040204" pitchFamily="50" charset="-128"/>
              </a:endParaRPr>
            </a:p>
            <a:p>
              <a:pPr>
                <a:lnSpc>
                  <a:spcPts val="1500"/>
                </a:lnSpc>
              </a:pPr>
              <a:r>
                <a:rPr lang="en-US" altLang="ja-JP" sz="1100" b="1" dirty="0">
                  <a:latin typeface="Meiryo UI" panose="020B0604030504040204" pitchFamily="50" charset="-128"/>
                  <a:ea typeface="Meiryo UI" panose="020B0604030504040204" pitchFamily="50" charset="-128"/>
                  <a:cs typeface="Meiryo UI" panose="020B0604030504040204" pitchFamily="50" charset="-128"/>
                </a:rPr>
                <a:t>         </a:t>
              </a:r>
              <a:r>
                <a:rPr lang="ja-JP" altLang="en-US" sz="1000" dirty="0">
                  <a:latin typeface="Meiryo UI" panose="020B0604030504040204" pitchFamily="50" charset="-128"/>
                  <a:ea typeface="Meiryo UI" panose="020B0604030504040204" pitchFamily="50" charset="-128"/>
                  <a:cs typeface="Meiryo UI" panose="020B0604030504040204" pitchFamily="50" charset="-128"/>
                </a:rPr>
                <a:t>ものづくり企業を支える基盤技術の継承と、さらなる発展に不可欠となる企業における</a:t>
              </a:r>
              <a:r>
                <a:rPr lang="en-US" altLang="ja-JP" sz="1000" dirty="0">
                  <a:latin typeface="Meiryo UI" panose="020B0604030504040204" pitchFamily="50" charset="-128"/>
                  <a:ea typeface="Meiryo UI" panose="020B0604030504040204" pitchFamily="50" charset="-128"/>
                  <a:cs typeface="Meiryo UI" panose="020B0604030504040204" pitchFamily="50" charset="-128"/>
                </a:rPr>
                <a:t>AI </a:t>
              </a:r>
              <a:r>
                <a:rPr lang="ja-JP" altLang="en-US" sz="1000" dirty="0">
                  <a:latin typeface="Meiryo UI" panose="020B0604030504040204" pitchFamily="50" charset="-128"/>
                  <a:ea typeface="Meiryo UI" panose="020B0604030504040204" pitchFamily="50" charset="-128"/>
                  <a:cs typeface="Meiryo UI" panose="020B0604030504040204" pitchFamily="50" charset="-128"/>
                </a:rPr>
                <a:t>等の次世代先進技術の習得に向けた支援を推進する。</a:t>
              </a:r>
            </a:p>
          </p:txBody>
        </p:sp>
        <p:sp>
          <p:nvSpPr>
            <p:cNvPr id="80" name="テキスト ボックス 79">
              <a:extLst>
                <a:ext uri="{FF2B5EF4-FFF2-40B4-BE49-F238E27FC236}">
                  <a16:creationId xmlns:a16="http://schemas.microsoft.com/office/drawing/2014/main" id="{B151C45E-AFD1-4327-9DAE-F3457D4AF204}"/>
                </a:ext>
              </a:extLst>
            </p:cNvPr>
            <p:cNvSpPr txBox="1"/>
            <p:nvPr/>
          </p:nvSpPr>
          <p:spPr>
            <a:xfrm>
              <a:off x="349356" y="3375971"/>
              <a:ext cx="12119556" cy="839140"/>
            </a:xfrm>
            <a:prstGeom prst="rect">
              <a:avLst/>
            </a:prstGeom>
            <a:noFill/>
          </p:spPr>
          <p:txBody>
            <a:bodyPr wrap="square" rtlCol="0">
              <a:spAutoFit/>
            </a:bodyPr>
            <a:lstStyle/>
            <a:p>
              <a:pPr>
                <a:lnSpc>
                  <a:spcPts val="1500"/>
                </a:lnSpc>
              </a:pPr>
              <a:r>
                <a:rPr lang="ja-JP" altLang="en-US" sz="1100" u="sng" dirty="0">
                  <a:latin typeface="Meiryo UI" panose="020B0604030504040204" pitchFamily="50" charset="-128"/>
                  <a:ea typeface="Meiryo UI" panose="020B0604030504040204" pitchFamily="50" charset="-128"/>
                  <a:cs typeface="Meiryo UI" panose="020B0604030504040204" pitchFamily="50" charset="-128"/>
                </a:rPr>
                <a:t>👉　業務運営の改善及び効率化に関する事項</a:t>
              </a:r>
              <a:endParaRPr lang="en-US" altLang="ja-JP" sz="1100" u="sng" dirty="0">
                <a:latin typeface="Meiryo UI" panose="020B0604030504040204" pitchFamily="50" charset="-128"/>
                <a:ea typeface="Meiryo UI" panose="020B0604030504040204" pitchFamily="50" charset="-128"/>
                <a:cs typeface="Meiryo UI" panose="020B0604030504040204" pitchFamily="50" charset="-128"/>
              </a:endParaRPr>
            </a:p>
            <a:p>
              <a:pPr>
                <a:lnSpc>
                  <a:spcPts val="1500"/>
                </a:lnSpc>
              </a:pPr>
              <a:r>
                <a:rPr lang="ja-JP" altLang="en-US" sz="1100" dirty="0">
                  <a:latin typeface="Meiryo UI" panose="020B0604030504040204" pitchFamily="50" charset="-128"/>
                  <a:ea typeface="Meiryo UI" panose="020B0604030504040204" pitchFamily="50" charset="-128"/>
                  <a:cs typeface="Meiryo UI" panose="020B0604030504040204" pitchFamily="50" charset="-128"/>
                </a:rPr>
                <a:t>　</a:t>
              </a:r>
              <a:r>
                <a:rPr lang="ja-JP" altLang="en-US" sz="1100" b="1" dirty="0">
                  <a:latin typeface="Meiryo UI" panose="020B0604030504040204" pitchFamily="50" charset="-128"/>
                  <a:ea typeface="Meiryo UI" panose="020B0604030504040204" pitchFamily="50" charset="-128"/>
                  <a:cs typeface="Meiryo UI" panose="020B0604030504040204" pitchFamily="50" charset="-128"/>
                </a:rPr>
                <a:t>►　デジタルトランスフォーメーション（</a:t>
              </a:r>
              <a:r>
                <a:rPr lang="en-US" altLang="ja-JP" sz="1100" b="1" dirty="0">
                  <a:latin typeface="Meiryo UI" panose="020B0604030504040204" pitchFamily="50" charset="-128"/>
                  <a:ea typeface="Meiryo UI" panose="020B0604030504040204" pitchFamily="50" charset="-128"/>
                  <a:cs typeface="Meiryo UI" panose="020B0604030504040204" pitchFamily="50" charset="-128"/>
                </a:rPr>
                <a:t>DX</a:t>
              </a:r>
              <a:r>
                <a:rPr lang="ja-JP" altLang="en-US" sz="1100" b="1" dirty="0">
                  <a:latin typeface="Meiryo UI" panose="020B0604030504040204" pitchFamily="50" charset="-128"/>
                  <a:ea typeface="Meiryo UI" panose="020B0604030504040204" pitchFamily="50" charset="-128"/>
                  <a:cs typeface="Meiryo UI" panose="020B0604030504040204" pitchFamily="50" charset="-128"/>
                </a:rPr>
                <a:t>）の推進</a:t>
              </a:r>
              <a:r>
                <a:rPr lang="ja-JP" altLang="en-US" sz="1100"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1100" dirty="0">
                <a:latin typeface="Meiryo UI" panose="020B0604030504040204" pitchFamily="50" charset="-128"/>
                <a:ea typeface="Meiryo UI" panose="020B0604030504040204" pitchFamily="50" charset="-128"/>
                <a:cs typeface="Meiryo UI" panose="020B0604030504040204" pitchFamily="50" charset="-128"/>
              </a:endParaRPr>
            </a:p>
            <a:p>
              <a:pPr>
                <a:lnSpc>
                  <a:spcPts val="1500"/>
                </a:lnSpc>
              </a:pPr>
              <a:r>
                <a:rPr lang="en-US" altLang="ja-JP" sz="1100" dirty="0">
                  <a:latin typeface="Meiryo UI" panose="020B0604030504040204" pitchFamily="50" charset="-128"/>
                  <a:ea typeface="Meiryo UI" panose="020B0604030504040204" pitchFamily="50" charset="-128"/>
                  <a:cs typeface="Meiryo UI" panose="020B0604030504040204" pitchFamily="50" charset="-128"/>
                </a:rPr>
                <a:t>         </a:t>
              </a:r>
              <a:r>
                <a:rPr lang="ja-JP" altLang="en-US" sz="1000" dirty="0">
                  <a:latin typeface="Meiryo UI" panose="020B0604030504040204" pitchFamily="50" charset="-128"/>
                  <a:ea typeface="Meiryo UI" panose="020B0604030504040204" pitchFamily="50" charset="-128"/>
                  <a:cs typeface="Meiryo UI" panose="020B0604030504040204" pitchFamily="50" charset="-128"/>
                </a:rPr>
                <a:t>限られた経営資源を最大限に活用し、利用者サービスの向上を図るため、外部の知見も活用しながら、支援サービスのデジタル化、技術支援・研究開発の進捗管理や事務手続の簡素化・迅速化を図るなど、</a:t>
              </a:r>
              <a:endParaRPr lang="en-US" altLang="ja-JP" sz="1000" dirty="0">
                <a:latin typeface="Meiryo UI" panose="020B0604030504040204" pitchFamily="50" charset="-128"/>
                <a:ea typeface="Meiryo UI" panose="020B0604030504040204" pitchFamily="50" charset="-128"/>
                <a:cs typeface="Meiryo UI" panose="020B0604030504040204" pitchFamily="50" charset="-128"/>
              </a:endParaRPr>
            </a:p>
            <a:p>
              <a:pPr>
                <a:lnSpc>
                  <a:spcPts val="1500"/>
                </a:lnSpc>
              </a:pPr>
              <a:r>
                <a:rPr lang="ja-JP" altLang="en-US" sz="1000" dirty="0">
                  <a:latin typeface="Meiryo UI" panose="020B0604030504040204" pitchFamily="50" charset="-128"/>
                  <a:ea typeface="Meiryo UI" panose="020B0604030504040204" pitchFamily="50" charset="-128"/>
                  <a:cs typeface="Meiryo UI" panose="020B0604030504040204" pitchFamily="50" charset="-128"/>
                </a:rPr>
                <a:t>　　　　　</a:t>
              </a:r>
              <a:r>
                <a:rPr lang="en-US" altLang="ja-JP" sz="1000" dirty="0">
                  <a:latin typeface="Meiryo UI" panose="020B0604030504040204" pitchFamily="50" charset="-128"/>
                  <a:ea typeface="Meiryo UI" panose="020B0604030504040204" pitchFamily="50" charset="-128"/>
                  <a:cs typeface="Meiryo UI" panose="020B0604030504040204" pitchFamily="50" charset="-128"/>
                </a:rPr>
                <a:t>DX</a:t>
              </a:r>
              <a:r>
                <a:rPr lang="ja-JP" altLang="en-US" sz="1000" dirty="0">
                  <a:latin typeface="Meiryo UI" panose="020B0604030504040204" pitchFamily="50" charset="-128"/>
                  <a:ea typeface="Meiryo UI" panose="020B0604030504040204" pitchFamily="50" charset="-128"/>
                  <a:cs typeface="Meiryo UI" panose="020B0604030504040204" pitchFamily="50" charset="-128"/>
                </a:rPr>
                <a:t>の推進により業務改善に取り組む。</a:t>
              </a:r>
            </a:p>
          </p:txBody>
        </p:sp>
      </p:grpSp>
      <p:sp>
        <p:nvSpPr>
          <p:cNvPr id="82" name="テキスト ボックス 81">
            <a:extLst>
              <a:ext uri="{FF2B5EF4-FFF2-40B4-BE49-F238E27FC236}">
                <a16:creationId xmlns:a16="http://schemas.microsoft.com/office/drawing/2014/main" id="{AE0721B9-2944-4300-963F-3E0612E68CF3}"/>
              </a:ext>
            </a:extLst>
          </p:cNvPr>
          <p:cNvSpPr txBox="1"/>
          <p:nvPr/>
        </p:nvSpPr>
        <p:spPr>
          <a:xfrm>
            <a:off x="294633" y="6960840"/>
            <a:ext cx="369332" cy="2567332"/>
          </a:xfrm>
          <a:prstGeom prst="rect">
            <a:avLst/>
          </a:prstGeom>
          <a:solidFill>
            <a:srgbClr val="FF6600"/>
          </a:solidFill>
        </p:spPr>
        <p:txBody>
          <a:bodyPr vert="eaVert" wrap="square" rtlCol="0">
            <a:spAutoFit/>
          </a:bodyPr>
          <a:lstStyle/>
          <a:p>
            <a:pPr algn="ctr"/>
            <a:r>
              <a:rPr kumimoji="1" lang="ja-JP" altLang="en-US" sz="1200" b="1" dirty="0">
                <a:solidFill>
                  <a:schemeClr val="bg1"/>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中期目標</a:t>
            </a:r>
            <a:r>
              <a:rPr lang="ja-JP" altLang="en-US" sz="1200" b="1" dirty="0">
                <a:solidFill>
                  <a:schemeClr val="bg1"/>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で取り組むポイント</a:t>
            </a:r>
            <a:endParaRPr kumimoji="1" lang="ja-JP" altLang="en-US" sz="1200" b="1" dirty="0">
              <a:solidFill>
                <a:schemeClr val="bg1"/>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52" name="テキスト ボックス 51">
            <a:extLst>
              <a:ext uri="{FF2B5EF4-FFF2-40B4-BE49-F238E27FC236}">
                <a16:creationId xmlns:a16="http://schemas.microsoft.com/office/drawing/2014/main" id="{E4E20445-E281-4980-B744-078E4D600B31}"/>
              </a:ext>
            </a:extLst>
          </p:cNvPr>
          <p:cNvSpPr txBox="1"/>
          <p:nvPr/>
        </p:nvSpPr>
        <p:spPr bwMode="white">
          <a:xfrm>
            <a:off x="11918430" y="35019"/>
            <a:ext cx="819074" cy="307777"/>
          </a:xfrm>
          <a:prstGeom prst="rect">
            <a:avLst/>
          </a:prstGeom>
          <a:noFill/>
          <a:ln w="12700">
            <a:solidFill>
              <a:schemeClr val="bg1"/>
            </a:solidFill>
          </a:ln>
        </p:spPr>
        <p:txBody>
          <a:bodyPr wrap="square" rtlCol="0">
            <a:spAutoFit/>
          </a:bodyPr>
          <a:lstStyle/>
          <a:p>
            <a:pPr algn="ctr"/>
            <a:r>
              <a:rPr kumimoji="1" lang="ja-JP" altLang="en-US" sz="1400" b="1" dirty="0">
                <a:solidFill>
                  <a:schemeClr val="bg1"/>
                </a:solidFill>
                <a:latin typeface="Meiryo UI" panose="020B0604030504040204" pitchFamily="50" charset="-128"/>
                <a:ea typeface="Meiryo UI" panose="020B0604030504040204" pitchFamily="50" charset="-128"/>
              </a:rPr>
              <a:t>資料４</a:t>
            </a:r>
          </a:p>
        </p:txBody>
      </p:sp>
    </p:spTree>
    <p:extLst>
      <p:ext uri="{BB962C8B-B14F-4D97-AF65-F5344CB8AC3E}">
        <p14:creationId xmlns:p14="http://schemas.microsoft.com/office/powerpoint/2010/main" val="36715537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p:cNvSpPr/>
          <p:nvPr/>
        </p:nvSpPr>
        <p:spPr>
          <a:xfrm>
            <a:off x="155906" y="221322"/>
            <a:ext cx="12573921" cy="461416"/>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テキスト ボックス 28">
            <a:extLst>
              <a:ext uri="{FF2B5EF4-FFF2-40B4-BE49-F238E27FC236}">
                <a16:creationId xmlns:a16="http://schemas.microsoft.com/office/drawing/2014/main" id="{6D349CD1-A312-463B-98DE-7D710390F50C}"/>
              </a:ext>
            </a:extLst>
          </p:cNvPr>
          <p:cNvSpPr txBox="1"/>
          <p:nvPr/>
        </p:nvSpPr>
        <p:spPr>
          <a:xfrm>
            <a:off x="261806" y="311912"/>
            <a:ext cx="12221557" cy="415498"/>
          </a:xfrm>
          <a:prstGeom prst="rect">
            <a:avLst/>
          </a:prstGeom>
          <a:noFill/>
        </p:spPr>
        <p:txBody>
          <a:bodyPr wrap="square" rtlCol="0">
            <a:spAutoFit/>
          </a:bodyPr>
          <a:lstStyle/>
          <a:p>
            <a:r>
              <a:rPr kumimoji="1" lang="ja-JP" altLang="en-US" sz="1000" dirty="0">
                <a:latin typeface="Meiryo UI" panose="020B0604030504040204" pitchFamily="50" charset="-128"/>
                <a:ea typeface="Meiryo UI" panose="020B0604030504040204" pitchFamily="50" charset="-128"/>
              </a:rPr>
              <a:t>●万博で芽生えた最先端技術の実装化や、次世代産業を支えるものづくり基盤技術の高度化を推進し、</a:t>
            </a:r>
            <a:r>
              <a:rPr kumimoji="1" lang="en-US" altLang="ja-JP" sz="1000" b="1" dirty="0">
                <a:latin typeface="Meiryo UI" panose="020B0604030504040204" pitchFamily="50" charset="-128"/>
                <a:ea typeface="Meiryo UI" panose="020B0604030504040204" pitchFamily="50" charset="-128"/>
              </a:rPr>
              <a:t>‟</a:t>
            </a:r>
            <a:r>
              <a:rPr kumimoji="1" lang="ja-JP" altLang="en-US" sz="1000" b="1" dirty="0">
                <a:latin typeface="Meiryo UI" panose="020B0604030504040204" pitchFamily="50" charset="-128"/>
                <a:ea typeface="Meiryo UI" panose="020B0604030504040204" pitchFamily="50" charset="-128"/>
              </a:rPr>
              <a:t>ものづくりイノベーションの創出”</a:t>
            </a:r>
            <a:r>
              <a:rPr kumimoji="1" lang="ja-JP" altLang="en-US" sz="1000" dirty="0">
                <a:latin typeface="Meiryo UI" panose="020B0604030504040204" pitchFamily="50" charset="-128"/>
                <a:ea typeface="Meiryo UI" panose="020B0604030504040204" pitchFamily="50" charset="-128"/>
              </a:rPr>
              <a:t>をめざす</a:t>
            </a:r>
            <a:endParaRPr kumimoji="1" lang="en-US" altLang="ja-JP" sz="1000" dirty="0">
              <a:latin typeface="Meiryo UI" panose="020B0604030504040204" pitchFamily="50" charset="-128"/>
              <a:ea typeface="Meiryo UI" panose="020B0604030504040204" pitchFamily="50" charset="-128"/>
            </a:endParaRPr>
          </a:p>
          <a:p>
            <a:r>
              <a:rPr lang="ja-JP" altLang="en-US" sz="1000" dirty="0">
                <a:latin typeface="Meiryo UI" panose="020B0604030504040204" pitchFamily="50" charset="-128"/>
                <a:ea typeface="Meiryo UI" panose="020B0604030504040204" pitchFamily="50" charset="-128"/>
              </a:rPr>
              <a:t>●高度かつ専門分野に特化した「機器センター」の一層の活用促進、</a:t>
            </a:r>
            <a:r>
              <a:rPr lang="ja-JP" altLang="en-US" sz="1000" b="1" dirty="0">
                <a:latin typeface="Meiryo UI" panose="020B0604030504040204" pitchFamily="50" charset="-128"/>
                <a:ea typeface="Meiryo UI" panose="020B0604030504040204" pitchFamily="50" charset="-128"/>
              </a:rPr>
              <a:t>次世代の大阪経済・産業の発展を支えるものづくり基盤技術の継承・発展に向けた企業の人材育成</a:t>
            </a:r>
            <a:r>
              <a:rPr lang="ja-JP" altLang="en-US" sz="1000" dirty="0">
                <a:latin typeface="Meiryo UI" panose="020B0604030504040204" pitchFamily="50" charset="-128"/>
                <a:ea typeface="Meiryo UI" panose="020B0604030504040204" pitchFamily="50" charset="-128"/>
              </a:rPr>
              <a:t>、さらには、</a:t>
            </a:r>
            <a:r>
              <a:rPr lang="ja-JP" altLang="en-US" sz="1000" b="1" dirty="0">
                <a:latin typeface="Meiryo UI" panose="020B0604030504040204" pitchFamily="50" charset="-128"/>
                <a:ea typeface="Meiryo UI" panose="020B0604030504040204" pitchFamily="50" charset="-128"/>
              </a:rPr>
              <a:t>戦略的な研究開発</a:t>
            </a:r>
            <a:r>
              <a:rPr lang="ja-JP" altLang="en-US" sz="1000" dirty="0">
                <a:latin typeface="Meiryo UI" panose="020B0604030504040204" pitchFamily="50" charset="-128"/>
                <a:ea typeface="Meiryo UI" panose="020B0604030504040204" pitchFamily="50" charset="-128"/>
              </a:rPr>
              <a:t>に取り組む。</a:t>
            </a:r>
            <a:endParaRPr kumimoji="1" lang="ja-JP" altLang="en-US" sz="1000" dirty="0">
              <a:latin typeface="Meiryo UI" panose="020B0604030504040204" pitchFamily="50" charset="-128"/>
              <a:ea typeface="Meiryo UI" panose="020B0604030504040204" pitchFamily="50" charset="-128"/>
            </a:endParaRPr>
          </a:p>
        </p:txBody>
      </p:sp>
      <p:sp>
        <p:nvSpPr>
          <p:cNvPr id="30" name="正方形/長方形 29">
            <a:extLst>
              <a:ext uri="{FF2B5EF4-FFF2-40B4-BE49-F238E27FC236}">
                <a16:creationId xmlns:a16="http://schemas.microsoft.com/office/drawing/2014/main" id="{D12563D5-7FF4-4CFC-9454-DF80421A8D88}"/>
              </a:ext>
            </a:extLst>
          </p:cNvPr>
          <p:cNvSpPr/>
          <p:nvPr/>
        </p:nvSpPr>
        <p:spPr>
          <a:xfrm>
            <a:off x="155906" y="781644"/>
            <a:ext cx="6329029" cy="9284649"/>
          </a:xfrm>
          <a:prstGeom prst="rect">
            <a:avLst/>
          </a:prstGeom>
        </p:spPr>
        <p:txBody>
          <a:bodyPr wrap="square" tIns="36000" bIns="36000">
            <a:spAutoFit/>
          </a:bodyPr>
          <a:lstStyle/>
          <a:p>
            <a:pPr>
              <a:lnSpc>
                <a:spcPts val="1700"/>
              </a:lnSpc>
            </a:pPr>
            <a:r>
              <a:rPr lang="ja-JP" altLang="en-US" sz="1050" b="1" u="sng" kern="100" dirty="0">
                <a:latin typeface="Meiryo UI" panose="020B0604030504040204" pitchFamily="50" charset="-128"/>
                <a:ea typeface="Meiryo UI" panose="020B0604030504040204" pitchFamily="50" charset="-128"/>
                <a:cs typeface="メイリオ" panose="020B0604030504040204" pitchFamily="50" charset="-128"/>
              </a:rPr>
              <a:t>■第１　中期目標の期間</a:t>
            </a:r>
            <a:endParaRPr lang="en-US" altLang="ja-JP" sz="1050" b="1" u="sng" kern="100" dirty="0">
              <a:latin typeface="Meiryo UI" panose="020B0604030504040204" pitchFamily="50" charset="-128"/>
              <a:ea typeface="Meiryo UI" panose="020B0604030504040204" pitchFamily="50" charset="-128"/>
              <a:cs typeface="メイリオ" panose="020B0604030504040204" pitchFamily="50" charset="-128"/>
            </a:endParaRPr>
          </a:p>
          <a:p>
            <a:pPr>
              <a:lnSpc>
                <a:spcPts val="1700"/>
              </a:lnSpc>
            </a:pPr>
            <a:r>
              <a:rPr lang="ja-JP" altLang="en-US" sz="1050" kern="100" dirty="0">
                <a:latin typeface="Meiryo UI" panose="020B0604030504040204" pitchFamily="50" charset="-128"/>
                <a:ea typeface="Meiryo UI" panose="020B0604030504040204" pitchFamily="50" charset="-128"/>
                <a:cs typeface="メイリオ" panose="020B0604030504040204" pitchFamily="50" charset="-128"/>
              </a:rPr>
              <a:t>　令和９年４月１日から令和</a:t>
            </a:r>
            <a:r>
              <a:rPr lang="en-US" altLang="ja-JP" sz="1050" kern="100" dirty="0">
                <a:latin typeface="Meiryo UI" panose="020B0604030504040204" pitchFamily="50" charset="-128"/>
                <a:ea typeface="Meiryo UI" panose="020B0604030504040204" pitchFamily="50" charset="-128"/>
                <a:cs typeface="メイリオ" panose="020B0604030504040204" pitchFamily="50" charset="-128"/>
              </a:rPr>
              <a:t>14</a:t>
            </a:r>
            <a:r>
              <a:rPr lang="ja-JP" altLang="en-US" sz="1050" kern="100" dirty="0">
                <a:latin typeface="Meiryo UI" panose="020B0604030504040204" pitchFamily="50" charset="-128"/>
                <a:ea typeface="Meiryo UI" panose="020B0604030504040204" pitchFamily="50" charset="-128"/>
                <a:cs typeface="メイリオ" panose="020B0604030504040204" pitchFamily="50" charset="-128"/>
              </a:rPr>
              <a:t>年３月</a:t>
            </a:r>
            <a:r>
              <a:rPr lang="en-US" altLang="ja-JP" sz="1050" kern="100" dirty="0">
                <a:latin typeface="Meiryo UI" panose="020B0604030504040204" pitchFamily="50" charset="-128"/>
                <a:ea typeface="Meiryo UI" panose="020B0604030504040204" pitchFamily="50" charset="-128"/>
                <a:cs typeface="メイリオ" panose="020B0604030504040204" pitchFamily="50" charset="-128"/>
              </a:rPr>
              <a:t>31</a:t>
            </a:r>
            <a:r>
              <a:rPr lang="ja-JP" altLang="en-US" sz="1050" kern="100" dirty="0">
                <a:latin typeface="Meiryo UI" panose="020B0604030504040204" pitchFamily="50" charset="-128"/>
                <a:ea typeface="Meiryo UI" panose="020B0604030504040204" pitchFamily="50" charset="-128"/>
                <a:cs typeface="メイリオ" panose="020B0604030504040204" pitchFamily="50" charset="-128"/>
              </a:rPr>
              <a:t>日までの５年間とする。</a:t>
            </a:r>
            <a:endParaRPr lang="en-US" altLang="ja-JP" sz="1050" kern="100" dirty="0">
              <a:latin typeface="Meiryo UI" panose="020B0604030504040204" pitchFamily="50" charset="-128"/>
              <a:ea typeface="Meiryo UI" panose="020B0604030504040204" pitchFamily="50" charset="-128"/>
              <a:cs typeface="メイリオ" panose="020B0604030504040204" pitchFamily="50" charset="-128"/>
            </a:endParaRPr>
          </a:p>
          <a:p>
            <a:pPr>
              <a:lnSpc>
                <a:spcPts val="1700"/>
              </a:lnSpc>
            </a:pPr>
            <a:endParaRPr lang="en-US" altLang="ja-JP" sz="500" b="1" u="sng" kern="100" dirty="0">
              <a:latin typeface="Meiryo UI" panose="020B0604030504040204" pitchFamily="50" charset="-128"/>
              <a:ea typeface="Meiryo UI" panose="020B0604030504040204" pitchFamily="50" charset="-128"/>
              <a:cs typeface="メイリオ" panose="020B0604030504040204" pitchFamily="50" charset="-128"/>
            </a:endParaRPr>
          </a:p>
          <a:p>
            <a:pPr algn="l">
              <a:lnSpc>
                <a:spcPts val="1700"/>
              </a:lnSpc>
            </a:pPr>
            <a:r>
              <a:rPr lang="ja-JP" altLang="en-US" sz="1050" b="1" u="sng" kern="100" dirty="0">
                <a:latin typeface="Meiryo UI" panose="020B0604030504040204" pitchFamily="50" charset="-128"/>
                <a:ea typeface="Meiryo UI" panose="020B0604030504040204" pitchFamily="50" charset="-128"/>
                <a:cs typeface="メイリオ" panose="020B0604030504040204" pitchFamily="50" charset="-128"/>
              </a:rPr>
              <a:t>■第２　住民に対して提供するサービスその他の業務の質の向上に関する事項</a:t>
            </a:r>
            <a:endParaRPr lang="en-US" altLang="ja-JP" sz="1050" b="1" u="sng" kern="100" dirty="0">
              <a:latin typeface="Meiryo UI" panose="020B0604030504040204" pitchFamily="50" charset="-128"/>
              <a:ea typeface="Meiryo UI" panose="020B0604030504040204" pitchFamily="50" charset="-128"/>
              <a:cs typeface="メイリオ" panose="020B0604030504040204" pitchFamily="50" charset="-128"/>
            </a:endParaRPr>
          </a:p>
          <a:p>
            <a:pPr algn="l">
              <a:lnSpc>
                <a:spcPts val="1700"/>
              </a:lnSpc>
            </a:pPr>
            <a:r>
              <a:rPr lang="ja-JP" altLang="en-US" sz="1000" b="1" kern="100" dirty="0">
                <a:latin typeface="Meiryo UI" panose="020B0604030504040204" pitchFamily="50" charset="-128"/>
                <a:ea typeface="Meiryo UI" panose="020B0604030504040204" pitchFamily="50" charset="-128"/>
                <a:cs typeface="メイリオ" panose="020B0604030504040204" pitchFamily="50" charset="-128"/>
              </a:rPr>
              <a:t> １　中小企業の成長を支えるための支援</a:t>
            </a:r>
            <a:endParaRPr lang="en-US" altLang="ja-JP" sz="1000" b="1" kern="100" dirty="0">
              <a:latin typeface="Meiryo UI" panose="020B0604030504040204" pitchFamily="50" charset="-128"/>
              <a:ea typeface="Meiryo UI" panose="020B0604030504040204" pitchFamily="50" charset="-128"/>
              <a:cs typeface="メイリオ" panose="020B0604030504040204" pitchFamily="50" charset="-128"/>
            </a:endParaRPr>
          </a:p>
          <a:p>
            <a:pPr algn="l">
              <a:lnSpc>
                <a:spcPts val="1700"/>
              </a:lnSpc>
            </a:pPr>
            <a:r>
              <a:rPr lang="ja-JP" altLang="en-US" sz="1000" b="1" kern="100" dirty="0">
                <a:latin typeface="Meiryo UI" panose="020B0604030504040204" pitchFamily="50" charset="-128"/>
                <a:ea typeface="Meiryo UI" panose="020B0604030504040204" pitchFamily="50" charset="-128"/>
                <a:cs typeface="メイリオ" panose="020B0604030504040204" pitchFamily="50" charset="-128"/>
              </a:rPr>
              <a:t>  </a:t>
            </a:r>
            <a:r>
              <a:rPr lang="en-US" altLang="ja-JP" sz="1000" b="1" kern="100" dirty="0">
                <a:latin typeface="Meiryo UI" panose="020B0604030504040204" pitchFamily="50" charset="-128"/>
                <a:ea typeface="Meiryo UI" panose="020B0604030504040204" pitchFamily="50" charset="-128"/>
                <a:cs typeface="メイリオ" panose="020B0604030504040204" pitchFamily="50" charset="-128"/>
              </a:rPr>
              <a:t>(1)</a:t>
            </a:r>
            <a:r>
              <a:rPr lang="ja-JP" altLang="en-US" sz="1000" b="1" kern="100" dirty="0">
                <a:latin typeface="Meiryo UI" panose="020B0604030504040204" pitchFamily="50" charset="-128"/>
                <a:ea typeface="Meiryo UI" panose="020B0604030504040204" pitchFamily="50" charset="-128"/>
                <a:cs typeface="メイリオ" panose="020B0604030504040204" pitchFamily="50" charset="-128"/>
              </a:rPr>
              <a:t>多様な企業ニーズに応える技術相談</a:t>
            </a:r>
          </a:p>
          <a:p>
            <a:pPr algn="l">
              <a:lnSpc>
                <a:spcPts val="1700"/>
              </a:lnSpc>
            </a:pPr>
            <a:r>
              <a:rPr lang="ja-JP" altLang="en-US" sz="1000" kern="100" dirty="0">
                <a:latin typeface="Meiryo UI" panose="020B0604030504040204" pitchFamily="50" charset="-128"/>
                <a:ea typeface="Meiryo UI" panose="020B0604030504040204" pitchFamily="50" charset="-128"/>
                <a:cs typeface="メイリオ" panose="020B0604030504040204" pitchFamily="50" charset="-128"/>
              </a:rPr>
              <a:t>　　　利用者の利便性の向上のため多様な相談機会を提供するとともに、利用満足度の結果を技術相談等の業務に</a:t>
            </a:r>
            <a:endParaRPr lang="en-US" altLang="ja-JP" sz="1000" kern="100" dirty="0">
              <a:latin typeface="Meiryo UI" panose="020B0604030504040204" pitchFamily="50" charset="-128"/>
              <a:ea typeface="Meiryo UI" panose="020B0604030504040204" pitchFamily="50" charset="-128"/>
              <a:cs typeface="メイリオ" panose="020B0604030504040204" pitchFamily="50" charset="-128"/>
            </a:endParaRPr>
          </a:p>
          <a:p>
            <a:pPr algn="l">
              <a:lnSpc>
                <a:spcPts val="1700"/>
              </a:lnSpc>
            </a:pPr>
            <a:r>
              <a:rPr lang="ja-JP" altLang="en-US" sz="1000" kern="100" dirty="0">
                <a:latin typeface="Meiryo UI" panose="020B0604030504040204" pitchFamily="50" charset="-128"/>
                <a:ea typeface="Meiryo UI" panose="020B0604030504040204" pitchFamily="50" charset="-128"/>
                <a:cs typeface="メイリオ" panose="020B0604030504040204" pitchFamily="50" charset="-128"/>
              </a:rPr>
              <a:t>　　フィードバックするなど、質の高いサービスの維持・改善に取り組む。</a:t>
            </a:r>
            <a:endParaRPr lang="en-US" altLang="ja-JP" sz="1000" kern="100" dirty="0">
              <a:latin typeface="Meiryo UI" panose="020B0604030504040204" pitchFamily="50" charset="-128"/>
              <a:ea typeface="Meiryo UI" panose="020B0604030504040204" pitchFamily="50" charset="-128"/>
              <a:cs typeface="メイリオ" panose="020B0604030504040204" pitchFamily="50" charset="-128"/>
            </a:endParaRPr>
          </a:p>
          <a:p>
            <a:pPr algn="l">
              <a:lnSpc>
                <a:spcPts val="1700"/>
              </a:lnSpc>
            </a:pPr>
            <a:r>
              <a:rPr lang="en-US" altLang="ja-JP" sz="1000" b="1" kern="100" dirty="0">
                <a:highlight>
                  <a:srgbClr val="00FF00"/>
                </a:highlight>
                <a:latin typeface="Meiryo UI" panose="020B0604030504040204" pitchFamily="50" charset="-128"/>
                <a:ea typeface="Meiryo UI" panose="020B0604030504040204" pitchFamily="50" charset="-128"/>
                <a:cs typeface="メイリオ" panose="020B0604030504040204" pitchFamily="50" charset="-128"/>
              </a:rPr>
              <a:t>  (2)</a:t>
            </a:r>
            <a:r>
              <a:rPr lang="ja-JP" altLang="en-US" sz="1000" b="1" kern="100" dirty="0">
                <a:highlight>
                  <a:srgbClr val="00FF00"/>
                </a:highlight>
                <a:latin typeface="Meiryo UI" panose="020B0604030504040204" pitchFamily="50" charset="-128"/>
                <a:ea typeface="Meiryo UI" panose="020B0604030504040204" pitchFamily="50" charset="-128"/>
                <a:cs typeface="メイリオ" panose="020B0604030504040204" pitchFamily="50" charset="-128"/>
              </a:rPr>
              <a:t>万博で披露された最先端技術等の実装化に向けた支援　</a:t>
            </a:r>
          </a:p>
          <a:p>
            <a:pPr algn="l">
              <a:lnSpc>
                <a:spcPts val="1700"/>
              </a:lnSpc>
            </a:pPr>
            <a:r>
              <a:rPr lang="ja-JP" altLang="en-US" sz="1000" b="1" kern="100" dirty="0">
                <a:latin typeface="Meiryo UI" panose="020B0604030504040204" pitchFamily="50" charset="-128"/>
                <a:ea typeface="Meiryo UI" panose="020B0604030504040204" pitchFamily="50" charset="-128"/>
                <a:cs typeface="メイリオ" panose="020B0604030504040204" pitchFamily="50" charset="-128"/>
              </a:rPr>
              <a:t>　</a:t>
            </a:r>
            <a:r>
              <a:rPr lang="ja-JP" altLang="en-US" sz="1000" kern="100" dirty="0">
                <a:latin typeface="Meiryo UI" panose="020B0604030504040204" pitchFamily="50" charset="-128"/>
                <a:ea typeface="Meiryo UI" panose="020B0604030504040204" pitchFamily="50" charset="-128"/>
                <a:cs typeface="メイリオ" panose="020B0604030504040204" pitchFamily="50" charset="-128"/>
              </a:rPr>
              <a:t>   　</a:t>
            </a:r>
            <a:r>
              <a:rPr lang="ja-JP" altLang="en-US" sz="1000" kern="100" dirty="0">
                <a:highlight>
                  <a:srgbClr val="00FF00"/>
                </a:highlight>
                <a:latin typeface="Meiryo UI" panose="020B0604030504040204" pitchFamily="50" charset="-128"/>
                <a:ea typeface="Meiryo UI" panose="020B0604030504040204" pitchFamily="50" charset="-128"/>
                <a:cs typeface="メイリオ" panose="020B0604030504040204" pitchFamily="50" charset="-128"/>
              </a:rPr>
              <a:t>万博で披露され、大阪・関西が強みを有する、ライフサイエンス、カーボンニュートラル等の最先端技術等について、</a:t>
            </a:r>
            <a:endParaRPr lang="en-US" altLang="ja-JP" sz="1000" kern="100" dirty="0">
              <a:highlight>
                <a:srgbClr val="00FF00"/>
              </a:highlight>
              <a:latin typeface="Meiryo UI" panose="020B0604030504040204" pitchFamily="50" charset="-128"/>
              <a:ea typeface="Meiryo UI" panose="020B0604030504040204" pitchFamily="50" charset="-128"/>
              <a:cs typeface="メイリオ" panose="020B0604030504040204" pitchFamily="50" charset="-128"/>
            </a:endParaRPr>
          </a:p>
          <a:p>
            <a:pPr algn="l">
              <a:lnSpc>
                <a:spcPts val="1700"/>
              </a:lnSpc>
            </a:pPr>
            <a:r>
              <a:rPr lang="ja-JP" altLang="en-US" sz="1000" kern="100" dirty="0">
                <a:latin typeface="Meiryo UI" panose="020B0604030504040204" pitchFamily="50" charset="-128"/>
                <a:ea typeface="Meiryo UI" panose="020B0604030504040204" pitchFamily="50" charset="-128"/>
                <a:cs typeface="メイリオ" panose="020B0604030504040204" pitchFamily="50" charset="-128"/>
              </a:rPr>
              <a:t>　　</a:t>
            </a:r>
            <a:r>
              <a:rPr lang="ja-JP" altLang="en-US" sz="1000" kern="100" dirty="0">
                <a:highlight>
                  <a:srgbClr val="00FF00"/>
                </a:highlight>
                <a:latin typeface="Meiryo UI" panose="020B0604030504040204" pitchFamily="50" charset="-128"/>
                <a:ea typeface="Meiryo UI" panose="020B0604030504040204" pitchFamily="50" charset="-128"/>
                <a:cs typeface="メイリオ" panose="020B0604030504040204" pitchFamily="50" charset="-128"/>
              </a:rPr>
              <a:t>法人が有するノウハウや設備機器等の資源を活かし、実装化・産業化の促進や最先端技術を支えるものづくりに関する</a:t>
            </a:r>
            <a:endParaRPr lang="en-US" altLang="ja-JP" sz="1000" kern="100" dirty="0">
              <a:highlight>
                <a:srgbClr val="00FF00"/>
              </a:highlight>
              <a:latin typeface="Meiryo UI" panose="020B0604030504040204" pitchFamily="50" charset="-128"/>
              <a:ea typeface="Meiryo UI" panose="020B0604030504040204" pitchFamily="50" charset="-128"/>
              <a:cs typeface="メイリオ" panose="020B0604030504040204" pitchFamily="50" charset="-128"/>
            </a:endParaRPr>
          </a:p>
          <a:p>
            <a:pPr algn="l">
              <a:lnSpc>
                <a:spcPts val="1700"/>
              </a:lnSpc>
            </a:pPr>
            <a:r>
              <a:rPr lang="ja-JP" altLang="en-US" sz="1000" kern="100" dirty="0">
                <a:latin typeface="Meiryo UI" panose="020B0604030504040204" pitchFamily="50" charset="-128"/>
                <a:ea typeface="Meiryo UI" panose="020B0604030504040204" pitchFamily="50" charset="-128"/>
                <a:cs typeface="メイリオ" panose="020B0604030504040204" pitchFamily="50" charset="-128"/>
              </a:rPr>
              <a:t>　　</a:t>
            </a:r>
            <a:r>
              <a:rPr lang="ja-JP" altLang="en-US" sz="1000" kern="100" dirty="0">
                <a:highlight>
                  <a:srgbClr val="00FF00"/>
                </a:highlight>
                <a:latin typeface="Meiryo UI" panose="020B0604030504040204" pitchFamily="50" charset="-128"/>
                <a:ea typeface="Meiryo UI" panose="020B0604030504040204" pitchFamily="50" charset="-128"/>
                <a:cs typeface="メイリオ" panose="020B0604030504040204" pitchFamily="50" charset="-128"/>
              </a:rPr>
              <a:t>技術支援に取り組む。</a:t>
            </a:r>
            <a:endParaRPr lang="en-US" altLang="ja-JP" sz="1000" kern="100" dirty="0">
              <a:highlight>
                <a:srgbClr val="00FF00"/>
              </a:highlight>
              <a:latin typeface="Meiryo UI" panose="020B0604030504040204" pitchFamily="50" charset="-128"/>
              <a:ea typeface="Meiryo UI" panose="020B0604030504040204" pitchFamily="50" charset="-128"/>
              <a:cs typeface="メイリオ" panose="020B0604030504040204" pitchFamily="50" charset="-128"/>
            </a:endParaRPr>
          </a:p>
          <a:p>
            <a:pPr algn="l">
              <a:lnSpc>
                <a:spcPts val="1700"/>
              </a:lnSpc>
            </a:pPr>
            <a:r>
              <a:rPr lang="ja-JP" altLang="en-US" sz="1000" b="1" kern="100" dirty="0">
                <a:latin typeface="Meiryo UI" panose="020B0604030504040204" pitchFamily="50" charset="-128"/>
                <a:ea typeface="Meiryo UI" panose="020B0604030504040204" pitchFamily="50" charset="-128"/>
                <a:cs typeface="メイリオ" panose="020B0604030504040204" pitchFamily="50" charset="-128"/>
              </a:rPr>
              <a:t>  </a:t>
            </a:r>
            <a:r>
              <a:rPr lang="en-US" altLang="ja-JP" sz="1000" b="1" kern="100" dirty="0">
                <a:latin typeface="Meiryo UI" panose="020B0604030504040204" pitchFamily="50" charset="-128"/>
                <a:ea typeface="Meiryo UI" panose="020B0604030504040204" pitchFamily="50" charset="-128"/>
                <a:cs typeface="メイリオ" panose="020B0604030504040204" pitchFamily="50" charset="-128"/>
              </a:rPr>
              <a:t>(3)</a:t>
            </a:r>
            <a:r>
              <a:rPr lang="ja-JP" altLang="en-US" sz="1000" b="1" kern="100" dirty="0">
                <a:latin typeface="Meiryo UI" panose="020B0604030504040204" pitchFamily="50" charset="-128"/>
                <a:ea typeface="Meiryo UI" panose="020B0604030504040204" pitchFamily="50" charset="-128"/>
                <a:cs typeface="メイリオ" panose="020B0604030504040204" pitchFamily="50" charset="-128"/>
              </a:rPr>
              <a:t>多様な企業ニーズに応える企業支援研究の推進</a:t>
            </a:r>
          </a:p>
          <a:p>
            <a:pPr algn="l">
              <a:lnSpc>
                <a:spcPts val="1700"/>
              </a:lnSpc>
            </a:pPr>
            <a:r>
              <a:rPr lang="ja-JP" altLang="en-US" sz="1000" b="1" kern="100" dirty="0">
                <a:latin typeface="Meiryo UI" panose="020B0604030504040204" pitchFamily="50" charset="-128"/>
                <a:ea typeface="Meiryo UI" panose="020B0604030504040204" pitchFamily="50" charset="-128"/>
                <a:cs typeface="メイリオ" panose="020B0604030504040204" pitchFamily="50" charset="-128"/>
              </a:rPr>
              <a:t>　　　</a:t>
            </a:r>
            <a:r>
              <a:rPr lang="ja-JP" altLang="en-US" sz="1000" kern="100" dirty="0">
                <a:latin typeface="Meiryo UI" panose="020B0604030504040204" pitchFamily="50" charset="-128"/>
                <a:ea typeface="Meiryo UI" panose="020B0604030504040204" pitchFamily="50" charset="-128"/>
                <a:cs typeface="メイリオ" panose="020B0604030504040204" pitchFamily="50" charset="-128"/>
              </a:rPr>
              <a:t>成長産業分野への挑戦や新技術の実用化・製品化、最先端産業を支える基盤技術の高度化に加え、企業の技術</a:t>
            </a:r>
            <a:endParaRPr lang="en-US" altLang="ja-JP" sz="1000" kern="100" dirty="0">
              <a:latin typeface="Meiryo UI" panose="020B0604030504040204" pitchFamily="50" charset="-128"/>
              <a:ea typeface="Meiryo UI" panose="020B0604030504040204" pitchFamily="50" charset="-128"/>
              <a:cs typeface="メイリオ" panose="020B0604030504040204" pitchFamily="50" charset="-128"/>
            </a:endParaRPr>
          </a:p>
          <a:p>
            <a:pPr algn="l">
              <a:lnSpc>
                <a:spcPts val="1700"/>
              </a:lnSpc>
            </a:pPr>
            <a:r>
              <a:rPr lang="ja-JP" altLang="en-US" sz="1000" kern="100" dirty="0">
                <a:latin typeface="Meiryo UI" panose="020B0604030504040204" pitchFamily="50" charset="-128"/>
                <a:ea typeface="Meiryo UI" panose="020B0604030504040204" pitchFamily="50" charset="-128"/>
                <a:cs typeface="メイリオ" panose="020B0604030504040204" pitchFamily="50" charset="-128"/>
              </a:rPr>
              <a:t>　　力向上や生産性向上、高付加価値化など、多様な企業ニーズを見据え、法人が有する研究成果やノウハウ等の技術</a:t>
            </a:r>
            <a:endParaRPr lang="en-US" altLang="ja-JP" sz="1000" kern="100" dirty="0">
              <a:latin typeface="Meiryo UI" panose="020B0604030504040204" pitchFamily="50" charset="-128"/>
              <a:ea typeface="Meiryo UI" panose="020B0604030504040204" pitchFamily="50" charset="-128"/>
              <a:cs typeface="メイリオ" panose="020B0604030504040204" pitchFamily="50" charset="-128"/>
            </a:endParaRPr>
          </a:p>
          <a:p>
            <a:pPr algn="l">
              <a:lnSpc>
                <a:spcPts val="1700"/>
              </a:lnSpc>
            </a:pPr>
            <a:r>
              <a:rPr lang="ja-JP" altLang="en-US" sz="1000" kern="100" dirty="0">
                <a:latin typeface="Meiryo UI" panose="020B0604030504040204" pitchFamily="50" charset="-128"/>
                <a:ea typeface="Meiryo UI" panose="020B0604030504040204" pitchFamily="50" charset="-128"/>
                <a:cs typeface="メイリオ" panose="020B0604030504040204" pitchFamily="50" charset="-128"/>
              </a:rPr>
              <a:t>　　シーズを活かし、伴走型の研究を推進する。</a:t>
            </a:r>
            <a:r>
              <a:rPr lang="en-US" altLang="ja-JP" sz="1000" b="1" kern="100" dirty="0">
                <a:latin typeface="Meiryo UI" panose="020B0604030504040204" pitchFamily="50" charset="-128"/>
                <a:ea typeface="Meiryo UI" panose="020B0604030504040204" pitchFamily="50" charset="-128"/>
                <a:cs typeface="メイリオ" panose="020B0604030504040204" pitchFamily="50" charset="-128"/>
              </a:rPr>
              <a:t> </a:t>
            </a:r>
          </a:p>
          <a:p>
            <a:pPr algn="l">
              <a:lnSpc>
                <a:spcPts val="1700"/>
              </a:lnSpc>
            </a:pPr>
            <a:r>
              <a:rPr lang="en-US" altLang="ja-JP" sz="1000" b="1" kern="100" dirty="0">
                <a:latin typeface="Meiryo UI" panose="020B0604030504040204" pitchFamily="50" charset="-128"/>
                <a:ea typeface="Meiryo UI" panose="020B0604030504040204" pitchFamily="50" charset="-128"/>
                <a:cs typeface="メイリオ" panose="020B0604030504040204" pitchFamily="50" charset="-128"/>
              </a:rPr>
              <a:t>  (4)</a:t>
            </a:r>
            <a:r>
              <a:rPr lang="ja-JP" altLang="en-US" sz="1000" b="1" kern="100" dirty="0">
                <a:latin typeface="Meiryo UI" panose="020B0604030504040204" pitchFamily="50" charset="-128"/>
                <a:ea typeface="Meiryo UI" panose="020B0604030504040204" pitchFamily="50" charset="-128"/>
                <a:cs typeface="メイリオ" panose="020B0604030504040204" pitchFamily="50" charset="-128"/>
              </a:rPr>
              <a:t>新技術等の社会実装を見据えた技術シーズ等の活用の推進</a:t>
            </a:r>
          </a:p>
          <a:p>
            <a:pPr algn="l">
              <a:lnSpc>
                <a:spcPts val="1700"/>
              </a:lnSpc>
            </a:pPr>
            <a:r>
              <a:rPr lang="ja-JP" altLang="en-US" sz="1000" kern="100" dirty="0">
                <a:latin typeface="Meiryo UI" panose="020B0604030504040204" pitchFamily="50" charset="-128"/>
                <a:ea typeface="Meiryo UI" panose="020B0604030504040204" pitchFamily="50" charset="-128"/>
                <a:cs typeface="メイリオ" panose="020B0604030504040204" pitchFamily="50" charset="-128"/>
              </a:rPr>
              <a:t>　　　研究開発により蓄積した優れた技術や成果を企業の技術向上や新たな製品開発に活かすため、外部の知見を取り</a:t>
            </a:r>
            <a:endParaRPr lang="en-US" altLang="ja-JP" sz="1000" kern="100" dirty="0">
              <a:latin typeface="Meiryo UI" panose="020B0604030504040204" pitchFamily="50" charset="-128"/>
              <a:ea typeface="Meiryo UI" panose="020B0604030504040204" pitchFamily="50" charset="-128"/>
              <a:cs typeface="メイリオ" panose="020B0604030504040204" pitchFamily="50" charset="-128"/>
            </a:endParaRPr>
          </a:p>
          <a:p>
            <a:pPr algn="l">
              <a:lnSpc>
                <a:spcPts val="1700"/>
              </a:lnSpc>
            </a:pPr>
            <a:r>
              <a:rPr lang="ja-JP" altLang="en-US" sz="1000" kern="100" dirty="0">
                <a:latin typeface="Meiryo UI" panose="020B0604030504040204" pitchFamily="50" charset="-128"/>
                <a:ea typeface="Meiryo UI" panose="020B0604030504040204" pitchFamily="50" charset="-128"/>
                <a:cs typeface="メイリオ" panose="020B0604030504040204" pitchFamily="50" charset="-128"/>
              </a:rPr>
              <a:t>　　入れながら、法人が保有する技術シーズや知的財産については、情報発信の強化や共同研究により得られた成果を企</a:t>
            </a:r>
            <a:endParaRPr lang="en-US" altLang="ja-JP" sz="1000" kern="100" dirty="0">
              <a:latin typeface="Meiryo UI" panose="020B0604030504040204" pitchFamily="50" charset="-128"/>
              <a:ea typeface="Meiryo UI" panose="020B0604030504040204" pitchFamily="50" charset="-128"/>
              <a:cs typeface="メイリオ" panose="020B0604030504040204" pitchFamily="50" charset="-128"/>
            </a:endParaRPr>
          </a:p>
          <a:p>
            <a:pPr algn="l">
              <a:lnSpc>
                <a:spcPts val="1700"/>
              </a:lnSpc>
            </a:pPr>
            <a:r>
              <a:rPr lang="ja-JP" altLang="en-US" sz="1000" kern="100" dirty="0">
                <a:latin typeface="Meiryo UI" panose="020B0604030504040204" pitchFamily="50" charset="-128"/>
                <a:ea typeface="Meiryo UI" panose="020B0604030504040204" pitchFamily="50" charset="-128"/>
                <a:cs typeface="メイリオ" panose="020B0604030504040204" pitchFamily="50" charset="-128"/>
              </a:rPr>
              <a:t>　　業が利用しやすくする仕組みづくりなどに取り組み、企業への技術移転を推進する。</a:t>
            </a:r>
            <a:endParaRPr lang="en-US" altLang="ja-JP" sz="1000" strike="sngStrike" kern="100" dirty="0">
              <a:solidFill>
                <a:srgbClr val="FF0000"/>
              </a:solidFill>
              <a:latin typeface="Meiryo UI" panose="020B0604030504040204" pitchFamily="50" charset="-128"/>
              <a:ea typeface="Meiryo UI" panose="020B0604030504040204" pitchFamily="50" charset="-128"/>
              <a:cs typeface="メイリオ" panose="020B0604030504040204" pitchFamily="50" charset="-128"/>
            </a:endParaRPr>
          </a:p>
          <a:p>
            <a:pPr algn="l">
              <a:lnSpc>
                <a:spcPts val="1700"/>
              </a:lnSpc>
            </a:pPr>
            <a:r>
              <a:rPr lang="ja-JP" altLang="en-US" sz="1000" b="1" kern="100" dirty="0">
                <a:latin typeface="Meiryo UI" panose="020B0604030504040204" pitchFamily="50" charset="-128"/>
                <a:ea typeface="Meiryo UI" panose="020B0604030504040204" pitchFamily="50" charset="-128"/>
                <a:cs typeface="メイリオ" panose="020B0604030504040204" pitchFamily="50" charset="-128"/>
              </a:rPr>
              <a:t>  </a:t>
            </a:r>
            <a:r>
              <a:rPr lang="en-US" altLang="ja-JP" sz="1000" b="1" kern="100" dirty="0">
                <a:latin typeface="Meiryo UI" panose="020B0604030504040204" pitchFamily="50" charset="-128"/>
                <a:ea typeface="Meiryo UI" panose="020B0604030504040204" pitchFamily="50" charset="-128"/>
                <a:cs typeface="メイリオ" panose="020B0604030504040204" pitchFamily="50" charset="-128"/>
              </a:rPr>
              <a:t>(5)</a:t>
            </a:r>
            <a:r>
              <a:rPr lang="ja-JP" altLang="en-US" sz="1000" b="1" kern="100" dirty="0">
                <a:latin typeface="Meiryo UI" panose="020B0604030504040204" pitchFamily="50" charset="-128"/>
                <a:ea typeface="Meiryo UI" panose="020B0604030504040204" pitchFamily="50" charset="-128"/>
                <a:cs typeface="メイリオ" panose="020B0604030504040204" pitchFamily="50" charset="-128"/>
              </a:rPr>
              <a:t>多様な技術分野における高度な依頼試験の提供と設備機器の開放</a:t>
            </a:r>
          </a:p>
          <a:p>
            <a:pPr algn="l">
              <a:lnSpc>
                <a:spcPts val="1700"/>
              </a:lnSpc>
            </a:pPr>
            <a:r>
              <a:rPr lang="ja-JP" altLang="en-US" sz="1000" b="1" kern="100" dirty="0">
                <a:latin typeface="Meiryo UI" panose="020B0604030504040204" pitchFamily="50" charset="-128"/>
                <a:ea typeface="Meiryo UI" panose="020B0604030504040204" pitchFamily="50" charset="-128"/>
                <a:cs typeface="メイリオ" panose="020B0604030504040204" pitchFamily="50" charset="-128"/>
              </a:rPr>
              <a:t>　　　</a:t>
            </a:r>
            <a:r>
              <a:rPr lang="ja-JP" altLang="en-US" sz="1000" kern="100" dirty="0">
                <a:latin typeface="Meiryo UI" panose="020B0604030504040204" pitchFamily="50" charset="-128"/>
                <a:ea typeface="Meiryo UI" panose="020B0604030504040204" pitchFamily="50" charset="-128"/>
                <a:cs typeface="メイリオ" panose="020B0604030504040204" pitchFamily="50" charset="-128"/>
              </a:rPr>
              <a:t>技術的課題の解決や製品開発に必要となる多様な試験に対応するため、中小企業のニーズが高いが、単独で導入</a:t>
            </a:r>
            <a:endParaRPr lang="en-US" altLang="ja-JP" sz="1000" kern="100" dirty="0">
              <a:latin typeface="Meiryo UI" panose="020B0604030504040204" pitchFamily="50" charset="-128"/>
              <a:ea typeface="Meiryo UI" panose="020B0604030504040204" pitchFamily="50" charset="-128"/>
              <a:cs typeface="メイリオ" panose="020B0604030504040204" pitchFamily="50" charset="-128"/>
            </a:endParaRPr>
          </a:p>
          <a:p>
            <a:pPr algn="l">
              <a:lnSpc>
                <a:spcPts val="1700"/>
              </a:lnSpc>
            </a:pPr>
            <a:r>
              <a:rPr lang="ja-JP" altLang="en-US" sz="1000" kern="100" dirty="0">
                <a:latin typeface="Meiryo UI" panose="020B0604030504040204" pitchFamily="50" charset="-128"/>
                <a:ea typeface="Meiryo UI" panose="020B0604030504040204" pitchFamily="50" charset="-128"/>
                <a:cs typeface="メイリオ" panose="020B0604030504040204" pitchFamily="50" charset="-128"/>
              </a:rPr>
              <a:t>　　することが困難な機器を中心に計画的に整備し、信頼性のある精度の高い試験結果を提供する。設備機器の利用に</a:t>
            </a:r>
            <a:endParaRPr lang="en-US" altLang="ja-JP" sz="1000" kern="100" dirty="0">
              <a:latin typeface="Meiryo UI" panose="020B0604030504040204" pitchFamily="50" charset="-128"/>
              <a:ea typeface="Meiryo UI" panose="020B0604030504040204" pitchFamily="50" charset="-128"/>
              <a:cs typeface="メイリオ" panose="020B0604030504040204" pitchFamily="50" charset="-128"/>
            </a:endParaRPr>
          </a:p>
          <a:p>
            <a:pPr algn="l">
              <a:lnSpc>
                <a:spcPts val="1700"/>
              </a:lnSpc>
            </a:pPr>
            <a:r>
              <a:rPr lang="ja-JP" altLang="en-US" sz="1000" kern="100" dirty="0">
                <a:latin typeface="Meiryo UI" panose="020B0604030504040204" pitchFamily="50" charset="-128"/>
                <a:ea typeface="Meiryo UI" panose="020B0604030504040204" pitchFamily="50" charset="-128"/>
                <a:cs typeface="メイリオ" panose="020B0604030504040204" pitchFamily="50" charset="-128"/>
              </a:rPr>
              <a:t>　　際しては、職員の豊富な知識を活かし、利用企業にとって付加価値の高い支援サービスを提供する。</a:t>
            </a:r>
            <a:endParaRPr lang="en-US" altLang="ja-JP" sz="1000" kern="100" dirty="0">
              <a:latin typeface="Meiryo UI" panose="020B0604030504040204" pitchFamily="50" charset="-128"/>
              <a:ea typeface="Meiryo UI" panose="020B0604030504040204" pitchFamily="50" charset="-128"/>
              <a:cs typeface="メイリオ" panose="020B0604030504040204" pitchFamily="50" charset="-128"/>
            </a:endParaRPr>
          </a:p>
          <a:p>
            <a:pPr algn="l">
              <a:lnSpc>
                <a:spcPct val="150000"/>
              </a:lnSpc>
            </a:pPr>
            <a:endParaRPr lang="ja-JP" altLang="en-US" sz="400" b="1" kern="100" dirty="0">
              <a:latin typeface="Meiryo UI" panose="020B0604030504040204" pitchFamily="50" charset="-128"/>
              <a:ea typeface="Meiryo UI" panose="020B0604030504040204" pitchFamily="50" charset="-128"/>
              <a:cs typeface="メイリオ" panose="020B0604030504040204" pitchFamily="50" charset="-128"/>
            </a:endParaRPr>
          </a:p>
          <a:p>
            <a:pPr algn="l">
              <a:lnSpc>
                <a:spcPct val="150000"/>
              </a:lnSpc>
            </a:pPr>
            <a:r>
              <a:rPr lang="ja-JP" altLang="en-US" sz="1000" b="1" kern="100" dirty="0">
                <a:latin typeface="Meiryo UI" panose="020B0604030504040204" pitchFamily="50" charset="-128"/>
                <a:ea typeface="Meiryo UI" panose="020B0604030504040204" pitchFamily="50" charset="-128"/>
                <a:cs typeface="メイリオ" panose="020B0604030504040204" pitchFamily="50" charset="-128"/>
              </a:rPr>
              <a:t> ２　技術支援のための研究力・技術力の向上に資する研究開発の推進</a:t>
            </a:r>
          </a:p>
          <a:p>
            <a:pPr algn="l">
              <a:lnSpc>
                <a:spcPts val="1700"/>
              </a:lnSpc>
            </a:pPr>
            <a:r>
              <a:rPr lang="en-US" altLang="ja-JP" sz="1000" b="1" kern="100" dirty="0">
                <a:highlight>
                  <a:srgbClr val="00FF00"/>
                </a:highlight>
                <a:latin typeface="Meiryo UI" panose="020B0604030504040204" pitchFamily="50" charset="-128"/>
                <a:ea typeface="Meiryo UI" panose="020B0604030504040204" pitchFamily="50" charset="-128"/>
                <a:cs typeface="メイリオ" panose="020B0604030504040204" pitchFamily="50" charset="-128"/>
              </a:rPr>
              <a:t>  (1)</a:t>
            </a:r>
            <a:r>
              <a:rPr lang="ja-JP" altLang="en-US" sz="1000" b="1" kern="100" dirty="0">
                <a:highlight>
                  <a:srgbClr val="00FF00"/>
                </a:highlight>
                <a:latin typeface="Meiryo UI" panose="020B0604030504040204" pitchFamily="50" charset="-128"/>
                <a:ea typeface="Meiryo UI" panose="020B0604030504040204" pitchFamily="50" charset="-128"/>
                <a:cs typeface="メイリオ" panose="020B0604030504040204" pitchFamily="50" charset="-128"/>
              </a:rPr>
              <a:t>成長産業分野への戦略的な研究開発の推進</a:t>
            </a:r>
          </a:p>
          <a:p>
            <a:pPr algn="l">
              <a:lnSpc>
                <a:spcPts val="1700"/>
              </a:lnSpc>
            </a:pPr>
            <a:r>
              <a:rPr lang="ja-JP" altLang="en-US" sz="1000" b="1" kern="100" dirty="0">
                <a:latin typeface="Meiryo UI" panose="020B0604030504040204" pitchFamily="50" charset="-128"/>
                <a:ea typeface="Meiryo UI" panose="020B0604030504040204" pitchFamily="50" charset="-128"/>
                <a:cs typeface="メイリオ" panose="020B0604030504040204" pitchFamily="50" charset="-128"/>
              </a:rPr>
              <a:t>　</a:t>
            </a:r>
            <a:r>
              <a:rPr lang="ja-JP" altLang="en-US" sz="1000" kern="100" dirty="0">
                <a:latin typeface="Meiryo UI" panose="020B0604030504040204" pitchFamily="50" charset="-128"/>
                <a:ea typeface="Meiryo UI" panose="020B0604030504040204" pitchFamily="50" charset="-128"/>
                <a:cs typeface="メイリオ" panose="020B0604030504040204" pitchFamily="50" charset="-128"/>
              </a:rPr>
              <a:t>　　</a:t>
            </a:r>
            <a:r>
              <a:rPr lang="ja-JP" altLang="en-US" sz="1000" kern="100" dirty="0">
                <a:highlight>
                  <a:srgbClr val="00FF00"/>
                </a:highlight>
                <a:latin typeface="Meiryo UI" panose="020B0604030504040204" pitchFamily="50" charset="-128"/>
                <a:ea typeface="Meiryo UI" panose="020B0604030504040204" pitchFamily="50" charset="-128"/>
                <a:cs typeface="メイリオ" panose="020B0604030504040204" pitchFamily="50" charset="-128"/>
              </a:rPr>
              <a:t>ヘルスケアやバイオものづくり等を含むカーボンニュートラル、</a:t>
            </a:r>
            <a:r>
              <a:rPr lang="en-US" altLang="ja-JP" sz="1000" kern="100" dirty="0">
                <a:highlight>
                  <a:srgbClr val="00FF00"/>
                </a:highlight>
                <a:latin typeface="Meiryo UI" panose="020B0604030504040204" pitchFamily="50" charset="-128"/>
                <a:ea typeface="Meiryo UI" panose="020B0604030504040204" pitchFamily="50" charset="-128"/>
                <a:cs typeface="メイリオ" panose="020B0604030504040204" pitchFamily="50" charset="-128"/>
              </a:rPr>
              <a:t> Beyond</a:t>
            </a:r>
            <a:r>
              <a:rPr lang="ja-JP" altLang="en-US" sz="1000" kern="100" dirty="0">
                <a:highlight>
                  <a:srgbClr val="00FF00"/>
                </a:highlight>
                <a:latin typeface="Meiryo UI" panose="020B0604030504040204" pitchFamily="50" charset="-128"/>
                <a:ea typeface="Meiryo UI" panose="020B0604030504040204" pitchFamily="50" charset="-128"/>
                <a:cs typeface="メイリオ" panose="020B0604030504040204" pitchFamily="50" charset="-128"/>
              </a:rPr>
              <a:t>５Ｇなどの次世代情報通信、</a:t>
            </a:r>
            <a:r>
              <a:rPr lang="en-US" altLang="ja-JP" sz="1000" kern="100" dirty="0">
                <a:highlight>
                  <a:srgbClr val="00FF00"/>
                </a:highlight>
                <a:latin typeface="Meiryo UI" panose="020B0604030504040204" pitchFamily="50" charset="-128"/>
                <a:ea typeface="Meiryo UI" panose="020B0604030504040204" pitchFamily="50" charset="-128"/>
                <a:cs typeface="メイリオ" panose="020B0604030504040204" pitchFamily="50" charset="-128"/>
              </a:rPr>
              <a:t>AI</a:t>
            </a:r>
            <a:r>
              <a:rPr lang="ja-JP" altLang="en-US" sz="1000" kern="100" dirty="0">
                <a:highlight>
                  <a:srgbClr val="00FF00"/>
                </a:highlight>
                <a:latin typeface="Meiryo UI" panose="020B0604030504040204" pitchFamily="50" charset="-128"/>
                <a:ea typeface="Meiryo UI" panose="020B0604030504040204" pitchFamily="50" charset="-128"/>
                <a:cs typeface="メイリオ" panose="020B0604030504040204" pitchFamily="50" charset="-128"/>
              </a:rPr>
              <a:t>・</a:t>
            </a:r>
            <a:r>
              <a:rPr lang="en-US" altLang="ja-JP" sz="1000" kern="100" dirty="0">
                <a:highlight>
                  <a:srgbClr val="00FF00"/>
                </a:highlight>
                <a:latin typeface="Meiryo UI" panose="020B0604030504040204" pitchFamily="50" charset="-128"/>
                <a:ea typeface="Meiryo UI" panose="020B0604030504040204" pitchFamily="50" charset="-128"/>
                <a:cs typeface="メイリオ" panose="020B0604030504040204" pitchFamily="50" charset="-128"/>
              </a:rPr>
              <a:t>IoT</a:t>
            </a:r>
            <a:r>
              <a:rPr lang="ja-JP" altLang="en-US" sz="1000" kern="100" dirty="0">
                <a:highlight>
                  <a:srgbClr val="00FF00"/>
                </a:highlight>
                <a:latin typeface="Meiryo UI" panose="020B0604030504040204" pitchFamily="50" charset="-128"/>
                <a:ea typeface="Meiryo UI" panose="020B0604030504040204" pitchFamily="50" charset="-128"/>
                <a:cs typeface="メイリオ" panose="020B0604030504040204" pitchFamily="50" charset="-128"/>
              </a:rPr>
              <a:t>を活用</a:t>
            </a:r>
            <a:endParaRPr lang="en-US" altLang="ja-JP" sz="1000" kern="100" dirty="0">
              <a:highlight>
                <a:srgbClr val="00FF00"/>
              </a:highlight>
              <a:latin typeface="Meiryo UI" panose="020B0604030504040204" pitchFamily="50" charset="-128"/>
              <a:ea typeface="Meiryo UI" panose="020B0604030504040204" pitchFamily="50" charset="-128"/>
              <a:cs typeface="メイリオ" panose="020B0604030504040204" pitchFamily="50" charset="-128"/>
            </a:endParaRPr>
          </a:p>
          <a:p>
            <a:pPr algn="l">
              <a:lnSpc>
                <a:spcPts val="1700"/>
              </a:lnSpc>
            </a:pPr>
            <a:r>
              <a:rPr lang="ja-JP" altLang="en-US" sz="1000" kern="100" dirty="0">
                <a:latin typeface="Meiryo UI" panose="020B0604030504040204" pitchFamily="50" charset="-128"/>
                <a:ea typeface="Meiryo UI" panose="020B0604030504040204" pitchFamily="50" charset="-128"/>
                <a:cs typeface="メイリオ" panose="020B0604030504040204" pitchFamily="50" charset="-128"/>
              </a:rPr>
              <a:t>　　</a:t>
            </a:r>
            <a:r>
              <a:rPr lang="ja-JP" altLang="en-US" sz="1000" kern="100" dirty="0">
                <a:highlight>
                  <a:srgbClr val="00FF00"/>
                </a:highlight>
                <a:latin typeface="Meiryo UI" panose="020B0604030504040204" pitchFamily="50" charset="-128"/>
                <a:ea typeface="Meiryo UI" panose="020B0604030504040204" pitchFamily="50" charset="-128"/>
                <a:cs typeface="メイリオ" panose="020B0604030504040204" pitchFamily="50" charset="-128"/>
              </a:rPr>
              <a:t>したデジタルものづくりなど、時代のニーズに対応する成長産業分野について、戦略的な研究開発を推進する。</a:t>
            </a:r>
            <a:endParaRPr lang="en-US" altLang="ja-JP" sz="1000" kern="100" dirty="0">
              <a:highlight>
                <a:srgbClr val="00FF00"/>
              </a:highlight>
              <a:latin typeface="Meiryo UI" panose="020B0604030504040204" pitchFamily="50" charset="-128"/>
              <a:ea typeface="Meiryo UI" panose="020B0604030504040204" pitchFamily="50" charset="-128"/>
              <a:cs typeface="メイリオ" panose="020B0604030504040204" pitchFamily="50" charset="-128"/>
            </a:endParaRPr>
          </a:p>
          <a:p>
            <a:pPr algn="l">
              <a:lnSpc>
                <a:spcPts val="1700"/>
              </a:lnSpc>
            </a:pPr>
            <a:r>
              <a:rPr lang="en-US" altLang="ja-JP" sz="1000" b="1" kern="100" dirty="0">
                <a:latin typeface="Meiryo UI" panose="020B0604030504040204" pitchFamily="50" charset="-128"/>
                <a:ea typeface="Meiryo UI" panose="020B0604030504040204" pitchFamily="50" charset="-128"/>
                <a:cs typeface="メイリオ" panose="020B0604030504040204" pitchFamily="50" charset="-128"/>
              </a:rPr>
              <a:t>  (2)</a:t>
            </a:r>
            <a:r>
              <a:rPr lang="ja-JP" altLang="en-US" sz="1000" b="1" kern="100" dirty="0">
                <a:latin typeface="Meiryo UI" panose="020B0604030504040204" pitchFamily="50" charset="-128"/>
                <a:ea typeface="Meiryo UI" panose="020B0604030504040204" pitchFamily="50" charset="-128"/>
                <a:cs typeface="メイリオ" panose="020B0604030504040204" pitchFamily="50" charset="-128"/>
              </a:rPr>
              <a:t>技術シーズの創出につながる研究の推進</a:t>
            </a:r>
          </a:p>
          <a:p>
            <a:pPr algn="l">
              <a:lnSpc>
                <a:spcPts val="1700"/>
              </a:lnSpc>
            </a:pPr>
            <a:r>
              <a:rPr lang="ja-JP" altLang="en-US" sz="1000" b="1" kern="100" dirty="0">
                <a:latin typeface="Meiryo UI" panose="020B0604030504040204" pitchFamily="50" charset="-128"/>
                <a:ea typeface="Meiryo UI" panose="020B0604030504040204" pitchFamily="50" charset="-128"/>
                <a:cs typeface="メイリオ" panose="020B0604030504040204" pitchFamily="50" charset="-128"/>
              </a:rPr>
              <a:t>　</a:t>
            </a:r>
            <a:r>
              <a:rPr lang="ja-JP" altLang="en-US" sz="1000" kern="100" dirty="0">
                <a:latin typeface="Meiryo UI" panose="020B0604030504040204" pitchFamily="50" charset="-128"/>
                <a:ea typeface="Meiryo UI" panose="020B0604030504040204" pitchFamily="50" charset="-128"/>
                <a:cs typeface="メイリオ" panose="020B0604030504040204" pitchFamily="50" charset="-128"/>
              </a:rPr>
              <a:t>　　職員の研究力向上とともに、企業支援の充実を図るため、産業振興や社会課題の解決を目的とする提案公募型の</a:t>
            </a:r>
            <a:endParaRPr lang="en-US" altLang="ja-JP" sz="1000" kern="100" dirty="0">
              <a:latin typeface="Meiryo UI" panose="020B0604030504040204" pitchFamily="50" charset="-128"/>
              <a:ea typeface="Meiryo UI" panose="020B0604030504040204" pitchFamily="50" charset="-128"/>
              <a:cs typeface="メイリオ" panose="020B0604030504040204" pitchFamily="50" charset="-128"/>
            </a:endParaRPr>
          </a:p>
          <a:p>
            <a:pPr algn="l">
              <a:lnSpc>
                <a:spcPts val="1700"/>
              </a:lnSpc>
            </a:pPr>
            <a:r>
              <a:rPr lang="ja-JP" altLang="en-US" sz="1000" kern="100" dirty="0">
                <a:latin typeface="Meiryo UI" panose="020B0604030504040204" pitchFamily="50" charset="-128"/>
                <a:ea typeface="Meiryo UI" panose="020B0604030504040204" pitchFamily="50" charset="-128"/>
                <a:cs typeface="メイリオ" panose="020B0604030504040204" pitchFamily="50" charset="-128"/>
              </a:rPr>
              <a:t>　　競争的外部資金の獲得に取り組む。</a:t>
            </a:r>
            <a:endParaRPr lang="en-US" altLang="ja-JP" sz="1000" b="1" kern="100" dirty="0">
              <a:latin typeface="Meiryo UI" panose="020B0604030504040204" pitchFamily="50" charset="-128"/>
              <a:ea typeface="Meiryo UI" panose="020B0604030504040204" pitchFamily="50" charset="-128"/>
              <a:cs typeface="メイリオ" panose="020B0604030504040204" pitchFamily="50" charset="-128"/>
            </a:endParaRPr>
          </a:p>
          <a:p>
            <a:pPr algn="l">
              <a:lnSpc>
                <a:spcPct val="150000"/>
              </a:lnSpc>
            </a:pPr>
            <a:endParaRPr lang="en-US" altLang="ja-JP" sz="400" b="1" kern="100" dirty="0">
              <a:latin typeface="Meiryo UI" panose="020B0604030504040204" pitchFamily="50" charset="-128"/>
              <a:ea typeface="Meiryo UI" panose="020B0604030504040204" pitchFamily="50" charset="-128"/>
              <a:cs typeface="メイリオ" panose="020B0604030504040204" pitchFamily="50" charset="-128"/>
            </a:endParaRPr>
          </a:p>
          <a:p>
            <a:pPr algn="l">
              <a:lnSpc>
                <a:spcPct val="150000"/>
              </a:lnSpc>
            </a:pPr>
            <a:r>
              <a:rPr lang="ja-JP" altLang="en-US" sz="1000" b="1" kern="100" dirty="0">
                <a:latin typeface="Meiryo UI" panose="020B0604030504040204" pitchFamily="50" charset="-128"/>
                <a:ea typeface="Meiryo UI" panose="020B0604030504040204" pitchFamily="50" charset="-128"/>
                <a:cs typeface="メイリオ" panose="020B0604030504040204" pitchFamily="50" charset="-128"/>
              </a:rPr>
              <a:t>３　次世代産業を支える人材の育成</a:t>
            </a:r>
          </a:p>
          <a:p>
            <a:pPr algn="l">
              <a:lnSpc>
                <a:spcPts val="1700"/>
              </a:lnSpc>
            </a:pPr>
            <a:r>
              <a:rPr lang="en-US" altLang="ja-JP" sz="1000" b="1" kern="100" dirty="0">
                <a:latin typeface="Meiryo UI" panose="020B0604030504040204" pitchFamily="50" charset="-128"/>
                <a:ea typeface="Meiryo UI" panose="020B0604030504040204" pitchFamily="50" charset="-128"/>
                <a:cs typeface="メイリオ" panose="020B0604030504040204" pitchFamily="50" charset="-128"/>
              </a:rPr>
              <a:t>  (1)</a:t>
            </a:r>
            <a:r>
              <a:rPr lang="ja-JP" altLang="en-US" sz="1000" b="1" kern="100" dirty="0">
                <a:latin typeface="Meiryo UI" panose="020B0604030504040204" pitchFamily="50" charset="-128"/>
                <a:ea typeface="Meiryo UI" panose="020B0604030504040204" pitchFamily="50" charset="-128"/>
                <a:cs typeface="メイリオ" panose="020B0604030504040204" pitchFamily="50" charset="-128"/>
              </a:rPr>
              <a:t>多様化する企業ニーズに対応した技術者の育成</a:t>
            </a:r>
          </a:p>
          <a:p>
            <a:pPr algn="l">
              <a:lnSpc>
                <a:spcPts val="1700"/>
              </a:lnSpc>
            </a:pPr>
            <a:r>
              <a:rPr lang="ja-JP" altLang="en-US" sz="1000" kern="100" dirty="0">
                <a:latin typeface="Meiryo UI" panose="020B0604030504040204" pitchFamily="50" charset="-128"/>
                <a:ea typeface="Meiryo UI" panose="020B0604030504040204" pitchFamily="50" charset="-128"/>
                <a:cs typeface="メイリオ" panose="020B0604030504040204" pitchFamily="50" charset="-128"/>
              </a:rPr>
              <a:t>　　　法人が有する知見やノウハウ等を活用し、企業等の要望に合わせた技術者研修を実施するとともに、大学や工業高</a:t>
            </a:r>
            <a:endParaRPr lang="en-US" altLang="ja-JP" sz="1000" kern="100" dirty="0">
              <a:latin typeface="Meiryo UI" panose="020B0604030504040204" pitchFamily="50" charset="-128"/>
              <a:ea typeface="Meiryo UI" panose="020B0604030504040204" pitchFamily="50" charset="-128"/>
              <a:cs typeface="メイリオ" panose="020B0604030504040204" pitchFamily="50" charset="-128"/>
            </a:endParaRPr>
          </a:p>
          <a:p>
            <a:pPr algn="l">
              <a:lnSpc>
                <a:spcPts val="1700"/>
              </a:lnSpc>
            </a:pPr>
            <a:r>
              <a:rPr lang="ja-JP" altLang="en-US" sz="1000" kern="100" dirty="0">
                <a:latin typeface="Meiryo UI" panose="020B0604030504040204" pitchFamily="50" charset="-128"/>
                <a:ea typeface="Meiryo UI" panose="020B0604030504040204" pitchFamily="50" charset="-128"/>
                <a:cs typeface="メイリオ" panose="020B0604030504040204" pitchFamily="50" charset="-128"/>
              </a:rPr>
              <a:t>　　等専門学校等との共同研究等を通じた学生への技術指導などにより、次世代を担う産業人材の育成に取り組み、</a:t>
            </a:r>
            <a:endParaRPr lang="en-US" altLang="ja-JP" sz="1000" kern="100" dirty="0">
              <a:latin typeface="Meiryo UI" panose="020B0604030504040204" pitchFamily="50" charset="-128"/>
              <a:ea typeface="Meiryo UI" panose="020B0604030504040204" pitchFamily="50" charset="-128"/>
              <a:cs typeface="メイリオ" panose="020B0604030504040204" pitchFamily="50" charset="-128"/>
            </a:endParaRPr>
          </a:p>
          <a:p>
            <a:pPr algn="l">
              <a:lnSpc>
                <a:spcPts val="1700"/>
              </a:lnSpc>
            </a:pPr>
            <a:r>
              <a:rPr lang="ja-JP" altLang="en-US" sz="1000" kern="100" dirty="0">
                <a:latin typeface="Meiryo UI" panose="020B0604030504040204" pitchFamily="50" charset="-128"/>
                <a:ea typeface="Meiryo UI" panose="020B0604030504040204" pitchFamily="50" charset="-128"/>
                <a:cs typeface="メイリオ" panose="020B0604030504040204" pitchFamily="50" charset="-128"/>
              </a:rPr>
              <a:t>　　中小企業が求める技術者の育成を支援する。</a:t>
            </a:r>
          </a:p>
          <a:p>
            <a:pPr algn="l">
              <a:lnSpc>
                <a:spcPts val="1700"/>
              </a:lnSpc>
            </a:pPr>
            <a:r>
              <a:rPr lang="en-US" altLang="ja-JP" sz="1000" b="1" kern="100" dirty="0">
                <a:highlight>
                  <a:srgbClr val="00FF00"/>
                </a:highlight>
                <a:latin typeface="Meiryo UI" panose="020B0604030504040204" pitchFamily="50" charset="-128"/>
                <a:ea typeface="Meiryo UI" panose="020B0604030504040204" pitchFamily="50" charset="-128"/>
                <a:cs typeface="メイリオ" panose="020B0604030504040204" pitchFamily="50" charset="-128"/>
              </a:rPr>
              <a:t>  (2)</a:t>
            </a:r>
            <a:r>
              <a:rPr lang="ja-JP" altLang="en-US" sz="1000" b="1" kern="100" dirty="0">
                <a:highlight>
                  <a:srgbClr val="00FF00"/>
                </a:highlight>
                <a:latin typeface="Meiryo UI" panose="020B0604030504040204" pitchFamily="50" charset="-128"/>
                <a:ea typeface="Meiryo UI" panose="020B0604030504040204" pitchFamily="50" charset="-128"/>
                <a:cs typeface="メイリオ" panose="020B0604030504040204" pitchFamily="50" charset="-128"/>
              </a:rPr>
              <a:t>基盤技術の継承と次世代先進技術の習得につながる人材育成</a:t>
            </a:r>
          </a:p>
          <a:p>
            <a:pPr algn="l">
              <a:lnSpc>
                <a:spcPts val="1700"/>
              </a:lnSpc>
            </a:pPr>
            <a:r>
              <a:rPr lang="ja-JP" altLang="en-US" sz="1000" kern="100" dirty="0">
                <a:latin typeface="Meiryo UI" panose="020B0604030504040204" pitchFamily="50" charset="-128"/>
                <a:ea typeface="Meiryo UI" panose="020B0604030504040204" pitchFamily="50" charset="-128"/>
                <a:cs typeface="メイリオ" panose="020B0604030504040204" pitchFamily="50" charset="-128"/>
              </a:rPr>
              <a:t>　　　</a:t>
            </a:r>
            <a:r>
              <a:rPr lang="ja-JP" altLang="en-US" sz="1000" kern="100" dirty="0">
                <a:highlight>
                  <a:srgbClr val="00FF00"/>
                </a:highlight>
                <a:latin typeface="Meiryo UI" panose="020B0604030504040204" pitchFamily="50" charset="-128"/>
                <a:ea typeface="Meiryo UI" panose="020B0604030504040204" pitchFamily="50" charset="-128"/>
                <a:cs typeface="メイリオ" panose="020B0604030504040204" pitchFamily="50" charset="-128"/>
              </a:rPr>
              <a:t>ものづくり企業を支える基盤技術の継承と、さらなる発展に不可欠となる企業におけるＡＩ等の次世代先進技術の</a:t>
            </a:r>
            <a:endParaRPr lang="en-US" altLang="ja-JP" sz="1000" kern="100" dirty="0">
              <a:highlight>
                <a:srgbClr val="00FF00"/>
              </a:highlight>
              <a:latin typeface="Meiryo UI" panose="020B0604030504040204" pitchFamily="50" charset="-128"/>
              <a:ea typeface="Meiryo UI" panose="020B0604030504040204" pitchFamily="50" charset="-128"/>
              <a:cs typeface="メイリオ" panose="020B0604030504040204" pitchFamily="50" charset="-128"/>
            </a:endParaRPr>
          </a:p>
          <a:p>
            <a:pPr algn="l">
              <a:lnSpc>
                <a:spcPts val="1700"/>
              </a:lnSpc>
            </a:pPr>
            <a:r>
              <a:rPr lang="ja-JP" altLang="en-US" sz="1000" kern="100" dirty="0">
                <a:latin typeface="Meiryo UI" panose="020B0604030504040204" pitchFamily="50" charset="-128"/>
                <a:ea typeface="Meiryo UI" panose="020B0604030504040204" pitchFamily="50" charset="-128"/>
                <a:cs typeface="メイリオ" panose="020B0604030504040204" pitchFamily="50" charset="-128"/>
              </a:rPr>
              <a:t>　　</a:t>
            </a:r>
            <a:r>
              <a:rPr lang="ja-JP" altLang="en-US" sz="1000" kern="100" dirty="0">
                <a:highlight>
                  <a:srgbClr val="00FF00"/>
                </a:highlight>
                <a:latin typeface="Meiryo UI" panose="020B0604030504040204" pitchFamily="50" charset="-128"/>
                <a:ea typeface="Meiryo UI" panose="020B0604030504040204" pitchFamily="50" charset="-128"/>
                <a:cs typeface="メイリオ" panose="020B0604030504040204" pitchFamily="50" charset="-128"/>
              </a:rPr>
              <a:t>習得に向けた支援を推進する。</a:t>
            </a:r>
            <a:endParaRPr lang="en-US" altLang="ja-JP" sz="1000" kern="100" dirty="0">
              <a:highlight>
                <a:srgbClr val="00FF00"/>
              </a:highlight>
              <a:latin typeface="Meiryo UI" panose="020B0604030504040204" pitchFamily="50" charset="-128"/>
              <a:ea typeface="Meiryo UI" panose="020B0604030504040204" pitchFamily="50" charset="-128"/>
              <a:cs typeface="メイリオ" panose="020B0604030504040204" pitchFamily="50" charset="-128"/>
            </a:endParaRPr>
          </a:p>
          <a:p>
            <a:pPr algn="l">
              <a:lnSpc>
                <a:spcPts val="1700"/>
              </a:lnSpc>
            </a:pPr>
            <a:endParaRPr lang="en-US" altLang="ja-JP" sz="1000" kern="100" dirty="0">
              <a:latin typeface="Meiryo UI" panose="020B0604030504040204" pitchFamily="50" charset="-128"/>
              <a:ea typeface="Meiryo UI" panose="020B0604030504040204" pitchFamily="50" charset="-128"/>
              <a:cs typeface="メイリオ" panose="020B0604030504040204" pitchFamily="50" charset="-128"/>
            </a:endParaRPr>
          </a:p>
        </p:txBody>
      </p:sp>
      <p:sp>
        <p:nvSpPr>
          <p:cNvPr id="31" name="テキスト ボックス 30">
            <a:extLst>
              <a:ext uri="{FF2B5EF4-FFF2-40B4-BE49-F238E27FC236}">
                <a16:creationId xmlns:a16="http://schemas.microsoft.com/office/drawing/2014/main" id="{6FF50E5E-2328-4F12-A3CE-9583C464B6C3}"/>
              </a:ext>
            </a:extLst>
          </p:cNvPr>
          <p:cNvSpPr txBox="1"/>
          <p:nvPr/>
        </p:nvSpPr>
        <p:spPr>
          <a:xfrm>
            <a:off x="3740304" y="2307859"/>
            <a:ext cx="2558266" cy="215444"/>
          </a:xfrm>
          <a:prstGeom prst="rect">
            <a:avLst/>
          </a:prstGeom>
          <a:noFill/>
          <a:ln w="6350">
            <a:solidFill>
              <a:schemeClr val="tx1"/>
            </a:solidFill>
          </a:ln>
        </p:spPr>
        <p:txBody>
          <a:bodyPr wrap="square" rtlCol="0">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1" lang="en-US" altLang="ja-JP" sz="75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a:t>
            </a:r>
            <a:r>
              <a:rPr kumimoji="1" lang="ja-JP" altLang="en-US" sz="75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数値目標１</a:t>
            </a:r>
            <a:r>
              <a:rPr kumimoji="1" lang="en-US" altLang="ja-JP" sz="75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a:t>
            </a:r>
            <a:r>
              <a:rPr kumimoji="1" lang="ja-JP" altLang="en-US" sz="75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利用満足度：（</a:t>
            </a:r>
            <a:r>
              <a:rPr lang="en-US" altLang="ja-JP" sz="750" b="1" dirty="0">
                <a:latin typeface="メイリオ" panose="020B0604030504040204" pitchFamily="50" charset="-128"/>
                <a:ea typeface="メイリオ" panose="020B0604030504040204" pitchFamily="50" charset="-128"/>
              </a:rPr>
              <a:t>90</a:t>
            </a:r>
            <a:r>
              <a:rPr lang="ja-JP" altLang="en-US" sz="750" b="1" dirty="0">
                <a:latin typeface="メイリオ" panose="020B0604030504040204" pitchFamily="50" charset="-128"/>
                <a:ea typeface="メイリオ" panose="020B0604030504040204" pitchFamily="50" charset="-128"/>
              </a:rPr>
              <a:t>％以上</a:t>
            </a:r>
            <a:r>
              <a:rPr kumimoji="1" lang="en-US" altLang="ja-JP" sz="75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 </a:t>
            </a:r>
            <a:r>
              <a:rPr kumimoji="1" lang="ja-JP" altLang="en-US" sz="75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 </a:t>
            </a:r>
            <a:r>
              <a:rPr kumimoji="1" lang="en-US" altLang="ja-JP" sz="75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90</a:t>
            </a:r>
            <a:r>
              <a:rPr kumimoji="1" lang="ja-JP" altLang="en-US" sz="75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％以上</a:t>
            </a:r>
          </a:p>
        </p:txBody>
      </p:sp>
      <p:sp>
        <p:nvSpPr>
          <p:cNvPr id="32" name="テキスト ボックス 31">
            <a:extLst>
              <a:ext uri="{FF2B5EF4-FFF2-40B4-BE49-F238E27FC236}">
                <a16:creationId xmlns:a16="http://schemas.microsoft.com/office/drawing/2014/main" id="{B5CB2B99-D55E-47B8-A324-B0EC78AD00FE}"/>
              </a:ext>
            </a:extLst>
          </p:cNvPr>
          <p:cNvSpPr txBox="1"/>
          <p:nvPr/>
        </p:nvSpPr>
        <p:spPr>
          <a:xfrm>
            <a:off x="3016424" y="7394600"/>
            <a:ext cx="3268882" cy="325089"/>
          </a:xfrm>
          <a:prstGeom prst="rect">
            <a:avLst/>
          </a:prstGeom>
          <a:noFill/>
          <a:ln w="6350">
            <a:solidFill>
              <a:schemeClr val="tx1"/>
            </a:solidFill>
          </a:ln>
        </p:spPr>
        <p:txBody>
          <a:bodyPr wrap="square" rtlCol="0">
            <a:spAutoFit/>
          </a:bodyPr>
          <a:lstStyle/>
          <a:p>
            <a:pPr marL="0" marR="0" lvl="0" indent="0" defTabSz="914400" rtl="0" eaLnBrk="1" fontAlgn="base" latinLnBrk="0" hangingPunct="1">
              <a:lnSpc>
                <a:spcPts val="900"/>
              </a:lnSpc>
              <a:spcBef>
                <a:spcPct val="0"/>
              </a:spcBef>
              <a:spcAft>
                <a:spcPct val="0"/>
              </a:spcAft>
              <a:buClrTx/>
              <a:buSzTx/>
              <a:buFontTx/>
              <a:buNone/>
              <a:tabLst/>
              <a:defRPr/>
            </a:pPr>
            <a:r>
              <a:rPr kumimoji="1" lang="en-US" altLang="ja-JP" sz="8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a:t>
            </a:r>
            <a:r>
              <a:rPr kumimoji="1" lang="ja-JP" altLang="en-US" sz="8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数値目標３</a:t>
            </a:r>
            <a:r>
              <a:rPr kumimoji="1" lang="en-US" altLang="ja-JP" sz="8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a:t>
            </a:r>
            <a:r>
              <a:rPr kumimoji="1" lang="ja-JP" altLang="en-US" sz="8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競争的外部資金研究：実施件数（</a:t>
            </a:r>
            <a:r>
              <a:rPr kumimoji="1" lang="en-US" altLang="ja-JP" sz="8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500</a:t>
            </a:r>
            <a:r>
              <a:rPr kumimoji="1" lang="ja-JP" altLang="en-US" sz="8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件</a:t>
            </a:r>
            <a:r>
              <a:rPr kumimoji="1" lang="en-US" altLang="ja-JP" sz="8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 </a:t>
            </a:r>
            <a:r>
              <a:rPr kumimoji="1" lang="ja-JP" altLang="en-US" sz="8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 </a:t>
            </a:r>
            <a:r>
              <a:rPr lang="en-US" altLang="ja-JP" sz="800" b="1" dirty="0">
                <a:latin typeface="メイリオ" panose="020B0604030504040204" pitchFamily="50" charset="-128"/>
                <a:ea typeface="メイリオ" panose="020B0604030504040204" pitchFamily="50" charset="-128"/>
              </a:rPr>
              <a:t>500</a:t>
            </a:r>
            <a:r>
              <a:rPr lang="ja-JP" altLang="en-US" sz="800" b="1" dirty="0">
                <a:latin typeface="メイリオ" panose="020B0604030504040204" pitchFamily="50" charset="-128"/>
                <a:ea typeface="メイリオ" panose="020B0604030504040204" pitchFamily="50" charset="-128"/>
              </a:rPr>
              <a:t>件</a:t>
            </a:r>
            <a:endParaRPr lang="en-US" altLang="ja-JP" sz="800" b="1" dirty="0">
              <a:latin typeface="メイリオ" panose="020B0604030504040204" pitchFamily="50" charset="-128"/>
              <a:ea typeface="メイリオ" panose="020B0604030504040204" pitchFamily="50" charset="-128"/>
            </a:endParaRPr>
          </a:p>
          <a:p>
            <a:pPr marL="0" marR="0" lvl="0" indent="0" defTabSz="914400" rtl="0" eaLnBrk="1" fontAlgn="base" latinLnBrk="0" hangingPunct="1">
              <a:lnSpc>
                <a:spcPts val="900"/>
              </a:lnSpc>
              <a:spcBef>
                <a:spcPct val="0"/>
              </a:spcBef>
              <a:spcAft>
                <a:spcPct val="0"/>
              </a:spcAft>
              <a:buClrTx/>
              <a:buSzTx/>
              <a:buFontTx/>
              <a:buNone/>
              <a:tabLst/>
              <a:defRPr/>
            </a:pPr>
            <a:r>
              <a:rPr kumimoji="1" lang="en-US" altLang="ja-JP" sz="8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a:t>
            </a:r>
            <a:r>
              <a:rPr kumimoji="1" lang="ja-JP" altLang="en-US" sz="8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数値目標４</a:t>
            </a:r>
            <a:r>
              <a:rPr kumimoji="1" lang="en-US" altLang="ja-JP" sz="8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a:t>
            </a:r>
            <a:r>
              <a:rPr kumimoji="1" lang="ja-JP" altLang="en-US" sz="8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研究成果：発表件数</a:t>
            </a:r>
            <a:r>
              <a:rPr kumimoji="1" lang="ja-JP" altLang="en-US" sz="800" b="1"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（新規）</a:t>
            </a:r>
            <a:r>
              <a:rPr kumimoji="1" lang="ja-JP" altLang="en-US" sz="8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a:t>
            </a:r>
            <a:r>
              <a:rPr lang="en-US" altLang="ja-JP" sz="800" b="1" dirty="0">
                <a:latin typeface="メイリオ" panose="020B0604030504040204" pitchFamily="50" charset="-128"/>
                <a:ea typeface="メイリオ" panose="020B0604030504040204" pitchFamily="50" charset="-128"/>
              </a:rPr>
              <a:t>1,900</a:t>
            </a:r>
            <a:r>
              <a:rPr kumimoji="1" lang="ja-JP" altLang="en-US" sz="8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件</a:t>
            </a:r>
          </a:p>
        </p:txBody>
      </p:sp>
      <p:sp>
        <p:nvSpPr>
          <p:cNvPr id="33" name="テキスト ボックス 32">
            <a:extLst>
              <a:ext uri="{FF2B5EF4-FFF2-40B4-BE49-F238E27FC236}">
                <a16:creationId xmlns:a16="http://schemas.microsoft.com/office/drawing/2014/main" id="{3FA3C2EC-5CC1-4E2A-8D0A-13E23CDC93ED}"/>
              </a:ext>
            </a:extLst>
          </p:cNvPr>
          <p:cNvSpPr txBox="1"/>
          <p:nvPr/>
        </p:nvSpPr>
        <p:spPr>
          <a:xfrm>
            <a:off x="2060935" y="9251930"/>
            <a:ext cx="4237634" cy="215444"/>
          </a:xfrm>
          <a:prstGeom prst="rect">
            <a:avLst/>
          </a:prstGeom>
          <a:noFill/>
          <a:ln w="6350">
            <a:solidFill>
              <a:schemeClr val="tx1"/>
            </a:solidFill>
          </a:ln>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8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a:t>
            </a:r>
            <a:r>
              <a:rPr kumimoji="1" lang="ja-JP" altLang="en-US" sz="8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数値目標５</a:t>
            </a:r>
            <a:r>
              <a:rPr kumimoji="1" lang="en-US" altLang="ja-JP" sz="8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a:t>
            </a:r>
            <a:r>
              <a:rPr kumimoji="1" lang="ja-JP" altLang="en-US" sz="8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人材育成：研修開催件数（</a:t>
            </a:r>
            <a:r>
              <a:rPr kumimoji="1" lang="en-US" altLang="ja-JP" sz="8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2,600</a:t>
            </a:r>
            <a:r>
              <a:rPr kumimoji="1" lang="ja-JP" altLang="en-US" sz="8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人</a:t>
            </a:r>
            <a:r>
              <a:rPr kumimoji="1" lang="en-US" altLang="ja-JP" sz="8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 </a:t>
            </a:r>
            <a:r>
              <a:rPr kumimoji="1" lang="ja-JP" altLang="en-US" sz="8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a:t>
            </a:r>
            <a:r>
              <a:rPr kumimoji="1" lang="ja-JP" altLang="en-US" sz="800" b="1"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参加人数→開催件数</a:t>
            </a:r>
            <a:r>
              <a:rPr kumimoji="1" lang="ja-JP" altLang="en-US" sz="8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 </a:t>
            </a:r>
            <a:r>
              <a:rPr kumimoji="1" lang="en-US" altLang="ja-JP" sz="8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240</a:t>
            </a:r>
            <a:r>
              <a:rPr kumimoji="1" lang="ja-JP" altLang="en-US" sz="8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件</a:t>
            </a:r>
          </a:p>
        </p:txBody>
      </p:sp>
      <p:sp>
        <p:nvSpPr>
          <p:cNvPr id="34" name="正方形/長方形 33">
            <a:extLst>
              <a:ext uri="{FF2B5EF4-FFF2-40B4-BE49-F238E27FC236}">
                <a16:creationId xmlns:a16="http://schemas.microsoft.com/office/drawing/2014/main" id="{F2E00DD1-F105-49BA-809F-B3674795EC73}"/>
              </a:ext>
            </a:extLst>
          </p:cNvPr>
          <p:cNvSpPr/>
          <p:nvPr/>
        </p:nvSpPr>
        <p:spPr>
          <a:xfrm>
            <a:off x="157703" y="782693"/>
            <a:ext cx="6193451" cy="8733836"/>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正方形/長方形 34">
            <a:extLst>
              <a:ext uri="{FF2B5EF4-FFF2-40B4-BE49-F238E27FC236}">
                <a16:creationId xmlns:a16="http://schemas.microsoft.com/office/drawing/2014/main" id="{C4C30575-A1C6-4617-BD0E-57F78D755250}"/>
              </a:ext>
            </a:extLst>
          </p:cNvPr>
          <p:cNvSpPr/>
          <p:nvPr/>
        </p:nvSpPr>
        <p:spPr>
          <a:xfrm>
            <a:off x="6400799" y="782692"/>
            <a:ext cx="6329029" cy="8733837"/>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正方形/長方形 35">
            <a:extLst>
              <a:ext uri="{FF2B5EF4-FFF2-40B4-BE49-F238E27FC236}">
                <a16:creationId xmlns:a16="http://schemas.microsoft.com/office/drawing/2014/main" id="{2A643E1E-8C2A-480E-B368-26451CE2A2CA}"/>
              </a:ext>
            </a:extLst>
          </p:cNvPr>
          <p:cNvSpPr/>
          <p:nvPr/>
        </p:nvSpPr>
        <p:spPr>
          <a:xfrm>
            <a:off x="6351064" y="801174"/>
            <a:ext cx="6428426" cy="8917881"/>
          </a:xfrm>
          <a:prstGeom prst="rect">
            <a:avLst/>
          </a:prstGeom>
        </p:spPr>
        <p:txBody>
          <a:bodyPr wrap="square" tIns="36000" bIns="36000">
            <a:spAutoFit/>
          </a:bodyPr>
          <a:lstStyle/>
          <a:p>
            <a:pPr>
              <a:lnSpc>
                <a:spcPts val="1700"/>
              </a:lnSpc>
            </a:pPr>
            <a:r>
              <a:rPr lang="ja-JP" altLang="en-US" sz="1000" b="1" kern="100" dirty="0">
                <a:latin typeface="Meiryo UI" panose="020B0604030504040204" pitchFamily="50" charset="-128"/>
                <a:ea typeface="Meiryo UI" panose="020B0604030504040204" pitchFamily="50" charset="-128"/>
                <a:cs typeface="メイリオ" panose="020B0604030504040204" pitchFamily="50" charset="-128"/>
              </a:rPr>
              <a:t>４　多様な連携による事業化までの一気通貫の企業支援</a:t>
            </a:r>
          </a:p>
          <a:p>
            <a:pPr algn="l">
              <a:lnSpc>
                <a:spcPts val="1700"/>
              </a:lnSpc>
            </a:pPr>
            <a:r>
              <a:rPr lang="ja-JP" altLang="en-US" sz="1000" b="1" kern="100" dirty="0">
                <a:latin typeface="Meiryo UI" panose="020B0604030504040204" pitchFamily="50" charset="-128"/>
                <a:ea typeface="Meiryo UI" panose="020B0604030504040204" pitchFamily="50" charset="-128"/>
                <a:cs typeface="メイリオ" panose="020B0604030504040204" pitchFamily="50" charset="-128"/>
              </a:rPr>
              <a:t>　</a:t>
            </a:r>
            <a:r>
              <a:rPr lang="en-US" altLang="ja-JP" sz="1000" b="1" kern="100" dirty="0">
                <a:latin typeface="Meiryo UI" panose="020B0604030504040204" pitchFamily="50" charset="-128"/>
                <a:ea typeface="Meiryo UI" panose="020B0604030504040204" pitchFamily="50" charset="-128"/>
                <a:cs typeface="メイリオ" panose="020B0604030504040204" pitchFamily="50" charset="-128"/>
              </a:rPr>
              <a:t>(1)</a:t>
            </a:r>
            <a:r>
              <a:rPr lang="ja-JP" altLang="en-US" sz="1000" b="1" kern="100" dirty="0">
                <a:latin typeface="Meiryo UI" panose="020B0604030504040204" pitchFamily="50" charset="-128"/>
                <a:ea typeface="Meiryo UI" panose="020B0604030504040204" pitchFamily="50" charset="-128"/>
                <a:cs typeface="メイリオ" panose="020B0604030504040204" pitchFamily="50" charset="-128"/>
              </a:rPr>
              <a:t>産学官連携によるオープンイノベーションの推進　</a:t>
            </a:r>
          </a:p>
          <a:p>
            <a:pPr algn="l">
              <a:lnSpc>
                <a:spcPts val="1700"/>
              </a:lnSpc>
            </a:pPr>
            <a:r>
              <a:rPr lang="ja-JP" altLang="en-US" sz="1000" b="1" kern="100" dirty="0">
                <a:latin typeface="Meiryo UI" panose="020B0604030504040204" pitchFamily="50" charset="-128"/>
                <a:ea typeface="Meiryo UI" panose="020B0604030504040204" pitchFamily="50" charset="-128"/>
                <a:cs typeface="メイリオ" panose="020B0604030504040204" pitchFamily="50" charset="-128"/>
              </a:rPr>
              <a:t>　　　</a:t>
            </a:r>
            <a:r>
              <a:rPr lang="ja-JP" altLang="en-US" sz="1000" kern="100" dirty="0">
                <a:latin typeface="Meiryo UI" panose="020B0604030504040204" pitchFamily="50" charset="-128"/>
                <a:ea typeface="Meiryo UI" panose="020B0604030504040204" pitchFamily="50" charset="-128"/>
                <a:cs typeface="メイリオ" panose="020B0604030504040204" pitchFamily="50" charset="-128"/>
              </a:rPr>
              <a:t>法人が有する知見やノウハウ等を活用し、大阪府及び大阪市の施策と連動した取組を推進する。あわせて、大阪公立</a:t>
            </a:r>
            <a:endParaRPr lang="en-US" altLang="ja-JP" sz="1000" kern="100" dirty="0">
              <a:latin typeface="Meiryo UI" panose="020B0604030504040204" pitchFamily="50" charset="-128"/>
              <a:ea typeface="Meiryo UI" panose="020B0604030504040204" pitchFamily="50" charset="-128"/>
              <a:cs typeface="メイリオ" panose="020B0604030504040204" pitchFamily="50" charset="-128"/>
            </a:endParaRPr>
          </a:p>
          <a:p>
            <a:pPr algn="l">
              <a:lnSpc>
                <a:spcPts val="1700"/>
              </a:lnSpc>
            </a:pPr>
            <a:r>
              <a:rPr lang="ja-JP" altLang="en-US" sz="1000" kern="100" dirty="0">
                <a:latin typeface="Meiryo UI" panose="020B0604030504040204" pitchFamily="50" charset="-128"/>
                <a:ea typeface="Meiryo UI" panose="020B0604030504040204" pitchFamily="50" charset="-128"/>
                <a:cs typeface="メイリオ" panose="020B0604030504040204" pitchFamily="50" charset="-128"/>
              </a:rPr>
              <a:t>　　大学をはじめ、関西圏の大学や他の研究機関、</a:t>
            </a:r>
            <a:r>
              <a:rPr lang="ja-JP" altLang="en-US" sz="1000" kern="100">
                <a:latin typeface="Meiryo UI" panose="020B0604030504040204" pitchFamily="50" charset="-128"/>
                <a:ea typeface="Meiryo UI" panose="020B0604030504040204" pitchFamily="50" charset="-128"/>
                <a:cs typeface="メイリオ" panose="020B0604030504040204" pitchFamily="50" charset="-128"/>
              </a:rPr>
              <a:t>大阪産業局、</a:t>
            </a:r>
            <a:r>
              <a:rPr lang="en-US" altLang="ja-JP" sz="1000" kern="100">
                <a:latin typeface="Meiryo UI" panose="020B0604030504040204" pitchFamily="50" charset="-128"/>
                <a:ea typeface="Meiryo UI" panose="020B0604030504040204" pitchFamily="50" charset="-128"/>
                <a:cs typeface="メイリオ" panose="020B0604030504040204" pitchFamily="50" charset="-128"/>
              </a:rPr>
              <a:t>MOBIO</a:t>
            </a:r>
            <a:r>
              <a:rPr lang="ja-JP" altLang="en-US" sz="1000" kern="100" dirty="0">
                <a:latin typeface="Meiryo UI" panose="020B0604030504040204" pitchFamily="50" charset="-128"/>
                <a:ea typeface="Meiryo UI" panose="020B0604030504040204" pitchFamily="50" charset="-128"/>
                <a:cs typeface="メイリオ" panose="020B0604030504040204" pitchFamily="50" charset="-128"/>
              </a:rPr>
              <a:t>等の支援機関と連携し、オープンイノベーションを推</a:t>
            </a:r>
            <a:endParaRPr lang="en-US" altLang="ja-JP" sz="1000" kern="100" dirty="0">
              <a:latin typeface="Meiryo UI" panose="020B0604030504040204" pitchFamily="50" charset="-128"/>
              <a:ea typeface="Meiryo UI" panose="020B0604030504040204" pitchFamily="50" charset="-128"/>
              <a:cs typeface="メイリオ" panose="020B0604030504040204" pitchFamily="50" charset="-128"/>
            </a:endParaRPr>
          </a:p>
          <a:p>
            <a:pPr algn="l">
              <a:lnSpc>
                <a:spcPts val="1700"/>
              </a:lnSpc>
            </a:pPr>
            <a:r>
              <a:rPr lang="ja-JP" altLang="en-US" sz="1000" kern="100" dirty="0">
                <a:latin typeface="Meiryo UI" panose="020B0604030504040204" pitchFamily="50" charset="-128"/>
                <a:ea typeface="Meiryo UI" panose="020B0604030504040204" pitchFamily="50" charset="-128"/>
                <a:cs typeface="メイリオ" panose="020B0604030504040204" pitchFamily="50" charset="-128"/>
              </a:rPr>
              <a:t>　　進するとともに、技術相談や実装化・産業化に向けた支援を一体的に提供することで、研究開発から製造までのフェーズに</a:t>
            </a:r>
            <a:endParaRPr lang="en-US" altLang="ja-JP" sz="1000" kern="100" dirty="0">
              <a:latin typeface="Meiryo UI" panose="020B0604030504040204" pitchFamily="50" charset="-128"/>
              <a:ea typeface="Meiryo UI" panose="020B0604030504040204" pitchFamily="50" charset="-128"/>
              <a:cs typeface="メイリオ" panose="020B0604030504040204" pitchFamily="50" charset="-128"/>
            </a:endParaRPr>
          </a:p>
          <a:p>
            <a:pPr algn="l">
              <a:lnSpc>
                <a:spcPts val="1700"/>
              </a:lnSpc>
            </a:pPr>
            <a:r>
              <a:rPr lang="ja-JP" altLang="en-US" sz="1000" kern="100" dirty="0">
                <a:latin typeface="Meiryo UI" panose="020B0604030504040204" pitchFamily="50" charset="-128"/>
                <a:ea typeface="Meiryo UI" panose="020B0604030504040204" pitchFamily="50" charset="-128"/>
                <a:cs typeface="メイリオ" panose="020B0604030504040204" pitchFamily="50" charset="-128"/>
              </a:rPr>
              <a:t>　　応じた一気通貫の企業支援を提供する。また、業界団体等と連携し、セミナーや講習会を開催するとともに、豊富な知識</a:t>
            </a:r>
            <a:endParaRPr lang="en-US" altLang="ja-JP" sz="1000" kern="100" dirty="0">
              <a:latin typeface="Meiryo UI" panose="020B0604030504040204" pitchFamily="50" charset="-128"/>
              <a:ea typeface="Meiryo UI" panose="020B0604030504040204" pitchFamily="50" charset="-128"/>
              <a:cs typeface="メイリオ" panose="020B0604030504040204" pitchFamily="50" charset="-128"/>
            </a:endParaRPr>
          </a:p>
          <a:p>
            <a:pPr algn="l">
              <a:lnSpc>
                <a:spcPts val="1700"/>
              </a:lnSpc>
            </a:pPr>
            <a:r>
              <a:rPr lang="ja-JP" altLang="en-US" sz="1000" kern="100" dirty="0">
                <a:latin typeface="Meiryo UI" panose="020B0604030504040204" pitchFamily="50" charset="-128"/>
                <a:ea typeface="Meiryo UI" panose="020B0604030504040204" pitchFamily="50" charset="-128"/>
                <a:cs typeface="メイリオ" panose="020B0604030504040204" pitchFamily="50" charset="-128"/>
              </a:rPr>
              <a:t>　　を有する職員を派遣し、現場課題に即した技術指導等により、企業の技術力向上を支援する。</a:t>
            </a:r>
          </a:p>
          <a:p>
            <a:pPr algn="l">
              <a:lnSpc>
                <a:spcPts val="1500"/>
              </a:lnSpc>
            </a:pPr>
            <a:endParaRPr lang="en-US" altLang="ja-JP" sz="800" kern="100" dirty="0">
              <a:latin typeface="Meiryo UI" panose="020B0604030504040204" pitchFamily="50" charset="-128"/>
              <a:ea typeface="Meiryo UI" panose="020B0604030504040204" pitchFamily="50" charset="-128"/>
              <a:cs typeface="メイリオ" panose="020B0604030504040204" pitchFamily="50" charset="-128"/>
            </a:endParaRPr>
          </a:p>
          <a:p>
            <a:pPr algn="l">
              <a:lnSpc>
                <a:spcPts val="1500"/>
              </a:lnSpc>
            </a:pPr>
            <a:r>
              <a:rPr lang="en-US" altLang="ja-JP" sz="1000" b="1" kern="100" dirty="0">
                <a:latin typeface="Meiryo UI" panose="020B0604030504040204" pitchFamily="50" charset="-128"/>
                <a:ea typeface="Meiryo UI" panose="020B0604030504040204" pitchFamily="50" charset="-128"/>
                <a:cs typeface="メイリオ" panose="020B0604030504040204" pitchFamily="50" charset="-128"/>
              </a:rPr>
              <a:t>  (2)</a:t>
            </a:r>
            <a:r>
              <a:rPr lang="ja-JP" altLang="en-US" sz="1000" b="1" kern="100" dirty="0">
                <a:latin typeface="Meiryo UI" panose="020B0604030504040204" pitchFamily="50" charset="-128"/>
                <a:ea typeface="Meiryo UI" panose="020B0604030504040204" pitchFamily="50" charset="-128"/>
                <a:cs typeface="メイリオ" panose="020B0604030504040204" pitchFamily="50" charset="-128"/>
              </a:rPr>
              <a:t>様々な支援機関等との連携によるスタートアップ支援</a:t>
            </a:r>
          </a:p>
          <a:p>
            <a:pPr algn="l">
              <a:lnSpc>
                <a:spcPts val="1700"/>
              </a:lnSpc>
            </a:pPr>
            <a:r>
              <a:rPr lang="ja-JP" altLang="en-US" sz="1000" b="1" kern="100" dirty="0">
                <a:latin typeface="Meiryo UI" panose="020B0604030504040204" pitchFamily="50" charset="-128"/>
                <a:ea typeface="Meiryo UI" panose="020B0604030504040204" pitchFamily="50" charset="-128"/>
                <a:cs typeface="メイリオ" panose="020B0604030504040204" pitchFamily="50" charset="-128"/>
              </a:rPr>
              <a:t>　　　</a:t>
            </a:r>
            <a:r>
              <a:rPr lang="ja-JP" altLang="en-US" sz="1000" kern="100" dirty="0">
                <a:latin typeface="Meiryo UI" panose="020B0604030504040204" pitchFamily="50" charset="-128"/>
                <a:ea typeface="Meiryo UI" panose="020B0604030504040204" pitchFamily="50" charset="-128"/>
                <a:cs typeface="メイリオ" panose="020B0604030504040204" pitchFamily="50" charset="-128"/>
              </a:rPr>
              <a:t>世界で活躍する有力なスタートアップの輩出を図るため、大阪スタートアップエコシステムの拠点となる大阪イノベーション</a:t>
            </a:r>
            <a:endParaRPr lang="en-US" altLang="ja-JP" sz="1000" kern="100" dirty="0">
              <a:latin typeface="Meiryo UI" panose="020B0604030504040204" pitchFamily="50" charset="-128"/>
              <a:ea typeface="Meiryo UI" panose="020B0604030504040204" pitchFamily="50" charset="-128"/>
              <a:cs typeface="メイリオ" panose="020B0604030504040204" pitchFamily="50" charset="-128"/>
            </a:endParaRPr>
          </a:p>
          <a:p>
            <a:pPr algn="l">
              <a:lnSpc>
                <a:spcPts val="1700"/>
              </a:lnSpc>
            </a:pPr>
            <a:r>
              <a:rPr lang="ja-JP" altLang="en-US" sz="1000" kern="100" dirty="0">
                <a:latin typeface="Meiryo UI" panose="020B0604030504040204" pitchFamily="50" charset="-128"/>
                <a:ea typeface="Meiryo UI" panose="020B0604030504040204" pitchFamily="50" charset="-128"/>
                <a:cs typeface="メイリオ" panose="020B0604030504040204" pitchFamily="50" charset="-128"/>
              </a:rPr>
              <a:t>　　ハブ（</a:t>
            </a:r>
            <a:r>
              <a:rPr lang="en-US" altLang="ja-JP" sz="1000" kern="100" dirty="0">
                <a:latin typeface="Meiryo UI" panose="020B0604030504040204" pitchFamily="50" charset="-128"/>
                <a:ea typeface="Meiryo UI" panose="020B0604030504040204" pitchFamily="50" charset="-128"/>
                <a:cs typeface="メイリオ" panose="020B0604030504040204" pitchFamily="50" charset="-128"/>
              </a:rPr>
              <a:t>OIH</a:t>
            </a:r>
            <a:r>
              <a:rPr lang="ja-JP" altLang="en-US" sz="1000" kern="100" dirty="0">
                <a:latin typeface="Meiryo UI" panose="020B0604030504040204" pitchFamily="50" charset="-128"/>
                <a:ea typeface="Meiryo UI" panose="020B0604030504040204" pitchFamily="50" charset="-128"/>
                <a:cs typeface="メイリオ" panose="020B0604030504040204" pitchFamily="50" charset="-128"/>
              </a:rPr>
              <a:t>）等の支援機関等と連携し、試作品の性能評価や製造プロセスの確立、事業化に向けた支援等、スタート</a:t>
            </a:r>
            <a:endParaRPr lang="en-US" altLang="ja-JP" sz="1000" kern="100" dirty="0">
              <a:latin typeface="Meiryo UI" panose="020B0604030504040204" pitchFamily="50" charset="-128"/>
              <a:ea typeface="Meiryo UI" panose="020B0604030504040204" pitchFamily="50" charset="-128"/>
              <a:cs typeface="メイリオ" panose="020B0604030504040204" pitchFamily="50" charset="-128"/>
            </a:endParaRPr>
          </a:p>
          <a:p>
            <a:pPr algn="l">
              <a:lnSpc>
                <a:spcPts val="1500"/>
              </a:lnSpc>
            </a:pPr>
            <a:r>
              <a:rPr lang="ja-JP" altLang="en-US" sz="1000" kern="100" dirty="0">
                <a:latin typeface="Meiryo UI" panose="020B0604030504040204" pitchFamily="50" charset="-128"/>
                <a:ea typeface="Meiryo UI" panose="020B0604030504040204" pitchFamily="50" charset="-128"/>
                <a:cs typeface="メイリオ" panose="020B0604030504040204" pitchFamily="50" charset="-128"/>
              </a:rPr>
              <a:t>　　アップの技術ニーズに迅速かつ的確に対応する。</a:t>
            </a:r>
            <a:endParaRPr lang="en-US" altLang="ja-JP" sz="1000" kern="100" dirty="0">
              <a:latin typeface="Meiryo UI" panose="020B0604030504040204" pitchFamily="50" charset="-128"/>
              <a:ea typeface="Meiryo UI" panose="020B0604030504040204" pitchFamily="50" charset="-128"/>
              <a:cs typeface="メイリオ" panose="020B0604030504040204" pitchFamily="50" charset="-128"/>
            </a:endParaRPr>
          </a:p>
          <a:p>
            <a:pPr algn="l">
              <a:lnSpc>
                <a:spcPts val="1500"/>
              </a:lnSpc>
            </a:pPr>
            <a:endParaRPr lang="en-US" altLang="ja-JP" sz="500" b="1" kern="100" dirty="0">
              <a:latin typeface="Meiryo UI" panose="020B0604030504040204" pitchFamily="50" charset="-128"/>
              <a:ea typeface="Meiryo UI" panose="020B0604030504040204" pitchFamily="50" charset="-128"/>
              <a:cs typeface="メイリオ" panose="020B0604030504040204" pitchFamily="50" charset="-128"/>
            </a:endParaRPr>
          </a:p>
          <a:p>
            <a:pPr algn="l">
              <a:lnSpc>
                <a:spcPts val="1500"/>
              </a:lnSpc>
            </a:pPr>
            <a:r>
              <a:rPr lang="ja-JP" altLang="en-US" sz="1000" b="1" u="sng" kern="100" dirty="0">
                <a:latin typeface="Meiryo UI" panose="020B0604030504040204" pitchFamily="50" charset="-128"/>
                <a:ea typeface="Meiryo UI" panose="020B0604030504040204" pitchFamily="50" charset="-128"/>
                <a:cs typeface="メイリオ" panose="020B0604030504040204" pitchFamily="50" charset="-128"/>
              </a:rPr>
              <a:t>■第３　業務運営の改善及び効率化に関する事項</a:t>
            </a:r>
          </a:p>
          <a:p>
            <a:pPr algn="l">
              <a:lnSpc>
                <a:spcPts val="1700"/>
              </a:lnSpc>
            </a:pPr>
            <a:r>
              <a:rPr lang="ja-JP" altLang="en-US" sz="1000" b="1" kern="100" dirty="0">
                <a:latin typeface="Meiryo UI" panose="020B0604030504040204" pitchFamily="50" charset="-128"/>
                <a:ea typeface="Meiryo UI" panose="020B0604030504040204" pitchFamily="50" charset="-128"/>
                <a:cs typeface="メイリオ" panose="020B0604030504040204" pitchFamily="50" charset="-128"/>
              </a:rPr>
              <a:t> １　自主的・自律的な組織運営</a:t>
            </a:r>
          </a:p>
          <a:p>
            <a:pPr algn="l">
              <a:lnSpc>
                <a:spcPts val="1700"/>
              </a:lnSpc>
            </a:pPr>
            <a:r>
              <a:rPr lang="en-US" altLang="ja-JP" sz="1000" b="1" kern="100" dirty="0">
                <a:latin typeface="Meiryo UI" panose="020B0604030504040204" pitchFamily="50" charset="-128"/>
                <a:ea typeface="Meiryo UI" panose="020B0604030504040204" pitchFamily="50" charset="-128"/>
                <a:cs typeface="メイリオ" panose="020B0604030504040204" pitchFamily="50" charset="-128"/>
              </a:rPr>
              <a:t>  (1)</a:t>
            </a:r>
            <a:r>
              <a:rPr lang="ja-JP" altLang="en-US" sz="1000" b="1" kern="100" dirty="0">
                <a:latin typeface="Meiryo UI" panose="020B0604030504040204" pitchFamily="50" charset="-128"/>
                <a:ea typeface="Meiryo UI" panose="020B0604030504040204" pitchFamily="50" charset="-128"/>
                <a:cs typeface="メイリオ" panose="020B0604030504040204" pitchFamily="50" charset="-128"/>
              </a:rPr>
              <a:t>企業の利用メリットの最大化に向けた組織体制等</a:t>
            </a:r>
          </a:p>
          <a:p>
            <a:pPr algn="l">
              <a:lnSpc>
                <a:spcPts val="1700"/>
              </a:lnSpc>
            </a:pPr>
            <a:r>
              <a:rPr lang="ja-JP" altLang="en-US" sz="1000" b="1" kern="100" dirty="0">
                <a:latin typeface="Meiryo UI" panose="020B0604030504040204" pitchFamily="50" charset="-128"/>
                <a:ea typeface="Meiryo UI" panose="020B0604030504040204" pitchFamily="50" charset="-128"/>
                <a:cs typeface="メイリオ" panose="020B0604030504040204" pitchFamily="50" charset="-128"/>
              </a:rPr>
              <a:t>　</a:t>
            </a:r>
            <a:r>
              <a:rPr lang="ja-JP" altLang="en-US" sz="1000" kern="100" dirty="0">
                <a:latin typeface="Meiryo UI" panose="020B0604030504040204" pitchFamily="50" charset="-128"/>
                <a:ea typeface="Meiryo UI" panose="020B0604030504040204" pitchFamily="50" charset="-128"/>
                <a:cs typeface="メイリオ" panose="020B0604030504040204" pitchFamily="50" charset="-128"/>
              </a:rPr>
              <a:t>　　高い水準で技術支援を行うため、社会や企業ニーズの変化に的確に対応できる機動性の高い組織体制を確保する。</a:t>
            </a:r>
            <a:endParaRPr lang="en-US" altLang="ja-JP" sz="1000" kern="100" dirty="0">
              <a:latin typeface="Meiryo UI" panose="020B0604030504040204" pitchFamily="50" charset="-128"/>
              <a:ea typeface="Meiryo UI" panose="020B0604030504040204" pitchFamily="50" charset="-128"/>
              <a:cs typeface="メイリオ" panose="020B0604030504040204" pitchFamily="50" charset="-128"/>
            </a:endParaRPr>
          </a:p>
          <a:p>
            <a:pPr algn="l">
              <a:lnSpc>
                <a:spcPts val="1700"/>
              </a:lnSpc>
            </a:pPr>
            <a:r>
              <a:rPr lang="en-US" altLang="ja-JP" sz="1000" b="1" kern="100" dirty="0">
                <a:highlight>
                  <a:srgbClr val="00FF00"/>
                </a:highlight>
                <a:latin typeface="Meiryo UI" panose="020B0604030504040204" pitchFamily="50" charset="-128"/>
                <a:ea typeface="Meiryo UI" panose="020B0604030504040204" pitchFamily="50" charset="-128"/>
                <a:cs typeface="メイリオ" panose="020B0604030504040204" pitchFamily="50" charset="-128"/>
              </a:rPr>
              <a:t>  (2)</a:t>
            </a:r>
            <a:r>
              <a:rPr lang="ja-JP" altLang="en-US" sz="1000" b="1" kern="100" dirty="0">
                <a:highlight>
                  <a:srgbClr val="00FF00"/>
                </a:highlight>
                <a:latin typeface="Meiryo UI" panose="020B0604030504040204" pitchFamily="50" charset="-128"/>
                <a:ea typeface="Meiryo UI" panose="020B0604030504040204" pitchFamily="50" charset="-128"/>
                <a:cs typeface="メイリオ" panose="020B0604030504040204" pitchFamily="50" charset="-128"/>
              </a:rPr>
              <a:t>デジタルトランスフォーメーション（</a:t>
            </a:r>
            <a:r>
              <a:rPr lang="en-US" altLang="ja-JP" sz="1000" b="1" kern="100" dirty="0">
                <a:highlight>
                  <a:srgbClr val="00FF00"/>
                </a:highlight>
                <a:latin typeface="Meiryo UI" panose="020B0604030504040204" pitchFamily="50" charset="-128"/>
                <a:ea typeface="Meiryo UI" panose="020B0604030504040204" pitchFamily="50" charset="-128"/>
                <a:cs typeface="メイリオ" panose="020B0604030504040204" pitchFamily="50" charset="-128"/>
              </a:rPr>
              <a:t>DX</a:t>
            </a:r>
            <a:r>
              <a:rPr lang="ja-JP" altLang="en-US" sz="1000" b="1" kern="100" dirty="0">
                <a:highlight>
                  <a:srgbClr val="00FF00"/>
                </a:highlight>
                <a:latin typeface="Meiryo UI" panose="020B0604030504040204" pitchFamily="50" charset="-128"/>
                <a:ea typeface="Meiryo UI" panose="020B0604030504040204" pitchFamily="50" charset="-128"/>
                <a:cs typeface="メイリオ" panose="020B0604030504040204" pitchFamily="50" charset="-128"/>
              </a:rPr>
              <a:t>）の推進</a:t>
            </a:r>
          </a:p>
          <a:p>
            <a:pPr algn="l">
              <a:lnSpc>
                <a:spcPts val="1700"/>
              </a:lnSpc>
            </a:pPr>
            <a:r>
              <a:rPr lang="ja-JP" altLang="en-US" sz="1000" b="1" kern="100" dirty="0">
                <a:latin typeface="Meiryo UI" panose="020B0604030504040204" pitchFamily="50" charset="-128"/>
                <a:ea typeface="Meiryo UI" panose="020B0604030504040204" pitchFamily="50" charset="-128"/>
                <a:cs typeface="メイリオ" panose="020B0604030504040204" pitchFamily="50" charset="-128"/>
              </a:rPr>
              <a:t>　</a:t>
            </a:r>
            <a:r>
              <a:rPr lang="ja-JP" altLang="en-US" sz="1000" kern="100" dirty="0">
                <a:latin typeface="Meiryo UI" panose="020B0604030504040204" pitchFamily="50" charset="-128"/>
                <a:ea typeface="Meiryo UI" panose="020B0604030504040204" pitchFamily="50" charset="-128"/>
                <a:cs typeface="メイリオ" panose="020B0604030504040204" pitchFamily="50" charset="-128"/>
              </a:rPr>
              <a:t>　　</a:t>
            </a:r>
            <a:r>
              <a:rPr lang="ja-JP" altLang="en-US" sz="1000" kern="100" dirty="0">
                <a:highlight>
                  <a:srgbClr val="00FF00"/>
                </a:highlight>
                <a:latin typeface="Meiryo UI" panose="020B0604030504040204" pitchFamily="50" charset="-128"/>
                <a:ea typeface="Meiryo UI" panose="020B0604030504040204" pitchFamily="50" charset="-128"/>
                <a:cs typeface="メイリオ" panose="020B0604030504040204" pitchFamily="50" charset="-128"/>
              </a:rPr>
              <a:t>限られた経営資源を最大限に活用し、利用者サービスの向上を図るため、外部の知見も活用しながら、支援サービスの</a:t>
            </a:r>
            <a:endParaRPr lang="en-US" altLang="ja-JP" sz="1000" kern="100" dirty="0">
              <a:highlight>
                <a:srgbClr val="00FF00"/>
              </a:highlight>
              <a:latin typeface="Meiryo UI" panose="020B0604030504040204" pitchFamily="50" charset="-128"/>
              <a:ea typeface="Meiryo UI" panose="020B0604030504040204" pitchFamily="50" charset="-128"/>
              <a:cs typeface="メイリオ" panose="020B0604030504040204" pitchFamily="50" charset="-128"/>
            </a:endParaRPr>
          </a:p>
          <a:p>
            <a:pPr algn="l">
              <a:lnSpc>
                <a:spcPts val="1700"/>
              </a:lnSpc>
            </a:pPr>
            <a:r>
              <a:rPr lang="ja-JP" altLang="en-US" sz="1000" kern="100" dirty="0">
                <a:latin typeface="Meiryo UI" panose="020B0604030504040204" pitchFamily="50" charset="-128"/>
                <a:ea typeface="Meiryo UI" panose="020B0604030504040204" pitchFamily="50" charset="-128"/>
                <a:cs typeface="メイリオ" panose="020B0604030504040204" pitchFamily="50" charset="-128"/>
              </a:rPr>
              <a:t>　　</a:t>
            </a:r>
            <a:r>
              <a:rPr lang="ja-JP" altLang="en-US" sz="1000" kern="100" dirty="0">
                <a:highlight>
                  <a:srgbClr val="00FF00"/>
                </a:highlight>
                <a:latin typeface="Meiryo UI" panose="020B0604030504040204" pitchFamily="50" charset="-128"/>
                <a:ea typeface="Meiryo UI" panose="020B0604030504040204" pitchFamily="50" charset="-128"/>
                <a:cs typeface="メイリオ" panose="020B0604030504040204" pitchFamily="50" charset="-128"/>
              </a:rPr>
              <a:t>デジタル化、技術支援・研究開発の進捗管理や事務手続の簡素化・迅速化を図るなど、</a:t>
            </a:r>
            <a:r>
              <a:rPr lang="en-US" altLang="ja-JP" sz="1000" kern="100" dirty="0">
                <a:highlight>
                  <a:srgbClr val="00FF00"/>
                </a:highlight>
                <a:latin typeface="Meiryo UI" panose="020B0604030504040204" pitchFamily="50" charset="-128"/>
                <a:ea typeface="Meiryo UI" panose="020B0604030504040204" pitchFamily="50" charset="-128"/>
                <a:cs typeface="メイリオ" panose="020B0604030504040204" pitchFamily="50" charset="-128"/>
              </a:rPr>
              <a:t>DX</a:t>
            </a:r>
            <a:r>
              <a:rPr lang="ja-JP" altLang="en-US" sz="1000" kern="100" dirty="0">
                <a:highlight>
                  <a:srgbClr val="00FF00"/>
                </a:highlight>
                <a:latin typeface="Meiryo UI" panose="020B0604030504040204" pitchFamily="50" charset="-128"/>
                <a:ea typeface="Meiryo UI" panose="020B0604030504040204" pitchFamily="50" charset="-128"/>
                <a:cs typeface="メイリオ" panose="020B0604030504040204" pitchFamily="50" charset="-128"/>
              </a:rPr>
              <a:t>の推進により業務改善に</a:t>
            </a:r>
            <a:endParaRPr lang="en-US" altLang="ja-JP" sz="1000" kern="100" dirty="0">
              <a:highlight>
                <a:srgbClr val="00FF00"/>
              </a:highlight>
              <a:latin typeface="Meiryo UI" panose="020B0604030504040204" pitchFamily="50" charset="-128"/>
              <a:ea typeface="Meiryo UI" panose="020B0604030504040204" pitchFamily="50" charset="-128"/>
              <a:cs typeface="メイリオ" panose="020B0604030504040204" pitchFamily="50" charset="-128"/>
            </a:endParaRPr>
          </a:p>
          <a:p>
            <a:pPr algn="l">
              <a:lnSpc>
                <a:spcPts val="1700"/>
              </a:lnSpc>
            </a:pPr>
            <a:r>
              <a:rPr lang="ja-JP" altLang="en-US" sz="1000" kern="100" dirty="0">
                <a:latin typeface="Meiryo UI" panose="020B0604030504040204" pitchFamily="50" charset="-128"/>
                <a:ea typeface="Meiryo UI" panose="020B0604030504040204" pitchFamily="50" charset="-128"/>
                <a:cs typeface="メイリオ" panose="020B0604030504040204" pitchFamily="50" charset="-128"/>
              </a:rPr>
              <a:t>　　</a:t>
            </a:r>
            <a:r>
              <a:rPr lang="ja-JP" altLang="en-US" sz="1000" kern="100" dirty="0">
                <a:highlight>
                  <a:srgbClr val="00FF00"/>
                </a:highlight>
                <a:latin typeface="Meiryo UI" panose="020B0604030504040204" pitchFamily="50" charset="-128"/>
                <a:ea typeface="Meiryo UI" panose="020B0604030504040204" pitchFamily="50" charset="-128"/>
                <a:cs typeface="メイリオ" panose="020B0604030504040204" pitchFamily="50" charset="-128"/>
              </a:rPr>
              <a:t>取り組む。</a:t>
            </a:r>
            <a:endParaRPr lang="en-US" altLang="ja-JP" sz="1000" b="1" kern="100" dirty="0">
              <a:highlight>
                <a:srgbClr val="00FF00"/>
              </a:highlight>
              <a:latin typeface="Meiryo UI" panose="020B0604030504040204" pitchFamily="50" charset="-128"/>
              <a:ea typeface="Meiryo UI" panose="020B0604030504040204" pitchFamily="50" charset="-128"/>
              <a:cs typeface="メイリオ" panose="020B0604030504040204" pitchFamily="50" charset="-128"/>
            </a:endParaRPr>
          </a:p>
          <a:p>
            <a:pPr>
              <a:lnSpc>
                <a:spcPts val="1700"/>
              </a:lnSpc>
            </a:pPr>
            <a:r>
              <a:rPr lang="en-US" altLang="ja-JP" sz="1000" b="1" kern="100" dirty="0">
                <a:latin typeface="Meiryo UI" panose="020B0604030504040204" pitchFamily="50" charset="-128"/>
                <a:ea typeface="Meiryo UI" panose="020B0604030504040204" pitchFamily="50" charset="-128"/>
                <a:cs typeface="メイリオ" panose="020B0604030504040204" pitchFamily="50" charset="-128"/>
              </a:rPr>
              <a:t>  (3)</a:t>
            </a:r>
            <a:r>
              <a:rPr lang="ja-JP" altLang="en-US" sz="1000" b="1" kern="100" dirty="0">
                <a:latin typeface="Meiryo UI" panose="020B0604030504040204" pitchFamily="50" charset="-128"/>
                <a:ea typeface="Meiryo UI" panose="020B0604030504040204" pitchFamily="50" charset="-128"/>
                <a:cs typeface="メイリオ" panose="020B0604030504040204" pitchFamily="50" charset="-128"/>
              </a:rPr>
              <a:t>研究開発成果の評価と共有</a:t>
            </a:r>
          </a:p>
          <a:p>
            <a:pPr algn="l">
              <a:lnSpc>
                <a:spcPts val="1700"/>
              </a:lnSpc>
            </a:pPr>
            <a:r>
              <a:rPr lang="ja-JP" altLang="en-US" sz="1000" kern="100" dirty="0">
                <a:latin typeface="Meiryo UI" panose="020B0604030504040204" pitchFamily="50" charset="-128"/>
                <a:ea typeface="Meiryo UI" panose="020B0604030504040204" pitchFamily="50" charset="-128"/>
                <a:cs typeface="メイリオ" panose="020B0604030504040204" pitchFamily="50" charset="-128"/>
              </a:rPr>
              <a:t>　　　効果的・効率的な研究開発を行うため、研究開発成果の評価を行い、その後の研究を実施する上での指針にフィード</a:t>
            </a:r>
            <a:endParaRPr lang="en-US" altLang="ja-JP" sz="1000" kern="100" dirty="0">
              <a:latin typeface="Meiryo UI" panose="020B0604030504040204" pitchFamily="50" charset="-128"/>
              <a:ea typeface="Meiryo UI" panose="020B0604030504040204" pitchFamily="50" charset="-128"/>
              <a:cs typeface="メイリオ" panose="020B0604030504040204" pitchFamily="50" charset="-128"/>
            </a:endParaRPr>
          </a:p>
          <a:p>
            <a:pPr algn="l">
              <a:lnSpc>
                <a:spcPts val="1500"/>
              </a:lnSpc>
            </a:pPr>
            <a:r>
              <a:rPr lang="ja-JP" altLang="en-US" sz="1000" kern="100" dirty="0">
                <a:latin typeface="Meiryo UI" panose="020B0604030504040204" pitchFamily="50" charset="-128"/>
                <a:ea typeface="Meiryo UI" panose="020B0604030504040204" pitchFamily="50" charset="-128"/>
                <a:cs typeface="メイリオ" panose="020B0604030504040204" pitchFamily="50" charset="-128"/>
              </a:rPr>
              <a:t>　　バックする。また、評価結果は技術支援業務にも活かすため、役職員が共有する。</a:t>
            </a:r>
            <a:endParaRPr lang="en-US" altLang="ja-JP" sz="1000" kern="100" dirty="0">
              <a:latin typeface="Meiryo UI" panose="020B0604030504040204" pitchFamily="50" charset="-128"/>
              <a:ea typeface="Meiryo UI" panose="020B0604030504040204" pitchFamily="50" charset="-128"/>
              <a:cs typeface="メイリオ" panose="020B0604030504040204" pitchFamily="50" charset="-128"/>
            </a:endParaRPr>
          </a:p>
          <a:p>
            <a:pPr algn="l">
              <a:lnSpc>
                <a:spcPts val="1500"/>
              </a:lnSpc>
            </a:pPr>
            <a:endParaRPr lang="en-US" altLang="ja-JP" sz="400" b="1" kern="100" dirty="0">
              <a:latin typeface="Meiryo UI" panose="020B0604030504040204" pitchFamily="50" charset="-128"/>
              <a:ea typeface="Meiryo UI" panose="020B0604030504040204" pitchFamily="50" charset="-128"/>
              <a:cs typeface="メイリオ" panose="020B0604030504040204" pitchFamily="50" charset="-128"/>
            </a:endParaRPr>
          </a:p>
          <a:p>
            <a:pPr algn="l">
              <a:lnSpc>
                <a:spcPts val="1500"/>
              </a:lnSpc>
            </a:pPr>
            <a:r>
              <a:rPr lang="ja-JP" altLang="en-US" sz="1000" b="1" kern="100" dirty="0">
                <a:latin typeface="Meiryo UI" panose="020B0604030504040204" pitchFamily="50" charset="-128"/>
                <a:ea typeface="Meiryo UI" panose="020B0604030504040204" pitchFamily="50" charset="-128"/>
                <a:cs typeface="メイリオ" panose="020B0604030504040204" pitchFamily="50" charset="-128"/>
              </a:rPr>
              <a:t>２　設備機器・技術支援施設整備への効果的・効率的な投資　　３　利用拡大に向けた戦略的・積極的な情報発信　　</a:t>
            </a:r>
            <a:endParaRPr lang="en-US" altLang="ja-JP" sz="1000" b="1" kern="100" dirty="0">
              <a:latin typeface="Meiryo UI" panose="020B0604030504040204" pitchFamily="50" charset="-128"/>
              <a:ea typeface="Meiryo UI" panose="020B0604030504040204" pitchFamily="50" charset="-128"/>
              <a:cs typeface="メイリオ" panose="020B0604030504040204" pitchFamily="50" charset="-128"/>
            </a:endParaRPr>
          </a:p>
          <a:p>
            <a:pPr algn="l">
              <a:lnSpc>
                <a:spcPts val="1700"/>
              </a:lnSpc>
            </a:pPr>
            <a:r>
              <a:rPr lang="ja-JP" altLang="en-US" sz="1000" b="1" kern="100" dirty="0">
                <a:latin typeface="Meiryo UI" panose="020B0604030504040204" pitchFamily="50" charset="-128"/>
                <a:ea typeface="Meiryo UI" panose="020B0604030504040204" pitchFamily="50" charset="-128"/>
                <a:cs typeface="メイリオ" panose="020B0604030504040204" pitchFamily="50" charset="-128"/>
              </a:rPr>
              <a:t>４　職員の確保と能力向上に向けた取組</a:t>
            </a:r>
          </a:p>
          <a:p>
            <a:pPr algn="l">
              <a:lnSpc>
                <a:spcPts val="1700"/>
              </a:lnSpc>
            </a:pPr>
            <a:r>
              <a:rPr lang="en-US" altLang="ja-JP" sz="1000" b="1" kern="100" dirty="0">
                <a:latin typeface="Meiryo UI" panose="020B0604030504040204" pitchFamily="50" charset="-128"/>
                <a:ea typeface="Meiryo UI" panose="020B0604030504040204" pitchFamily="50" charset="-128"/>
                <a:cs typeface="メイリオ" panose="020B0604030504040204" pitchFamily="50" charset="-128"/>
              </a:rPr>
              <a:t>  (1)</a:t>
            </a:r>
            <a:r>
              <a:rPr lang="ja-JP" altLang="en-US" sz="1000" b="1" kern="100" dirty="0">
                <a:latin typeface="Meiryo UI" panose="020B0604030504040204" pitchFamily="50" charset="-128"/>
                <a:ea typeface="Meiryo UI" panose="020B0604030504040204" pitchFamily="50" charset="-128"/>
                <a:cs typeface="メイリオ" panose="020B0604030504040204" pitchFamily="50" charset="-128"/>
              </a:rPr>
              <a:t>計画的・戦略的な職員の確保</a:t>
            </a:r>
          </a:p>
          <a:p>
            <a:pPr algn="l">
              <a:lnSpc>
                <a:spcPts val="1700"/>
              </a:lnSpc>
            </a:pPr>
            <a:r>
              <a:rPr lang="ja-JP" altLang="en-US" sz="1000" kern="100" dirty="0">
                <a:latin typeface="Meiryo UI" panose="020B0604030504040204" pitchFamily="50" charset="-128"/>
                <a:ea typeface="Meiryo UI" panose="020B0604030504040204" pitchFamily="50" charset="-128"/>
                <a:cs typeface="メイリオ" panose="020B0604030504040204" pitchFamily="50" charset="-128"/>
              </a:rPr>
              <a:t>　　　企業や社会ニーズの変化に伴う需要に応えるため、中長期的な視点に立ち、優秀な職員を計画的に確保する。</a:t>
            </a:r>
          </a:p>
          <a:p>
            <a:pPr algn="l">
              <a:lnSpc>
                <a:spcPts val="1700"/>
              </a:lnSpc>
            </a:pPr>
            <a:r>
              <a:rPr lang="en-US" altLang="ja-JP" sz="1000" b="1" kern="100" dirty="0">
                <a:latin typeface="Meiryo UI" panose="020B0604030504040204" pitchFamily="50" charset="-128"/>
                <a:ea typeface="Meiryo UI" panose="020B0604030504040204" pitchFamily="50" charset="-128"/>
                <a:cs typeface="メイリオ" panose="020B0604030504040204" pitchFamily="50" charset="-128"/>
              </a:rPr>
              <a:t>  (2)</a:t>
            </a:r>
            <a:r>
              <a:rPr lang="ja-JP" altLang="en-US" sz="1000" b="1" kern="100" dirty="0">
                <a:latin typeface="Meiryo UI" panose="020B0604030504040204" pitchFamily="50" charset="-128"/>
                <a:ea typeface="Meiryo UI" panose="020B0604030504040204" pitchFamily="50" charset="-128"/>
                <a:cs typeface="メイリオ" panose="020B0604030504040204" pitchFamily="50" charset="-128"/>
              </a:rPr>
              <a:t>職員の育成</a:t>
            </a:r>
          </a:p>
          <a:p>
            <a:pPr algn="l">
              <a:lnSpc>
                <a:spcPts val="1700"/>
              </a:lnSpc>
            </a:pPr>
            <a:r>
              <a:rPr lang="ja-JP" altLang="en-US" sz="1000" kern="100" dirty="0">
                <a:latin typeface="Meiryo UI" panose="020B0604030504040204" pitchFamily="50" charset="-128"/>
                <a:ea typeface="Meiryo UI" panose="020B0604030504040204" pitchFamily="50" charset="-128"/>
                <a:cs typeface="メイリオ" panose="020B0604030504040204" pitchFamily="50" charset="-128"/>
              </a:rPr>
              <a:t>　　　職務遂行能力の向上が図られるよう人材育成に取り組む。また、適正な業務評価を行い、職員の勤労意欲と能力の</a:t>
            </a:r>
            <a:endParaRPr lang="en-US" altLang="ja-JP" sz="1000" kern="100" dirty="0">
              <a:latin typeface="Meiryo UI" panose="020B0604030504040204" pitchFamily="50" charset="-128"/>
              <a:ea typeface="Meiryo UI" panose="020B0604030504040204" pitchFamily="50" charset="-128"/>
              <a:cs typeface="メイリオ" panose="020B0604030504040204" pitchFamily="50" charset="-128"/>
            </a:endParaRPr>
          </a:p>
          <a:p>
            <a:pPr algn="l">
              <a:lnSpc>
                <a:spcPts val="1700"/>
              </a:lnSpc>
            </a:pPr>
            <a:r>
              <a:rPr lang="ja-JP" altLang="en-US" sz="1000" kern="100" dirty="0">
                <a:latin typeface="Meiryo UI" panose="020B0604030504040204" pitchFamily="50" charset="-128"/>
                <a:ea typeface="Meiryo UI" panose="020B0604030504040204" pitchFamily="50" charset="-128"/>
                <a:cs typeface="メイリオ" panose="020B0604030504040204" pitchFamily="50" charset="-128"/>
              </a:rPr>
              <a:t>　　向上を図る。</a:t>
            </a:r>
            <a:endParaRPr lang="en-US" altLang="ja-JP" sz="1000" kern="100" dirty="0">
              <a:latin typeface="Meiryo UI" panose="020B0604030504040204" pitchFamily="50" charset="-128"/>
              <a:ea typeface="Meiryo UI" panose="020B0604030504040204" pitchFamily="50" charset="-128"/>
              <a:cs typeface="メイリオ" panose="020B0604030504040204" pitchFamily="50" charset="-128"/>
            </a:endParaRPr>
          </a:p>
          <a:p>
            <a:pPr algn="l">
              <a:lnSpc>
                <a:spcPts val="1700"/>
              </a:lnSpc>
            </a:pPr>
            <a:r>
              <a:rPr lang="ja-JP" altLang="en-US" sz="1000" b="1" kern="100" dirty="0">
                <a:latin typeface="Meiryo UI" panose="020B0604030504040204" pitchFamily="50" charset="-128"/>
                <a:ea typeface="Meiryo UI" panose="020B0604030504040204" pitchFamily="50" charset="-128"/>
                <a:cs typeface="メイリオ" panose="020B0604030504040204" pitchFamily="50" charset="-128"/>
              </a:rPr>
              <a:t>　</a:t>
            </a:r>
            <a:r>
              <a:rPr lang="en-US" altLang="ja-JP" sz="1000" b="1" kern="100" dirty="0">
                <a:latin typeface="Meiryo UI" panose="020B0604030504040204" pitchFamily="50" charset="-128"/>
                <a:ea typeface="Meiryo UI" panose="020B0604030504040204" pitchFamily="50" charset="-128"/>
                <a:cs typeface="メイリオ" panose="020B0604030504040204" pitchFamily="50" charset="-128"/>
              </a:rPr>
              <a:t>(3)</a:t>
            </a:r>
            <a:r>
              <a:rPr lang="ja-JP" altLang="en-US" sz="1000" b="1" kern="100" dirty="0">
                <a:latin typeface="Meiryo UI" panose="020B0604030504040204" pitchFamily="50" charset="-128"/>
                <a:ea typeface="Meiryo UI" panose="020B0604030504040204" pitchFamily="50" charset="-128"/>
                <a:cs typeface="メイリオ" panose="020B0604030504040204" pitchFamily="50" charset="-128"/>
              </a:rPr>
              <a:t>健康経営の推進による職員のワークエンゲージメントの向上</a:t>
            </a:r>
            <a:endParaRPr lang="en-US" altLang="ja-JP" sz="1000" b="1" kern="100" dirty="0">
              <a:latin typeface="Meiryo UI" panose="020B0604030504040204" pitchFamily="50" charset="-128"/>
              <a:ea typeface="Meiryo UI" panose="020B0604030504040204" pitchFamily="50" charset="-128"/>
              <a:cs typeface="メイリオ" panose="020B0604030504040204" pitchFamily="50" charset="-128"/>
            </a:endParaRPr>
          </a:p>
          <a:p>
            <a:pPr algn="l">
              <a:lnSpc>
                <a:spcPts val="1700"/>
              </a:lnSpc>
            </a:pPr>
            <a:r>
              <a:rPr lang="ja-JP" altLang="en-US" sz="1000" kern="100" dirty="0">
                <a:latin typeface="Meiryo UI" panose="020B0604030504040204" pitchFamily="50" charset="-128"/>
                <a:ea typeface="Meiryo UI" panose="020B0604030504040204" pitchFamily="50" charset="-128"/>
                <a:cs typeface="メイリオ" panose="020B0604030504040204" pitchFamily="50" charset="-128"/>
              </a:rPr>
              <a:t>　　　メンタルヘルス対策や働きやすい職場環境の整備等の健康経営を推進するとともに、業務の目的や社会的意義を明確に</a:t>
            </a:r>
            <a:endParaRPr lang="en-US" altLang="ja-JP" sz="1000" kern="100" dirty="0">
              <a:latin typeface="Meiryo UI" panose="020B0604030504040204" pitchFamily="50" charset="-128"/>
              <a:ea typeface="Meiryo UI" panose="020B0604030504040204" pitchFamily="50" charset="-128"/>
              <a:cs typeface="メイリオ" panose="020B0604030504040204" pitchFamily="50" charset="-128"/>
            </a:endParaRPr>
          </a:p>
          <a:p>
            <a:pPr algn="l">
              <a:lnSpc>
                <a:spcPts val="1700"/>
              </a:lnSpc>
            </a:pPr>
            <a:r>
              <a:rPr lang="ja-JP" altLang="en-US" sz="1000" kern="100" dirty="0">
                <a:latin typeface="Meiryo UI" panose="020B0604030504040204" pitchFamily="50" charset="-128"/>
                <a:ea typeface="Meiryo UI" panose="020B0604030504040204" pitchFamily="50" charset="-128"/>
                <a:cs typeface="メイリオ" panose="020B0604030504040204" pitchFamily="50" charset="-128"/>
              </a:rPr>
              <a:t>　　伝えることで仕事のやりがいを高め、適正な業務評価を行い、職員の成長と自己実現を支援する。</a:t>
            </a:r>
            <a:endParaRPr lang="en-US" altLang="ja-JP" sz="700" b="1" dirty="0">
              <a:latin typeface="Meiryo UI" panose="020B0604030504040204" pitchFamily="50" charset="-128"/>
              <a:ea typeface="Meiryo UI" panose="020B0604030504040204" pitchFamily="50" charset="-128"/>
            </a:endParaRPr>
          </a:p>
          <a:p>
            <a:pPr algn="l">
              <a:lnSpc>
                <a:spcPts val="1500"/>
              </a:lnSpc>
            </a:pPr>
            <a:endParaRPr lang="en-US" altLang="ja-JP" sz="1000" b="1" dirty="0">
              <a:latin typeface="Meiryo UI" panose="020B0604030504040204" pitchFamily="50" charset="-128"/>
              <a:ea typeface="Meiryo UI" panose="020B0604030504040204" pitchFamily="50" charset="-128"/>
            </a:endParaRPr>
          </a:p>
          <a:p>
            <a:pPr algn="l">
              <a:lnSpc>
                <a:spcPts val="1500"/>
              </a:lnSpc>
            </a:pPr>
            <a:r>
              <a:rPr lang="ja-JP" altLang="en-US" sz="1000" b="1" dirty="0">
                <a:latin typeface="Meiryo UI" panose="020B0604030504040204" pitchFamily="50" charset="-128"/>
                <a:ea typeface="Meiryo UI" panose="020B0604030504040204" pitchFamily="50" charset="-128"/>
              </a:rPr>
              <a:t>■第４　財務内容の改善に関する事項</a:t>
            </a:r>
            <a:endParaRPr lang="en-US" altLang="ja-JP" sz="1000" b="1" dirty="0">
              <a:latin typeface="Meiryo UI" panose="020B0604030504040204" pitchFamily="50" charset="-128"/>
              <a:ea typeface="Meiryo UI" panose="020B0604030504040204" pitchFamily="50" charset="-128"/>
            </a:endParaRPr>
          </a:p>
          <a:p>
            <a:pPr algn="l">
              <a:lnSpc>
                <a:spcPts val="1700"/>
              </a:lnSpc>
            </a:pPr>
            <a:r>
              <a:rPr lang="ja-JP" altLang="en-US" sz="1000" b="1" dirty="0">
                <a:latin typeface="Meiryo UI" panose="020B0604030504040204" pitchFamily="50" charset="-128"/>
                <a:ea typeface="Meiryo UI" panose="020B0604030504040204" pitchFamily="50" charset="-128"/>
                <a:cs typeface="メイリオ" panose="020B0604030504040204" pitchFamily="50" charset="-128"/>
              </a:rPr>
              <a:t>　</a:t>
            </a:r>
            <a:r>
              <a:rPr lang="en-US" altLang="ja-JP" sz="1000" b="1" dirty="0">
                <a:latin typeface="Meiryo UI" panose="020B0604030504040204" pitchFamily="50" charset="-128"/>
                <a:ea typeface="Meiryo UI" panose="020B0604030504040204" pitchFamily="50" charset="-128"/>
                <a:cs typeface="メイリオ" panose="020B0604030504040204" pitchFamily="50" charset="-128"/>
              </a:rPr>
              <a:t>1</a:t>
            </a:r>
            <a:r>
              <a:rPr lang="ja-JP" altLang="en-US" sz="1000" b="1" dirty="0">
                <a:latin typeface="Meiryo UI" panose="020B0604030504040204" pitchFamily="50" charset="-128"/>
                <a:ea typeface="Meiryo UI" panose="020B0604030504040204" pitchFamily="50" charset="-128"/>
                <a:cs typeface="メイリオ" panose="020B0604030504040204" pitchFamily="50" charset="-128"/>
              </a:rPr>
              <a:t>　事業収入の確保　　</a:t>
            </a:r>
            <a:r>
              <a:rPr lang="en-US" altLang="ja-JP" sz="1000" b="1" dirty="0">
                <a:latin typeface="Meiryo UI" panose="020B0604030504040204" pitchFamily="50" charset="-128"/>
                <a:ea typeface="Meiryo UI" panose="020B0604030504040204" pitchFamily="50" charset="-128"/>
                <a:cs typeface="メイリオ" panose="020B0604030504040204" pitchFamily="50" charset="-128"/>
              </a:rPr>
              <a:t>2</a:t>
            </a:r>
            <a:r>
              <a:rPr lang="ja-JP" altLang="en-US" sz="1000" b="1" dirty="0">
                <a:latin typeface="Meiryo UI" panose="020B0604030504040204" pitchFamily="50" charset="-128"/>
                <a:ea typeface="Meiryo UI" panose="020B0604030504040204" pitchFamily="50" charset="-128"/>
                <a:cs typeface="メイリオ" panose="020B0604030504040204" pitchFamily="50" charset="-128"/>
              </a:rPr>
              <a:t>　財務基盤の強化と予算の効率的な執行</a:t>
            </a:r>
            <a:endParaRPr lang="en-US" altLang="ja-JP" sz="1000" b="1" dirty="0">
              <a:latin typeface="Meiryo UI" panose="020B0604030504040204" pitchFamily="50" charset="-128"/>
              <a:ea typeface="Meiryo UI" panose="020B0604030504040204" pitchFamily="50" charset="-128"/>
              <a:cs typeface="メイリオ" panose="020B0604030504040204" pitchFamily="50" charset="-128"/>
            </a:endParaRPr>
          </a:p>
          <a:p>
            <a:pPr algn="l">
              <a:lnSpc>
                <a:spcPts val="1700"/>
              </a:lnSpc>
            </a:pPr>
            <a:r>
              <a:rPr lang="ja-JP" altLang="en-US" sz="1000" b="1" dirty="0">
                <a:latin typeface="Meiryo UI" panose="020B0604030504040204" pitchFamily="50" charset="-128"/>
                <a:ea typeface="Meiryo UI" panose="020B0604030504040204" pitchFamily="50" charset="-128"/>
                <a:cs typeface="メイリオ" panose="020B0604030504040204" pitchFamily="50" charset="-128"/>
              </a:rPr>
              <a:t>■第５　その他業務運営に関する重要事項</a:t>
            </a:r>
            <a:endParaRPr lang="en-US" altLang="ja-JP" sz="1000" b="1" dirty="0">
              <a:latin typeface="Meiryo UI" panose="020B0604030504040204" pitchFamily="50" charset="-128"/>
              <a:ea typeface="Meiryo UI" panose="020B0604030504040204" pitchFamily="50" charset="-128"/>
              <a:cs typeface="メイリオ" panose="020B0604030504040204" pitchFamily="50" charset="-128"/>
            </a:endParaRPr>
          </a:p>
          <a:p>
            <a:pPr algn="just">
              <a:lnSpc>
                <a:spcPts val="1700"/>
              </a:lnSpc>
              <a:spcBef>
                <a:spcPts val="0"/>
              </a:spcBef>
              <a:spcAft>
                <a:spcPts val="0"/>
              </a:spcAft>
              <a:defRPr/>
            </a:pPr>
            <a:r>
              <a:rPr lang="ja-JP" altLang="en-US" sz="1000" b="1" dirty="0">
                <a:latin typeface="Meiryo UI" panose="020B0604030504040204" pitchFamily="50" charset="-128"/>
                <a:ea typeface="Meiryo UI" panose="020B0604030504040204" pitchFamily="50" charset="-128"/>
                <a:cs typeface="メイリオ" panose="020B0604030504040204" pitchFamily="50" charset="-128"/>
              </a:rPr>
              <a:t>　</a:t>
            </a:r>
            <a:r>
              <a:rPr lang="en-US" altLang="ja-JP" sz="1000" b="1" dirty="0">
                <a:latin typeface="Meiryo UI" panose="020B0604030504040204" pitchFamily="50" charset="-128"/>
                <a:ea typeface="Meiryo UI" panose="020B0604030504040204" pitchFamily="50" charset="-128"/>
                <a:cs typeface="メイリオ" panose="020B0604030504040204" pitchFamily="50" charset="-128"/>
              </a:rPr>
              <a:t>1</a:t>
            </a:r>
            <a:r>
              <a:rPr lang="ja-JP" altLang="en-US" sz="1000" b="1" dirty="0">
                <a:latin typeface="Meiryo UI" panose="020B0604030504040204" pitchFamily="50" charset="-128"/>
                <a:ea typeface="Meiryo UI" panose="020B0604030504040204" pitchFamily="50" charset="-128"/>
                <a:cs typeface="メイリオ" panose="020B0604030504040204" pitchFamily="50" charset="-128"/>
              </a:rPr>
              <a:t>　施設の計画的な保全と有効活用等　　</a:t>
            </a:r>
            <a:r>
              <a:rPr lang="en-US" altLang="ja-JP" sz="1000" b="1" dirty="0">
                <a:latin typeface="Meiryo UI" panose="020B0604030504040204" pitchFamily="50" charset="-128"/>
                <a:ea typeface="Meiryo UI" panose="020B0604030504040204" pitchFamily="50" charset="-128"/>
                <a:cs typeface="メイリオ" panose="020B0604030504040204" pitchFamily="50" charset="-128"/>
              </a:rPr>
              <a:t>2</a:t>
            </a:r>
            <a:r>
              <a:rPr lang="ja-JP" altLang="en-US" sz="1000" b="1" dirty="0">
                <a:latin typeface="Meiryo UI" panose="020B0604030504040204" pitchFamily="50" charset="-128"/>
                <a:ea typeface="Meiryo UI" panose="020B0604030504040204" pitchFamily="50" charset="-128"/>
                <a:cs typeface="メイリオ" panose="020B0604030504040204" pitchFamily="50" charset="-128"/>
              </a:rPr>
              <a:t>　利用者の安全確保と職員の安全衛生管理の徹底	</a:t>
            </a:r>
          </a:p>
          <a:p>
            <a:pPr algn="just">
              <a:lnSpc>
                <a:spcPts val="1700"/>
              </a:lnSpc>
              <a:spcBef>
                <a:spcPts val="0"/>
              </a:spcBef>
              <a:spcAft>
                <a:spcPts val="0"/>
              </a:spcAft>
              <a:defRPr/>
            </a:pPr>
            <a:r>
              <a:rPr lang="ja-JP" altLang="en-US" sz="1000" b="1" dirty="0">
                <a:latin typeface="Meiryo UI" panose="020B0604030504040204" pitchFamily="50" charset="-128"/>
                <a:ea typeface="Meiryo UI" panose="020B0604030504040204" pitchFamily="50" charset="-128"/>
                <a:cs typeface="メイリオ" panose="020B0604030504040204" pitchFamily="50" charset="-128"/>
              </a:rPr>
              <a:t>　</a:t>
            </a:r>
            <a:r>
              <a:rPr lang="en-US" altLang="ja-JP" sz="1000" b="1" dirty="0">
                <a:latin typeface="Meiryo UI" panose="020B0604030504040204" pitchFamily="50" charset="-128"/>
                <a:ea typeface="Meiryo UI" panose="020B0604030504040204" pitchFamily="50" charset="-128"/>
                <a:cs typeface="メイリオ" panose="020B0604030504040204" pitchFamily="50" charset="-128"/>
              </a:rPr>
              <a:t>3</a:t>
            </a:r>
            <a:r>
              <a:rPr lang="ja-JP" altLang="en-US" sz="1000" b="1" dirty="0">
                <a:latin typeface="Meiryo UI" panose="020B0604030504040204" pitchFamily="50" charset="-128"/>
                <a:ea typeface="Meiryo UI" panose="020B0604030504040204" pitchFamily="50" charset="-128"/>
                <a:cs typeface="メイリオ" panose="020B0604030504040204" pitchFamily="50" charset="-128"/>
              </a:rPr>
              <a:t>　危機管理対策の推進・ＢＣＰの継続的改善　　　</a:t>
            </a:r>
            <a:r>
              <a:rPr lang="en-US" altLang="ja-JP" sz="1000" b="1" dirty="0">
                <a:latin typeface="Meiryo UI" panose="020B0604030504040204" pitchFamily="50" charset="-128"/>
                <a:ea typeface="Meiryo UI" panose="020B0604030504040204" pitchFamily="50" charset="-128"/>
                <a:cs typeface="メイリオ" panose="020B0604030504040204" pitchFamily="50" charset="-128"/>
              </a:rPr>
              <a:t>4</a:t>
            </a:r>
            <a:r>
              <a:rPr lang="ja-JP" altLang="en-US" sz="1000" b="1" dirty="0">
                <a:latin typeface="Meiryo UI" panose="020B0604030504040204" pitchFamily="50" charset="-128"/>
                <a:ea typeface="Meiryo UI" panose="020B0604030504040204" pitchFamily="50" charset="-128"/>
                <a:cs typeface="メイリオ" panose="020B0604030504040204" pitchFamily="50" charset="-128"/>
              </a:rPr>
              <a:t>　社会的責任の遂行のための取組</a:t>
            </a:r>
            <a:endParaRPr lang="ja-JP" altLang="en-US" sz="1000" b="1" dirty="0">
              <a:latin typeface="Meiryo UI" panose="020B0604030504040204" pitchFamily="50" charset="-128"/>
              <a:ea typeface="Meiryo UI" panose="020B0604030504040204" pitchFamily="50" charset="-128"/>
            </a:endParaRPr>
          </a:p>
        </p:txBody>
      </p:sp>
      <p:sp>
        <p:nvSpPr>
          <p:cNvPr id="37" name="テキスト ボックス 36">
            <a:extLst>
              <a:ext uri="{FF2B5EF4-FFF2-40B4-BE49-F238E27FC236}">
                <a16:creationId xmlns:a16="http://schemas.microsoft.com/office/drawing/2014/main" id="{1F44FD93-F107-495D-B18C-282CADA858A5}"/>
              </a:ext>
            </a:extLst>
          </p:cNvPr>
          <p:cNvSpPr txBox="1"/>
          <p:nvPr/>
        </p:nvSpPr>
        <p:spPr>
          <a:xfrm>
            <a:off x="8760314" y="6320435"/>
            <a:ext cx="3861448" cy="338554"/>
          </a:xfrm>
          <a:prstGeom prst="rect">
            <a:avLst/>
          </a:prstGeom>
          <a:noFill/>
          <a:ln w="6350">
            <a:solidFill>
              <a:schemeClr val="tx1"/>
            </a:solidFill>
          </a:ln>
        </p:spPr>
        <p:txBody>
          <a:bodyPr wrap="square" rtlCol="0">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1" lang="en-US" altLang="ja-JP" sz="8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a:t>
            </a:r>
            <a:r>
              <a:rPr kumimoji="1" lang="ja-JP" altLang="en-US" sz="8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数値目標６</a:t>
            </a:r>
            <a:r>
              <a:rPr kumimoji="1" lang="en-US" altLang="ja-JP" sz="8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a:t>
            </a:r>
            <a:r>
              <a:rPr lang="ja-JP" altLang="en-US" sz="800" b="1" dirty="0">
                <a:solidFill>
                  <a:srgbClr val="000000"/>
                </a:solidFill>
                <a:latin typeface="メイリオ" panose="020B0604030504040204" pitchFamily="50" charset="-128"/>
                <a:ea typeface="メイリオ" panose="020B0604030504040204" pitchFamily="50" charset="-128"/>
              </a:rPr>
              <a:t>企業</a:t>
            </a:r>
            <a:r>
              <a:rPr kumimoji="1" lang="ja-JP" altLang="en-US" sz="8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支援成果の見える化：製品化成果事例件数</a:t>
            </a:r>
            <a:r>
              <a:rPr kumimoji="1" lang="en-US" altLang="ja-JP" sz="8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(165</a:t>
            </a:r>
            <a:r>
              <a:rPr kumimoji="1" lang="ja-JP" altLang="en-US" sz="8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件</a:t>
            </a:r>
            <a:r>
              <a:rPr kumimoji="1" lang="en-US" altLang="ja-JP" sz="8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)→165</a:t>
            </a:r>
            <a:r>
              <a:rPr kumimoji="1" lang="ja-JP" altLang="en-US" sz="8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件</a:t>
            </a:r>
            <a:endParaRPr kumimoji="1" lang="en-US" altLang="ja-JP" sz="8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endParaRPr>
          </a:p>
          <a:p>
            <a:pPr marL="0" marR="0" lvl="0" indent="0" defTabSz="914400" rtl="0" eaLnBrk="1" fontAlgn="base" latinLnBrk="0" hangingPunct="1">
              <a:lnSpc>
                <a:spcPct val="100000"/>
              </a:lnSpc>
              <a:spcBef>
                <a:spcPct val="0"/>
              </a:spcBef>
              <a:spcAft>
                <a:spcPct val="0"/>
              </a:spcAft>
              <a:buClrTx/>
              <a:buSzTx/>
              <a:buFontTx/>
              <a:buNone/>
              <a:tabLst/>
              <a:defRPr/>
            </a:pPr>
            <a:r>
              <a:rPr kumimoji="1" lang="en-US" altLang="ja-JP" sz="8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a:t>
            </a:r>
            <a:r>
              <a:rPr kumimoji="1" lang="ja-JP" altLang="en-US" sz="8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数値目標７</a:t>
            </a:r>
            <a:r>
              <a:rPr kumimoji="1" lang="en-US" altLang="ja-JP" sz="8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a:t>
            </a:r>
            <a:r>
              <a:rPr lang="ja-JP" altLang="en-US" sz="800" b="1" spc="100" dirty="0">
                <a:solidFill>
                  <a:srgbClr val="000000"/>
                </a:solidFill>
                <a:latin typeface="メイリオ" panose="020B0604030504040204" pitchFamily="50" charset="-128"/>
                <a:ea typeface="メイリオ" panose="020B0604030504040204" pitchFamily="50" charset="-128"/>
              </a:rPr>
              <a:t>技術シーズ</a:t>
            </a:r>
            <a:r>
              <a:rPr kumimoji="1" lang="ja-JP" altLang="en-US" sz="800" b="1" i="0" u="none" strike="noStrike" kern="1200" cap="none" spc="10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の発信</a:t>
            </a:r>
            <a:r>
              <a:rPr kumimoji="1" lang="ja-JP" altLang="en-US" sz="8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 </a:t>
            </a:r>
            <a:r>
              <a:rPr kumimoji="1" lang="en-US" altLang="ja-JP" sz="8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 </a:t>
            </a:r>
            <a:r>
              <a:rPr kumimoji="1" lang="ja-JP" altLang="en-US" sz="8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発信件数</a:t>
            </a:r>
            <a:r>
              <a:rPr kumimoji="1" lang="ja-JP" altLang="en-US" sz="800" b="1"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（新規） </a:t>
            </a:r>
            <a:r>
              <a:rPr kumimoji="1" lang="ja-JP" altLang="en-US" sz="8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 </a:t>
            </a:r>
            <a:r>
              <a:rPr kumimoji="1" lang="en-US" altLang="ja-JP" sz="8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500</a:t>
            </a:r>
            <a:r>
              <a:rPr kumimoji="1" lang="ja-JP" altLang="en-US" sz="800" b="1"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rPr>
              <a:t>件</a:t>
            </a:r>
            <a:endParaRPr kumimoji="1" lang="ja-JP" altLang="en-US" sz="8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endParaRPr>
          </a:p>
        </p:txBody>
      </p:sp>
      <p:sp>
        <p:nvSpPr>
          <p:cNvPr id="38" name="正方形/長方形 37">
            <a:extLst>
              <a:ext uri="{FF2B5EF4-FFF2-40B4-BE49-F238E27FC236}">
                <a16:creationId xmlns:a16="http://schemas.microsoft.com/office/drawing/2014/main" id="{0F6F85E1-1AFD-4E91-9E41-AC1CAD101D27}"/>
              </a:ext>
            </a:extLst>
          </p:cNvPr>
          <p:cNvSpPr/>
          <p:nvPr/>
        </p:nvSpPr>
        <p:spPr>
          <a:xfrm>
            <a:off x="9515471" y="8349761"/>
            <a:ext cx="3106291" cy="2080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100000"/>
              </a:lnSpc>
              <a:spcBef>
                <a:spcPts val="600"/>
              </a:spcBef>
              <a:spcAft>
                <a:spcPts val="0"/>
              </a:spcAft>
              <a:buClrTx/>
              <a:buSzTx/>
              <a:buFontTx/>
              <a:buNone/>
              <a:tabLst/>
              <a:defRPr/>
            </a:pPr>
            <a:r>
              <a:rPr kumimoji="1" lang="en-US" altLang="zh-TW" sz="800" b="1" i="0" u="none" strike="noStrike" kern="1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Times New Roman"/>
              </a:rPr>
              <a:t>【</a:t>
            </a:r>
            <a:r>
              <a:rPr kumimoji="1" lang="zh-TW" altLang="en-US" sz="800" b="1" i="0" u="none" strike="noStrike" kern="1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Times New Roman"/>
              </a:rPr>
              <a:t>数値目標</a:t>
            </a:r>
            <a:r>
              <a:rPr kumimoji="1" lang="ja-JP" altLang="en-US" sz="800" b="1" i="0" u="none" strike="noStrike" kern="1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Times New Roman"/>
              </a:rPr>
              <a:t>８</a:t>
            </a:r>
            <a:r>
              <a:rPr kumimoji="1" lang="en-US" altLang="zh-TW" sz="800" b="1" i="0" u="none" strike="noStrike" kern="1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Times New Roman"/>
              </a:rPr>
              <a:t>】</a:t>
            </a:r>
            <a:r>
              <a:rPr kumimoji="1" lang="zh-TW" altLang="en-US" sz="800" b="1" i="0" u="none" strike="noStrike" kern="1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Times New Roman"/>
              </a:rPr>
              <a:t>事業収入額：（</a:t>
            </a:r>
            <a:r>
              <a:rPr kumimoji="1" lang="en-US" altLang="ja-JP" sz="800" b="1" i="0" u="none" strike="noStrike" kern="1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Times New Roman"/>
              </a:rPr>
              <a:t>3,030</a:t>
            </a:r>
            <a:r>
              <a:rPr kumimoji="1" lang="zh-TW" altLang="en-US" sz="800" b="1" i="0" u="none" strike="noStrike" kern="1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Times New Roman"/>
              </a:rPr>
              <a:t>百万円）→ </a:t>
            </a:r>
            <a:r>
              <a:rPr kumimoji="1" lang="en-US" altLang="zh-TW" sz="800" b="1" i="0" u="none" strike="noStrike" kern="1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Times New Roman"/>
              </a:rPr>
              <a:t>3,030</a:t>
            </a:r>
            <a:r>
              <a:rPr kumimoji="1" lang="zh-TW" altLang="en-US" sz="800" b="1" i="0" u="none" strike="noStrike" kern="1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Times New Roman"/>
              </a:rPr>
              <a:t>百万円</a:t>
            </a:r>
          </a:p>
        </p:txBody>
      </p:sp>
      <p:sp>
        <p:nvSpPr>
          <p:cNvPr id="14" name="テキスト ボックス 13">
            <a:extLst>
              <a:ext uri="{FF2B5EF4-FFF2-40B4-BE49-F238E27FC236}">
                <a16:creationId xmlns:a16="http://schemas.microsoft.com/office/drawing/2014/main" id="{F00AA4E0-F7B6-4B27-992A-37286B4C3439}"/>
              </a:ext>
            </a:extLst>
          </p:cNvPr>
          <p:cNvSpPr txBox="1"/>
          <p:nvPr/>
        </p:nvSpPr>
        <p:spPr>
          <a:xfrm>
            <a:off x="4060494" y="796985"/>
            <a:ext cx="2440798" cy="215444"/>
          </a:xfrm>
          <a:prstGeom prst="rect">
            <a:avLst/>
          </a:prstGeom>
          <a:noFill/>
          <a:ln w="6350">
            <a:noFill/>
          </a:ln>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800" b="1"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凡例：（第</a:t>
            </a:r>
            <a:r>
              <a:rPr kumimoji="1" lang="en-US" altLang="ja-JP" sz="800" b="1"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2</a:t>
            </a:r>
            <a:r>
              <a:rPr kumimoji="1" lang="ja-JP" altLang="en-US" sz="800" b="1"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期の目標値）→ 第</a:t>
            </a:r>
            <a:r>
              <a:rPr kumimoji="1" lang="en-US" altLang="ja-JP" sz="800" b="1"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3</a:t>
            </a:r>
            <a:r>
              <a:rPr kumimoji="1" lang="ja-JP" altLang="en-US" sz="800" b="1"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期の目標値</a:t>
            </a:r>
          </a:p>
        </p:txBody>
      </p:sp>
      <p:sp>
        <p:nvSpPr>
          <p:cNvPr id="2" name="四角形: 角度付き 1">
            <a:extLst>
              <a:ext uri="{FF2B5EF4-FFF2-40B4-BE49-F238E27FC236}">
                <a16:creationId xmlns:a16="http://schemas.microsoft.com/office/drawing/2014/main" id="{3B16FE5B-B3A5-40EB-9ED0-CEBE400CA046}"/>
              </a:ext>
            </a:extLst>
          </p:cNvPr>
          <p:cNvSpPr/>
          <p:nvPr/>
        </p:nvSpPr>
        <p:spPr>
          <a:xfrm>
            <a:off x="9565277" y="2506510"/>
            <a:ext cx="504056" cy="215444"/>
          </a:xfrm>
          <a:prstGeom prst="bevel">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ja-JP" altLang="en-US" sz="900" dirty="0">
                <a:latin typeface="Meiryo UI" panose="020B0604030504040204" pitchFamily="50" charset="-128"/>
                <a:ea typeface="Meiryo UI" panose="020B0604030504040204" pitchFamily="50" charset="-128"/>
              </a:rPr>
              <a:t>新規</a:t>
            </a:r>
          </a:p>
        </p:txBody>
      </p:sp>
      <p:sp>
        <p:nvSpPr>
          <p:cNvPr id="16" name="四角形: 角度付き 15">
            <a:extLst>
              <a:ext uri="{FF2B5EF4-FFF2-40B4-BE49-F238E27FC236}">
                <a16:creationId xmlns:a16="http://schemas.microsoft.com/office/drawing/2014/main" id="{C7BD6F15-EC05-43AF-9570-4358FBF449E0}"/>
              </a:ext>
            </a:extLst>
          </p:cNvPr>
          <p:cNvSpPr/>
          <p:nvPr/>
        </p:nvSpPr>
        <p:spPr>
          <a:xfrm>
            <a:off x="3492084" y="2535798"/>
            <a:ext cx="504056" cy="215444"/>
          </a:xfrm>
          <a:prstGeom prst="bevel">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ja-JP" altLang="en-US" sz="900" dirty="0">
                <a:latin typeface="Meiryo UI" panose="020B0604030504040204" pitchFamily="50" charset="-128"/>
                <a:ea typeface="Meiryo UI" panose="020B0604030504040204" pitchFamily="50" charset="-128"/>
              </a:rPr>
              <a:t>新規</a:t>
            </a:r>
          </a:p>
        </p:txBody>
      </p:sp>
      <p:sp>
        <p:nvSpPr>
          <p:cNvPr id="17" name="四角形: 角度付き 16">
            <a:extLst>
              <a:ext uri="{FF2B5EF4-FFF2-40B4-BE49-F238E27FC236}">
                <a16:creationId xmlns:a16="http://schemas.microsoft.com/office/drawing/2014/main" id="{A256570E-D9D9-4235-BB41-BAC78163EF49}"/>
              </a:ext>
            </a:extLst>
          </p:cNvPr>
          <p:cNvSpPr/>
          <p:nvPr/>
        </p:nvSpPr>
        <p:spPr>
          <a:xfrm>
            <a:off x="3873392" y="8794723"/>
            <a:ext cx="504056" cy="197607"/>
          </a:xfrm>
          <a:prstGeom prst="bevel">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ja-JP" altLang="en-US" sz="900" dirty="0">
                <a:latin typeface="Meiryo UI" panose="020B0604030504040204" pitchFamily="50" charset="-128"/>
                <a:ea typeface="Meiryo UI" panose="020B0604030504040204" pitchFamily="50" charset="-128"/>
              </a:rPr>
              <a:t>新規</a:t>
            </a:r>
          </a:p>
        </p:txBody>
      </p:sp>
      <p:sp>
        <p:nvSpPr>
          <p:cNvPr id="18" name="四角形: 角度付き 17">
            <a:extLst>
              <a:ext uri="{FF2B5EF4-FFF2-40B4-BE49-F238E27FC236}">
                <a16:creationId xmlns:a16="http://schemas.microsoft.com/office/drawing/2014/main" id="{A6D88FE9-23F5-43D3-A966-54EC28F70C35}"/>
              </a:ext>
            </a:extLst>
          </p:cNvPr>
          <p:cNvSpPr/>
          <p:nvPr/>
        </p:nvSpPr>
        <p:spPr>
          <a:xfrm>
            <a:off x="9250192" y="4369697"/>
            <a:ext cx="504056" cy="215444"/>
          </a:xfrm>
          <a:prstGeom prst="bevel">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ja-JP" altLang="en-US" sz="900" dirty="0">
                <a:latin typeface="Meiryo UI" panose="020B0604030504040204" pitchFamily="50" charset="-128"/>
                <a:ea typeface="Meiryo UI" panose="020B0604030504040204" pitchFamily="50" charset="-128"/>
              </a:rPr>
              <a:t>新規</a:t>
            </a:r>
          </a:p>
        </p:txBody>
      </p:sp>
      <p:sp>
        <p:nvSpPr>
          <p:cNvPr id="19" name="四角形: 角度付き 18">
            <a:extLst>
              <a:ext uri="{FF2B5EF4-FFF2-40B4-BE49-F238E27FC236}">
                <a16:creationId xmlns:a16="http://schemas.microsoft.com/office/drawing/2014/main" id="{F297312A-300A-4186-AA37-CCD2BEFC89B4}"/>
              </a:ext>
            </a:extLst>
          </p:cNvPr>
          <p:cNvSpPr/>
          <p:nvPr/>
        </p:nvSpPr>
        <p:spPr>
          <a:xfrm>
            <a:off x="3746289" y="4262103"/>
            <a:ext cx="504056" cy="215444"/>
          </a:xfrm>
          <a:prstGeom prst="bevel">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ja-JP" altLang="en-US" sz="900" dirty="0">
                <a:latin typeface="Meiryo UI" panose="020B0604030504040204" pitchFamily="50" charset="-128"/>
                <a:ea typeface="Meiryo UI" panose="020B0604030504040204" pitchFamily="50" charset="-128"/>
              </a:rPr>
              <a:t>新規</a:t>
            </a:r>
          </a:p>
        </p:txBody>
      </p:sp>
      <p:sp>
        <p:nvSpPr>
          <p:cNvPr id="20" name="四角形: 角度付き 19">
            <a:extLst>
              <a:ext uri="{FF2B5EF4-FFF2-40B4-BE49-F238E27FC236}">
                <a16:creationId xmlns:a16="http://schemas.microsoft.com/office/drawing/2014/main" id="{FA26835C-0C32-4C4B-B13B-11D9F0D47E65}"/>
              </a:ext>
            </a:extLst>
          </p:cNvPr>
          <p:cNvSpPr/>
          <p:nvPr/>
        </p:nvSpPr>
        <p:spPr>
          <a:xfrm>
            <a:off x="9901818" y="7530112"/>
            <a:ext cx="504056" cy="215444"/>
          </a:xfrm>
          <a:prstGeom prst="bevel">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ja-JP" altLang="en-US" sz="900" dirty="0">
                <a:latin typeface="Meiryo UI" panose="020B0604030504040204" pitchFamily="50" charset="-128"/>
                <a:ea typeface="Meiryo UI" panose="020B0604030504040204" pitchFamily="50" charset="-128"/>
              </a:rPr>
              <a:t>新規</a:t>
            </a:r>
          </a:p>
        </p:txBody>
      </p:sp>
      <p:sp>
        <p:nvSpPr>
          <p:cNvPr id="21" name="四角形: 角を丸くする 20">
            <a:extLst>
              <a:ext uri="{FF2B5EF4-FFF2-40B4-BE49-F238E27FC236}">
                <a16:creationId xmlns:a16="http://schemas.microsoft.com/office/drawing/2014/main" id="{0910E387-E3FE-475E-8955-CFCAFDA782EC}"/>
              </a:ext>
            </a:extLst>
          </p:cNvPr>
          <p:cNvSpPr/>
          <p:nvPr/>
        </p:nvSpPr>
        <p:spPr>
          <a:xfrm>
            <a:off x="96293" y="99033"/>
            <a:ext cx="3158135" cy="215444"/>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8016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eiryo UI" panose="020B0604030504040204" pitchFamily="50" charset="-128"/>
                <a:ea typeface="Meiryo UI" panose="020B0604030504040204" pitchFamily="50" charset="-128"/>
              </a:rPr>
              <a:t>第</a:t>
            </a:r>
            <a:r>
              <a:rPr lang="ja-JP" altLang="en-US" sz="1200" b="1" dirty="0">
                <a:solidFill>
                  <a:prstClr val="white"/>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３</a:t>
            </a:r>
            <a:r>
              <a:rPr kumimoji="1" lang="ja-JP" altLang="en-US" sz="1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eiryo UI" panose="020B0604030504040204" pitchFamily="50" charset="-128"/>
                <a:ea typeface="Meiryo UI" panose="020B0604030504040204" pitchFamily="50" charset="-128"/>
              </a:rPr>
              <a:t>期中期目標（案）の概要</a:t>
            </a:r>
          </a:p>
        </p:txBody>
      </p:sp>
      <p:sp>
        <p:nvSpPr>
          <p:cNvPr id="22" name="テキスト ボックス 21">
            <a:extLst>
              <a:ext uri="{FF2B5EF4-FFF2-40B4-BE49-F238E27FC236}">
                <a16:creationId xmlns:a16="http://schemas.microsoft.com/office/drawing/2014/main" id="{D7AD4E38-A906-49DC-972F-E1ACEFD107B0}"/>
              </a:ext>
            </a:extLst>
          </p:cNvPr>
          <p:cNvSpPr txBox="1"/>
          <p:nvPr/>
        </p:nvSpPr>
        <p:spPr>
          <a:xfrm>
            <a:off x="4250345" y="4056581"/>
            <a:ext cx="2048224" cy="338554"/>
          </a:xfrm>
          <a:prstGeom prst="rect">
            <a:avLst/>
          </a:prstGeom>
          <a:noFill/>
          <a:ln w="6350">
            <a:solidFill>
              <a:schemeClr val="tx1"/>
            </a:solidFill>
          </a:ln>
        </p:spPr>
        <p:txBody>
          <a:bodyPr wrap="square" rtlCol="0">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1" lang="en-US" altLang="ja-JP" sz="8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a:t>
            </a:r>
            <a:r>
              <a:rPr kumimoji="1" lang="ja-JP" altLang="en-US" sz="8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数値目標２</a:t>
            </a:r>
            <a:r>
              <a:rPr kumimoji="1" lang="en-US" altLang="ja-JP" sz="8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a:t>
            </a:r>
            <a:r>
              <a:rPr kumimoji="1" lang="ja-JP" altLang="en-US" sz="8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企業支援研究：実施件数</a:t>
            </a:r>
            <a:endParaRPr kumimoji="1" lang="en-US" altLang="ja-JP" sz="8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endParaRPr>
          </a:p>
          <a:p>
            <a:pPr marL="0" marR="0" lvl="0" indent="0" algn="r" defTabSz="914400" rtl="0" eaLnBrk="1" fontAlgn="base" latinLnBrk="0" hangingPunct="1">
              <a:lnSpc>
                <a:spcPct val="100000"/>
              </a:lnSpc>
              <a:spcBef>
                <a:spcPct val="0"/>
              </a:spcBef>
              <a:spcAft>
                <a:spcPct val="0"/>
              </a:spcAft>
              <a:buClrTx/>
              <a:buSzTx/>
              <a:buFontTx/>
              <a:buNone/>
              <a:tabLst/>
              <a:defRPr/>
            </a:pPr>
            <a:r>
              <a:rPr kumimoji="1" lang="ja-JP" altLang="en-US" sz="8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a:t>
            </a:r>
            <a:r>
              <a:rPr kumimoji="1" lang="en-US" altLang="ja-JP" sz="8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625</a:t>
            </a:r>
            <a:r>
              <a:rPr kumimoji="1" lang="ja-JP" altLang="en-US" sz="8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件</a:t>
            </a:r>
            <a:r>
              <a:rPr lang="ja-JP" altLang="en-US" sz="800" b="1" dirty="0">
                <a:latin typeface="メイリオ" panose="020B0604030504040204" pitchFamily="50" charset="-128"/>
                <a:ea typeface="メイリオ" panose="020B0604030504040204" pitchFamily="50" charset="-128"/>
              </a:rPr>
              <a:t>）→</a:t>
            </a:r>
            <a:r>
              <a:rPr lang="en-US" altLang="ja-JP" sz="800" b="1" dirty="0">
                <a:latin typeface="メイリオ" panose="020B0604030504040204" pitchFamily="50" charset="-128"/>
                <a:ea typeface="メイリオ" panose="020B0604030504040204" pitchFamily="50" charset="-128"/>
              </a:rPr>
              <a:t>625</a:t>
            </a:r>
            <a:r>
              <a:rPr lang="ja-JP" altLang="en-US" sz="800" b="1" dirty="0">
                <a:latin typeface="メイリオ" panose="020B0604030504040204" pitchFamily="50" charset="-128"/>
                <a:ea typeface="メイリオ" panose="020B0604030504040204" pitchFamily="50" charset="-128"/>
              </a:rPr>
              <a:t>件</a:t>
            </a:r>
            <a:endParaRPr kumimoji="1" lang="ja-JP" altLang="en-US" sz="8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endParaRPr>
          </a:p>
        </p:txBody>
      </p:sp>
    </p:spTree>
    <p:extLst>
      <p:ext uri="{BB962C8B-B14F-4D97-AF65-F5344CB8AC3E}">
        <p14:creationId xmlns:p14="http://schemas.microsoft.com/office/powerpoint/2010/main" val="395873397"/>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3185</TotalTime>
  <Words>2631</Words>
  <Application>Microsoft Office PowerPoint</Application>
  <PresentationFormat>A3 297x420 mm</PresentationFormat>
  <Paragraphs>166</Paragraphs>
  <Slides>2</Slides>
  <Notes>2</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vt:i4>
      </vt:variant>
    </vt:vector>
  </HeadingPairs>
  <TitlesOfParts>
    <vt:vector size="8" baseType="lpstr">
      <vt:lpstr>Meiryo UI</vt:lpstr>
      <vt:lpstr>メイリオ</vt:lpstr>
      <vt:lpstr>游ゴシック</vt:lpstr>
      <vt:lpstr>Arial</vt:lpstr>
      <vt:lpstr>Calibri</vt:lpstr>
      <vt:lpstr>Office ​​テーマ</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山田　貴寛</dc:creator>
  <cp:lastModifiedBy>山田　貴寛</cp:lastModifiedBy>
  <cp:revision>270</cp:revision>
  <cp:lastPrinted>2026-07-16T12:33:25Z</cp:lastPrinted>
  <dcterms:modified xsi:type="dcterms:W3CDTF">2026-07-28T01:08:19Z</dcterms:modified>
</cp:coreProperties>
</file>