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1266" r:id="rId2"/>
    <p:sldId id="141169631" r:id="rId3"/>
    <p:sldId id="141169638" r:id="rId4"/>
    <p:sldId id="141169639" r:id="rId5"/>
    <p:sldId id="141169633" r:id="rId6"/>
    <p:sldId id="141169634" r:id="rId7"/>
    <p:sldId id="141169635" r:id="rId8"/>
    <p:sldId id="141169636" r:id="rId9"/>
    <p:sldId id="141169641" r:id="rId10"/>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AEB"/>
    <a:srgbClr val="F4F9F1"/>
    <a:srgbClr val="F2F7FC"/>
    <a:srgbClr val="FEF6F0"/>
    <a:srgbClr val="FFD3B4"/>
    <a:srgbClr val="A3EB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D5BEF5-BE1D-AA9D-DADB-DD6AFF246713}" v="192" dt="2026-06-25T05:09:36.422"/>
    <p1510:client id="{B2AB467A-1E13-B9AA-5411-672F329F2F9D}" v="7" dt="2026-06-25T05:47:51.365"/>
    <p1510:client id="{C7321E1F-04B6-4DCA-7913-3ABE3AC839DF}" v="4" dt="2026-06-25T05:12:21.557"/>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6" y="34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5D8D2AC-C8D2-475D-A069-D647CFE74FD0}" type="datetimeFigureOut">
              <a:rPr kumimoji="1" lang="ja-JP" altLang="en-US" smtClean="0"/>
              <a:t>2026/7/1</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D134B808-3BAD-4D8B-859A-47339004F4B0}" type="slidenum">
              <a:rPr kumimoji="1" lang="ja-JP" altLang="en-US" smtClean="0"/>
              <a:t>‹#›</a:t>
            </a:fld>
            <a:endParaRPr kumimoji="1" lang="ja-JP" altLang="en-US"/>
          </a:p>
        </p:txBody>
      </p:sp>
    </p:spTree>
    <p:extLst>
      <p:ext uri="{BB962C8B-B14F-4D97-AF65-F5344CB8AC3E}">
        <p14:creationId xmlns:p14="http://schemas.microsoft.com/office/powerpoint/2010/main" val="27882611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701AAA27-C6B8-454F-92B4-CA480EAB233B}" type="slidenum">
              <a:rPr kumimoji="1" lang="ja-JP" altLang="en-US" smtClean="0"/>
              <a:t>2</a:t>
            </a:fld>
            <a:endParaRPr kumimoji="1" lang="ja-JP" altLang="en-US"/>
          </a:p>
        </p:txBody>
      </p:sp>
    </p:spTree>
    <p:extLst>
      <p:ext uri="{BB962C8B-B14F-4D97-AF65-F5344CB8AC3E}">
        <p14:creationId xmlns:p14="http://schemas.microsoft.com/office/powerpoint/2010/main" val="3516165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3</a:t>
            </a:fld>
            <a:endParaRPr kumimoji="1" lang="ja-JP" altLang="en-US"/>
          </a:p>
        </p:txBody>
      </p:sp>
    </p:spTree>
    <p:extLst>
      <p:ext uri="{BB962C8B-B14F-4D97-AF65-F5344CB8AC3E}">
        <p14:creationId xmlns:p14="http://schemas.microsoft.com/office/powerpoint/2010/main" val="41296162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4</a:t>
            </a:fld>
            <a:endParaRPr kumimoji="1" lang="ja-JP" altLang="en-US"/>
          </a:p>
        </p:txBody>
      </p:sp>
    </p:spTree>
    <p:extLst>
      <p:ext uri="{BB962C8B-B14F-4D97-AF65-F5344CB8AC3E}">
        <p14:creationId xmlns:p14="http://schemas.microsoft.com/office/powerpoint/2010/main" val="912828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D134B808-3BAD-4D8B-859A-47339004F4B0}" type="slidenum">
              <a:rPr kumimoji="1" lang="ja-JP" altLang="en-US" smtClean="0"/>
              <a:t>9</a:t>
            </a:fld>
            <a:endParaRPr kumimoji="1" lang="ja-JP" altLang="en-US"/>
          </a:p>
        </p:txBody>
      </p:sp>
    </p:spTree>
    <p:extLst>
      <p:ext uri="{BB962C8B-B14F-4D97-AF65-F5344CB8AC3E}">
        <p14:creationId xmlns:p14="http://schemas.microsoft.com/office/powerpoint/2010/main" val="1676728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8B6184B-6032-48D6-8AB9-1E1927423F1F}"/>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02511E62-916A-4F6E-9BE8-8C698D1597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7FF44AF-FB80-4F44-92A0-82597DD1A44C}"/>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DC1E2610-98C5-476A-BE7C-51543668701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EBA28BC-385A-4FCB-BBEB-DC549B6A60E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20597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9A3EFC-ED61-486E-A09F-9162F023D0F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D7B18E2-45EE-44C1-96E5-E682D992E030}"/>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4A11845-550A-4080-AE84-AEAE7E8A477A}"/>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AED1AC94-BE85-4467-BCA0-360F98033AB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AE9C818-AC20-4137-8302-04FFE9D062A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62157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5B13CB0-D266-42DD-BA6A-2E9700DFD50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8B341CA-1C8D-41AD-B169-A6F32F4BC019}"/>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BED5EC75-78A2-4F93-B93E-BBF4FB47B50E}"/>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6CDBA2BB-9159-4F57-B56B-3F51603713B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CE5C791-717E-446E-BF1A-1B467762FEE4}"/>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592613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5E6D74-5483-4E5F-A26F-9CB1E29B8DE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A91D4F7-2FE7-44E9-9F19-57EA471919E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5F191AC-5802-48C5-AB2C-C26AC41E1CC1}"/>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4E8E1EFC-5418-4F53-98E0-FD696C72C35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E90A38E-55F0-4BB5-99C6-5FBD54077530}"/>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848644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24DDBC-1177-4E07-804A-98D35CE134DD}"/>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1DC403F-555B-4C3F-B775-A3941B399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591F41DA-F578-41FE-A411-6854877471A3}"/>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1E3774AD-5203-4CA7-9AD1-A2385C6C97D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8D116AB-DE60-4CD4-9A04-25020107CE14}"/>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42326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AEB962-904E-4306-A8CB-07728C457BB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8E58C48-7BFE-455B-9ABC-4B47F7D2C393}"/>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44E99BD-DBAB-47DC-BA13-A1A19FAAC56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DCBAFFB4-A668-43FC-AD66-88EB25ECA572}"/>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C1B67053-38B0-4E4E-83C5-60D113AD016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AA129BD-3A14-4528-B616-2C6897509C8C}"/>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406111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9DDC82A-D271-478E-8CDD-C639DF41C41A}"/>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A154D76-6B4C-4723-8148-3E184EE46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2DCD54B4-980F-4B1F-B212-D18236815C5D}"/>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3613088-86A8-402C-B272-54397A6E5E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D0F9B5A4-3410-4F1D-A968-E3D3E1781049}"/>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6661040B-1AEC-43E7-AC76-A8E05C455F43}"/>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8" name="フッター プレースホルダー 7">
            <a:extLst>
              <a:ext uri="{FF2B5EF4-FFF2-40B4-BE49-F238E27FC236}">
                <a16:creationId xmlns:a16="http://schemas.microsoft.com/office/drawing/2014/main" id="{8CF91E54-D1C1-4E2C-861C-520E0318EAF4}"/>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ADDE2649-68AF-49FC-B8D4-E96605A54CF0}"/>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1778750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0DC2A51-A9EA-414D-8BF4-0F9CDC11B66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1412306-F7DE-4CEC-A116-FB1BA670AA05}"/>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4" name="フッター プレースホルダー 3">
            <a:extLst>
              <a:ext uri="{FF2B5EF4-FFF2-40B4-BE49-F238E27FC236}">
                <a16:creationId xmlns:a16="http://schemas.microsoft.com/office/drawing/2014/main" id="{48B74165-1332-41FF-953A-3FF1A025B1C9}"/>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A03D1B1-A786-45A7-BD0F-FA2AFCC375BD}"/>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704062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1FE3C10-D246-43DC-ADA8-E9C1DFFCAB89}"/>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3" name="フッター プレースホルダー 2">
            <a:extLst>
              <a:ext uri="{FF2B5EF4-FFF2-40B4-BE49-F238E27FC236}">
                <a16:creationId xmlns:a16="http://schemas.microsoft.com/office/drawing/2014/main" id="{57EBA02B-A3E1-4808-B29E-D1536F6CE47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D0CD959-1674-497F-AA07-CEB0D5263F97}"/>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274885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534EDA-F477-4499-9E1B-65666641DBD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8A72BE7-FDD2-415A-B821-0D1CE530C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4B22E46-48D9-4432-9A2B-4D2255766E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B0BEACD-FD40-4D46-BBBC-5167314565B5}"/>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94F6A9C0-471A-423F-9482-96ACF2103F4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B872806-4CF6-41C8-94A2-59BD74C7B9EB}"/>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3986587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DA2DCA-CCF4-432C-AA1B-0042ED61932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2766130-DDC1-4CF5-B014-64CBCFC67C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DB2E8A50-E7DA-4DC3-BBC7-C77D434390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5F3FE1AA-EB27-465F-A585-319FDD90D6D7}"/>
              </a:ext>
            </a:extLst>
          </p:cNvPr>
          <p:cNvSpPr>
            <a:spLocks noGrp="1"/>
          </p:cNvSpPr>
          <p:nvPr>
            <p:ph type="dt" sz="half" idx="10"/>
          </p:nvPr>
        </p:nvSpPr>
        <p:spPr/>
        <p:txBody>
          <a:bodyPr/>
          <a:lstStyle/>
          <a:p>
            <a:fld id="{0D061B17-B8B2-4093-BD7C-B9329AB04968}" type="datetimeFigureOut">
              <a:rPr kumimoji="1" lang="ja-JP" altLang="en-US" smtClean="0"/>
              <a:t>2026/7/1</a:t>
            </a:fld>
            <a:endParaRPr kumimoji="1" lang="ja-JP" altLang="en-US"/>
          </a:p>
        </p:txBody>
      </p:sp>
      <p:sp>
        <p:nvSpPr>
          <p:cNvPr id="6" name="フッター プレースホルダー 5">
            <a:extLst>
              <a:ext uri="{FF2B5EF4-FFF2-40B4-BE49-F238E27FC236}">
                <a16:creationId xmlns:a16="http://schemas.microsoft.com/office/drawing/2014/main" id="{8A19A8FB-4E36-4344-8289-C139CE223D7E}"/>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8BD595A-27B3-4719-85F4-A958BDF16671}"/>
              </a:ext>
            </a:extLst>
          </p:cNvPr>
          <p:cNvSpPr>
            <a:spLocks noGrp="1"/>
          </p:cNvSpPr>
          <p:nvPr>
            <p:ph type="sldNum" sz="quarter" idx="12"/>
          </p:nvPr>
        </p:nvSpPr>
        <p:spPr/>
        <p:txBody>
          <a:body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1408769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BF0F4D70-9BD9-415E-93BE-3A7026686A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5D9EB90-C115-4BEC-8FD3-59CB1D867C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5FFC80E-38E7-4ED5-A9B8-2F5A35E9B7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61B17-B8B2-4093-BD7C-B9329AB04968}" type="datetimeFigureOut">
              <a:rPr kumimoji="1" lang="ja-JP" altLang="en-US" smtClean="0"/>
              <a:t>2026/7/1</a:t>
            </a:fld>
            <a:endParaRPr kumimoji="1" lang="ja-JP" altLang="en-US"/>
          </a:p>
        </p:txBody>
      </p:sp>
      <p:sp>
        <p:nvSpPr>
          <p:cNvPr id="5" name="フッター プレースホルダー 4">
            <a:extLst>
              <a:ext uri="{FF2B5EF4-FFF2-40B4-BE49-F238E27FC236}">
                <a16:creationId xmlns:a16="http://schemas.microsoft.com/office/drawing/2014/main" id="{F9DAE087-29D7-42AC-9419-8D344C4C39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406BD2-25E9-45CC-B57F-894E16A37D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F90E71-D0C1-45AB-A35D-AA3A4F512F08}" type="slidenum">
              <a:rPr kumimoji="1" lang="ja-JP" altLang="en-US" smtClean="0"/>
              <a:t>‹#›</a:t>
            </a:fld>
            <a:endParaRPr kumimoji="1" lang="ja-JP" altLang="en-US"/>
          </a:p>
        </p:txBody>
      </p:sp>
    </p:spTree>
    <p:extLst>
      <p:ext uri="{BB962C8B-B14F-4D97-AF65-F5344CB8AC3E}">
        <p14:creationId xmlns:p14="http://schemas.microsoft.com/office/powerpoint/2010/main" val="3397838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26" Type="http://schemas.openxmlformats.org/officeDocument/2006/relationships/image" Target="../media/image24.sv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svg"/><Relationship Id="rId29"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9.pn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svg"/><Relationship Id="rId10" Type="http://schemas.openxmlformats.org/officeDocument/2006/relationships/image" Target="../media/image8.sv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2.svg"/><Relationship Id="rId22" Type="http://schemas.openxmlformats.org/officeDocument/2006/relationships/image" Target="../media/image20.svg"/><Relationship Id="rId27" Type="http://schemas.openxmlformats.org/officeDocument/2006/relationships/image" Target="../media/image25.png"/><Relationship Id="rId30" Type="http://schemas.openxmlformats.org/officeDocument/2006/relationships/image" Target="../media/image28.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B51D844-6A45-4102-9DB6-2062A2AA3AC1}"/>
              </a:ext>
            </a:extLst>
          </p:cNvPr>
          <p:cNvSpPr>
            <a:spLocks noChangeArrowheads="1"/>
          </p:cNvSpPr>
          <p:nvPr/>
        </p:nvSpPr>
        <p:spPr bwMode="auto">
          <a:xfrm>
            <a:off x="0" y="2792504"/>
            <a:ext cx="12192000" cy="1272992"/>
          </a:xfrm>
          <a:prstGeom prst="rect">
            <a:avLst/>
          </a:prstGeom>
          <a:solidFill>
            <a:srgbClr val="DEEBF7"/>
          </a:solid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400" rtl="0" eaLnBrk="1" fontAlgn="auto" latinLnBrk="0" hangingPunct="1">
              <a:lnSpc>
                <a:spcPct val="100000"/>
              </a:lnSpc>
              <a:spcBef>
                <a:spcPts val="1200"/>
              </a:spcBef>
              <a:spcAft>
                <a:spcPts val="0"/>
              </a:spcAft>
              <a:buClrTx/>
              <a:buSzTx/>
              <a:buFontTx/>
              <a:buNone/>
              <a:tabLst>
                <a:tab pos="0" algn="l"/>
                <a:tab pos="914400" algn="l"/>
                <a:tab pos="1828800" algn="l"/>
                <a:tab pos="2743200" algn="l"/>
                <a:tab pos="3657600" algn="l"/>
                <a:tab pos="4122738" algn="l"/>
                <a:tab pos="4572000" algn="l"/>
                <a:tab pos="5486400" algn="l"/>
                <a:tab pos="6400800" algn="l"/>
                <a:tab pos="7315200" algn="l"/>
                <a:tab pos="8229600" algn="l"/>
                <a:tab pos="9144000" algn="l"/>
                <a:tab pos="10058400" algn="l"/>
              </a:tabLst>
              <a:defRPr/>
            </a:pPr>
            <a:r>
              <a:rPr kumimoji="1" lang="ja-JP" altLang="en-US" sz="2400" b="1" i="0" u="none" strike="noStrike" kern="120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a:t>
            </a:r>
            <a:r>
              <a:rPr lang="ja-JP" altLang="en-US" sz="2400" b="1" dirty="0">
                <a:solidFill>
                  <a:srgbClr val="000000"/>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（素案）の概要と指標</a:t>
            </a:r>
            <a:endParaRPr kumimoji="1" lang="ja-JP" altLang="en-US" sz="2400" b="1" i="0" u="none" strike="noStrike" kern="120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5" name="Rectangle 1">
            <a:extLst>
              <a:ext uri="{FF2B5EF4-FFF2-40B4-BE49-F238E27FC236}">
                <a16:creationId xmlns:a16="http://schemas.microsoft.com/office/drawing/2014/main" id="{C5EFE74E-B1D9-4B26-A6CA-9B6EA9BB3076}"/>
              </a:ext>
            </a:extLst>
          </p:cNvPr>
          <p:cNvSpPr>
            <a:spLocks noChangeArrowheads="1"/>
          </p:cNvSpPr>
          <p:nvPr/>
        </p:nvSpPr>
        <p:spPr bwMode="auto">
          <a:xfrm>
            <a:off x="2654213" y="5803096"/>
            <a:ext cx="6883573" cy="792088"/>
          </a:xfrm>
          <a:prstGeom prst="rect">
            <a:avLst/>
          </a:prstGeom>
          <a:no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令和８年</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７</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月</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２</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日</a:t>
            </a:r>
            <a:endPar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令和８年度 </a:t>
            </a:r>
            <a:r>
              <a:rPr kumimoji="1" lang="zh-TW"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第</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１</a:t>
            </a:r>
            <a:r>
              <a:rPr kumimoji="1" lang="zh-TW"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回 </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住生活基本計画推進部</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会 資料</a:t>
            </a:r>
          </a:p>
        </p:txBody>
      </p:sp>
      <p:sp>
        <p:nvSpPr>
          <p:cNvPr id="6" name="テキスト ボックス 5">
            <a:extLst>
              <a:ext uri="{FF2B5EF4-FFF2-40B4-BE49-F238E27FC236}">
                <a16:creationId xmlns:a16="http://schemas.microsoft.com/office/drawing/2014/main" id="{46B2AF73-9553-4AEC-9FF0-95A3E7E9E858}"/>
              </a:ext>
            </a:extLst>
          </p:cNvPr>
          <p:cNvSpPr txBox="1"/>
          <p:nvPr/>
        </p:nvSpPr>
        <p:spPr>
          <a:xfrm>
            <a:off x="10504308" y="371833"/>
            <a:ext cx="1447796" cy="284198"/>
          </a:xfrm>
          <a:prstGeom prst="rect">
            <a:avLst/>
          </a:prstGeom>
          <a:noFill/>
          <a:ln>
            <a:solidFill>
              <a:schemeClr val="tx1"/>
            </a:solidFill>
          </a:ln>
        </p:spPr>
        <p:txBody>
          <a:bodyPr wrap="square" tIns="58500" bIns="0">
            <a:spAutoFit/>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資料</a:t>
            </a:r>
            <a:r>
              <a:rPr lang="ja-JP" altLang="en-US"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３</a:t>
            </a:r>
            <a:endParaRPr kumimoji="1" lang="en-US" altLang="ja-JP"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63854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グラフィックス 171" descr="ハート 単色塗りつぶし">
            <a:extLst>
              <a:ext uri="{FF2B5EF4-FFF2-40B4-BE49-F238E27FC236}">
                <a16:creationId xmlns:a16="http://schemas.microsoft.com/office/drawing/2014/main" id="{9B2025A3-8DDF-4DE6-A0C2-2B185AA3E01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036086" y="3331074"/>
            <a:ext cx="709970" cy="709970"/>
          </a:xfrm>
          <a:prstGeom prst="rect">
            <a:avLst/>
          </a:prstGeom>
        </p:spPr>
      </p:pic>
      <p:pic>
        <p:nvPicPr>
          <p:cNvPr id="166" name="グラフィックス 165" descr="郊外の光景 単色塗りつぶし">
            <a:extLst>
              <a:ext uri="{FF2B5EF4-FFF2-40B4-BE49-F238E27FC236}">
                <a16:creationId xmlns:a16="http://schemas.microsoft.com/office/drawing/2014/main" id="{7E3E0A54-CE40-4676-BBC2-31B2EF0600A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06615" y="3312940"/>
            <a:ext cx="669932" cy="669932"/>
          </a:xfrm>
          <a:prstGeom prst="rect">
            <a:avLst/>
          </a:prstGeom>
        </p:spPr>
      </p:pic>
      <p:pic>
        <p:nvPicPr>
          <p:cNvPr id="146" name="グラフィックス 145" descr="ユニバーサル アクセス 単色塗りつぶし">
            <a:extLst>
              <a:ext uri="{FF2B5EF4-FFF2-40B4-BE49-F238E27FC236}">
                <a16:creationId xmlns:a16="http://schemas.microsoft.com/office/drawing/2014/main" id="{17A3FECC-6FD9-4819-824E-44BF9558FD4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582928" y="3307746"/>
            <a:ext cx="715185" cy="715185"/>
          </a:xfrm>
          <a:prstGeom prst="rect">
            <a:avLst/>
          </a:prstGeom>
        </p:spPr>
      </p:pic>
      <p:pic>
        <p:nvPicPr>
          <p:cNvPr id="143" name="グラフィックス 142" descr="事業の成長 単色塗りつぶし">
            <a:extLst>
              <a:ext uri="{FF2B5EF4-FFF2-40B4-BE49-F238E27FC236}">
                <a16:creationId xmlns:a16="http://schemas.microsoft.com/office/drawing/2014/main" id="{990B0BCF-F35F-49BD-8550-FBB10A8C9A8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6814" y="3336522"/>
            <a:ext cx="691126" cy="698829"/>
          </a:xfrm>
          <a:prstGeom prst="rect">
            <a:avLst/>
          </a:prstGeom>
        </p:spPr>
      </p:pic>
      <p:sp>
        <p:nvSpPr>
          <p:cNvPr id="117" name="角丸四角形 65">
            <a:extLst>
              <a:ext uri="{FF2B5EF4-FFF2-40B4-BE49-F238E27FC236}">
                <a16:creationId xmlns:a16="http://schemas.microsoft.com/office/drawing/2014/main" id="{360746A6-9633-4D70-B738-D4BC85B25D90}"/>
              </a:ext>
            </a:extLst>
          </p:cNvPr>
          <p:cNvSpPr/>
          <p:nvPr/>
        </p:nvSpPr>
        <p:spPr>
          <a:xfrm>
            <a:off x="3561713"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7" name="角丸四角形 65">
            <a:extLst>
              <a:ext uri="{FF2B5EF4-FFF2-40B4-BE49-F238E27FC236}">
                <a16:creationId xmlns:a16="http://schemas.microsoft.com/office/drawing/2014/main" id="{89A54EE4-CDFF-40E4-B1BB-2F7F62734BA6}"/>
              </a:ext>
            </a:extLst>
          </p:cNvPr>
          <p:cNvSpPr/>
          <p:nvPr/>
        </p:nvSpPr>
        <p:spPr>
          <a:xfrm>
            <a:off x="2416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6" name="角丸四角形 65">
            <a:extLst>
              <a:ext uri="{FF2B5EF4-FFF2-40B4-BE49-F238E27FC236}">
                <a16:creationId xmlns:a16="http://schemas.microsoft.com/office/drawing/2014/main" id="{B72FBEA3-7041-4086-AE7E-40A02EC1E109}"/>
              </a:ext>
            </a:extLst>
          </p:cNvPr>
          <p:cNvSpPr/>
          <p:nvPr/>
        </p:nvSpPr>
        <p:spPr>
          <a:xfrm>
            <a:off x="1271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2" name="角丸四角形 65">
            <a:extLst>
              <a:ext uri="{FF2B5EF4-FFF2-40B4-BE49-F238E27FC236}">
                <a16:creationId xmlns:a16="http://schemas.microsoft.com/office/drawing/2014/main" id="{199070B4-2C94-4A6F-8CB6-AA84C6C07DB9}"/>
              </a:ext>
            </a:extLst>
          </p:cNvPr>
          <p:cNvSpPr/>
          <p:nvPr/>
        </p:nvSpPr>
        <p:spPr>
          <a:xfrm>
            <a:off x="126712" y="3620200"/>
            <a:ext cx="1080000" cy="550800"/>
          </a:xfrm>
          <a:prstGeom prst="roundRect">
            <a:avLst>
              <a:gd name="adj" fmla="val 7429"/>
            </a:avLst>
          </a:prstGeom>
          <a:solidFill>
            <a:srgbClr val="98DDD5"/>
          </a:solidFill>
          <a:ln w="381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105" name="四角形: 角を丸くする 104">
            <a:extLst>
              <a:ext uri="{FF2B5EF4-FFF2-40B4-BE49-F238E27FC236}">
                <a16:creationId xmlns:a16="http://schemas.microsoft.com/office/drawing/2014/main" id="{4497878E-88FB-4E85-9665-13EB99F65D1F}"/>
              </a:ext>
            </a:extLst>
          </p:cNvPr>
          <p:cNvSpPr/>
          <p:nvPr/>
        </p:nvSpPr>
        <p:spPr>
          <a:xfrm>
            <a:off x="75455" y="2005107"/>
            <a:ext cx="4630191" cy="4765546"/>
          </a:xfrm>
          <a:prstGeom prst="roundRect">
            <a:avLst>
              <a:gd name="adj" fmla="val 4969"/>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 name="テキスト ボックス 14">
            <a:extLst>
              <a:ext uri="{FF2B5EF4-FFF2-40B4-BE49-F238E27FC236}">
                <a16:creationId xmlns:a16="http://schemas.microsoft.com/office/drawing/2014/main" id="{7D07CC5C-001D-4C20-9105-674D2CB2DE15}"/>
              </a:ext>
            </a:extLst>
          </p:cNvPr>
          <p:cNvSpPr txBox="1"/>
          <p:nvPr/>
        </p:nvSpPr>
        <p:spPr>
          <a:xfrm>
            <a:off x="123857" y="3258078"/>
            <a:ext cx="2160000" cy="184666"/>
          </a:xfrm>
          <a:prstGeom prst="rect">
            <a:avLst/>
          </a:prstGeom>
          <a:noFill/>
          <a:ln>
            <a:noFill/>
            <a:prstDash val="dash"/>
          </a:ln>
        </p:spPr>
        <p:txBody>
          <a:bodyPr wrap="square" lIns="0" tIns="0" rIns="0" bIns="0">
            <a:spAutoFit/>
          </a:bodyPr>
          <a:lstStyle/>
          <a:p>
            <a:pPr defTabSz="457200">
              <a:defRPr/>
            </a:pP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２</a:t>
            </a:r>
            <a:r>
              <a:rPr kumimoji="0" lang="en-US" altLang="ja-JP"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施策の柱</a:t>
            </a:r>
          </a:p>
        </p:txBody>
      </p:sp>
      <p:sp>
        <p:nvSpPr>
          <p:cNvPr id="16" name="テキスト ボックス 15">
            <a:extLst>
              <a:ext uri="{FF2B5EF4-FFF2-40B4-BE49-F238E27FC236}">
                <a16:creationId xmlns:a16="http://schemas.microsoft.com/office/drawing/2014/main" id="{E15E025E-4CC2-4C2E-9DFA-6E1FAA49B78C}"/>
              </a:ext>
            </a:extLst>
          </p:cNvPr>
          <p:cNvSpPr txBox="1"/>
          <p:nvPr/>
        </p:nvSpPr>
        <p:spPr>
          <a:xfrm>
            <a:off x="85331" y="4178793"/>
            <a:ext cx="2160000" cy="184666"/>
          </a:xfrm>
          <a:prstGeom prst="rect">
            <a:avLst/>
          </a:prstGeom>
          <a:noFill/>
        </p:spPr>
        <p:txBody>
          <a:bodyPr wrap="square" lIns="0" tIns="0" rIns="0" bIns="0">
            <a:spAutoFit/>
          </a:bodyPr>
          <a:lstStyle/>
          <a:p>
            <a:pPr defTabSz="457200">
              <a:defRPr/>
            </a:pP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３</a:t>
            </a:r>
            <a:r>
              <a:rPr kumimoji="0" lang="en-US" altLang="ja-JP"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kumimoji="0" lang="ja-JP" altLang="en-US" sz="12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施策展開の視点</a:t>
            </a:r>
          </a:p>
        </p:txBody>
      </p:sp>
      <p:sp>
        <p:nvSpPr>
          <p:cNvPr id="57" name="四角形: 角を丸くする 56">
            <a:extLst>
              <a:ext uri="{FF2B5EF4-FFF2-40B4-BE49-F238E27FC236}">
                <a16:creationId xmlns:a16="http://schemas.microsoft.com/office/drawing/2014/main" id="{C8D800D4-2CFF-4B35-9E95-7A9A481062CA}"/>
              </a:ext>
            </a:extLst>
          </p:cNvPr>
          <p:cNvSpPr/>
          <p:nvPr/>
        </p:nvSpPr>
        <p:spPr>
          <a:xfrm>
            <a:off x="148162" y="4419562"/>
            <a:ext cx="1440000" cy="615559"/>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2" name="正方形/長方形 91">
            <a:extLst>
              <a:ext uri="{FF2B5EF4-FFF2-40B4-BE49-F238E27FC236}">
                <a16:creationId xmlns:a16="http://schemas.microsoft.com/office/drawing/2014/main" id="{46E94DBF-D914-47D4-AAA1-318B8B8241C1}"/>
              </a:ext>
            </a:extLst>
          </p:cNvPr>
          <p:cNvSpPr/>
          <p:nvPr/>
        </p:nvSpPr>
        <p:spPr>
          <a:xfrm>
            <a:off x="4883649" y="6157288"/>
            <a:ext cx="7071809" cy="576000"/>
          </a:xfrm>
          <a:prstGeom prst="rect">
            <a:avLst/>
          </a:prstGeom>
          <a:solidFill>
            <a:srgbClr val="C0D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99" name="テキスト ボックス 98">
            <a:extLst>
              <a:ext uri="{FF2B5EF4-FFF2-40B4-BE49-F238E27FC236}">
                <a16:creationId xmlns:a16="http://schemas.microsoft.com/office/drawing/2014/main" id="{05B2AD1E-F3E7-4F82-86B4-D96AC64BC0D7}"/>
              </a:ext>
            </a:extLst>
          </p:cNvPr>
          <p:cNvSpPr txBox="1"/>
          <p:nvPr/>
        </p:nvSpPr>
        <p:spPr>
          <a:xfrm>
            <a:off x="5878549" y="6557329"/>
            <a:ext cx="5236327" cy="175176"/>
          </a:xfrm>
          <a:prstGeom prst="rect">
            <a:avLst/>
          </a:prstGeom>
          <a:noFill/>
        </p:spPr>
        <p:txBody>
          <a:bodyPr wrap="square" lIns="0" tIns="0" rIns="0" bIns="0" rtlCol="0">
            <a:spAutoFit/>
          </a:bodyPr>
          <a:lstStyle/>
          <a:p>
            <a:pPr marL="99745" defTabSz="353782">
              <a:lnSpc>
                <a:spcPts val="1408"/>
              </a:lnSpc>
              <a:defRPr/>
            </a:pPr>
            <a:r>
              <a:rPr kumimoji="0" lang="ja-JP" altLang="en-US" sz="1100">
                <a:solidFill>
                  <a:prstClr val="black"/>
                </a:solidFill>
                <a:latin typeface="UD デジタル 教科書体 N-B" panose="02020700000000000000" pitchFamily="17" charset="-128"/>
                <a:ea typeface="UD デジタル 教科書体 N-B" panose="02020700000000000000" pitchFamily="17" charset="-128"/>
              </a:rPr>
              <a:t>○ 多様な主体がつながり、連携する機会・場（プラットフォーム）の創出</a:t>
            </a:r>
          </a:p>
        </p:txBody>
      </p:sp>
      <p:sp>
        <p:nvSpPr>
          <p:cNvPr id="101" name="テキスト ボックス 100">
            <a:extLst>
              <a:ext uri="{FF2B5EF4-FFF2-40B4-BE49-F238E27FC236}">
                <a16:creationId xmlns:a16="http://schemas.microsoft.com/office/drawing/2014/main" id="{83E0C218-C9C1-431D-842E-4D803B0EAA00}"/>
              </a:ext>
            </a:extLst>
          </p:cNvPr>
          <p:cNvSpPr txBox="1"/>
          <p:nvPr/>
        </p:nvSpPr>
        <p:spPr>
          <a:xfrm>
            <a:off x="4796229" y="5993245"/>
            <a:ext cx="2444630" cy="169277"/>
          </a:xfrm>
          <a:prstGeom prst="rect">
            <a:avLst/>
          </a:prstGeom>
          <a:noFill/>
        </p:spPr>
        <p:txBody>
          <a:bodyPr wrap="square" lIns="0" tIns="0" rIns="0" bIns="0">
            <a:spAutoFit/>
          </a:bodyPr>
          <a:lstStyle/>
          <a:p>
            <a:pPr defTabSz="457200">
              <a:defRPr/>
            </a:pPr>
            <a:r>
              <a:rPr kumimoji="0" lang="en-US" altLang="ja-JP" sz="1100" spc="-15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r>
              <a:rPr kumimoji="0" lang="ja-JP" altLang="ja-JP" sz="1100" spc="-15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大阪府が</a:t>
            </a:r>
            <a:r>
              <a:rPr kumimoji="0" lang="ja-JP" altLang="en-US" sz="1100" spc="-15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重点的に</a:t>
            </a:r>
            <a:r>
              <a:rPr kumimoji="0" lang="ja-JP" altLang="ja-JP" sz="1100" spc="-15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取り組むべき施策</a:t>
            </a:r>
            <a:r>
              <a:rPr kumimoji="0" lang="en-US" altLang="ja-JP" sz="1100" spc="-150">
                <a:solidFill>
                  <a:prstClr val="black"/>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endParaRPr kumimoji="0" lang="ja-JP" altLang="en-US" sz="1100" spc="-15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0" name="角丸四角形 65">
            <a:extLst>
              <a:ext uri="{FF2B5EF4-FFF2-40B4-BE49-F238E27FC236}">
                <a16:creationId xmlns:a16="http://schemas.microsoft.com/office/drawing/2014/main" id="{29ABCD89-E631-4955-B1AA-3DFF896EF4A4}"/>
              </a:ext>
            </a:extLst>
          </p:cNvPr>
          <p:cNvSpPr/>
          <p:nvPr/>
        </p:nvSpPr>
        <p:spPr>
          <a:xfrm>
            <a:off x="5029817" y="6215612"/>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6" name="テキスト ボックス 95">
            <a:extLst>
              <a:ext uri="{FF2B5EF4-FFF2-40B4-BE49-F238E27FC236}">
                <a16:creationId xmlns:a16="http://schemas.microsoft.com/office/drawing/2014/main" id="{82F84F63-61D3-43DE-8910-676EFABEF046}"/>
              </a:ext>
            </a:extLst>
          </p:cNvPr>
          <p:cNvSpPr txBox="1"/>
          <p:nvPr/>
        </p:nvSpPr>
        <p:spPr>
          <a:xfrm>
            <a:off x="5288109" y="6274974"/>
            <a:ext cx="1643417" cy="169277"/>
          </a:xfrm>
          <a:prstGeom prst="rect">
            <a:avLst/>
          </a:prstGeom>
          <a:noFill/>
        </p:spPr>
        <p:txBody>
          <a:bodyPr wrap="square" lIns="0" tIns="0" rIns="0" bIns="0">
            <a:spAutoFit/>
          </a:bodyPr>
          <a:lstStyle/>
          <a:p>
            <a:pPr marL="133897" indent="-133897" defTabSz="353782">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市町村支援の強化</a:t>
            </a:r>
            <a:endParaRPr kumimoji="0" lang="en-US" altLang="ja-JP" sz="1100" b="1" u="sng">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32" name="角丸四角形 65">
            <a:extLst>
              <a:ext uri="{FF2B5EF4-FFF2-40B4-BE49-F238E27FC236}">
                <a16:creationId xmlns:a16="http://schemas.microsoft.com/office/drawing/2014/main" id="{E07FE8EA-B6E2-4D01-80BE-BBD87F27DB5C}"/>
              </a:ext>
            </a:extLst>
          </p:cNvPr>
          <p:cNvSpPr/>
          <p:nvPr/>
        </p:nvSpPr>
        <p:spPr>
          <a:xfrm>
            <a:off x="7296949" y="6216628"/>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7" name="テキスト ボックス 96">
            <a:extLst>
              <a:ext uri="{FF2B5EF4-FFF2-40B4-BE49-F238E27FC236}">
                <a16:creationId xmlns:a16="http://schemas.microsoft.com/office/drawing/2014/main" id="{A8F61C6F-224C-4B5D-B10C-F58E7F8867E5}"/>
              </a:ext>
            </a:extLst>
          </p:cNvPr>
          <p:cNvSpPr txBox="1"/>
          <p:nvPr/>
        </p:nvSpPr>
        <p:spPr>
          <a:xfrm>
            <a:off x="7329605" y="6276292"/>
            <a:ext cx="2094689" cy="175176"/>
          </a:xfrm>
          <a:prstGeom prst="rect">
            <a:avLst/>
          </a:prstGeom>
          <a:noFill/>
        </p:spPr>
        <p:txBody>
          <a:bodyPr wrap="square" lIns="0" tIns="0" rIns="0" bIns="0">
            <a:spAutoFit/>
          </a:bodyPr>
          <a:lstStyle/>
          <a:p>
            <a:pPr defTabSz="353782">
              <a:lnSpc>
                <a:spcPts val="1408"/>
              </a:lnSpc>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民間の活躍を支える環境整備</a:t>
            </a:r>
          </a:p>
        </p:txBody>
      </p:sp>
      <p:sp>
        <p:nvSpPr>
          <p:cNvPr id="133" name="角丸四角形 65">
            <a:extLst>
              <a:ext uri="{FF2B5EF4-FFF2-40B4-BE49-F238E27FC236}">
                <a16:creationId xmlns:a16="http://schemas.microsoft.com/office/drawing/2014/main" id="{14A7589F-E0C8-4E8C-AF9C-8FC4B2A1CA4B}"/>
              </a:ext>
            </a:extLst>
          </p:cNvPr>
          <p:cNvSpPr/>
          <p:nvPr/>
        </p:nvSpPr>
        <p:spPr>
          <a:xfrm>
            <a:off x="9564081" y="6210556"/>
            <a:ext cx="2160000" cy="288000"/>
          </a:xfrm>
          <a:prstGeom prst="roundRect">
            <a:avLst>
              <a:gd name="adj" fmla="val 7429"/>
            </a:avLst>
          </a:prstGeom>
          <a:solidFill>
            <a:schemeClr val="bg1">
              <a:alpha val="70000"/>
            </a:schemeClr>
          </a:solidFill>
          <a:ln>
            <a:noFill/>
          </a:ln>
          <a:effectLst/>
          <a:scene3d>
            <a:camera prst="orthographicFront">
              <a:rot lat="0" lon="0" rev="0"/>
            </a:camera>
            <a:lightRig rig="threePt" dir="t">
              <a:rot lat="0" lon="0" rev="1200000"/>
            </a:lightRig>
          </a:scene3d>
          <a:sp3d/>
        </p:spPr>
        <p:txBody>
          <a:bodyPr lIns="99049" tIns="49524" rIns="99049" bIns="49524" rtlCol="0" anchor="ctr"/>
          <a:lstStyle/>
          <a:p>
            <a:pPr algn="ctr" defTabSz="990450">
              <a:lnSpc>
                <a:spcPts val="2123"/>
              </a:lnSpc>
              <a:defRPr/>
            </a:pPr>
            <a:endParaRPr kumimoji="0" lang="ja-JP" altLang="en-US" sz="1950"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98" name="テキスト ボックス 97">
            <a:extLst>
              <a:ext uri="{FF2B5EF4-FFF2-40B4-BE49-F238E27FC236}">
                <a16:creationId xmlns:a16="http://schemas.microsoft.com/office/drawing/2014/main" id="{DDF43F9F-36CE-4910-BBA4-794D9E0F82D2}"/>
              </a:ext>
            </a:extLst>
          </p:cNvPr>
          <p:cNvSpPr txBox="1"/>
          <p:nvPr/>
        </p:nvSpPr>
        <p:spPr>
          <a:xfrm>
            <a:off x="9624042" y="6275761"/>
            <a:ext cx="2040079" cy="175176"/>
          </a:xfrm>
          <a:prstGeom prst="rect">
            <a:avLst/>
          </a:prstGeom>
          <a:noFill/>
        </p:spPr>
        <p:txBody>
          <a:bodyPr wrap="square" lIns="0" tIns="0" rIns="0" bIns="0">
            <a:spAutoFit/>
          </a:bodyPr>
          <a:lstStyle/>
          <a:p>
            <a:pPr defTabSz="353782">
              <a:lnSpc>
                <a:spcPts val="1408"/>
              </a:lnSpc>
              <a:defRPr/>
            </a:pPr>
            <a:r>
              <a:rPr kumimoji="0" lang="ja-JP" altLang="en-US" sz="1100" b="1" u="sng">
                <a:solidFill>
                  <a:prstClr val="black"/>
                </a:solidFill>
                <a:latin typeface="UD デジタル 教科書体 N-B" panose="02020700000000000000" pitchFamily="17" charset="-128"/>
                <a:ea typeface="UD デジタル 教科書体 N-B" panose="02020700000000000000" pitchFamily="17" charset="-128"/>
              </a:rPr>
              <a:t>○ 公的賃貸住宅ストックの活用</a:t>
            </a:r>
          </a:p>
        </p:txBody>
      </p:sp>
      <p:sp>
        <p:nvSpPr>
          <p:cNvPr id="152" name="四角形: 角を丸くする 151">
            <a:extLst>
              <a:ext uri="{FF2B5EF4-FFF2-40B4-BE49-F238E27FC236}">
                <a16:creationId xmlns:a16="http://schemas.microsoft.com/office/drawing/2014/main" id="{2B34E518-E67B-4B16-8D02-B4D9873A56F2}"/>
              </a:ext>
            </a:extLst>
          </p:cNvPr>
          <p:cNvSpPr/>
          <p:nvPr/>
        </p:nvSpPr>
        <p:spPr>
          <a:xfrm>
            <a:off x="1658118" y="4419541"/>
            <a:ext cx="1440000" cy="615600"/>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3" name="四角形: 角を丸くする 152">
            <a:extLst>
              <a:ext uri="{FF2B5EF4-FFF2-40B4-BE49-F238E27FC236}">
                <a16:creationId xmlns:a16="http://schemas.microsoft.com/office/drawing/2014/main" id="{9D722847-7438-44D8-88DE-5DA9793D4F73}"/>
              </a:ext>
            </a:extLst>
          </p:cNvPr>
          <p:cNvSpPr/>
          <p:nvPr/>
        </p:nvSpPr>
        <p:spPr>
          <a:xfrm>
            <a:off x="3155833" y="4419562"/>
            <a:ext cx="1440000" cy="615559"/>
          </a:xfrm>
          <a:prstGeom prst="roundRect">
            <a:avLst>
              <a:gd name="adj" fmla="val 50000"/>
            </a:avLst>
          </a:prstGeom>
          <a:solidFill>
            <a:srgbClr val="FFD3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55" name="正方形/長方形 154">
            <a:extLst>
              <a:ext uri="{FF2B5EF4-FFF2-40B4-BE49-F238E27FC236}">
                <a16:creationId xmlns:a16="http://schemas.microsoft.com/office/drawing/2014/main" id="{6691030C-D870-4074-BADB-538EED56ACB2}"/>
              </a:ext>
            </a:extLst>
          </p:cNvPr>
          <p:cNvSpPr/>
          <p:nvPr/>
        </p:nvSpPr>
        <p:spPr>
          <a:xfrm>
            <a:off x="5045779" y="4724134"/>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大阪都市圏の中心として多様な都市機能が集積する地域</a:t>
            </a:r>
          </a:p>
        </p:txBody>
      </p:sp>
      <p:sp>
        <p:nvSpPr>
          <p:cNvPr id="156" name="正方形/長方形 155">
            <a:extLst>
              <a:ext uri="{FF2B5EF4-FFF2-40B4-BE49-F238E27FC236}">
                <a16:creationId xmlns:a16="http://schemas.microsoft.com/office/drawing/2014/main" id="{4FE8DA8B-6C5C-4153-AF4E-BA146538E0D4}"/>
              </a:ext>
            </a:extLst>
          </p:cNvPr>
          <p:cNvSpPr/>
          <p:nvPr/>
        </p:nvSpPr>
        <p:spPr>
          <a:xfrm>
            <a:off x="5045779" y="4993889"/>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木造住宅が密集する地域</a:t>
            </a:r>
          </a:p>
        </p:txBody>
      </p:sp>
      <p:sp>
        <p:nvSpPr>
          <p:cNvPr id="158" name="正方形/長方形 157">
            <a:extLst>
              <a:ext uri="{FF2B5EF4-FFF2-40B4-BE49-F238E27FC236}">
                <a16:creationId xmlns:a16="http://schemas.microsoft.com/office/drawing/2014/main" id="{E60948F5-CE48-4696-B3B5-B3BEDF84C13C}"/>
              </a:ext>
            </a:extLst>
          </p:cNvPr>
          <p:cNvSpPr/>
          <p:nvPr/>
        </p:nvSpPr>
        <p:spPr>
          <a:xfrm>
            <a:off x="5045779" y="5263645"/>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公営・改良住宅など公的賃貸住宅を多く有する地域</a:t>
            </a:r>
          </a:p>
        </p:txBody>
      </p:sp>
      <p:sp>
        <p:nvSpPr>
          <p:cNvPr id="159" name="正方形/長方形 158">
            <a:extLst>
              <a:ext uri="{FF2B5EF4-FFF2-40B4-BE49-F238E27FC236}">
                <a16:creationId xmlns:a16="http://schemas.microsoft.com/office/drawing/2014/main" id="{C7D91122-3A62-4D59-8BCC-C24A87477A7E}"/>
              </a:ext>
            </a:extLst>
          </p:cNvPr>
          <p:cNvSpPr/>
          <p:nvPr/>
        </p:nvSpPr>
        <p:spPr>
          <a:xfrm>
            <a:off x="8526289" y="4724134"/>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歴史的まちなみなどの景観資源がある地域</a:t>
            </a:r>
          </a:p>
        </p:txBody>
      </p:sp>
      <p:sp>
        <p:nvSpPr>
          <p:cNvPr id="160" name="正方形/長方形 159">
            <a:extLst>
              <a:ext uri="{FF2B5EF4-FFF2-40B4-BE49-F238E27FC236}">
                <a16:creationId xmlns:a16="http://schemas.microsoft.com/office/drawing/2014/main" id="{8E6B5AC8-3C80-418D-8299-34EED697D1A7}"/>
              </a:ext>
            </a:extLst>
          </p:cNvPr>
          <p:cNvSpPr/>
          <p:nvPr/>
        </p:nvSpPr>
        <p:spPr>
          <a:xfrm>
            <a:off x="8526289" y="4993889"/>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ニュータウンをはじめ、郊外に整備された住宅地</a:t>
            </a:r>
          </a:p>
        </p:txBody>
      </p:sp>
      <p:sp>
        <p:nvSpPr>
          <p:cNvPr id="161" name="正方形/長方形 160">
            <a:extLst>
              <a:ext uri="{FF2B5EF4-FFF2-40B4-BE49-F238E27FC236}">
                <a16:creationId xmlns:a16="http://schemas.microsoft.com/office/drawing/2014/main" id="{65DA892A-6918-4105-87FF-5110579BD569}"/>
              </a:ext>
            </a:extLst>
          </p:cNvPr>
          <p:cNvSpPr/>
          <p:nvPr/>
        </p:nvSpPr>
        <p:spPr>
          <a:xfrm>
            <a:off x="8532507" y="5263645"/>
            <a:ext cx="3420000" cy="216000"/>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r>
              <a:rPr lang="ja-JP" altLang="en-US" sz="1000">
                <a:solidFill>
                  <a:prstClr val="black"/>
                </a:solidFill>
                <a:latin typeface="UD デジタル 教科書体 N-B" panose="02020700000000000000" pitchFamily="17" charset="-128"/>
                <a:ea typeface="UD デジタル 教科書体 N-B" panose="02020700000000000000" pitchFamily="17" charset="-128"/>
              </a:rPr>
              <a:t>農山漁村など豊かな自然を有する地域</a:t>
            </a:r>
          </a:p>
        </p:txBody>
      </p:sp>
      <p:sp>
        <p:nvSpPr>
          <p:cNvPr id="162" name="テキスト ボックス 161">
            <a:extLst>
              <a:ext uri="{FF2B5EF4-FFF2-40B4-BE49-F238E27FC236}">
                <a16:creationId xmlns:a16="http://schemas.microsoft.com/office/drawing/2014/main" id="{AC2FA617-E7A0-4D9C-9105-7251F4B32BAB}"/>
              </a:ext>
            </a:extLst>
          </p:cNvPr>
          <p:cNvSpPr txBox="1"/>
          <p:nvPr/>
        </p:nvSpPr>
        <p:spPr>
          <a:xfrm>
            <a:off x="4917334" y="4555561"/>
            <a:ext cx="7200000" cy="153888"/>
          </a:xfrm>
          <a:prstGeom prst="rect">
            <a:avLst/>
          </a:prstGeom>
          <a:noFill/>
        </p:spPr>
        <p:txBody>
          <a:bodyPr wrap="square" lIns="0" tIns="0" rIns="0" bIns="0">
            <a:spAutoFit/>
          </a:bodyPr>
          <a:lstStyle/>
          <a:p>
            <a:pPr defTabSz="457200">
              <a:defRPr/>
            </a:pPr>
            <a:r>
              <a:rPr kumimoji="0" lang="ja-JP" altLang="en-US" sz="1000" spc="-50">
                <a:solidFill>
                  <a:prstClr val="black"/>
                </a:solidFill>
                <a:latin typeface="UD デジタル 教科書体 NP-R" panose="02020400000000000000" pitchFamily="18" charset="-128"/>
                <a:ea typeface="UD デジタル 教科書体 NP-R" panose="02020400000000000000" pitchFamily="18" charset="-128"/>
              </a:rPr>
              <a:t>まちのなりたちや変遷、特性を踏まえた６つの地域を取り上げ、大阪のそれぞれの地域において、その地域特性に応じた施策を展開</a:t>
            </a:r>
          </a:p>
        </p:txBody>
      </p:sp>
      <p:sp>
        <p:nvSpPr>
          <p:cNvPr id="164" name="四角形: 角を丸くする 163">
            <a:extLst>
              <a:ext uri="{FF2B5EF4-FFF2-40B4-BE49-F238E27FC236}">
                <a16:creationId xmlns:a16="http://schemas.microsoft.com/office/drawing/2014/main" id="{1323A63C-45FF-4675-A245-E2062DDABB32}"/>
              </a:ext>
            </a:extLst>
          </p:cNvPr>
          <p:cNvSpPr/>
          <p:nvPr/>
        </p:nvSpPr>
        <p:spPr>
          <a:xfrm>
            <a:off x="4776517" y="4356156"/>
            <a:ext cx="7296485" cy="1193816"/>
          </a:xfrm>
          <a:prstGeom prst="roundRect">
            <a:avLst>
              <a:gd name="adj" fmla="val 7391"/>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65" name="四角形: 角を丸くする 164">
            <a:extLst>
              <a:ext uri="{FF2B5EF4-FFF2-40B4-BE49-F238E27FC236}">
                <a16:creationId xmlns:a16="http://schemas.microsoft.com/office/drawing/2014/main" id="{2A6C0EEB-6E37-4704-92E3-537E945F721A}"/>
              </a:ext>
            </a:extLst>
          </p:cNvPr>
          <p:cNvSpPr/>
          <p:nvPr/>
        </p:nvSpPr>
        <p:spPr>
          <a:xfrm>
            <a:off x="4776517" y="5690652"/>
            <a:ext cx="7296485" cy="1080000"/>
          </a:xfrm>
          <a:prstGeom prst="roundRect">
            <a:avLst>
              <a:gd name="adj" fmla="val 7391"/>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91" name="四角形: 角を丸くする 90">
            <a:extLst>
              <a:ext uri="{FF2B5EF4-FFF2-40B4-BE49-F238E27FC236}">
                <a16:creationId xmlns:a16="http://schemas.microsoft.com/office/drawing/2014/main" id="{E9AC857D-37FF-4266-9A11-B734CC79396B}"/>
              </a:ext>
            </a:extLst>
          </p:cNvPr>
          <p:cNvSpPr/>
          <p:nvPr/>
        </p:nvSpPr>
        <p:spPr>
          <a:xfrm>
            <a:off x="4751125" y="5590792"/>
            <a:ext cx="1947119" cy="235714"/>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４章 各主体の役割と連携</a:t>
            </a:r>
            <a:endParaRPr kumimoji="0" lang="en-US" altLang="ja-JP"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103" name="正方形/長方形 102">
            <a:extLst>
              <a:ext uri="{FF2B5EF4-FFF2-40B4-BE49-F238E27FC236}">
                <a16:creationId xmlns:a16="http://schemas.microsoft.com/office/drawing/2014/main" id="{74D170DE-AB55-4D7E-951F-9123AF4386DF}"/>
              </a:ext>
            </a:extLst>
          </p:cNvPr>
          <p:cNvSpPr>
            <a:spLocks/>
          </p:cNvSpPr>
          <p:nvPr/>
        </p:nvSpPr>
        <p:spPr>
          <a:xfrm>
            <a:off x="0" y="662"/>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dirty="0">
                <a:solidFill>
                  <a:prstClr val="black"/>
                </a:solidFill>
                <a:latin typeface="UD デジタル 教科書体 NP-B" panose="02020700000000000000" pitchFamily="18" charset="-128"/>
                <a:ea typeface="UD デジタル 教科書体 NP-B" panose="02020700000000000000" pitchFamily="18" charset="-128"/>
                <a:cs typeface="Times New Roman"/>
              </a:rPr>
              <a:t>　「住まうビジョン・大阪」（素案）　概要</a:t>
            </a:r>
            <a:endParaRPr kumimoji="1" lang="ja-JP" altLang="en-US" sz="2800" b="1" i="0" u="none" strike="noStrike" kern="1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sp>
        <p:nvSpPr>
          <p:cNvPr id="163" name="四角形: 角を丸くする 162">
            <a:extLst>
              <a:ext uri="{FF2B5EF4-FFF2-40B4-BE49-F238E27FC236}">
                <a16:creationId xmlns:a16="http://schemas.microsoft.com/office/drawing/2014/main" id="{70AB549B-043B-4218-82A7-1B5AC1319041}"/>
              </a:ext>
            </a:extLst>
          </p:cNvPr>
          <p:cNvSpPr/>
          <p:nvPr/>
        </p:nvSpPr>
        <p:spPr>
          <a:xfrm>
            <a:off x="4776517" y="671865"/>
            <a:ext cx="7298669" cy="3564000"/>
          </a:xfrm>
          <a:prstGeom prst="roundRect">
            <a:avLst>
              <a:gd name="adj" fmla="val 2608"/>
            </a:avLst>
          </a:prstGeom>
          <a:noFill/>
          <a:ln w="12700">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17000" rIns="0" bIns="0" rtlCol="0" anchor="ctr"/>
          <a:lstStyle/>
          <a:p>
            <a:pPr marL="197770" indent="-196050" algn="ctr" defTabSz="457200">
              <a:defRPr/>
            </a:pPr>
            <a:endParaRPr kumimoji="0" lang="ja-JP" altLang="en-US" sz="1137">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14" name="正方形/長方形 113">
            <a:extLst>
              <a:ext uri="{FF2B5EF4-FFF2-40B4-BE49-F238E27FC236}">
                <a16:creationId xmlns:a16="http://schemas.microsoft.com/office/drawing/2014/main" id="{0644642A-BA8F-4ABE-BBE4-349A58B7BA25}"/>
              </a:ext>
            </a:extLst>
          </p:cNvPr>
          <p:cNvSpPr/>
          <p:nvPr/>
        </p:nvSpPr>
        <p:spPr>
          <a:xfrm>
            <a:off x="8480652" y="2525372"/>
            <a:ext cx="3492000" cy="1646205"/>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3" name="正方形/長方形 112">
            <a:extLst>
              <a:ext uri="{FF2B5EF4-FFF2-40B4-BE49-F238E27FC236}">
                <a16:creationId xmlns:a16="http://schemas.microsoft.com/office/drawing/2014/main" id="{C8C86880-DD8A-4337-A123-7AA12E3B8C41}"/>
              </a:ext>
            </a:extLst>
          </p:cNvPr>
          <p:cNvSpPr/>
          <p:nvPr/>
        </p:nvSpPr>
        <p:spPr>
          <a:xfrm>
            <a:off x="4870934" y="2528552"/>
            <a:ext cx="3492000" cy="1681649"/>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2" name="正方形/長方形 111">
            <a:extLst>
              <a:ext uri="{FF2B5EF4-FFF2-40B4-BE49-F238E27FC236}">
                <a16:creationId xmlns:a16="http://schemas.microsoft.com/office/drawing/2014/main" id="{FBFB6314-6238-4C70-9728-A0C6577A9988}"/>
              </a:ext>
            </a:extLst>
          </p:cNvPr>
          <p:cNvSpPr/>
          <p:nvPr/>
        </p:nvSpPr>
        <p:spPr>
          <a:xfrm>
            <a:off x="8480652" y="838839"/>
            <a:ext cx="3492000" cy="1647906"/>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11" name="正方形/長方形 110">
            <a:extLst>
              <a:ext uri="{FF2B5EF4-FFF2-40B4-BE49-F238E27FC236}">
                <a16:creationId xmlns:a16="http://schemas.microsoft.com/office/drawing/2014/main" id="{85D82020-AF0E-4E26-8FF0-80BC93B9208E}"/>
              </a:ext>
            </a:extLst>
          </p:cNvPr>
          <p:cNvSpPr/>
          <p:nvPr/>
        </p:nvSpPr>
        <p:spPr>
          <a:xfrm>
            <a:off x="4870934" y="838839"/>
            <a:ext cx="3492000" cy="1647906"/>
          </a:xfrm>
          <a:prstGeom prst="rect">
            <a:avLst/>
          </a:prstGeom>
          <a:solidFill>
            <a:srgbClr val="CBF1ED"/>
          </a:solidFill>
          <a:ln>
            <a:solidFill>
              <a:srgbClr val="CBF1E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2" name="四角形: 角を丸くする 1">
            <a:extLst>
              <a:ext uri="{FF2B5EF4-FFF2-40B4-BE49-F238E27FC236}">
                <a16:creationId xmlns:a16="http://schemas.microsoft.com/office/drawing/2014/main" id="{B5D761AA-64A0-4869-A451-31ED374C7CE1}"/>
              </a:ext>
            </a:extLst>
          </p:cNvPr>
          <p:cNvSpPr/>
          <p:nvPr/>
        </p:nvSpPr>
        <p:spPr>
          <a:xfrm>
            <a:off x="37408" y="1955702"/>
            <a:ext cx="2558883" cy="252000"/>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１章</a:t>
            </a:r>
            <a:r>
              <a:rPr kumimoji="0" lang="en-US" altLang="ja-JP" sz="1083">
                <a:solidFill>
                  <a:prstClr val="white"/>
                </a:solidFill>
                <a:latin typeface="UD デジタル 教科書体 N-B" panose="02020700000000000000" pitchFamily="17" charset="-128"/>
                <a:ea typeface="UD デジタル 教科書体 N-B" panose="02020700000000000000" pitchFamily="17" charset="-128"/>
              </a:rPr>
              <a:t> </a:t>
            </a: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住宅・建築政策の基本的な方針</a:t>
            </a:r>
          </a:p>
        </p:txBody>
      </p:sp>
      <p:sp>
        <p:nvSpPr>
          <p:cNvPr id="13" name="テキスト ボックス 12">
            <a:extLst>
              <a:ext uri="{FF2B5EF4-FFF2-40B4-BE49-F238E27FC236}">
                <a16:creationId xmlns:a16="http://schemas.microsoft.com/office/drawing/2014/main" id="{CF0C5E53-DA38-403D-841D-0C00857116F9}"/>
              </a:ext>
            </a:extLst>
          </p:cNvPr>
          <p:cNvSpPr txBox="1"/>
          <p:nvPr/>
        </p:nvSpPr>
        <p:spPr>
          <a:xfrm>
            <a:off x="132800" y="2252278"/>
            <a:ext cx="2321526" cy="184666"/>
          </a:xfrm>
          <a:prstGeom prst="rect">
            <a:avLst/>
          </a:prstGeom>
          <a:noFill/>
        </p:spPr>
        <p:txBody>
          <a:bodyPr wrap="square" lIns="0" tIns="0" rIns="0" bIns="0">
            <a:spAutoFit/>
          </a:bodyPr>
          <a:lstStyle/>
          <a:p>
            <a:pPr marL="228600" indent="-228600" defTabSz="457200">
              <a:buAutoNum type="arabicPeriod"/>
              <a:defRPr/>
            </a:pPr>
            <a:r>
              <a:rPr kumimoji="0" lang="ja-JP" altLang="en-US" sz="1200" b="1" kern="100">
                <a:latin typeface="UD デジタル 教科書体 NP-B" panose="02020700000000000000" pitchFamily="18" charset="-128"/>
                <a:ea typeface="UD デジタル 教科書体 NP-B" panose="02020700000000000000" pitchFamily="18" charset="-128"/>
                <a:cs typeface="Times New Roman"/>
              </a:rPr>
              <a:t>基本目標と政策展開の方向性</a:t>
            </a:r>
            <a:endParaRPr kumimoji="0" lang="en-US" altLang="ja-JP" sz="1200" b="1" kern="100">
              <a:latin typeface="UD デジタル 教科書体 NP-B" panose="02020700000000000000" pitchFamily="18" charset="-128"/>
              <a:ea typeface="UD デジタル 教科書体 NP-B" panose="02020700000000000000" pitchFamily="18" charset="-128"/>
              <a:cs typeface="Times New Roman"/>
            </a:endParaRPr>
          </a:p>
        </p:txBody>
      </p:sp>
      <p:sp>
        <p:nvSpPr>
          <p:cNvPr id="78" name="四角形: 角を丸くする 77">
            <a:extLst>
              <a:ext uri="{FF2B5EF4-FFF2-40B4-BE49-F238E27FC236}">
                <a16:creationId xmlns:a16="http://schemas.microsoft.com/office/drawing/2014/main" id="{9176F0A6-F973-4573-8062-596B0475BFFA}"/>
              </a:ext>
            </a:extLst>
          </p:cNvPr>
          <p:cNvSpPr/>
          <p:nvPr/>
        </p:nvSpPr>
        <p:spPr>
          <a:xfrm>
            <a:off x="4734049" y="575972"/>
            <a:ext cx="2328169" cy="238684"/>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２章 </a:t>
            </a:r>
            <a:r>
              <a:rPr kumimoji="0" lang="ja-JP" altLang="en-US"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rPr>
              <a:t>重点的に取り組むべき施策</a:t>
            </a:r>
            <a:endParaRPr kumimoji="0" lang="en-US" altLang="ja-JP"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83" name="テキスト ボックス 82">
            <a:extLst>
              <a:ext uri="{FF2B5EF4-FFF2-40B4-BE49-F238E27FC236}">
                <a16:creationId xmlns:a16="http://schemas.microsoft.com/office/drawing/2014/main" id="{950DFBA5-F51E-426C-92B9-B4C5D06ED400}"/>
              </a:ext>
            </a:extLst>
          </p:cNvPr>
          <p:cNvSpPr txBox="1"/>
          <p:nvPr/>
        </p:nvSpPr>
        <p:spPr>
          <a:xfrm>
            <a:off x="8480652" y="1874497"/>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自分らしいくらしを選択・創造できる環境の整備</a:t>
            </a:r>
          </a:p>
        </p:txBody>
      </p:sp>
      <p:sp>
        <p:nvSpPr>
          <p:cNvPr id="145" name="テキスト ボックス 144">
            <a:extLst>
              <a:ext uri="{FF2B5EF4-FFF2-40B4-BE49-F238E27FC236}">
                <a16:creationId xmlns:a16="http://schemas.microsoft.com/office/drawing/2014/main" id="{6E120328-A331-469B-AE81-6BE21AE91BB0}"/>
              </a:ext>
            </a:extLst>
          </p:cNvPr>
          <p:cNvSpPr txBox="1"/>
          <p:nvPr/>
        </p:nvSpPr>
        <p:spPr>
          <a:xfrm>
            <a:off x="5043393" y="1981979"/>
            <a:ext cx="3240000" cy="465961"/>
          </a:xfrm>
          <a:prstGeom prst="rect">
            <a:avLst/>
          </a:prstGeom>
          <a:noFill/>
        </p:spPr>
        <p:txBody>
          <a:bodyPr wrap="square" lIns="0" tIns="0" rIns="0" bIns="0">
            <a:spAutoFit/>
          </a:bodyPr>
          <a:lstStyle/>
          <a:p>
            <a:pPr marL="88900" indent="-88900"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・新技術を取り入れた住まいの普及促進</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・住宅・建築物の脱炭素化・省エネルギー化の推進</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・木造建築物の普及促進</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・既存住宅流通・リフォーム市場の環境整備・活性化</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47" name="テキスト ボックス 146">
            <a:extLst>
              <a:ext uri="{FF2B5EF4-FFF2-40B4-BE49-F238E27FC236}">
                <a16:creationId xmlns:a16="http://schemas.microsoft.com/office/drawing/2014/main" id="{32B24331-836A-4CC8-BEE7-0C983280E87F}"/>
              </a:ext>
            </a:extLst>
          </p:cNvPr>
          <p:cNvSpPr txBox="1"/>
          <p:nvPr/>
        </p:nvSpPr>
        <p:spPr>
          <a:xfrm>
            <a:off x="8643600" y="1170756"/>
            <a:ext cx="3348000" cy="692497"/>
          </a:xfrm>
          <a:prstGeom prst="rect">
            <a:avLst/>
          </a:prstGeom>
          <a:noFill/>
        </p:spPr>
        <p:txBody>
          <a:bodyPr wrap="square" lIns="0" tIns="0" rIns="0" bIns="0">
            <a:spAutoFit/>
          </a:bodyPr>
          <a:lstStyle/>
          <a:p>
            <a:pPr marL="90488" indent="-90488" defTabSz="457200">
              <a:defRPr/>
            </a:pPr>
            <a:r>
              <a:rPr lang="ja-JP" altLang="en-US" sz="900">
                <a:latin typeface="UD デジタル 教科書体 NP-R" panose="02020400000000000000" pitchFamily="18" charset="-128"/>
                <a:ea typeface="UD デジタル 教科書体 NP-R" panose="02020400000000000000" pitchFamily="18" charset="-128"/>
              </a:rPr>
              <a:t>・子育て世帯にやさしい住まい・住環境の形成</a:t>
            </a:r>
            <a:endParaRPr lang="en-US" altLang="ja-JP" sz="900">
              <a:latin typeface="UD デジタル 教科書体 NP-R" panose="02020400000000000000" pitchFamily="18" charset="-128"/>
              <a:ea typeface="UD デジタル 教科書体 NP-R" panose="02020400000000000000" pitchFamily="18" charset="-128"/>
            </a:endParaRPr>
          </a:p>
          <a:p>
            <a:pPr marL="90488" indent="-90488" defTabSz="457200">
              <a:defRPr/>
            </a:pPr>
            <a:r>
              <a:rPr lang="ja-JP" altLang="en-US" sz="900">
                <a:latin typeface="UD デジタル 教科書体 NP-R" panose="02020400000000000000" pitchFamily="18" charset="-128"/>
                <a:ea typeface="UD デジタル 教科書体 NP-R" panose="02020400000000000000" pitchFamily="18" charset="-128"/>
              </a:rPr>
              <a:t>・若者世代の活躍を支える住まい・住環境の形成</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・高齢者が元気にくらすことができる住まい・住環境の形成</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・障がい者が安心してくらすことができる住まい・住環境の形成</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・人々のつながりや交流が生まれる環境づくり</a:t>
            </a:r>
          </a:p>
        </p:txBody>
      </p:sp>
      <p:sp>
        <p:nvSpPr>
          <p:cNvPr id="148" name="テキスト ボックス 147">
            <a:extLst>
              <a:ext uri="{FF2B5EF4-FFF2-40B4-BE49-F238E27FC236}">
                <a16:creationId xmlns:a16="http://schemas.microsoft.com/office/drawing/2014/main" id="{C0D17754-4BC7-4019-A68E-080110323253}"/>
              </a:ext>
            </a:extLst>
          </p:cNvPr>
          <p:cNvSpPr txBox="1"/>
          <p:nvPr/>
        </p:nvSpPr>
        <p:spPr>
          <a:xfrm>
            <a:off x="8643600" y="2042106"/>
            <a:ext cx="3240000" cy="465961"/>
          </a:xfrm>
          <a:prstGeom prst="rect">
            <a:avLst/>
          </a:prstGeom>
          <a:noFill/>
        </p:spPr>
        <p:txBody>
          <a:bodyPr wrap="square" lIns="0" tIns="0" rIns="0" bIns="0">
            <a:spAutoFit/>
          </a:bodyPr>
          <a:lstStyle/>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a:t>
            </a:r>
            <a:r>
              <a:rPr lang="ja-JP" altLang="en-US" sz="900" spc="-100">
                <a:solidFill>
                  <a:prstClr val="black"/>
                </a:solidFill>
                <a:latin typeface="UD デジタル 教科書体 NP-R" panose="02020400000000000000" pitchFamily="18" charset="-128"/>
                <a:ea typeface="UD デジタル 教科書体 NP-R" panose="02020400000000000000" pitchFamily="18" charset="-128"/>
              </a:rPr>
              <a:t>住情報の提供や住教育の推進等、住まいに関して学ぶ機会の創出</a:t>
            </a:r>
            <a:endParaRPr lang="en-US" altLang="ja-JP" sz="900" spc="-1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・住まいに関する相談体制の充実</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・住生活関連産業やくらしを支える多様な担い手の確保と活動しやすい環境の整備</a:t>
            </a:r>
          </a:p>
        </p:txBody>
      </p:sp>
      <p:sp>
        <p:nvSpPr>
          <p:cNvPr id="149" name="テキスト ボックス 148">
            <a:extLst>
              <a:ext uri="{FF2B5EF4-FFF2-40B4-BE49-F238E27FC236}">
                <a16:creationId xmlns:a16="http://schemas.microsoft.com/office/drawing/2014/main" id="{EDA5924D-9B0D-4AAB-AE8B-D0210D2E0E69}"/>
              </a:ext>
            </a:extLst>
          </p:cNvPr>
          <p:cNvSpPr txBox="1"/>
          <p:nvPr/>
        </p:nvSpPr>
        <p:spPr>
          <a:xfrm>
            <a:off x="5034342" y="2937783"/>
            <a:ext cx="3240000" cy="465961"/>
          </a:xfrm>
          <a:prstGeom prst="rect">
            <a:avLst/>
          </a:prstGeom>
          <a:noFill/>
        </p:spPr>
        <p:txBody>
          <a:bodyPr wrap="square" lIns="0" tIns="0" rIns="0" bIns="0">
            <a:spAutoFit/>
          </a:bodyPr>
          <a:lstStyle/>
          <a:p>
            <a:pPr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・密集市街地の整備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・広域緊急交通路沿道建築物の耐震化の推進</a:t>
            </a: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・災害リスクを考慮したまちづくりの推進</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lnSpc>
                <a:spcPts val="900"/>
              </a:lnSpc>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・災害復興までを見据えた平時からの体制整備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50" name="テキスト ボックス 149">
            <a:extLst>
              <a:ext uri="{FF2B5EF4-FFF2-40B4-BE49-F238E27FC236}">
                <a16:creationId xmlns:a16="http://schemas.microsoft.com/office/drawing/2014/main" id="{33DC6761-FFA9-42C0-848E-EEB274E5DB56}"/>
              </a:ext>
            </a:extLst>
          </p:cNvPr>
          <p:cNvSpPr txBox="1"/>
          <p:nvPr/>
        </p:nvSpPr>
        <p:spPr>
          <a:xfrm>
            <a:off x="8643600" y="3081278"/>
            <a:ext cx="3097585" cy="415498"/>
          </a:xfrm>
          <a:prstGeom prst="rect">
            <a:avLst/>
          </a:prstGeom>
          <a:noFill/>
        </p:spPr>
        <p:txBody>
          <a:bodyPr wrap="square" lIns="0" tIns="0" rIns="0" bIns="0">
            <a:spAutoFit/>
          </a:bodyPr>
          <a:lstStyle/>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・住宅ストック全体を活用した居住の安定確保</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・民間賃貸住宅における居住の安定確保</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latin typeface="UD デジタル 教科書体 NP-R" panose="02020400000000000000" pitchFamily="18" charset="-128"/>
                <a:ea typeface="UD デジタル 教科書体 NP-R" panose="02020400000000000000" pitchFamily="18" charset="-128"/>
              </a:rPr>
              <a:t>・公的賃貸住宅の的確な供給とストックの有効活用</a:t>
            </a:r>
            <a:endParaRPr lang="en-US" altLang="ja-JP" sz="900">
              <a:latin typeface="UD デジタル 教科書体 NP-R" panose="02020400000000000000" pitchFamily="18" charset="-128"/>
              <a:ea typeface="UD デジタル 教科書体 NP-R" panose="02020400000000000000" pitchFamily="18" charset="-128"/>
            </a:endParaRPr>
          </a:p>
        </p:txBody>
      </p:sp>
      <p:sp>
        <p:nvSpPr>
          <p:cNvPr id="151" name="テキスト ボックス 150">
            <a:extLst>
              <a:ext uri="{FF2B5EF4-FFF2-40B4-BE49-F238E27FC236}">
                <a16:creationId xmlns:a16="http://schemas.microsoft.com/office/drawing/2014/main" id="{325CDAC9-F2B5-4AE3-BCAF-41BE0F06E76D}"/>
              </a:ext>
            </a:extLst>
          </p:cNvPr>
          <p:cNvSpPr txBox="1"/>
          <p:nvPr/>
        </p:nvSpPr>
        <p:spPr>
          <a:xfrm>
            <a:off x="8643600" y="3731137"/>
            <a:ext cx="2867392" cy="415498"/>
          </a:xfrm>
          <a:prstGeom prst="rect">
            <a:avLst/>
          </a:prstGeom>
          <a:noFill/>
        </p:spPr>
        <p:txBody>
          <a:bodyPr wrap="square" lIns="0" tIns="0" rIns="0" bIns="0">
            <a:spAutoFit/>
          </a:bodyPr>
          <a:lstStyle/>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・住生活関連産業の振興に向けた環境整備</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・建築分野における新技術の普及</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a:p>
            <a:pPr marL="92075" indent="-92075" defTabSz="457200">
              <a:defRPr/>
            </a:pPr>
            <a:r>
              <a:rPr lang="ja-JP" altLang="en-US" sz="900">
                <a:solidFill>
                  <a:prstClr val="black"/>
                </a:solidFill>
                <a:latin typeface="UD デジタル 教科書体 NP-R" panose="02020400000000000000" pitchFamily="18" charset="-128"/>
                <a:ea typeface="UD デジタル 教科書体 NP-R" panose="02020400000000000000" pitchFamily="18" charset="-128"/>
              </a:rPr>
              <a:t>・不動産取引等における差別の解消</a:t>
            </a:r>
            <a:endParaRPr lang="en-US" altLang="ja-JP" sz="900">
              <a:solidFill>
                <a:prstClr val="black"/>
              </a:solidFill>
              <a:latin typeface="UD デジタル 教科書体 NP-R" panose="02020400000000000000" pitchFamily="18" charset="-128"/>
              <a:ea typeface="UD デジタル 教科書体 NP-R" panose="02020400000000000000" pitchFamily="18" charset="-128"/>
            </a:endParaRPr>
          </a:p>
        </p:txBody>
      </p:sp>
      <p:sp>
        <p:nvSpPr>
          <p:cNvPr id="157" name="テキスト ボックス 156">
            <a:extLst>
              <a:ext uri="{FF2B5EF4-FFF2-40B4-BE49-F238E27FC236}">
                <a16:creationId xmlns:a16="http://schemas.microsoft.com/office/drawing/2014/main" id="{9DEFF338-0AAF-4F49-A34A-D91061FD33FA}"/>
              </a:ext>
            </a:extLst>
          </p:cNvPr>
          <p:cNvSpPr txBox="1"/>
          <p:nvPr/>
        </p:nvSpPr>
        <p:spPr>
          <a:xfrm>
            <a:off x="5034342" y="3587642"/>
            <a:ext cx="3240000" cy="642292"/>
          </a:xfrm>
          <a:prstGeom prst="rect">
            <a:avLst/>
          </a:prstGeom>
          <a:noFill/>
        </p:spPr>
        <p:txBody>
          <a:bodyPr wrap="square" lIns="0" tIns="0" rIns="0" bIns="0">
            <a:spAutoFit/>
          </a:bodyPr>
          <a:lstStyle/>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・住宅・建築物の耐震化のさらなる推進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・空家等の管理・除却の推進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・分譲マンションの管理適正化・再生円滑化</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・防犯性が高い住まいづくりの推進</a:t>
            </a:r>
            <a:endParaRPr lang="en-US" altLang="ja-JP" sz="900">
              <a:latin typeface="UD デジタル 教科書体 NP-R" panose="02020400000000000000" pitchFamily="18" charset="-128"/>
              <a:ea typeface="UD デジタル 教科書体 NP-R" panose="02020400000000000000" pitchFamily="18" charset="-128"/>
            </a:endParaRPr>
          </a:p>
          <a:p>
            <a:pPr marL="92075" indent="-92075" defTabSz="457200">
              <a:lnSpc>
                <a:spcPts val="1000"/>
              </a:lnSpc>
              <a:defRPr/>
            </a:pPr>
            <a:r>
              <a:rPr lang="ja-JP" altLang="en-US" sz="900">
                <a:latin typeface="UD デジタル 教科書体 NP-R" panose="02020400000000000000" pitchFamily="18" charset="-128"/>
                <a:ea typeface="UD デジタル 教科書体 NP-R" panose="02020400000000000000" pitchFamily="18" charset="-128"/>
              </a:rPr>
              <a:t>・建築基準関連の法令順守の徹底</a:t>
            </a:r>
            <a:endParaRPr lang="en-US" altLang="ja-JP" sz="900">
              <a:latin typeface="UD デジタル 教科書体 NP-R" panose="02020400000000000000" pitchFamily="18" charset="-128"/>
              <a:ea typeface="UD デジタル 教科書体 NP-R" panose="02020400000000000000" pitchFamily="18" charset="-128"/>
            </a:endParaRPr>
          </a:p>
        </p:txBody>
      </p:sp>
      <p:sp>
        <p:nvSpPr>
          <p:cNvPr id="139" name="テキスト ボックス 138">
            <a:extLst>
              <a:ext uri="{FF2B5EF4-FFF2-40B4-BE49-F238E27FC236}">
                <a16:creationId xmlns:a16="http://schemas.microsoft.com/office/drawing/2014/main" id="{235FD186-F237-4A9F-8D87-28CD37A492AC}"/>
              </a:ext>
            </a:extLst>
          </p:cNvPr>
          <p:cNvSpPr txBox="1"/>
          <p:nvPr/>
        </p:nvSpPr>
        <p:spPr>
          <a:xfrm>
            <a:off x="5043393" y="1225506"/>
            <a:ext cx="3240000" cy="581378"/>
          </a:xfrm>
          <a:prstGeom prst="rect">
            <a:avLst/>
          </a:prstGeom>
          <a:noFill/>
        </p:spPr>
        <p:txBody>
          <a:bodyPr wrap="square" lIns="0" tIns="0" rIns="0" bIns="0">
            <a:spAutoFit/>
          </a:bodyPr>
          <a:lstStyle/>
          <a:p>
            <a:pPr marL="88900" indent="-88900" defTabSz="457200">
              <a:lnSpc>
                <a:spcPts val="900"/>
              </a:lnSpc>
              <a:defRPr/>
            </a:pPr>
            <a:r>
              <a:rPr lang="ja-JP" altLang="en-US" sz="900">
                <a:latin typeface="UD デジタル 教科書体 NP-R" panose="02020400000000000000" pitchFamily="18" charset="-128"/>
                <a:ea typeface="UD デジタル 教科書体 NP-R" panose="02020400000000000000" pitchFamily="18" charset="-128"/>
              </a:rPr>
              <a:t>・世界に誇れる景観づくり</a:t>
            </a:r>
            <a:endParaRPr lang="en-US" altLang="ja-JP" sz="900">
              <a:latin typeface="UD デジタル 教科書体 NP-R" panose="02020400000000000000" pitchFamily="18" charset="-128"/>
              <a:ea typeface="UD デジタル 教科書体 NP-R" panose="02020400000000000000" pitchFamily="18" charset="-128"/>
            </a:endParaRPr>
          </a:p>
          <a:p>
            <a:pPr marL="88900" indent="-88900" defTabSz="457200">
              <a:lnSpc>
                <a:spcPts val="900"/>
              </a:lnSpc>
              <a:defRPr/>
            </a:pPr>
            <a:r>
              <a:rPr lang="ja-JP" altLang="en-US" sz="900">
                <a:latin typeface="UD デジタル 教科書体 NP-R" panose="02020400000000000000" pitchFamily="18" charset="-128"/>
                <a:ea typeface="UD デジタル 教科書体 NP-R" panose="02020400000000000000" pitchFamily="18" charset="-128"/>
              </a:rPr>
              <a:t>・ユニバーサルデザインのまちづくりの推進</a:t>
            </a:r>
            <a:endParaRPr lang="en-US" altLang="ja-JP" sz="90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a:latin typeface="UD デジタル 教科書体 NP-R" panose="02020400000000000000" pitchFamily="18" charset="-128"/>
                <a:ea typeface="UD デジタル 教科書体 NP-R" panose="02020400000000000000" pitchFamily="18" charset="-128"/>
              </a:rPr>
              <a:t>・快適で利便性の高いまちづくりの推進</a:t>
            </a:r>
            <a:endParaRPr lang="en-US" altLang="ja-JP" sz="90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a:latin typeface="UD デジタル 教科書体 NP-R" panose="02020400000000000000" pitchFamily="18" charset="-128"/>
                <a:ea typeface="UD デジタル 教科書体 NP-R" panose="02020400000000000000" pitchFamily="18" charset="-128"/>
              </a:rPr>
              <a:t>・地域資源を活用したまちづくりの推進</a:t>
            </a:r>
            <a:endParaRPr lang="en-US" altLang="ja-JP" sz="900">
              <a:latin typeface="UD デジタル 教科書体 NP-R" panose="02020400000000000000" pitchFamily="18" charset="-128"/>
              <a:ea typeface="UD デジタル 教科書体 NP-R" panose="02020400000000000000" pitchFamily="18" charset="-128"/>
            </a:endParaRPr>
          </a:p>
          <a:p>
            <a:pPr marL="90488" indent="-90488" defTabSz="457200">
              <a:lnSpc>
                <a:spcPts val="900"/>
              </a:lnSpc>
              <a:defRPr/>
            </a:pPr>
            <a:r>
              <a:rPr lang="ja-JP" altLang="en-US" sz="900">
                <a:latin typeface="UD デジタル 教科書体 NP-R" panose="02020400000000000000" pitchFamily="18" charset="-128"/>
                <a:ea typeface="UD デジタル 教科書体 NP-R" panose="02020400000000000000" pitchFamily="18" charset="-128"/>
              </a:rPr>
              <a:t>・みどりあふれる住環境の形成</a:t>
            </a:r>
            <a:endParaRPr lang="en-US" altLang="ja-JP" sz="900">
              <a:latin typeface="UD デジタル 教科書体 NP-R" panose="02020400000000000000" pitchFamily="18" charset="-128"/>
              <a:ea typeface="UD デジタル 教科書体 NP-R" panose="02020400000000000000" pitchFamily="18" charset="-128"/>
            </a:endParaRPr>
          </a:p>
        </p:txBody>
      </p:sp>
      <p:sp>
        <p:nvSpPr>
          <p:cNvPr id="118" name="角丸四角形 65">
            <a:extLst>
              <a:ext uri="{FF2B5EF4-FFF2-40B4-BE49-F238E27FC236}">
                <a16:creationId xmlns:a16="http://schemas.microsoft.com/office/drawing/2014/main" id="{92A08431-57AC-47A6-ABC7-179C7AE761BF}"/>
              </a:ext>
            </a:extLst>
          </p:cNvPr>
          <p:cNvSpPr/>
          <p:nvPr/>
        </p:nvSpPr>
        <p:spPr>
          <a:xfrm>
            <a:off x="4870934" y="838839"/>
            <a:ext cx="2340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1" name="テキスト ボックス 70">
            <a:extLst>
              <a:ext uri="{FF2B5EF4-FFF2-40B4-BE49-F238E27FC236}">
                <a16:creationId xmlns:a16="http://schemas.microsoft.com/office/drawing/2014/main" id="{9A3F762E-3081-4997-9492-86A38045A1AC}"/>
              </a:ext>
            </a:extLst>
          </p:cNvPr>
          <p:cNvSpPr txBox="1"/>
          <p:nvPr/>
        </p:nvSpPr>
        <p:spPr>
          <a:xfrm>
            <a:off x="4917334" y="858632"/>
            <a:ext cx="2055391"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１</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国内外から人々を惹きつける</a:t>
            </a:r>
            <a:endPar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0" name="角丸四角形 65">
            <a:extLst>
              <a:ext uri="{FF2B5EF4-FFF2-40B4-BE49-F238E27FC236}">
                <a16:creationId xmlns:a16="http://schemas.microsoft.com/office/drawing/2014/main" id="{548B901F-CF5E-4FC4-B58F-7440457F23C3}"/>
              </a:ext>
            </a:extLst>
          </p:cNvPr>
          <p:cNvSpPr/>
          <p:nvPr/>
        </p:nvSpPr>
        <p:spPr>
          <a:xfrm>
            <a:off x="8480652" y="815979"/>
            <a:ext cx="2196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2" name="テキスト ボックス 71">
            <a:extLst>
              <a:ext uri="{FF2B5EF4-FFF2-40B4-BE49-F238E27FC236}">
                <a16:creationId xmlns:a16="http://schemas.microsoft.com/office/drawing/2014/main" id="{6085FFE0-AD99-486E-AE6C-7264FB493E7F}"/>
              </a:ext>
            </a:extLst>
          </p:cNvPr>
          <p:cNvSpPr txBox="1"/>
          <p:nvPr/>
        </p:nvSpPr>
        <p:spPr>
          <a:xfrm>
            <a:off x="8533250" y="835772"/>
            <a:ext cx="1931550"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２</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多様なくらしを実現できる</a:t>
            </a:r>
            <a:endParaRPr kumimoji="0" lang="ja-JP" altLang="en-US" sz="1100" u="sng" dirty="0">
              <a:solidFill>
                <a:prstClr val="black"/>
              </a:solidFill>
              <a:latin typeface="游ゴシック" panose="020F0502020204030204"/>
              <a:ea typeface="游ゴシック" panose="020B0400000000000000" pitchFamily="50" charset="-128"/>
            </a:endParaRPr>
          </a:p>
        </p:txBody>
      </p:sp>
      <p:sp>
        <p:nvSpPr>
          <p:cNvPr id="122" name="角丸四角形 65">
            <a:extLst>
              <a:ext uri="{FF2B5EF4-FFF2-40B4-BE49-F238E27FC236}">
                <a16:creationId xmlns:a16="http://schemas.microsoft.com/office/drawing/2014/main" id="{0720BCD9-1145-4425-AA83-D90663141B91}"/>
              </a:ext>
            </a:extLst>
          </p:cNvPr>
          <p:cNvSpPr/>
          <p:nvPr/>
        </p:nvSpPr>
        <p:spPr>
          <a:xfrm>
            <a:off x="4870934" y="2528552"/>
            <a:ext cx="1980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3" name="テキスト ボックス 72">
            <a:extLst>
              <a:ext uri="{FF2B5EF4-FFF2-40B4-BE49-F238E27FC236}">
                <a16:creationId xmlns:a16="http://schemas.microsoft.com/office/drawing/2014/main" id="{7B0EA0FA-F056-43AB-AE03-5A90EB1820C8}"/>
              </a:ext>
            </a:extLst>
          </p:cNvPr>
          <p:cNvSpPr txBox="1"/>
          <p:nvPr/>
        </p:nvSpPr>
        <p:spPr>
          <a:xfrm>
            <a:off x="4917334" y="2547640"/>
            <a:ext cx="1629516"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３</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安全なくらしを支える</a:t>
            </a:r>
            <a:endPar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7" name="角丸四角形 65">
            <a:extLst>
              <a:ext uri="{FF2B5EF4-FFF2-40B4-BE49-F238E27FC236}">
                <a16:creationId xmlns:a16="http://schemas.microsoft.com/office/drawing/2014/main" id="{C66A8180-D664-4445-9A4E-2FFE5FD3F76F}"/>
              </a:ext>
            </a:extLst>
          </p:cNvPr>
          <p:cNvSpPr/>
          <p:nvPr/>
        </p:nvSpPr>
        <p:spPr>
          <a:xfrm>
            <a:off x="8480652" y="2528552"/>
            <a:ext cx="2304000" cy="198000"/>
          </a:xfrm>
          <a:prstGeom prst="roundRect">
            <a:avLst>
              <a:gd name="adj" fmla="val 7429"/>
            </a:avLst>
          </a:prstGeom>
          <a:solidFill>
            <a:srgbClr val="98DDD5"/>
          </a:solidFill>
          <a:ln w="25400">
            <a:solidFill>
              <a:schemeClr val="bg1"/>
            </a:solidFill>
          </a:ln>
          <a:effectLst/>
          <a:scene3d>
            <a:camera prst="orthographicFront">
              <a:rot lat="0" lon="0" rev="0"/>
            </a:camera>
            <a:lightRig rig="threePt" dir="t">
              <a:rot lat="0" lon="0" rev="1200000"/>
            </a:lightRig>
          </a:scene3d>
          <a:sp3d/>
        </p:spPr>
        <p:txBody>
          <a:bodyPr lIns="91430" tIns="45714" rIns="91430" bIns="45714" rtlCol="0" anchor="ctr"/>
          <a:lstStyle/>
          <a:p>
            <a:pPr algn="ctr" defTabSz="914290">
              <a:lnSpc>
                <a:spcPts val="1960"/>
              </a:lnSpc>
              <a:defRPr/>
            </a:pPr>
            <a:endParaRPr lang="ja-JP" altLang="en-US" kern="0">
              <a:solidFill>
                <a:prstClr val="white"/>
              </a:solidFill>
              <a:latin typeface="UD デジタル 教科書体 NK-B" panose="02020700000000000000" pitchFamily="18" charset="-128"/>
              <a:ea typeface="UD デジタル 教科書体 NK-B" panose="02020700000000000000" pitchFamily="18" charset="-128"/>
              <a:cs typeface="Meiryo UI" panose="020B0604030504040204" pitchFamily="50" charset="-128"/>
            </a:endParaRPr>
          </a:p>
        </p:txBody>
      </p:sp>
      <p:sp>
        <p:nvSpPr>
          <p:cNvPr id="74" name="テキスト ボックス 73">
            <a:extLst>
              <a:ext uri="{FF2B5EF4-FFF2-40B4-BE49-F238E27FC236}">
                <a16:creationId xmlns:a16="http://schemas.microsoft.com/office/drawing/2014/main" id="{A188F9A3-0453-4091-A752-25DDBACE9A3F}"/>
              </a:ext>
            </a:extLst>
          </p:cNvPr>
          <p:cNvSpPr txBox="1"/>
          <p:nvPr/>
        </p:nvSpPr>
        <p:spPr>
          <a:xfrm>
            <a:off x="8533250" y="2547640"/>
            <a:ext cx="2077599" cy="169277"/>
          </a:xfrm>
          <a:prstGeom prst="rect">
            <a:avLst/>
          </a:prstGeom>
          <a:noFill/>
        </p:spPr>
        <p:txBody>
          <a:bodyPr wrap="square" lIns="0" tIns="0" rIns="0" bIns="0">
            <a:spAutoFit/>
          </a:bodyPr>
          <a:lstStyle/>
          <a:p>
            <a:pPr marL="197770" indent="-196050" defTabSz="457200">
              <a:defRPr/>
            </a:pP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４</a:t>
            </a:r>
            <a:r>
              <a:rPr kumimoji="0" lang="en-US" altLang="ja-JP" sz="1100" u="sng" dirty="0">
                <a:solidFill>
                  <a:prstClr val="black"/>
                </a:solidFill>
                <a:latin typeface="UD デジタル 教科書体 N-B" panose="02020700000000000000" pitchFamily="17" charset="-128"/>
                <a:ea typeface="UD デジタル 教科書体 N-B" panose="02020700000000000000" pitchFamily="17" charset="-128"/>
              </a:rPr>
              <a:t>.</a:t>
            </a:r>
            <a:r>
              <a:rPr kumimoji="0" lang="ja-JP" altLang="en-US" sz="1100" u="sng" dirty="0">
                <a:solidFill>
                  <a:prstClr val="black"/>
                </a:solidFill>
                <a:latin typeface="UD デジタル 教科書体 N-B" panose="02020700000000000000" pitchFamily="17" charset="-128"/>
                <a:ea typeface="UD デジタル 教科書体 N-B" panose="02020700000000000000" pitchFamily="17" charset="-128"/>
              </a:rPr>
              <a:t>安心してくらすことができる</a:t>
            </a:r>
            <a:endParaRPr kumimoji="0" lang="ja-JP" altLang="en-US" sz="1100" u="sng" dirty="0">
              <a:solidFill>
                <a:prstClr val="black"/>
              </a:solidFill>
              <a:latin typeface="游ゴシック" panose="020F0502020204030204"/>
              <a:ea typeface="游ゴシック" panose="020B0400000000000000" pitchFamily="50" charset="-128"/>
            </a:endParaRPr>
          </a:p>
        </p:txBody>
      </p:sp>
      <p:sp>
        <p:nvSpPr>
          <p:cNvPr id="110" name="四角形: 角を丸くする 109">
            <a:extLst>
              <a:ext uri="{FF2B5EF4-FFF2-40B4-BE49-F238E27FC236}">
                <a16:creationId xmlns:a16="http://schemas.microsoft.com/office/drawing/2014/main" id="{17341FE7-844D-46B4-90D1-9AD98820FEEB}"/>
              </a:ext>
            </a:extLst>
          </p:cNvPr>
          <p:cNvSpPr/>
          <p:nvPr/>
        </p:nvSpPr>
        <p:spPr>
          <a:xfrm>
            <a:off x="4734049" y="4269562"/>
            <a:ext cx="2328169" cy="259009"/>
          </a:xfrm>
          <a:prstGeom prst="roundRect">
            <a:avLst>
              <a:gd name="adj" fmla="val 50000"/>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200">
              <a:defRPr/>
            </a:pPr>
            <a:r>
              <a:rPr kumimoji="0" lang="ja-JP" altLang="en-US" sz="1083">
                <a:solidFill>
                  <a:prstClr val="white"/>
                </a:solidFill>
                <a:latin typeface="UD デジタル 教科書体 N-B" panose="02020700000000000000" pitchFamily="17" charset="-128"/>
                <a:ea typeface="UD デジタル 教科書体 N-B" panose="02020700000000000000" pitchFamily="17" charset="-128"/>
              </a:rPr>
              <a:t>３章 地域特性を踏まえた施策</a:t>
            </a:r>
            <a:endParaRPr kumimoji="0" lang="en-US" altLang="ja-JP" sz="1083" b="1" kern="100">
              <a:solidFill>
                <a:prstClr val="white"/>
              </a:solidFill>
              <a:latin typeface="UD デジタル 教科書体 NP-B" panose="02020700000000000000" pitchFamily="18" charset="-128"/>
              <a:ea typeface="UD デジタル 教科書体 NP-B" panose="02020700000000000000" pitchFamily="18" charset="-128"/>
              <a:cs typeface="Times New Roman"/>
            </a:endParaRPr>
          </a:p>
        </p:txBody>
      </p:sp>
      <p:sp>
        <p:nvSpPr>
          <p:cNvPr id="104" name="Text Box 2">
            <a:extLst>
              <a:ext uri="{FF2B5EF4-FFF2-40B4-BE49-F238E27FC236}">
                <a16:creationId xmlns:a16="http://schemas.microsoft.com/office/drawing/2014/main" id="{70A4435A-86DD-4A63-ABF3-B18223A40CB1}"/>
              </a:ext>
            </a:extLst>
          </p:cNvPr>
          <p:cNvSpPr txBox="1">
            <a:spLocks noChangeArrowheads="1"/>
          </p:cNvSpPr>
          <p:nvPr/>
        </p:nvSpPr>
        <p:spPr bwMode="auto">
          <a:xfrm>
            <a:off x="10003722" y="6479485"/>
            <a:ext cx="21336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CD1E3EF9-C8F1-45E4-AD9D-B4C5D7756A5D}" type="slidenum">
              <a:rPr kumimoji="1" lang="en-US" altLang="ja-JP" sz="12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rPr>
              <a:pPr marL="0" marR="0" lvl="0" indent="0" algn="r" defTabSz="914400" rtl="0" eaLnBrk="1" fontAlgn="auto" latinLnBrk="0" hangingPunct="1">
                <a:lnSpc>
                  <a:spcPct val="10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2</a:t>
            </a:fld>
            <a:endParaRPr kumimoji="1" lang="en-US" altLang="ja-JP" sz="12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21" name="正方形/長方形 120">
            <a:extLst>
              <a:ext uri="{FF2B5EF4-FFF2-40B4-BE49-F238E27FC236}">
                <a16:creationId xmlns:a16="http://schemas.microsoft.com/office/drawing/2014/main" id="{23E28C6B-62F0-46D3-884E-64A1773E1A6C}"/>
              </a:ext>
            </a:extLst>
          </p:cNvPr>
          <p:cNvSpPr>
            <a:spLocks/>
          </p:cNvSpPr>
          <p:nvPr/>
        </p:nvSpPr>
        <p:spPr>
          <a:xfrm>
            <a:off x="132800" y="664961"/>
            <a:ext cx="4571645" cy="1208326"/>
          </a:xfrm>
          <a:prstGeom prst="rect">
            <a:avLst/>
          </a:prstGeom>
          <a:solidFill>
            <a:schemeClr val="accent4">
              <a:lumMod val="40000"/>
              <a:lumOff val="60000"/>
            </a:schemeClr>
          </a:solidFill>
          <a:ln w="9525" cap="flat" cmpd="dbl" algn="ctr">
            <a:noFill/>
            <a:prstDash val="solid"/>
          </a:ln>
          <a:effectLst/>
        </p:spPr>
        <p:txBody>
          <a:bodyPr rot="0" spcFirstLastPara="0" vert="horz" wrap="square" lIns="72000" tIns="180000" rIns="72000" bIns="36000" numCol="1" spcCol="0" rtlCol="0" fromWordArt="0" anchor="t" anchorCtr="0" forceAA="0" compatLnSpc="1">
            <a:prstTxWarp prst="textNoShape">
              <a:avLst/>
            </a:prstTxWarp>
            <a:noAutofit/>
          </a:bodyPr>
          <a:lstStyle/>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kumimoji="1" lang="ja-JP" altLang="en-US"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rPr>
              <a:t>多様な主体の連携による住まい・まちづくりの推進に向け、“ともにつくろう”を目標に設定</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kumimoji="1" lang="ja-JP" altLang="en-US"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rPr>
              <a:t>万博レガシーを最大限活かした取組を展開</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a:p>
            <a:pPr marL="296863" marR="0" lvl="0" indent="-204788" algn="just" defTabSz="914290" rtl="0" eaLnBrk="1" fontAlgn="auto" latinLnBrk="0" hangingPunct="1">
              <a:lnSpc>
                <a:spcPct val="100000"/>
              </a:lnSpc>
              <a:spcBef>
                <a:spcPts val="300"/>
              </a:spcBef>
              <a:spcAft>
                <a:spcPts val="0"/>
              </a:spcAft>
              <a:buClrTx/>
              <a:buSzTx/>
              <a:buFontTx/>
              <a:buAutoNum type="circleNumDbPlain"/>
              <a:tabLst/>
              <a:defRPr/>
            </a:pPr>
            <a:r>
              <a:rPr lang="ja-JP" altLang="en-US" sz="1050" b="1" kern="100">
                <a:latin typeface="UD デジタル 教科書体 NK-B" panose="02020700000000000000" pitchFamily="18" charset="-128"/>
                <a:ea typeface="UD デジタル 教科書体 NK-B" panose="02020700000000000000" pitchFamily="18" charset="-128"/>
                <a:cs typeface="Times New Roman"/>
              </a:rPr>
              <a:t>広域自治体である大阪府として、「市町村支援の強化」「民間の活躍を支える環境整備」「公的賃貸住宅ストックの活用」に重点的に取り組むことを打ち出し</a:t>
            </a:r>
            <a:endParaRPr kumimoji="1" lang="en-US" altLang="ja-JP" sz="1050" b="1" i="0" u="none" strike="noStrike" kern="100" cap="none" normalizeH="0" baseline="0" noProof="0">
              <a:ln>
                <a:noFill/>
              </a:ln>
              <a:effectLst/>
              <a:uLnTx/>
              <a:uFillTx/>
              <a:latin typeface="UD デジタル 教科書体 NK-B" panose="02020700000000000000" pitchFamily="18" charset="-128"/>
              <a:ea typeface="UD デジタル 教科書体 NK-B" panose="02020700000000000000" pitchFamily="18" charset="-128"/>
              <a:cs typeface="Times New Roman"/>
            </a:endParaRPr>
          </a:p>
        </p:txBody>
      </p:sp>
      <p:sp>
        <p:nvSpPr>
          <p:cNvPr id="115" name="正方形/長方形 114">
            <a:extLst>
              <a:ext uri="{FF2B5EF4-FFF2-40B4-BE49-F238E27FC236}">
                <a16:creationId xmlns:a16="http://schemas.microsoft.com/office/drawing/2014/main" id="{2A5D54ED-912D-431A-A82D-7A3FE1262B69}"/>
              </a:ext>
            </a:extLst>
          </p:cNvPr>
          <p:cNvSpPr>
            <a:spLocks/>
          </p:cNvSpPr>
          <p:nvPr/>
        </p:nvSpPr>
        <p:spPr>
          <a:xfrm>
            <a:off x="143471" y="584672"/>
            <a:ext cx="900000" cy="180000"/>
          </a:xfrm>
          <a:prstGeom prst="rect">
            <a:avLst/>
          </a:prstGeom>
          <a:noFill/>
          <a:ln w="9525" cap="flat" cmpd="dbl" algn="ctr">
            <a:no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defTabSz="914290" rtl="0" eaLnBrk="1" fontAlgn="auto" latinLnBrk="0" hangingPunct="1">
              <a:lnSpc>
                <a:spcPct val="100000"/>
              </a:lnSpc>
              <a:spcBef>
                <a:spcPts val="0"/>
              </a:spcBef>
              <a:spcAft>
                <a:spcPts val="0"/>
              </a:spcAft>
              <a:buClrTx/>
              <a:buSzTx/>
              <a:buFontTx/>
              <a:buNone/>
              <a:tabLst/>
              <a:defRPr/>
            </a:pPr>
            <a:r>
              <a:rPr kumimoji="1" lang="en-US" altLang="ja-JP" sz="1400" b="1" i="0" u="sng" strike="noStrike" kern="100" cap="none" spc="-150" normalizeH="0" noProof="0">
                <a:ln>
                  <a:noFill/>
                </a:ln>
                <a:solidFill>
                  <a:srgbClr val="FF0000"/>
                </a:solidFill>
                <a:effectLst>
                  <a:innerShdw blurRad="63500" dist="50800" dir="18900000">
                    <a:prstClr val="black">
                      <a:alpha val="50000"/>
                    </a:prstClr>
                  </a:innerShdw>
                </a:effectLst>
                <a:uLnTx/>
                <a:uFillTx/>
                <a:latin typeface="UD デジタル 教科書体 NK-B" panose="02020700000000000000" pitchFamily="18" charset="-128"/>
                <a:ea typeface="UD デジタル 教科書体 NK-B" panose="02020700000000000000" pitchFamily="18" charset="-128"/>
                <a:cs typeface="Times New Roman"/>
              </a:rPr>
              <a:t>Point</a:t>
            </a:r>
          </a:p>
        </p:txBody>
      </p:sp>
      <p:sp>
        <p:nvSpPr>
          <p:cNvPr id="126" name="テキスト ボックス 125">
            <a:extLst>
              <a:ext uri="{FF2B5EF4-FFF2-40B4-BE49-F238E27FC236}">
                <a16:creationId xmlns:a16="http://schemas.microsoft.com/office/drawing/2014/main" id="{043CA164-5620-428F-A785-8EC521192763}"/>
              </a:ext>
            </a:extLst>
          </p:cNvPr>
          <p:cNvSpPr txBox="1"/>
          <p:nvPr/>
        </p:nvSpPr>
        <p:spPr>
          <a:xfrm>
            <a:off x="4917334" y="5839779"/>
            <a:ext cx="7200000" cy="153888"/>
          </a:xfrm>
          <a:prstGeom prst="rect">
            <a:avLst/>
          </a:prstGeom>
          <a:noFill/>
        </p:spPr>
        <p:txBody>
          <a:bodyPr wrap="square" lIns="0" tIns="0" rIns="0" bIns="0">
            <a:spAutoFit/>
          </a:bodyPr>
          <a:lstStyle/>
          <a:p>
            <a:pPr algn="just" defTabSz="457200">
              <a:defRPr/>
            </a:pPr>
            <a:r>
              <a:rPr kumimoji="0" lang="ja-JP" altLang="en-US"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住まいまちづくりの主役である府民をはじめ、民間事業者、</a:t>
            </a:r>
            <a:r>
              <a:rPr kumimoji="0" lang="en-US" altLang="ja-JP"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NPO</a:t>
            </a:r>
            <a:r>
              <a:rPr kumimoji="0" lang="ja-JP" altLang="en-US"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rPr>
              <a:t>、行政、公的団体等の役割分担と連携を位置づけ</a:t>
            </a:r>
            <a:endParaRPr kumimoji="0" lang="ja-JP" altLang="ja-JP" sz="1000" kern="100">
              <a:solidFill>
                <a:prstClr val="black"/>
              </a:solidFill>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p:txBody>
      </p:sp>
      <p:sp>
        <p:nvSpPr>
          <p:cNvPr id="79" name="テキスト ボックス 78">
            <a:extLst>
              <a:ext uri="{FF2B5EF4-FFF2-40B4-BE49-F238E27FC236}">
                <a16:creationId xmlns:a16="http://schemas.microsoft.com/office/drawing/2014/main" id="{0C6CA82E-5379-4BA0-A7AF-C0A2B63AE3CC}"/>
              </a:ext>
            </a:extLst>
          </p:cNvPr>
          <p:cNvSpPr txBox="1"/>
          <p:nvPr/>
        </p:nvSpPr>
        <p:spPr>
          <a:xfrm>
            <a:off x="4870933" y="1065660"/>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魅力的で居心地の良い住環境の形成とまちづくりの推進</a:t>
            </a:r>
          </a:p>
        </p:txBody>
      </p:sp>
      <p:sp>
        <p:nvSpPr>
          <p:cNvPr id="80" name="テキスト ボックス 79">
            <a:extLst>
              <a:ext uri="{FF2B5EF4-FFF2-40B4-BE49-F238E27FC236}">
                <a16:creationId xmlns:a16="http://schemas.microsoft.com/office/drawing/2014/main" id="{2402FE52-6CC3-466D-926E-DD07D2B8BDCE}"/>
              </a:ext>
            </a:extLst>
          </p:cNvPr>
          <p:cNvSpPr txBox="1"/>
          <p:nvPr/>
        </p:nvSpPr>
        <p:spPr>
          <a:xfrm>
            <a:off x="4870933" y="1812842"/>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良質で健康的な住まいの普及と循環型住宅市場の形成</a:t>
            </a:r>
          </a:p>
        </p:txBody>
      </p:sp>
      <p:sp>
        <p:nvSpPr>
          <p:cNvPr id="82" name="テキスト ボックス 81">
            <a:extLst>
              <a:ext uri="{FF2B5EF4-FFF2-40B4-BE49-F238E27FC236}">
                <a16:creationId xmlns:a16="http://schemas.microsoft.com/office/drawing/2014/main" id="{E1E80386-1D1F-4C7B-A58A-9C0D7C211B36}"/>
              </a:ext>
            </a:extLst>
          </p:cNvPr>
          <p:cNvSpPr txBox="1"/>
          <p:nvPr/>
        </p:nvSpPr>
        <p:spPr>
          <a:xfrm>
            <a:off x="8480652" y="1018221"/>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誰もが活き活きとくらすことができる環境の整備 </a:t>
            </a:r>
          </a:p>
        </p:txBody>
      </p:sp>
      <p:sp>
        <p:nvSpPr>
          <p:cNvPr id="84" name="テキスト ボックス 83">
            <a:extLst>
              <a:ext uri="{FF2B5EF4-FFF2-40B4-BE49-F238E27FC236}">
                <a16:creationId xmlns:a16="http://schemas.microsoft.com/office/drawing/2014/main" id="{8E213149-0787-47C7-8230-73D09104B569}"/>
              </a:ext>
            </a:extLst>
          </p:cNvPr>
          <p:cNvSpPr txBox="1"/>
          <p:nvPr/>
        </p:nvSpPr>
        <p:spPr>
          <a:xfrm>
            <a:off x="4870933" y="2773501"/>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（１）</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災害に強いまちづくりの推進 </a:t>
            </a:r>
          </a:p>
        </p:txBody>
      </p:sp>
      <p:sp>
        <p:nvSpPr>
          <p:cNvPr id="85" name="テキスト ボックス 84">
            <a:extLst>
              <a:ext uri="{FF2B5EF4-FFF2-40B4-BE49-F238E27FC236}">
                <a16:creationId xmlns:a16="http://schemas.microsoft.com/office/drawing/2014/main" id="{E617A279-DB4C-4929-B4A9-B8FBDD01D594}"/>
              </a:ext>
            </a:extLst>
          </p:cNvPr>
          <p:cNvSpPr txBox="1"/>
          <p:nvPr/>
        </p:nvSpPr>
        <p:spPr>
          <a:xfrm>
            <a:off x="4870933" y="3430121"/>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a:t>
            </a:r>
            <a:r>
              <a:rPr kumimoji="0" lang="ja-JP" altLang="en-US" sz="1000" spc="-100">
                <a:solidFill>
                  <a:prstClr val="black"/>
                </a:solidFill>
                <a:latin typeface="UD デジタル 教科書体 NP-B" panose="02020700000000000000" pitchFamily="18" charset="-128"/>
                <a:ea typeface="UD デジタル 教科書体 NP-B" panose="02020700000000000000" pitchFamily="18" charset="-128"/>
              </a:rPr>
              <a:t>住宅・建築物の安全性の確保 </a:t>
            </a:r>
          </a:p>
        </p:txBody>
      </p:sp>
      <p:sp>
        <p:nvSpPr>
          <p:cNvPr id="86" name="テキスト ボックス 85">
            <a:extLst>
              <a:ext uri="{FF2B5EF4-FFF2-40B4-BE49-F238E27FC236}">
                <a16:creationId xmlns:a16="http://schemas.microsoft.com/office/drawing/2014/main" id="{469A21FE-40E3-410E-B57A-E9CA0D5A86DB}"/>
              </a:ext>
            </a:extLst>
          </p:cNvPr>
          <p:cNvSpPr txBox="1"/>
          <p:nvPr/>
        </p:nvSpPr>
        <p:spPr>
          <a:xfrm>
            <a:off x="8480652" y="2773501"/>
            <a:ext cx="3312000" cy="307777"/>
          </a:xfrm>
          <a:prstGeom prst="rect">
            <a:avLst/>
          </a:prstGeom>
          <a:noFill/>
        </p:spPr>
        <p:txBody>
          <a:bodyPr wrap="square" lIns="0" tIns="0" rIns="0" bIns="0">
            <a:spAutoFit/>
          </a:bodyPr>
          <a:lstStyle/>
          <a:p>
            <a:pPr marL="197770" indent="-197770" defTabSz="457200">
              <a:defRPr/>
            </a:pPr>
            <a:r>
              <a:rPr kumimoji="0" lang="ja-JP" altLang="en-US" sz="1000">
                <a:latin typeface="UD デジタル 教科書体 NP-B" panose="02020700000000000000" pitchFamily="18" charset="-128"/>
                <a:ea typeface="UD デジタル 教科書体 NP-B" panose="02020700000000000000" pitchFamily="18" charset="-128"/>
              </a:rPr>
              <a:t>（１）住宅確保要配慮者をはじめ</a:t>
            </a:r>
            <a:r>
              <a:rPr kumimoji="0" lang="ja-JP" altLang="en-US" sz="1000" spc="-100">
                <a:latin typeface="UD デジタル 教科書体 NP-B" panose="02020700000000000000" pitchFamily="18" charset="-128"/>
                <a:ea typeface="UD デジタル 教科書体 NP-B" panose="02020700000000000000" pitchFamily="18" charset="-128"/>
              </a:rPr>
              <a:t>誰もが安心できる住まい・居住支援体制の整備</a:t>
            </a:r>
          </a:p>
        </p:txBody>
      </p:sp>
      <p:sp>
        <p:nvSpPr>
          <p:cNvPr id="88" name="テキスト ボックス 87">
            <a:extLst>
              <a:ext uri="{FF2B5EF4-FFF2-40B4-BE49-F238E27FC236}">
                <a16:creationId xmlns:a16="http://schemas.microsoft.com/office/drawing/2014/main" id="{01612A7C-35B2-412E-8075-9E42773C4A17}"/>
              </a:ext>
            </a:extLst>
          </p:cNvPr>
          <p:cNvSpPr txBox="1"/>
          <p:nvPr/>
        </p:nvSpPr>
        <p:spPr>
          <a:xfrm>
            <a:off x="8480652" y="3573616"/>
            <a:ext cx="3312000" cy="153888"/>
          </a:xfrm>
          <a:prstGeom prst="rect">
            <a:avLst/>
          </a:prstGeom>
          <a:noFill/>
        </p:spPr>
        <p:txBody>
          <a:bodyPr wrap="square" lIns="0" tIns="0" rIns="0" bIns="0">
            <a:spAutoFit/>
          </a:bodyPr>
          <a:lstStyle/>
          <a:p>
            <a:pPr marL="197770" indent="-197770" defTabSz="457200">
              <a:defRPr/>
            </a:pPr>
            <a:r>
              <a:rPr kumimoji="0" lang="ja-JP" altLang="en-US" sz="1000">
                <a:solidFill>
                  <a:prstClr val="black"/>
                </a:solidFill>
                <a:latin typeface="UD デジタル 教科書体 NP-B" panose="02020700000000000000" pitchFamily="18" charset="-128"/>
                <a:ea typeface="UD デジタル 教科書体 NP-B" panose="02020700000000000000" pitchFamily="18" charset="-128"/>
              </a:rPr>
              <a:t>（２）住生活関連産業の</a:t>
            </a:r>
            <a:r>
              <a:rPr kumimoji="0" lang="ja-JP" altLang="en-US" sz="1000">
                <a:latin typeface="UD デジタル 教科書体 NP-B" panose="02020700000000000000" pitchFamily="18" charset="-128"/>
                <a:ea typeface="UD デジタル 教科書体 NP-B" panose="02020700000000000000" pitchFamily="18" charset="-128"/>
              </a:rPr>
              <a:t>環境整備･活性化</a:t>
            </a:r>
          </a:p>
        </p:txBody>
      </p:sp>
      <p:sp>
        <p:nvSpPr>
          <p:cNvPr id="125" name="テキスト ボックス 124">
            <a:extLst>
              <a:ext uri="{FF2B5EF4-FFF2-40B4-BE49-F238E27FC236}">
                <a16:creationId xmlns:a16="http://schemas.microsoft.com/office/drawing/2014/main" id="{8C0093B3-97AF-4D94-BF00-CCF3CE2B605D}"/>
              </a:ext>
            </a:extLst>
          </p:cNvPr>
          <p:cNvSpPr txBox="1"/>
          <p:nvPr/>
        </p:nvSpPr>
        <p:spPr>
          <a:xfrm>
            <a:off x="116043" y="2380660"/>
            <a:ext cx="4572271"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mn-cs"/>
              </a:rPr>
              <a:t>住まう人々・訪れる人々の多様な幸せを実現することが住宅・建築政策の使命</a:t>
            </a:r>
            <a:endParaRPr kumimoji="0" lang="en-US" altLang="ja-JP" sz="900" b="0"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a:latin typeface="UD デジタル 教科書体 NP-R" panose="02020400000000000000" pitchFamily="18" charset="-128"/>
                <a:ea typeface="UD デジタル 教科書体 NP-R" panose="02020400000000000000" pitchFamily="18" charset="-128"/>
              </a:rPr>
              <a:t>大阪では「副首都・大阪」の実現に向けた様々な取組が進められており、万博</a:t>
            </a:r>
            <a:r>
              <a:rPr kumimoji="0" lang="ja-JP" altLang="en-US" sz="900">
                <a:solidFill>
                  <a:prstClr val="black"/>
                </a:solidFill>
                <a:latin typeface="UD デジタル 教科書体 NP-R" panose="02020400000000000000" pitchFamily="18" charset="-128"/>
                <a:ea typeface="UD デジタル 教科書体 NP-R" panose="02020400000000000000" pitchFamily="18" charset="-128"/>
              </a:rPr>
              <a:t>を契機とした好循環を一過性のものとせず、「活力・魅力」と「安全・安心」の好循環を生み出す政策をより一層展開</a:t>
            </a:r>
            <a:endParaRPr kumimoji="0" lang="ja-JP" altLang="en-US" sz="9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pic>
        <p:nvPicPr>
          <p:cNvPr id="144" name="グラフィックス 143" descr="事業の成長 単色塗りつぶし">
            <a:extLst>
              <a:ext uri="{FF2B5EF4-FFF2-40B4-BE49-F238E27FC236}">
                <a16:creationId xmlns:a16="http://schemas.microsoft.com/office/drawing/2014/main" id="{312A7538-C5F8-4D82-903C-8DE7754A48F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6203" y="3336003"/>
            <a:ext cx="691126" cy="698829"/>
          </a:xfrm>
          <a:prstGeom prst="rect">
            <a:avLst/>
          </a:prstGeom>
        </p:spPr>
      </p:pic>
      <p:sp>
        <p:nvSpPr>
          <p:cNvPr id="53" name="テキスト ボックス 52">
            <a:extLst>
              <a:ext uri="{FF2B5EF4-FFF2-40B4-BE49-F238E27FC236}">
                <a16:creationId xmlns:a16="http://schemas.microsoft.com/office/drawing/2014/main" id="{E4603ECF-4746-4BD3-B63C-216599C708BC}"/>
              </a:ext>
            </a:extLst>
          </p:cNvPr>
          <p:cNvSpPr txBox="1"/>
          <p:nvPr/>
        </p:nvSpPr>
        <p:spPr>
          <a:xfrm>
            <a:off x="144712"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国内外から</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人々を惹きつける</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54" name="グラフィックス 153" descr="ユニバーサル アクセス 単色塗りつぶし">
            <a:extLst>
              <a:ext uri="{FF2B5EF4-FFF2-40B4-BE49-F238E27FC236}">
                <a16:creationId xmlns:a16="http://schemas.microsoft.com/office/drawing/2014/main" id="{E7E76746-91BE-4971-9E55-749CDA511A2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584721" y="3302277"/>
            <a:ext cx="715185" cy="715185"/>
          </a:xfrm>
          <a:prstGeom prst="rect">
            <a:avLst/>
          </a:prstGeom>
        </p:spPr>
      </p:pic>
      <p:sp>
        <p:nvSpPr>
          <p:cNvPr id="54" name="テキスト ボックス 53">
            <a:extLst>
              <a:ext uri="{FF2B5EF4-FFF2-40B4-BE49-F238E27FC236}">
                <a16:creationId xmlns:a16="http://schemas.microsoft.com/office/drawing/2014/main" id="{3F688CAC-981D-4B0E-A313-66C511E760C8}"/>
              </a:ext>
            </a:extLst>
          </p:cNvPr>
          <p:cNvSpPr txBox="1"/>
          <p:nvPr/>
        </p:nvSpPr>
        <p:spPr>
          <a:xfrm>
            <a:off x="1289712"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多様なくらしを</a:t>
            </a: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実現できる</a:t>
            </a:r>
            <a:endParaRPr kumimoji="0" lang="ja-JP" altLang="en-US" sz="900">
              <a:solidFill>
                <a:prstClr val="black"/>
              </a:solidFill>
              <a:latin typeface="游ゴシック" panose="020F0502020204030204"/>
              <a:ea typeface="游ゴシック" panose="020B0400000000000000" pitchFamily="50" charset="-128"/>
            </a:endParaRPr>
          </a:p>
        </p:txBody>
      </p:sp>
      <p:pic>
        <p:nvPicPr>
          <p:cNvPr id="167" name="グラフィックス 166" descr="郊外の光景 単色塗りつぶし">
            <a:extLst>
              <a:ext uri="{FF2B5EF4-FFF2-40B4-BE49-F238E27FC236}">
                <a16:creationId xmlns:a16="http://schemas.microsoft.com/office/drawing/2014/main" id="{92B943A5-CB90-4B4C-AD1D-BABB0FA2835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808978" y="3313143"/>
            <a:ext cx="669932" cy="669932"/>
          </a:xfrm>
          <a:prstGeom prst="rect">
            <a:avLst/>
          </a:prstGeom>
        </p:spPr>
      </p:pic>
      <p:sp>
        <p:nvSpPr>
          <p:cNvPr id="55" name="テキスト ボックス 54">
            <a:extLst>
              <a:ext uri="{FF2B5EF4-FFF2-40B4-BE49-F238E27FC236}">
                <a16:creationId xmlns:a16="http://schemas.microsoft.com/office/drawing/2014/main" id="{4C28ED7B-EEA1-4E62-B350-E8DB6D90B40A}"/>
              </a:ext>
            </a:extLst>
          </p:cNvPr>
          <p:cNvSpPr txBox="1"/>
          <p:nvPr/>
        </p:nvSpPr>
        <p:spPr>
          <a:xfrm>
            <a:off x="2434712" y="376218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安全なくらしを</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支える</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0" name="グラフィックス 169" descr="まつ毛 単色塗りつぶし">
            <a:extLst>
              <a:ext uri="{FF2B5EF4-FFF2-40B4-BE49-F238E27FC236}">
                <a16:creationId xmlns:a16="http://schemas.microsoft.com/office/drawing/2014/main" id="{9D94FA92-5250-4DA1-969F-5F244DA102A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662817" y="3356741"/>
            <a:ext cx="441248" cy="441248"/>
          </a:xfrm>
          <a:prstGeom prst="rect">
            <a:avLst/>
          </a:prstGeom>
        </p:spPr>
      </p:pic>
      <p:pic>
        <p:nvPicPr>
          <p:cNvPr id="171" name="グラフィックス 170" descr="まつ毛 単色塗りつぶし">
            <a:extLst>
              <a:ext uri="{FF2B5EF4-FFF2-40B4-BE49-F238E27FC236}">
                <a16:creationId xmlns:a16="http://schemas.microsoft.com/office/drawing/2014/main" id="{0BA084FB-29A3-4BCA-8E4B-C9E50D37E22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3659409" y="3351956"/>
            <a:ext cx="441248" cy="441248"/>
          </a:xfrm>
          <a:prstGeom prst="rect">
            <a:avLst/>
          </a:prstGeom>
        </p:spPr>
      </p:pic>
      <p:pic>
        <p:nvPicPr>
          <p:cNvPr id="173" name="グラフィックス 172" descr="ハート 単色塗りつぶし">
            <a:extLst>
              <a:ext uri="{FF2B5EF4-FFF2-40B4-BE49-F238E27FC236}">
                <a16:creationId xmlns:a16="http://schemas.microsoft.com/office/drawing/2014/main" id="{6F8D6283-1288-4033-BE13-B74E10C1D230}"/>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4033723" y="3336414"/>
            <a:ext cx="709970" cy="709970"/>
          </a:xfrm>
          <a:prstGeom prst="rect">
            <a:avLst/>
          </a:prstGeom>
        </p:spPr>
      </p:pic>
      <p:sp>
        <p:nvSpPr>
          <p:cNvPr id="56" name="テキスト ボックス 55">
            <a:extLst>
              <a:ext uri="{FF2B5EF4-FFF2-40B4-BE49-F238E27FC236}">
                <a16:creationId xmlns:a16="http://schemas.microsoft.com/office/drawing/2014/main" id="{8CDBAF3E-6F38-48FC-AF0D-839F13A0255C}"/>
              </a:ext>
            </a:extLst>
          </p:cNvPr>
          <p:cNvSpPr txBox="1"/>
          <p:nvPr/>
        </p:nvSpPr>
        <p:spPr>
          <a:xfrm>
            <a:off x="3579713" y="3757101"/>
            <a:ext cx="1044000" cy="276999"/>
          </a:xfrm>
          <a:prstGeom prst="rect">
            <a:avLst/>
          </a:prstGeom>
          <a:noFill/>
        </p:spPr>
        <p:txBody>
          <a:bodyPr wrap="square" lIns="0" tIns="0" rIns="0" bIns="0">
            <a:spAutoFit/>
          </a:bodyPr>
          <a:lstStyle/>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安心して</a:t>
            </a:r>
            <a:endParaRPr kumimoji="0" lang="en-US" altLang="ja-JP" sz="9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900">
                <a:solidFill>
                  <a:prstClr val="black"/>
                </a:solidFill>
                <a:latin typeface="UD デジタル 教科書体 N-B" panose="02020700000000000000" pitchFamily="17" charset="-128"/>
                <a:ea typeface="UD デジタル 教科書体 N-B" panose="02020700000000000000" pitchFamily="17" charset="-128"/>
              </a:rPr>
              <a:t>くらすことができる</a:t>
            </a:r>
            <a:endParaRPr kumimoji="0" lang="ja-JP" altLang="en-US" sz="900">
              <a:solidFill>
                <a:prstClr val="black"/>
              </a:solidFill>
              <a:latin typeface="游ゴシック" panose="020F0502020204030204"/>
              <a:ea typeface="游ゴシック" panose="020B0400000000000000" pitchFamily="50" charset="-128"/>
            </a:endParaRPr>
          </a:p>
        </p:txBody>
      </p:sp>
      <p:pic>
        <p:nvPicPr>
          <p:cNvPr id="174" name="グラフィックス 173" descr="カスタマー レビュー 単色塗りつぶし">
            <a:extLst>
              <a:ext uri="{FF2B5EF4-FFF2-40B4-BE49-F238E27FC236}">
                <a16:creationId xmlns:a16="http://schemas.microsoft.com/office/drawing/2014/main" id="{F4957400-B6BE-41A7-BA73-94999E5B933D}"/>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65108" y="4646344"/>
            <a:ext cx="485573" cy="485573"/>
          </a:xfrm>
          <a:prstGeom prst="rect">
            <a:avLst/>
          </a:prstGeom>
        </p:spPr>
      </p:pic>
      <p:pic>
        <p:nvPicPr>
          <p:cNvPr id="175" name="グラフィックス 174" descr="親指を立てるしぐさ 単色塗りつぶし">
            <a:extLst>
              <a:ext uri="{FF2B5EF4-FFF2-40B4-BE49-F238E27FC236}">
                <a16:creationId xmlns:a16="http://schemas.microsoft.com/office/drawing/2014/main" id="{A0A9BA6F-303C-42A4-820F-AF11998D11BB}"/>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851124" y="4247164"/>
            <a:ext cx="633695" cy="633695"/>
          </a:xfrm>
          <a:prstGeom prst="rect">
            <a:avLst/>
          </a:prstGeom>
        </p:spPr>
      </p:pic>
      <p:sp>
        <p:nvSpPr>
          <p:cNvPr id="61" name="正方形/長方形 60">
            <a:extLst>
              <a:ext uri="{FF2B5EF4-FFF2-40B4-BE49-F238E27FC236}">
                <a16:creationId xmlns:a16="http://schemas.microsoft.com/office/drawing/2014/main" id="{D248AA61-1FBC-4FDB-8FA6-3F12E97E8741}"/>
              </a:ext>
            </a:extLst>
          </p:cNvPr>
          <p:cNvSpPr/>
          <p:nvPr/>
        </p:nvSpPr>
        <p:spPr>
          <a:xfrm>
            <a:off x="195364" y="4583341"/>
            <a:ext cx="1345597" cy="28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多様化するニーズへの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きめ細やかな対応</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6" name="グラフィックス 175" descr="接続 単色塗りつぶし">
            <a:extLst>
              <a:ext uri="{FF2B5EF4-FFF2-40B4-BE49-F238E27FC236}">
                <a16:creationId xmlns:a16="http://schemas.microsoft.com/office/drawing/2014/main" id="{4A68C770-232A-4FF8-B139-D0C88CF6CDD4}"/>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1529580" y="4217297"/>
            <a:ext cx="855914" cy="855914"/>
          </a:xfrm>
          <a:prstGeom prst="rect">
            <a:avLst/>
          </a:prstGeom>
        </p:spPr>
      </p:pic>
      <p:sp>
        <p:nvSpPr>
          <p:cNvPr id="60" name="正方形/長方形 59">
            <a:extLst>
              <a:ext uri="{FF2B5EF4-FFF2-40B4-BE49-F238E27FC236}">
                <a16:creationId xmlns:a16="http://schemas.microsoft.com/office/drawing/2014/main" id="{4998D38B-4CEF-4E02-BA38-AE9E14B87241}"/>
              </a:ext>
            </a:extLst>
          </p:cNvPr>
          <p:cNvSpPr/>
          <p:nvPr/>
        </p:nvSpPr>
        <p:spPr>
          <a:xfrm>
            <a:off x="1748118" y="4583341"/>
            <a:ext cx="1260000" cy="28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様々な主体・分野の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横断的な連携</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pic>
        <p:nvPicPr>
          <p:cNvPr id="177" name="グラフィックス 176" descr="環状の矢印 単色塗りつぶし">
            <a:extLst>
              <a:ext uri="{FF2B5EF4-FFF2-40B4-BE49-F238E27FC236}">
                <a16:creationId xmlns:a16="http://schemas.microsoft.com/office/drawing/2014/main" id="{CF0F3345-C9A6-428A-BB8F-E464B4BD7AFF}"/>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3051760" y="4183141"/>
            <a:ext cx="701503" cy="701503"/>
          </a:xfrm>
          <a:prstGeom prst="rect">
            <a:avLst/>
          </a:prstGeom>
        </p:spPr>
      </p:pic>
      <p:pic>
        <p:nvPicPr>
          <p:cNvPr id="178" name="グラフィックス 177" descr="電球と歯車 単色塗りつぶし">
            <a:extLst>
              <a:ext uri="{FF2B5EF4-FFF2-40B4-BE49-F238E27FC236}">
                <a16:creationId xmlns:a16="http://schemas.microsoft.com/office/drawing/2014/main" id="{049E81FB-B0AE-4263-843E-7862FC293771}"/>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4036392" y="4542933"/>
            <a:ext cx="601909" cy="601909"/>
          </a:xfrm>
          <a:prstGeom prst="rect">
            <a:avLst/>
          </a:prstGeom>
        </p:spPr>
      </p:pic>
      <p:sp>
        <p:nvSpPr>
          <p:cNvPr id="62" name="正方形/長方形 61">
            <a:extLst>
              <a:ext uri="{FF2B5EF4-FFF2-40B4-BE49-F238E27FC236}">
                <a16:creationId xmlns:a16="http://schemas.microsoft.com/office/drawing/2014/main" id="{17129A68-5D09-40FF-81D1-677EF797A98C}"/>
              </a:ext>
            </a:extLst>
          </p:cNvPr>
          <p:cNvSpPr/>
          <p:nvPr/>
        </p:nvSpPr>
        <p:spPr>
          <a:xfrm>
            <a:off x="3191833" y="4493341"/>
            <a:ext cx="1368000" cy="4680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大阪の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spc="-120">
                <a:solidFill>
                  <a:prstClr val="black"/>
                </a:solidFill>
                <a:latin typeface="UD デジタル 教科書体 N-B" panose="02020700000000000000" pitchFamily="17" charset="-128"/>
                <a:ea typeface="UD デジタル 教科書体 N-B" panose="02020700000000000000" pitchFamily="17" charset="-128"/>
              </a:rPr>
              <a:t>ストック・ポテンシャル</a:t>
            </a: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の</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a:p>
            <a:pPr marL="197770" indent="-196050" algn="ctr" defTabSz="457200">
              <a:defRPr/>
            </a:pPr>
            <a:r>
              <a:rPr kumimoji="0" lang="ja-JP" altLang="en-US" sz="1000">
                <a:solidFill>
                  <a:prstClr val="black"/>
                </a:solidFill>
                <a:latin typeface="UD デジタル 教科書体 N-B" panose="02020700000000000000" pitchFamily="17" charset="-128"/>
                <a:ea typeface="UD デジタル 教科書体 N-B" panose="02020700000000000000" pitchFamily="17" charset="-128"/>
              </a:rPr>
              <a:t>継承と発展</a:t>
            </a:r>
            <a:endParaRPr kumimoji="0" lang="en-US" altLang="ja-JP" sz="100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16" name="楕円 7">
            <a:extLst>
              <a:ext uri="{FF2B5EF4-FFF2-40B4-BE49-F238E27FC236}">
                <a16:creationId xmlns:a16="http://schemas.microsoft.com/office/drawing/2014/main" id="{ABD549C7-21AF-4758-A458-FC7BDF015549}"/>
              </a:ext>
            </a:extLst>
          </p:cNvPr>
          <p:cNvSpPr/>
          <p:nvPr/>
        </p:nvSpPr>
        <p:spPr>
          <a:xfrm>
            <a:off x="334101" y="2965256"/>
            <a:ext cx="4178052" cy="262658"/>
          </a:xfrm>
          <a:custGeom>
            <a:avLst/>
            <a:gdLst>
              <a:gd name="connsiteX0" fmla="*/ 0 w 7394893"/>
              <a:gd name="connsiteY0" fmla="*/ 378661 h 757321"/>
              <a:gd name="connsiteX1" fmla="*/ 3697447 w 7394893"/>
              <a:gd name="connsiteY1" fmla="*/ 0 h 757321"/>
              <a:gd name="connsiteX2" fmla="*/ 7394894 w 7394893"/>
              <a:gd name="connsiteY2" fmla="*/ 378661 h 757321"/>
              <a:gd name="connsiteX3" fmla="*/ 3697447 w 7394893"/>
              <a:gd name="connsiteY3" fmla="*/ 757322 h 757321"/>
              <a:gd name="connsiteX4" fmla="*/ 0 w 7394893"/>
              <a:gd name="connsiteY4" fmla="*/ 378661 h 757321"/>
              <a:gd name="connsiteX0" fmla="*/ 26134 w 7421028"/>
              <a:gd name="connsiteY0" fmla="*/ 378661 h 757322"/>
              <a:gd name="connsiteX1" fmla="*/ 3723581 w 7421028"/>
              <a:gd name="connsiteY1" fmla="*/ 0 h 757322"/>
              <a:gd name="connsiteX2" fmla="*/ 7421028 w 7421028"/>
              <a:gd name="connsiteY2" fmla="*/ 378661 h 757322"/>
              <a:gd name="connsiteX3" fmla="*/ 3723581 w 7421028"/>
              <a:gd name="connsiteY3" fmla="*/ 757322 h 757322"/>
              <a:gd name="connsiteX4" fmla="*/ 26134 w 7421028"/>
              <a:gd name="connsiteY4" fmla="*/ 378661 h 757322"/>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47"/>
              <a:gd name="connsiteY0" fmla="*/ 384695 h 769390"/>
              <a:gd name="connsiteX1" fmla="*/ 3697854 w 7395347"/>
              <a:gd name="connsiteY1" fmla="*/ 6034 h 769390"/>
              <a:gd name="connsiteX2" fmla="*/ 7395301 w 7395347"/>
              <a:gd name="connsiteY2" fmla="*/ 384695 h 769390"/>
              <a:gd name="connsiteX3" fmla="*/ 3697854 w 7395347"/>
              <a:gd name="connsiteY3" fmla="*/ 763356 h 769390"/>
              <a:gd name="connsiteX4" fmla="*/ 407 w 7395347"/>
              <a:gd name="connsiteY4" fmla="*/ 384695 h 769390"/>
              <a:gd name="connsiteX0" fmla="*/ 407 w 7395301"/>
              <a:gd name="connsiteY0" fmla="*/ 384695 h 769390"/>
              <a:gd name="connsiteX1" fmla="*/ 3697854 w 7395301"/>
              <a:gd name="connsiteY1" fmla="*/ 6034 h 769390"/>
              <a:gd name="connsiteX2" fmla="*/ 7395301 w 7395301"/>
              <a:gd name="connsiteY2" fmla="*/ 384695 h 769390"/>
              <a:gd name="connsiteX3" fmla="*/ 3697854 w 7395301"/>
              <a:gd name="connsiteY3" fmla="*/ 763356 h 769390"/>
              <a:gd name="connsiteX4" fmla="*/ 407 w 7395301"/>
              <a:gd name="connsiteY4" fmla="*/ 384695 h 7693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5301" h="769390">
                <a:moveTo>
                  <a:pt x="407" y="384695"/>
                </a:moveTo>
                <a:cubicBezTo>
                  <a:pt x="30887" y="-78434"/>
                  <a:pt x="1655810" y="6034"/>
                  <a:pt x="3697854" y="6034"/>
                </a:cubicBezTo>
                <a:cubicBezTo>
                  <a:pt x="5739898" y="6034"/>
                  <a:pt x="7385141" y="-68274"/>
                  <a:pt x="7395301" y="384695"/>
                </a:cubicBezTo>
                <a:cubicBezTo>
                  <a:pt x="7385141" y="817344"/>
                  <a:pt x="5739898" y="763356"/>
                  <a:pt x="3697854" y="763356"/>
                </a:cubicBezTo>
                <a:cubicBezTo>
                  <a:pt x="1655810" y="763356"/>
                  <a:pt x="-30073" y="847824"/>
                  <a:pt x="407" y="384695"/>
                </a:cubicBezTo>
                <a:close/>
              </a:path>
            </a:pathLst>
          </a:custGeom>
          <a:solidFill>
            <a:srgbClr val="6BC3BB"/>
          </a:solidFill>
          <a:ln>
            <a:solidFill>
              <a:srgbClr val="80CB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26578">
              <a:defRPr/>
            </a:pPr>
            <a:r>
              <a:rPr lang="ja-JP" altLang="en-US" sz="1400" b="1" kern="100" spc="-107">
                <a:solidFill>
                  <a:prstClr val="white"/>
                </a:solidFill>
                <a:effectLst>
                  <a:outerShdw blurRad="50800" dist="38100" dir="2700000" algn="tl" rotWithShape="0">
                    <a:prstClr val="black">
                      <a:alpha val="40000"/>
                    </a:prstClr>
                  </a:outerShdw>
                </a:effectLst>
                <a:latin typeface="UD デジタル 教科書体 NK-B" panose="02020700000000000000" pitchFamily="18" charset="-128"/>
                <a:ea typeface="UD デジタル 教科書体 NK-B" panose="02020700000000000000" pitchFamily="18" charset="-128"/>
                <a:cs typeface="Times New Roman"/>
              </a:rPr>
              <a:t>ともにつくろう、自分らしく幸せにくらす住まい・まち大阪</a:t>
            </a:r>
            <a:endParaRPr lang="en-US" altLang="ja-JP" sz="1400" b="1" kern="100" spc="-107">
              <a:solidFill>
                <a:prstClr val="white"/>
              </a:solidFill>
              <a:effectLst>
                <a:outerShdw blurRad="50800" dist="38100" dir="2700000" algn="tl" rotWithShape="0">
                  <a:prstClr val="black">
                    <a:alpha val="40000"/>
                  </a:prstClr>
                </a:outerShdw>
              </a:effectLst>
              <a:latin typeface="UD デジタル 教科書体 NK-B" panose="02020700000000000000" pitchFamily="18" charset="-128"/>
              <a:ea typeface="UD デジタル 教科書体 NK-B" panose="02020700000000000000" pitchFamily="18" charset="-128"/>
              <a:cs typeface="Times New Roman"/>
            </a:endParaRPr>
          </a:p>
        </p:txBody>
      </p:sp>
      <p:sp>
        <p:nvSpPr>
          <p:cNvPr id="119" name="テキスト ボックス 118">
            <a:extLst>
              <a:ext uri="{FF2B5EF4-FFF2-40B4-BE49-F238E27FC236}">
                <a16:creationId xmlns:a16="http://schemas.microsoft.com/office/drawing/2014/main" id="{EDE07556-FE88-4DE9-B271-3EB92B97C5D4}"/>
              </a:ext>
            </a:extLst>
          </p:cNvPr>
          <p:cNvSpPr txBox="1"/>
          <p:nvPr/>
        </p:nvSpPr>
        <p:spPr>
          <a:xfrm>
            <a:off x="135755" y="5144189"/>
            <a:ext cx="2321526" cy="184666"/>
          </a:xfrm>
          <a:prstGeom prst="rect">
            <a:avLst/>
          </a:prstGeom>
          <a:noFill/>
        </p:spPr>
        <p:txBody>
          <a:bodyPr wrap="square" lIns="0" tIns="0" rIns="0" bIns="0">
            <a:spAutoFit/>
          </a:bodyPr>
          <a:lstStyle/>
          <a:p>
            <a:pPr defTabSz="457200">
              <a:defRPr/>
            </a:pPr>
            <a:r>
              <a:rPr kumimoji="0" lang="ja-JP" altLang="en-US" sz="1200" b="1" kern="100">
                <a:latin typeface="UD デジタル 教科書体 NP-B" panose="02020700000000000000" pitchFamily="18" charset="-128"/>
                <a:ea typeface="UD デジタル 教科書体 NP-B" panose="02020700000000000000" pitchFamily="18" charset="-128"/>
                <a:cs typeface="Times New Roman"/>
              </a:rPr>
              <a:t>４．みんなでめざそう値</a:t>
            </a:r>
            <a:endParaRPr kumimoji="0" lang="en-US" altLang="ja-JP" sz="1200" b="1" kern="100">
              <a:latin typeface="UD デジタル 教科書体 NP-B" panose="02020700000000000000" pitchFamily="18" charset="-128"/>
              <a:ea typeface="UD デジタル 教科書体 NP-B" panose="02020700000000000000" pitchFamily="18" charset="-128"/>
              <a:cs typeface="Times New Roman"/>
            </a:endParaRPr>
          </a:p>
        </p:txBody>
      </p:sp>
      <p:sp>
        <p:nvSpPr>
          <p:cNvPr id="123" name="テキスト ボックス 122">
            <a:extLst>
              <a:ext uri="{FF2B5EF4-FFF2-40B4-BE49-F238E27FC236}">
                <a16:creationId xmlns:a16="http://schemas.microsoft.com/office/drawing/2014/main" id="{425FC56D-4BDB-42A2-98FA-24E2932DA5A8}"/>
              </a:ext>
            </a:extLst>
          </p:cNvPr>
          <p:cNvSpPr txBox="1"/>
          <p:nvPr/>
        </p:nvSpPr>
        <p:spPr>
          <a:xfrm>
            <a:off x="118998" y="5272571"/>
            <a:ext cx="4572271"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a:ln>
                  <a:noFill/>
                </a:ln>
                <a:effectLst/>
                <a:uLnTx/>
                <a:uFillTx/>
                <a:latin typeface="UD デジタル 教科書体 NP-R" panose="02020400000000000000" pitchFamily="18" charset="-128"/>
                <a:ea typeface="UD デジタル 教科書体 NP-R" panose="02020400000000000000" pitchFamily="18" charset="-128"/>
                <a:cs typeface="+mn-cs"/>
              </a:rPr>
              <a:t>多様な主体が連携・協働して達成すべき目標を分かりやすく提示するとともに、計画の進行管理を行うための指標として、「みんなでめざそう値」を設定</a:t>
            </a:r>
            <a:endParaRPr kumimoji="0" lang="ja-JP" altLang="en-US" sz="900" b="0" i="0" u="none" strike="noStrike" kern="1200" cap="none" spc="0" normalizeH="0" baseline="0" noProof="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n-cs"/>
            </a:endParaRPr>
          </a:p>
        </p:txBody>
      </p:sp>
      <p:sp>
        <p:nvSpPr>
          <p:cNvPr id="129" name="正方形/長方形 128">
            <a:extLst>
              <a:ext uri="{FF2B5EF4-FFF2-40B4-BE49-F238E27FC236}">
                <a16:creationId xmlns:a16="http://schemas.microsoft.com/office/drawing/2014/main" id="{F0036AEF-7BC5-40A3-9312-03297DDD46B9}"/>
              </a:ext>
            </a:extLst>
          </p:cNvPr>
          <p:cNvSpPr/>
          <p:nvPr/>
        </p:nvSpPr>
        <p:spPr>
          <a:xfrm>
            <a:off x="195363" y="5646523"/>
            <a:ext cx="4400469" cy="1064138"/>
          </a:xfrm>
          <a:prstGeom prst="rect">
            <a:avLst/>
          </a:prstGeom>
          <a:solidFill>
            <a:schemeClr val="bg1">
              <a:lumMod val="85000"/>
            </a:schemeClr>
          </a:solidFill>
          <a:ln w="38100">
            <a:noFill/>
            <a:prstDash val="solid"/>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148332" indent="-147042" algn="ctr" defTabSz="742950">
              <a:defRPr/>
            </a:pPr>
            <a:endParaRPr lang="ja-JP" altLang="en-US" sz="1000">
              <a:solidFill>
                <a:prstClr val="black"/>
              </a:solidFill>
              <a:latin typeface="UD デジタル 教科書体 N-B" panose="02020700000000000000" pitchFamily="17" charset="-128"/>
              <a:ea typeface="UD デジタル 教科書体 N-B" panose="02020700000000000000" pitchFamily="17" charset="-128"/>
            </a:endParaRPr>
          </a:p>
        </p:txBody>
      </p:sp>
      <p:sp>
        <p:nvSpPr>
          <p:cNvPr id="124" name="テキスト ボックス 123">
            <a:extLst>
              <a:ext uri="{FF2B5EF4-FFF2-40B4-BE49-F238E27FC236}">
                <a16:creationId xmlns:a16="http://schemas.microsoft.com/office/drawing/2014/main" id="{202E4938-DCA7-45B6-AE0E-7045787A703C}"/>
              </a:ext>
            </a:extLst>
          </p:cNvPr>
          <p:cNvSpPr txBox="1"/>
          <p:nvPr/>
        </p:nvSpPr>
        <p:spPr>
          <a:xfrm>
            <a:off x="236542" y="5671571"/>
            <a:ext cx="2208241" cy="1039090"/>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214"/>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○住宅ストックに占める認定長期優良住宅等の割合</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214"/>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○自立・分散型エネルギー導入量</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a:t>
            </a:r>
            <a:r>
              <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1</a:t>
            </a: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世帯あたりのエネルギー消費量</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○高齢者の居住する住宅のバリアフリー化率</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○地震時等に著しく危険な密集市街地の面積</a:t>
            </a:r>
            <a:endParaRPr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○住宅の耐震化率</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○マンション管理計画認定の取得割合</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endPar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
        <p:nvSpPr>
          <p:cNvPr id="128" name="テキスト ボックス 127">
            <a:extLst>
              <a:ext uri="{FF2B5EF4-FFF2-40B4-BE49-F238E27FC236}">
                <a16:creationId xmlns:a16="http://schemas.microsoft.com/office/drawing/2014/main" id="{7CA4D977-3BAC-4AC6-AA6C-78674E17FABB}"/>
              </a:ext>
            </a:extLst>
          </p:cNvPr>
          <p:cNvSpPr txBox="1"/>
          <p:nvPr/>
        </p:nvSpPr>
        <p:spPr>
          <a:xfrm>
            <a:off x="2380282" y="5691307"/>
            <a:ext cx="2172142" cy="943366"/>
          </a:xfrm>
          <a:prstGeom prst="rect">
            <a:avLst/>
          </a:prstGeom>
          <a:noFill/>
          <a:ln w="12700">
            <a:noFill/>
            <a:prstDash val="solid"/>
          </a:ln>
        </p:spPr>
        <p:txBody>
          <a:bodyPr wrap="square" lIns="21772" tIns="21772" rIns="21772" bIns="0" rtlCol="0" anchor="t" anchorCtr="0">
            <a:noAutofit/>
          </a:bodyPr>
          <a:lstStyle/>
          <a:p>
            <a:pPr marL="51846" indent="-51846" defTabSz="914418">
              <a:spcBef>
                <a:spcPts val="363"/>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○腐朽・破損がある使用目的のなあい空き家数</a:t>
            </a:r>
            <a:endParaRPr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363"/>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○居住支援協議会を設立した市区町村の人口カバー率</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363"/>
              </a:spcBef>
            </a:pPr>
            <a:r>
              <a:rPr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○公的賃貸住宅全体のストック数</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363"/>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○賃貸住宅における入居差別の状況</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○土地取引等における差別の状況</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marL="51846" indent="-51846" defTabSz="914418">
              <a:spcBef>
                <a:spcPts val="429"/>
              </a:spcBef>
            </a:pPr>
            <a:r>
              <a:rPr kumimoji="1" lang="ja-JP" altLang="en-US"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○宅地建物取引業者の人権意識</a:t>
            </a:r>
            <a:endParaRPr kumimoji="1" lang="en-US" altLang="ja-JP" sz="665">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p:txBody>
      </p:sp>
    </p:spTree>
    <p:extLst>
      <p:ext uri="{BB962C8B-B14F-4D97-AF65-F5344CB8AC3E}">
        <p14:creationId xmlns:p14="http://schemas.microsoft.com/office/powerpoint/2010/main" val="1486769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3</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基本目標の達成状況把握のための指標（案）</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4094059779"/>
              </p:ext>
            </p:extLst>
          </p:nvPr>
        </p:nvGraphicFramePr>
        <p:xfrm>
          <a:off x="574158" y="3500299"/>
          <a:ext cx="11160001" cy="2438400"/>
        </p:xfrm>
        <a:graphic>
          <a:graphicData uri="http://schemas.openxmlformats.org/drawingml/2006/table">
            <a:tbl>
              <a:tblPr firstRow="1" bandRow="1">
                <a:tableStyleId>{5940675A-B579-460E-94D1-54222C63F5DA}</a:tableStyleId>
              </a:tblPr>
              <a:tblGrid>
                <a:gridCol w="406059">
                  <a:extLst>
                    <a:ext uri="{9D8B030D-6E8A-4147-A177-3AD203B41FA5}">
                      <a16:colId xmlns:a16="http://schemas.microsoft.com/office/drawing/2014/main" val="296240298"/>
                    </a:ext>
                  </a:extLst>
                </a:gridCol>
                <a:gridCol w="6665264">
                  <a:extLst>
                    <a:ext uri="{9D8B030D-6E8A-4147-A177-3AD203B41FA5}">
                      <a16:colId xmlns:a16="http://schemas.microsoft.com/office/drawing/2014/main" val="1337344024"/>
                    </a:ext>
                  </a:extLst>
                </a:gridCol>
                <a:gridCol w="767567">
                  <a:extLst>
                    <a:ext uri="{9D8B030D-6E8A-4147-A177-3AD203B41FA5}">
                      <a16:colId xmlns:a16="http://schemas.microsoft.com/office/drawing/2014/main" val="998201617"/>
                    </a:ext>
                  </a:extLst>
                </a:gridCol>
                <a:gridCol w="833897">
                  <a:extLst>
                    <a:ext uri="{9D8B030D-6E8A-4147-A177-3AD203B41FA5}">
                      <a16:colId xmlns:a16="http://schemas.microsoft.com/office/drawing/2014/main" val="23761280"/>
                    </a:ext>
                  </a:extLst>
                </a:gridCol>
                <a:gridCol w="814945">
                  <a:extLst>
                    <a:ext uri="{9D8B030D-6E8A-4147-A177-3AD203B41FA5}">
                      <a16:colId xmlns:a16="http://schemas.microsoft.com/office/drawing/2014/main" val="3349938948"/>
                    </a:ext>
                  </a:extLst>
                </a:gridCol>
                <a:gridCol w="748615">
                  <a:extLst>
                    <a:ext uri="{9D8B030D-6E8A-4147-A177-3AD203B41FA5}">
                      <a16:colId xmlns:a16="http://schemas.microsoft.com/office/drawing/2014/main" val="878834348"/>
                    </a:ext>
                  </a:extLst>
                </a:gridCol>
                <a:gridCol w="923654">
                  <a:extLst>
                    <a:ext uri="{9D8B030D-6E8A-4147-A177-3AD203B41FA5}">
                      <a16:colId xmlns:a16="http://schemas.microsoft.com/office/drawing/2014/main" val="1158007819"/>
                    </a:ext>
                  </a:extLst>
                </a:gridCol>
              </a:tblGrid>
              <a:tr h="0">
                <a:tc>
                  <a:txBody>
                    <a:bodyPr/>
                    <a:lstStyle/>
                    <a:p>
                      <a:pPr algn="ct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4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4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4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4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kumimoji="1" lang="en-US" altLang="ja-JP" sz="1400">
                          <a:latin typeface="UD デジタル 教科書体 N-R" panose="02020400000000000000" pitchFamily="17" charset="-128"/>
                          <a:ea typeface="UD デジタル 教科書体 N-R" panose="02020400000000000000" pitchFamily="17" charset="-128"/>
                        </a:rPr>
                        <a:t>Beyond EXPO 2025</a:t>
                      </a:r>
                      <a:r>
                        <a:rPr kumimoji="1" lang="ja-JP" altLang="en-US" sz="1400">
                          <a:latin typeface="UD デジタル 教科書体 N-R" panose="02020400000000000000" pitchFamily="17" charset="-128"/>
                          <a:ea typeface="UD デジタル 教科書体 N-R" panose="02020400000000000000" pitchFamily="17" charset="-128"/>
                        </a:rPr>
                        <a:t>の指標の設定（主観指標</a:t>
                      </a:r>
                      <a:r>
                        <a:rPr kumimoji="1" lang="en-US" altLang="ja-JP" sz="1400">
                          <a:latin typeface="UD デジタル 教科書体 N-R" panose="02020400000000000000" pitchFamily="17" charset="-128"/>
                          <a:ea typeface="UD デジタル 教科書体 N-R" panose="02020400000000000000" pitchFamily="17" charset="-128"/>
                        </a:rPr>
                        <a:t>/Well-Being</a:t>
                      </a:r>
                      <a:r>
                        <a:rPr kumimoji="1" lang="ja-JP" altLang="en-US" sz="1400">
                          <a:latin typeface="UD デジタル 教科書体 N-R" panose="02020400000000000000" pitchFamily="17" charset="-128"/>
                          <a:ea typeface="UD デジタル 教科書体 N-R" panose="02020400000000000000" pitchFamily="17" charset="-128"/>
                        </a:rPr>
                        <a:t>）より</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ctr"/>
                      <a:endParaRPr lang="en-US" altLang="ja-JP"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ctr"/>
                      <a:endParaRPr lang="en-US"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ts val="1200"/>
                        </a:lnSpc>
                      </a:pPr>
                      <a:endParaRPr kumimoji="1" lang="ja-JP" altLang="en-US" sz="140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a:lnSpc>
                          <a:spcPts val="1200"/>
                        </a:lnSpc>
                      </a:pPr>
                      <a:endParaRPr kumimoji="1" lang="ja-JP" altLang="en-US" sz="140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591223732"/>
                  </a:ext>
                </a:extLst>
              </a:tr>
              <a:tr h="0">
                <a:tc>
                  <a:txBody>
                    <a:bodyPr/>
                    <a:lstStyle/>
                    <a:p>
                      <a:pPr algn="ct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大阪の経済が活気づいていると思う人の割合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a:latin typeface="UD デジタル 教科書体 N-R" panose="02020400000000000000" pitchFamily="17" charset="-128"/>
                          <a:ea typeface="UD デジタル 教科書体 N-R" panose="02020400000000000000" pitchFamily="17" charset="-128"/>
                        </a:rPr>
                        <a:t>ー</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観測</a:t>
                      </a:r>
                      <a:r>
                        <a:rPr kumimoji="1" lang="en-US" altLang="ja-JP" sz="1400">
                          <a:latin typeface="UD デジタル 教科書体 N-R" panose="02020400000000000000" pitchFamily="17" charset="-128"/>
                          <a:ea typeface="UD デジタル 教科書体 N-R" panose="02020400000000000000" pitchFamily="17" charset="-128"/>
                        </a:rPr>
                        <a:t>)</a:t>
                      </a: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66638430"/>
                  </a:ext>
                </a:extLst>
              </a:tr>
              <a:tr h="0">
                <a:tc>
                  <a:txBody>
                    <a:bodyPr/>
                    <a:lstStyle/>
                    <a:p>
                      <a:pPr algn="ct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大阪が世界の中で存在感を発揮していると思う人の割合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a:latin typeface="UD デジタル 教科書体 N-R" panose="02020400000000000000" pitchFamily="17" charset="-128"/>
                          <a:ea typeface="UD デジタル 教科書体 N-R" panose="02020400000000000000" pitchFamily="17" charset="-128"/>
                        </a:rPr>
                        <a:t>ー</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観測</a:t>
                      </a:r>
                      <a:r>
                        <a:rPr kumimoji="1" lang="en-US" altLang="ja-JP" sz="1400">
                          <a:latin typeface="UD デジタル 教科書体 N-R" panose="02020400000000000000" pitchFamily="17" charset="-128"/>
                          <a:ea typeface="UD デジタル 教科書体 N-R" panose="02020400000000000000" pitchFamily="17" charset="-128"/>
                        </a:rPr>
                        <a:t>)</a:t>
                      </a: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58989915"/>
                  </a:ext>
                </a:extLst>
              </a:tr>
              <a:tr h="0">
                <a:tc>
                  <a:txBody>
                    <a:bodyPr/>
                    <a:lstStyle/>
                    <a:p>
                      <a:pPr algn="ct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大阪は人を惹きつける魅力があると思う人の割合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a:latin typeface="UD デジタル 教科書体 N-R" panose="02020400000000000000" pitchFamily="17" charset="-128"/>
                          <a:ea typeface="UD デジタル 教科書体 N-R" panose="02020400000000000000" pitchFamily="17" charset="-128"/>
                        </a:rPr>
                        <a:t>ー</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観測</a:t>
                      </a:r>
                      <a:r>
                        <a:rPr kumimoji="1" lang="en-US" altLang="ja-JP" sz="1400">
                          <a:latin typeface="UD デジタル 教科書体 N-R" panose="02020400000000000000" pitchFamily="17" charset="-128"/>
                          <a:ea typeface="UD デジタル 教科書体 N-R" panose="02020400000000000000" pitchFamily="17" charset="-128"/>
                        </a:rPr>
                        <a:t>)</a:t>
                      </a: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4293538"/>
                  </a:ext>
                </a:extLst>
              </a:tr>
              <a:tr h="0">
                <a:tc>
                  <a:txBody>
                    <a:bodyPr/>
                    <a:lstStyle/>
                    <a:p>
                      <a:pPr algn="ctr">
                        <a:lnSpc>
                          <a:spcPts val="1200"/>
                        </a:lnSpc>
                      </a:pP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nSpc>
                          <a:spcPts val="1200"/>
                        </a:lnSpc>
                      </a:pPr>
                      <a:r>
                        <a:rPr kumimoji="1" lang="ja-JP" altLang="en-US" sz="1400">
                          <a:latin typeface="UD デジタル 教科書体 N-R" panose="02020400000000000000" pitchFamily="17" charset="-128"/>
                          <a:ea typeface="UD デジタル 教科書体 N-R" panose="02020400000000000000" pitchFamily="17" charset="-128"/>
                        </a:rPr>
                        <a:t>地域に誇りを感じる人の割合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a:latin typeface="UD デジタル 教科書体 N-R" panose="02020400000000000000" pitchFamily="17" charset="-128"/>
                          <a:ea typeface="UD デジタル 教科書体 N-R" panose="02020400000000000000" pitchFamily="17" charset="-128"/>
                        </a:rPr>
                        <a:t>ー</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観測</a:t>
                      </a:r>
                      <a:r>
                        <a:rPr kumimoji="1" lang="en-US" altLang="ja-JP" sz="1400">
                          <a:latin typeface="UD デジタル 教科書体 N-R" panose="02020400000000000000" pitchFamily="17" charset="-128"/>
                          <a:ea typeface="UD デジタル 教科書体 N-R" panose="02020400000000000000" pitchFamily="17" charset="-128"/>
                        </a:rPr>
                        <a:t>)</a:t>
                      </a: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83042670"/>
                  </a:ext>
                </a:extLst>
              </a:tr>
              <a:tr h="0">
                <a:tc>
                  <a:txBody>
                    <a:bodyPr/>
                    <a:lstStyle/>
                    <a:p>
                      <a:pPr algn="ctr">
                        <a:lnSpc>
                          <a:spcPts val="1200"/>
                        </a:lnSpc>
                      </a:pP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nSpc>
                          <a:spcPts val="1200"/>
                        </a:lnSpc>
                      </a:pPr>
                      <a:r>
                        <a:rPr kumimoji="1" lang="ja-JP" altLang="en-US" sz="1400">
                          <a:latin typeface="UD デジタル 教科書体 N-R" panose="02020400000000000000" pitchFamily="17" charset="-128"/>
                          <a:ea typeface="UD デジタル 教科書体 N-R" panose="02020400000000000000" pitchFamily="17" charset="-128"/>
                        </a:rPr>
                        <a:t>暮らしが便利・快適になったと思う人の割合　＜大阪府独自指標＞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ー</a:t>
                      </a:r>
                      <a:r>
                        <a:rPr kumimoji="1" lang="en-US" altLang="ja-JP" sz="1400" dirty="0">
                          <a:latin typeface="UD デジタル 教科書体 N-R" panose="02020400000000000000" pitchFamily="17" charset="-128"/>
                          <a:ea typeface="UD デジタル 教科書体 N-R" panose="02020400000000000000" pitchFamily="17" charset="-128"/>
                        </a:rPr>
                        <a:t>(</a:t>
                      </a:r>
                      <a:r>
                        <a:rPr kumimoji="1" lang="ja-JP" altLang="en-US" sz="1400" dirty="0">
                          <a:latin typeface="UD デジタル 教科書体 N-R" panose="02020400000000000000" pitchFamily="17" charset="-128"/>
                          <a:ea typeface="UD デジタル 教科書体 N-R" panose="02020400000000000000" pitchFamily="17" charset="-128"/>
                        </a:rPr>
                        <a:t>観測</a:t>
                      </a:r>
                      <a:r>
                        <a:rPr kumimoji="1" lang="en-US" altLang="ja-JP" sz="1400" dirty="0">
                          <a:latin typeface="UD デジタル 教科書体 N-R" panose="02020400000000000000" pitchFamily="17" charset="-128"/>
                          <a:ea typeface="UD デジタル 教科書体 N-R" panose="02020400000000000000" pitchFamily="17" charset="-128"/>
                        </a:rPr>
                        <a:t>)</a:t>
                      </a:r>
                      <a:endParaRPr kumimoji="1" lang="ja-JP" altLang="en-US" sz="140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813367731"/>
                  </a:ext>
                </a:extLst>
              </a:tr>
              <a:tr h="0">
                <a:tc>
                  <a:txBody>
                    <a:bodyPr/>
                    <a:lstStyle/>
                    <a:p>
                      <a:pPr algn="ctr">
                        <a:lnSpc>
                          <a:spcPts val="1200"/>
                        </a:lnSpc>
                      </a:pPr>
                      <a:endParaRPr kumimoji="1" lang="ja-JP" altLang="en-US" sz="14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400">
                          <a:latin typeface="UD デジタル 教科書体 N-R" panose="02020400000000000000" pitchFamily="17" charset="-128"/>
                          <a:ea typeface="UD デジタル 教科書体 N-R" panose="02020400000000000000" pitchFamily="17" charset="-128"/>
                        </a:rPr>
                        <a:t>現在、あなたはどの程度幸せですか</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幸福度</a:t>
                      </a:r>
                      <a:r>
                        <a:rPr kumimoji="1" lang="en-US" altLang="ja-JP" sz="1400">
                          <a:latin typeface="UD デジタル 教科書体 N-R" panose="02020400000000000000" pitchFamily="17" charset="-128"/>
                          <a:ea typeface="UD デジタル 教科書体 N-R" panose="02020400000000000000" pitchFamily="17" charset="-128"/>
                        </a:rPr>
                        <a:t>】</a:t>
                      </a:r>
                      <a:r>
                        <a:rPr kumimoji="1" lang="ja-JP" altLang="en-US" sz="1400">
                          <a:latin typeface="UD デジタル 教科書体 N-R" panose="02020400000000000000" pitchFamily="17" charset="-128"/>
                          <a:ea typeface="UD デジタル 教科書体 N-R" panose="02020400000000000000" pitchFamily="17" charset="-128"/>
                        </a:rPr>
                        <a:t>　</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US" altLang="ja-JP"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6.0</a:t>
                      </a:r>
                      <a:r>
                        <a:rPr lang="ja-JP" altLang="en-US"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endParaRPr lang="en-US" altLang="ja-JP"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ctr"/>
                      <a:r>
                        <a:rPr lang="en-US" sz="140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200"/>
                        </a:lnSpc>
                      </a:pPr>
                      <a:r>
                        <a:rPr kumimoji="1" lang="ja-JP" altLang="en-US" sz="140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r>
                        <a:rPr kumimoji="1" lang="ja-JP" altLang="en-US" sz="1400" dirty="0">
                          <a:latin typeface="UD デジタル 教科書体 N-R" panose="02020400000000000000" pitchFamily="17" charset="-128"/>
                          <a:ea typeface="UD デジタル 教科書体 N-R" panose="02020400000000000000" pitchFamily="17" charset="-128"/>
                        </a:rPr>
                        <a:t>ー</a:t>
                      </a:r>
                      <a:r>
                        <a:rPr kumimoji="1" lang="en-US" altLang="ja-JP" sz="1400" dirty="0">
                          <a:latin typeface="UD デジタル 教科書体 N-R" panose="02020400000000000000" pitchFamily="17" charset="-128"/>
                          <a:ea typeface="UD デジタル 教科書体 N-R" panose="02020400000000000000" pitchFamily="17" charset="-128"/>
                        </a:rPr>
                        <a:t>(</a:t>
                      </a:r>
                      <a:r>
                        <a:rPr kumimoji="1" lang="ja-JP" altLang="en-US" sz="1400" dirty="0">
                          <a:latin typeface="UD デジタル 教科書体 N-R" panose="02020400000000000000" pitchFamily="17" charset="-128"/>
                          <a:ea typeface="UD デジタル 教科書体 N-R" panose="02020400000000000000" pitchFamily="17" charset="-128"/>
                        </a:rPr>
                        <a:t>観測</a:t>
                      </a:r>
                      <a:r>
                        <a:rPr kumimoji="1" lang="en-US" altLang="ja-JP" sz="1400" dirty="0">
                          <a:latin typeface="UD デジタル 教科書体 N-R" panose="02020400000000000000" pitchFamily="17" charset="-128"/>
                          <a:ea typeface="UD デジタル 教科書体 N-R" panose="02020400000000000000" pitchFamily="17" charset="-128"/>
                        </a:rPr>
                        <a:t>)</a:t>
                      </a:r>
                      <a:endParaRPr kumimoji="1" lang="ja-JP" altLang="en-US" sz="140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64471723"/>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574158" y="749526"/>
            <a:ext cx="11003566" cy="1929880"/>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基本目標の達成に向けては、行政だけでなく府民や民間事業者、</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a:t>
            </a:r>
            <a:endPar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基本目標について大阪府の上位計画である「</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Beyond</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EXPO</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2025</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」より主観指標であり</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well-Being</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指標でもある全体指標を用いて達成状況の把握を行います。それと併せて、客観指標について取組の進捗状況の把握のために設定し、目標を設定する成果指標だけでなく現状把握のための観測指標を設定します。</a:t>
            </a:r>
            <a:endPar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また、設定した指標については、できる限りその進捗状況の把握に努め、</a:t>
            </a:r>
            <a:r>
              <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endParaRPr lang="en-US" altLang="ja-JP"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endParaRPr>
          </a:p>
          <a:p>
            <a:pPr>
              <a:spcBef>
                <a:spcPts val="600"/>
              </a:spcBef>
              <a:defRPr/>
            </a:pPr>
            <a:r>
              <a:rPr lang="ja-JP" altLang="en-US" sz="1400" dirty="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　</a:t>
            </a:r>
          </a:p>
        </p:txBody>
      </p:sp>
      <p:sp>
        <p:nvSpPr>
          <p:cNvPr id="6" name="テキスト ボックス 5">
            <a:extLst>
              <a:ext uri="{FF2B5EF4-FFF2-40B4-BE49-F238E27FC236}">
                <a16:creationId xmlns:a16="http://schemas.microsoft.com/office/drawing/2014/main" id="{BD485466-81B4-489D-8BA1-95F354DC97C0}"/>
              </a:ext>
            </a:extLst>
          </p:cNvPr>
          <p:cNvSpPr txBox="1"/>
          <p:nvPr/>
        </p:nvSpPr>
        <p:spPr>
          <a:xfrm>
            <a:off x="614276" y="3146579"/>
            <a:ext cx="9560443" cy="276999"/>
          </a:xfrm>
          <a:prstGeom prst="rect">
            <a:avLst/>
          </a:prstGeom>
          <a:noFill/>
        </p:spPr>
        <p:txBody>
          <a:bodyPr wrap="square" lIns="0" tIns="0" rIns="0" bIns="0">
            <a:spAutoFit/>
          </a:bodyPr>
          <a:lstStyle/>
          <a:p>
            <a:pPr defTabSz="457200">
              <a:defRPr/>
            </a:pPr>
            <a:r>
              <a:rPr kumimoji="0" lang="ja-JP" altLang="en-US" b="1" kern="100" dirty="0">
                <a:latin typeface="UD デジタル 教科書体 NP-B" panose="02020700000000000000" pitchFamily="18" charset="-128"/>
                <a:ea typeface="UD デジタル 教科書体 NP-B" panose="02020700000000000000" pitchFamily="18" charset="-128"/>
                <a:cs typeface="Times New Roman"/>
              </a:rPr>
              <a:t>基本目標「ともにつくろう、自分らしく幸せにくらす住まい・まち大阪」</a:t>
            </a:r>
            <a:endParaRPr kumimoji="0" lang="en-US" altLang="ja-JP" b="1" kern="100" dirty="0">
              <a:latin typeface="UD デジタル 教科書体 NP-B" panose="02020700000000000000" pitchFamily="18" charset="-128"/>
              <a:ea typeface="UD デジタル 教科書体 NP-B" panose="02020700000000000000" pitchFamily="18" charset="-128"/>
              <a:cs typeface="Times New Roman"/>
            </a:endParaRPr>
          </a:p>
        </p:txBody>
      </p:sp>
      <p:sp>
        <p:nvSpPr>
          <p:cNvPr id="7" name="テキスト ボックス 6">
            <a:extLst>
              <a:ext uri="{FF2B5EF4-FFF2-40B4-BE49-F238E27FC236}">
                <a16:creationId xmlns:a16="http://schemas.microsoft.com/office/drawing/2014/main" id="{3FB2ABEA-B2AB-46A1-A4B6-54B85494F353}"/>
              </a:ext>
            </a:extLst>
          </p:cNvPr>
          <p:cNvSpPr txBox="1"/>
          <p:nvPr/>
        </p:nvSpPr>
        <p:spPr>
          <a:xfrm>
            <a:off x="515399" y="6019932"/>
            <a:ext cx="11160001" cy="369332"/>
          </a:xfrm>
          <a:prstGeom prst="rect">
            <a:avLst/>
          </a:prstGeom>
          <a:noFill/>
        </p:spPr>
        <p:txBody>
          <a:bodyPr wrap="square" rtlCol="0">
            <a:spAutoFit/>
          </a:bodyPr>
          <a:lstStyle/>
          <a:p>
            <a:r>
              <a:rPr kumimoji="1" lang="en-US" altLang="ja-JP" sz="900">
                <a:latin typeface="UD デジタル 教科書体 N-R" panose="02020400000000000000" pitchFamily="17" charset="-128"/>
                <a:ea typeface="UD デジタル 教科書体 N-R" panose="02020400000000000000" pitchFamily="17" charset="-128"/>
              </a:rPr>
              <a:t>※</a:t>
            </a:r>
            <a:r>
              <a:rPr kumimoji="1" lang="ja-JP" altLang="en-US" sz="900">
                <a:latin typeface="UD デジタル 教科書体 N-R" panose="02020400000000000000" pitchFamily="17" charset="-128"/>
                <a:ea typeface="UD デジタル 教科書体 N-R" panose="02020400000000000000" pitchFamily="17" charset="-128"/>
              </a:rPr>
              <a:t>設問の回答形式：★の記載のある指標については、「とても思う</a:t>
            </a:r>
            <a:r>
              <a:rPr kumimoji="1" lang="en-US" altLang="ja-JP" sz="900">
                <a:latin typeface="UD デジタル 教科書体 N-R" panose="02020400000000000000" pitchFamily="17" charset="-128"/>
                <a:ea typeface="UD デジタル 教科書体 N-R" panose="02020400000000000000" pitchFamily="17" charset="-128"/>
              </a:rPr>
              <a:t>/</a:t>
            </a:r>
            <a:r>
              <a:rPr kumimoji="1" lang="ja-JP" altLang="en-US" sz="900">
                <a:latin typeface="UD デジタル 教科書体 N-R" panose="02020400000000000000" pitchFamily="17" charset="-128"/>
                <a:ea typeface="UD デジタル 教科書体 N-R" panose="02020400000000000000" pitchFamily="17" charset="-128"/>
              </a:rPr>
              <a:t>とても幸せ</a:t>
            </a:r>
            <a:r>
              <a:rPr kumimoji="1" lang="en-US" altLang="ja-JP" sz="900">
                <a:latin typeface="UD デジタル 教科書体 N-R" panose="02020400000000000000" pitchFamily="17" charset="-128"/>
                <a:ea typeface="UD デジタル 教科書体 N-R" panose="02020400000000000000" pitchFamily="17" charset="-128"/>
              </a:rPr>
              <a:t>/</a:t>
            </a:r>
            <a:r>
              <a:rPr kumimoji="1" lang="ja-JP" altLang="en-US" sz="900">
                <a:latin typeface="UD デジタル 教科書体 N-R" panose="02020400000000000000" pitchFamily="17" charset="-128"/>
                <a:ea typeface="UD デジタル 教科書体 N-R" panose="02020400000000000000" pitchFamily="17" charset="-128"/>
              </a:rPr>
              <a:t>とても満足」を</a:t>
            </a:r>
            <a:r>
              <a:rPr kumimoji="1" lang="en-US" altLang="ja-JP" sz="900">
                <a:latin typeface="UD デジタル 教科書体 N-R" panose="02020400000000000000" pitchFamily="17" charset="-128"/>
                <a:ea typeface="UD デジタル 教科書体 N-R" panose="02020400000000000000" pitchFamily="17" charset="-128"/>
              </a:rPr>
              <a:t>10</a:t>
            </a:r>
            <a:r>
              <a:rPr kumimoji="1" lang="ja-JP" altLang="en-US" sz="900">
                <a:latin typeface="UD デジタル 教科書体 N-R" panose="02020400000000000000" pitchFamily="17" charset="-128"/>
                <a:ea typeface="UD デジタル 教科書体 N-R" panose="02020400000000000000" pitchFamily="17" charset="-128"/>
              </a:rPr>
              <a:t>点、「まったく思わない</a:t>
            </a:r>
            <a:r>
              <a:rPr kumimoji="1" lang="en-US" altLang="ja-JP" sz="900">
                <a:latin typeface="UD デジタル 教科書体 N-R" panose="02020400000000000000" pitchFamily="17" charset="-128"/>
                <a:ea typeface="UD デジタル 教科書体 N-R" panose="02020400000000000000" pitchFamily="17" charset="-128"/>
              </a:rPr>
              <a:t>/</a:t>
            </a:r>
            <a:r>
              <a:rPr kumimoji="1" lang="ja-JP" altLang="en-US" sz="900">
                <a:latin typeface="UD デジタル 教科書体 N-R" panose="02020400000000000000" pitchFamily="17" charset="-128"/>
                <a:ea typeface="UD デジタル 教科書体 N-R" panose="02020400000000000000" pitchFamily="17" charset="-128"/>
              </a:rPr>
              <a:t>とても不幸</a:t>
            </a:r>
            <a:r>
              <a:rPr kumimoji="1" lang="en-US" altLang="ja-JP" sz="900">
                <a:latin typeface="UD デジタル 教科書体 N-R" panose="02020400000000000000" pitchFamily="17" charset="-128"/>
                <a:ea typeface="UD デジタル 教科書体 N-R" panose="02020400000000000000" pitchFamily="17" charset="-128"/>
              </a:rPr>
              <a:t>/</a:t>
            </a:r>
            <a:r>
              <a:rPr kumimoji="1" lang="ja-JP" altLang="en-US" sz="900">
                <a:latin typeface="UD デジタル 教科書体 N-R" panose="02020400000000000000" pitchFamily="17" charset="-128"/>
                <a:ea typeface="UD デジタル 教科書体 N-R" panose="02020400000000000000" pitchFamily="17" charset="-128"/>
              </a:rPr>
              <a:t>とても不満足」を</a:t>
            </a:r>
            <a:r>
              <a:rPr kumimoji="1" lang="en-US" altLang="ja-JP" sz="900">
                <a:latin typeface="UD デジタル 教科書体 N-R" panose="02020400000000000000" pitchFamily="17" charset="-128"/>
                <a:ea typeface="UD デジタル 教科書体 N-R" panose="02020400000000000000" pitchFamily="17" charset="-128"/>
              </a:rPr>
              <a:t>0</a:t>
            </a:r>
            <a:r>
              <a:rPr kumimoji="1" lang="ja-JP" altLang="en-US" sz="900">
                <a:latin typeface="UD デジタル 教科書体 N-R" panose="02020400000000000000" pitchFamily="17" charset="-128"/>
                <a:ea typeface="UD デジタル 教科書体 N-R" panose="02020400000000000000" pitchFamily="17" charset="-128"/>
              </a:rPr>
              <a:t>点として、いずれかの数字を</a:t>
            </a:r>
            <a:r>
              <a:rPr kumimoji="1" lang="en-US" altLang="ja-JP" sz="900">
                <a:latin typeface="UD デジタル 教科書体 N-R" panose="02020400000000000000" pitchFamily="17" charset="-128"/>
                <a:ea typeface="UD デジタル 教科書体 N-R" panose="02020400000000000000" pitchFamily="17" charset="-128"/>
              </a:rPr>
              <a:t>1</a:t>
            </a:r>
            <a:r>
              <a:rPr kumimoji="1" lang="ja-JP" altLang="en-US" sz="900">
                <a:latin typeface="UD デジタル 教科書体 N-R" panose="02020400000000000000" pitchFamily="17" charset="-128"/>
                <a:ea typeface="UD デジタル 教科書体 N-R" panose="02020400000000000000" pitchFamily="17" charset="-128"/>
              </a:rPr>
              <a:t>つ選んでもらう</a:t>
            </a:r>
            <a:r>
              <a:rPr kumimoji="1" lang="en-US" altLang="ja-JP" sz="900">
                <a:latin typeface="UD デジタル 教科書体 N-R" panose="02020400000000000000" pitchFamily="17" charset="-128"/>
                <a:ea typeface="UD デジタル 教科書体 N-R" panose="02020400000000000000" pitchFamily="17" charset="-128"/>
              </a:rPr>
              <a:t>11</a:t>
            </a:r>
            <a:r>
              <a:rPr kumimoji="1" lang="ja-JP" altLang="en-US" sz="900">
                <a:latin typeface="UD デジタル 教科書体 N-R" panose="02020400000000000000" pitchFamily="17" charset="-128"/>
                <a:ea typeface="UD デジタル 教科書体 N-R" panose="02020400000000000000" pitchFamily="17" charset="-128"/>
              </a:rPr>
              <a:t>段階評価</a:t>
            </a:r>
            <a:endParaRPr kumimoji="1" lang="en-US" altLang="ja-JP" sz="900">
              <a:latin typeface="UD デジタル 教科書体 N-R" panose="02020400000000000000" pitchFamily="17" charset="-128"/>
              <a:ea typeface="UD デジタル 教科書体 N-R" panose="02020400000000000000" pitchFamily="17" charset="-128"/>
            </a:endParaRPr>
          </a:p>
          <a:p>
            <a:r>
              <a:rPr kumimoji="1" lang="en-US" altLang="ja-JP" sz="900">
                <a:latin typeface="UD デジタル 教科書体 N-R" panose="02020400000000000000" pitchFamily="17" charset="-128"/>
                <a:ea typeface="UD デジタル 教科書体 N-R" panose="02020400000000000000" pitchFamily="17" charset="-128"/>
              </a:rPr>
              <a:t>                          </a:t>
            </a:r>
            <a:r>
              <a:rPr kumimoji="1" lang="ja-JP" altLang="en-US" sz="900">
                <a:latin typeface="UD デジタル 教科書体 N-R" panose="02020400000000000000" pitchFamily="17" charset="-128"/>
                <a:ea typeface="UD デジタル 教科書体 N-R" panose="02020400000000000000" pitchFamily="17" charset="-128"/>
              </a:rPr>
              <a:t>そのほかは、「非常にあてはまる」</a:t>
            </a:r>
            <a:r>
              <a:rPr kumimoji="1" lang="en-US" altLang="ja-JP" sz="900">
                <a:latin typeface="UD デジタル 教科書体 N-R" panose="02020400000000000000" pitchFamily="17" charset="-128"/>
                <a:ea typeface="UD デジタル 教科書体 N-R" panose="02020400000000000000" pitchFamily="17" charset="-128"/>
              </a:rPr>
              <a:t>=5</a:t>
            </a:r>
            <a:r>
              <a:rPr kumimoji="1" lang="ja-JP" altLang="en-US" sz="900">
                <a:latin typeface="UD デジタル 教科書体 N-R" panose="02020400000000000000" pitchFamily="17" charset="-128"/>
                <a:ea typeface="UD デジタル 教科書体 N-R" panose="02020400000000000000" pitchFamily="17" charset="-128"/>
              </a:rPr>
              <a:t>、「ある程度あてはまる」</a:t>
            </a:r>
            <a:r>
              <a:rPr kumimoji="1" lang="en-US" altLang="ja-JP" sz="900">
                <a:latin typeface="UD デジタル 教科書体 N-R" panose="02020400000000000000" pitchFamily="17" charset="-128"/>
                <a:ea typeface="UD デジタル 教科書体 N-R" panose="02020400000000000000" pitchFamily="17" charset="-128"/>
              </a:rPr>
              <a:t>=4</a:t>
            </a:r>
            <a:r>
              <a:rPr kumimoji="1" lang="ja-JP" altLang="en-US" sz="900">
                <a:latin typeface="UD デジタル 教科書体 N-R" panose="02020400000000000000" pitchFamily="17" charset="-128"/>
                <a:ea typeface="UD デジタル 教科書体 N-R" panose="02020400000000000000" pitchFamily="17" charset="-128"/>
              </a:rPr>
              <a:t>、「どちらとも言えない」</a:t>
            </a:r>
            <a:r>
              <a:rPr kumimoji="1" lang="en-US" altLang="ja-JP" sz="900">
                <a:latin typeface="UD デジタル 教科書体 N-R" panose="02020400000000000000" pitchFamily="17" charset="-128"/>
                <a:ea typeface="UD デジタル 教科書体 N-R" panose="02020400000000000000" pitchFamily="17" charset="-128"/>
              </a:rPr>
              <a:t>=3</a:t>
            </a:r>
            <a:r>
              <a:rPr kumimoji="1" lang="ja-JP" altLang="en-US" sz="900">
                <a:latin typeface="UD デジタル 教科書体 N-R" panose="02020400000000000000" pitchFamily="17" charset="-128"/>
                <a:ea typeface="UD デジタル 教科書体 N-R" panose="02020400000000000000" pitchFamily="17" charset="-128"/>
              </a:rPr>
              <a:t>、「あまりあてはまらない」</a:t>
            </a:r>
            <a:r>
              <a:rPr kumimoji="1" lang="en-US" altLang="ja-JP" sz="900">
                <a:latin typeface="UD デジタル 教科書体 N-R" panose="02020400000000000000" pitchFamily="17" charset="-128"/>
                <a:ea typeface="UD デジタル 教科書体 N-R" panose="02020400000000000000" pitchFamily="17" charset="-128"/>
              </a:rPr>
              <a:t>=2</a:t>
            </a:r>
            <a:r>
              <a:rPr kumimoji="1" lang="ja-JP" altLang="en-US" sz="900">
                <a:latin typeface="UD デジタル 教科書体 N-R" panose="02020400000000000000" pitchFamily="17" charset="-128"/>
                <a:ea typeface="UD デジタル 教科書体 N-R" panose="02020400000000000000" pitchFamily="17" charset="-128"/>
              </a:rPr>
              <a:t>、「全くあてはまらない」</a:t>
            </a:r>
            <a:r>
              <a:rPr kumimoji="1" lang="en-US" altLang="ja-JP" sz="900">
                <a:latin typeface="UD デジタル 教科書体 N-R" panose="02020400000000000000" pitchFamily="17" charset="-128"/>
                <a:ea typeface="UD デジタル 教科書体 N-R" panose="02020400000000000000" pitchFamily="17" charset="-128"/>
              </a:rPr>
              <a:t>=1</a:t>
            </a:r>
            <a:r>
              <a:rPr kumimoji="1" lang="ja-JP" altLang="en-US" sz="900">
                <a:latin typeface="UD デジタル 教科書体 N-R" panose="02020400000000000000" pitchFamily="17" charset="-128"/>
                <a:ea typeface="UD デジタル 教科書体 N-R" panose="02020400000000000000" pitchFamily="17" charset="-128"/>
              </a:rPr>
              <a:t>、の</a:t>
            </a:r>
            <a:r>
              <a:rPr kumimoji="1" lang="en-US" altLang="ja-JP" sz="900">
                <a:latin typeface="UD デジタル 教科書体 N-R" panose="02020400000000000000" pitchFamily="17" charset="-128"/>
                <a:ea typeface="UD デジタル 教科書体 N-R" panose="02020400000000000000" pitchFamily="17" charset="-128"/>
              </a:rPr>
              <a:t>5</a:t>
            </a:r>
            <a:r>
              <a:rPr kumimoji="1" lang="ja-JP" altLang="en-US" sz="900">
                <a:latin typeface="UD デジタル 教科書体 N-R" panose="02020400000000000000" pitchFamily="17" charset="-128"/>
                <a:ea typeface="UD デジタル 教科書体 N-R" panose="02020400000000000000" pitchFamily="17" charset="-128"/>
              </a:rPr>
              <a:t>段階評価</a:t>
            </a:r>
          </a:p>
        </p:txBody>
      </p:sp>
    </p:spTree>
    <p:extLst>
      <p:ext uri="{BB962C8B-B14F-4D97-AF65-F5344CB8AC3E}">
        <p14:creationId xmlns:p14="http://schemas.microsoft.com/office/powerpoint/2010/main" val="4120673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4</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基本目標の達成状況把握のための指標（案）</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1028580514"/>
              </p:ext>
            </p:extLst>
          </p:nvPr>
        </p:nvGraphicFramePr>
        <p:xfrm>
          <a:off x="319962" y="735207"/>
          <a:ext cx="11550876" cy="5863658"/>
        </p:xfrm>
        <a:graphic>
          <a:graphicData uri="http://schemas.openxmlformats.org/drawingml/2006/table">
            <a:tbl>
              <a:tblPr firstRow="1" bandRow="1">
                <a:tableStyleId>{5940675A-B579-460E-94D1-54222C63F5DA}</a:tableStyleId>
              </a:tblPr>
              <a:tblGrid>
                <a:gridCol w="425896">
                  <a:extLst>
                    <a:ext uri="{9D8B030D-6E8A-4147-A177-3AD203B41FA5}">
                      <a16:colId xmlns:a16="http://schemas.microsoft.com/office/drawing/2014/main" val="296240298"/>
                    </a:ext>
                  </a:extLst>
                </a:gridCol>
                <a:gridCol w="6990940">
                  <a:extLst>
                    <a:ext uri="{9D8B030D-6E8A-4147-A177-3AD203B41FA5}">
                      <a16:colId xmlns:a16="http://schemas.microsoft.com/office/drawing/2014/main" val="1337344024"/>
                    </a:ext>
                  </a:extLst>
                </a:gridCol>
                <a:gridCol w="1002600">
                  <a:extLst>
                    <a:ext uri="{9D8B030D-6E8A-4147-A177-3AD203B41FA5}">
                      <a16:colId xmlns:a16="http://schemas.microsoft.com/office/drawing/2014/main" val="998201617"/>
                    </a:ext>
                  </a:extLst>
                </a:gridCol>
                <a:gridCol w="677113">
                  <a:extLst>
                    <a:ext uri="{9D8B030D-6E8A-4147-A177-3AD203B41FA5}">
                      <a16:colId xmlns:a16="http://schemas.microsoft.com/office/drawing/2014/main" val="23761280"/>
                    </a:ext>
                  </a:extLst>
                </a:gridCol>
                <a:gridCol w="1006031">
                  <a:extLst>
                    <a:ext uri="{9D8B030D-6E8A-4147-A177-3AD203B41FA5}">
                      <a16:colId xmlns:a16="http://schemas.microsoft.com/office/drawing/2014/main" val="3349938948"/>
                    </a:ext>
                  </a:extLst>
                </a:gridCol>
                <a:gridCol w="633926">
                  <a:extLst>
                    <a:ext uri="{9D8B030D-6E8A-4147-A177-3AD203B41FA5}">
                      <a16:colId xmlns:a16="http://schemas.microsoft.com/office/drawing/2014/main" val="878834348"/>
                    </a:ext>
                  </a:extLst>
                </a:gridCol>
                <a:gridCol w="814370">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latin typeface="UD デジタル 教科書体 N-R"/>
                          <a:ea typeface="UD デジタル 教科書体 N-R"/>
                        </a:rPr>
                        <a:t> </a:t>
                      </a:r>
                      <a:r>
                        <a:rPr kumimoji="1" lang="ja-JP" altLang="en-US" sz="1050" dirty="0">
                          <a:latin typeface="UD デジタル 教科書体 N-R"/>
                          <a:ea typeface="UD デジタル 教科書体 N-R"/>
                        </a:rPr>
                        <a:t>住宅ストックに占める認定長期優良住宅及び建設住宅性能評価取得住宅の割合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7.0%</a:t>
                      </a:r>
                      <a:r>
                        <a:rPr kumimoji="1" lang="en-US" altLang="ja-JP"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r>
                        <a:rPr kumimoji="1" lang="ja-JP" altLang="en-US" sz="1050">
                          <a:latin typeface="UD デジタル 教科書体 N-R"/>
                          <a:ea typeface="UD デジタル 教科書体 N-R"/>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3658989915"/>
                  </a:ext>
                </a:extLst>
              </a:tr>
              <a:tr h="0">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latin typeface="UD デジタル 教科書体 N-R"/>
                          <a:ea typeface="UD デジタル 教科書体 N-R"/>
                        </a:rPr>
                        <a:t> </a:t>
                      </a:r>
                      <a:r>
                        <a:rPr kumimoji="1" lang="ja-JP" altLang="en-US" sz="1050" dirty="0">
                          <a:latin typeface="UD デジタル 教科書体 N-R"/>
                          <a:ea typeface="UD デジタル 教科書体 N-R"/>
                        </a:rPr>
                        <a:t>自立・分散型エネルギー導入量 </a:t>
                      </a:r>
                      <a:endParaRPr kumimoji="1" lang="en-US" altLang="ja-JP" sz="1050" dirty="0">
                        <a:latin typeface="UD デジタル 教科書体 N-R"/>
                        <a:ea typeface="UD デジタル 教科書体 N-R"/>
                      </a:endParaRPr>
                    </a:p>
                    <a:p>
                      <a:r>
                        <a:rPr lang="en-US" altLang="ja-JP" sz="800" dirty="0">
                          <a:latin typeface="UD デジタル 教科書体 N-R"/>
                          <a:ea typeface="UD デジタル 教科書体 N-R"/>
                        </a:rPr>
                        <a:t>  </a:t>
                      </a:r>
                      <a:r>
                        <a:rPr kumimoji="1" lang="en-US" altLang="ja-JP" sz="800" dirty="0">
                          <a:latin typeface="UD デジタル 教科書体 N-R"/>
                          <a:ea typeface="UD デジタル 教科書体 N-R"/>
                        </a:rPr>
                        <a:t>(※</a:t>
                      </a:r>
                      <a:r>
                        <a:rPr kumimoji="1" lang="ja-JP" altLang="en-US" sz="800" dirty="0">
                          <a:latin typeface="UD デジタル 教科書体 N-R"/>
                          <a:ea typeface="UD デジタル 教科書体 N-R"/>
                        </a:rPr>
                        <a:t>建築物への設置に限定せず、府域に設置・導入されている、太陽光発電、廃棄物発電、小水力発電等の発電出力の合計を表しています。</a:t>
                      </a:r>
                      <a:r>
                        <a:rPr kumimoji="1" lang="en-US" altLang="ja-JP" sz="800" dirty="0">
                          <a:latin typeface="UD デジタル 教科書体 N-R"/>
                          <a:ea typeface="UD デジタル 教科書体 N-R"/>
                        </a:rPr>
                        <a:t>)</a:t>
                      </a:r>
                      <a:endParaRPr kumimoji="1" lang="ja-JP" altLang="en-US" sz="1050" dirty="0">
                        <a:latin typeface="UD デジタル 教科書体 N-R"/>
                        <a:ea typeface="UD デジタル 教科書体 N-R"/>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206.5</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kW</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300</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kW</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以上</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r>
                        <a:rPr kumimoji="1" lang="ja-JP" altLang="en-US" sz="1050">
                          <a:latin typeface="UD デジタル 教科書体 N-R"/>
                          <a:ea typeface="UD デジタル 教科書体 N-R"/>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4293538"/>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1</a:t>
                      </a:r>
                      <a:r>
                        <a:rPr kumimoji="1" lang="ja-JP" altLang="en-US" sz="1050">
                          <a:latin typeface="UD デジタル 教科書体 N-R"/>
                          <a:ea typeface="UD デジタル 教科書体 N-R"/>
                        </a:rPr>
                        <a:t>世帯当たりのエネルギー消費量</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27.6GJ/</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23.5GJ/</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nSpc>
                          <a:spcPts val="1200"/>
                        </a:lnSpc>
                      </a:pPr>
                      <a:r>
                        <a:rPr kumimoji="1" lang="ja-JP" altLang="en-US" sz="1050">
                          <a:latin typeface="UD デジタル 教科書体 N-R"/>
                          <a:ea typeface="UD デジタル 教科書体 N-R"/>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83042670"/>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観測指標</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新築住宅における認定長期優良住宅の割合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12.1%</a:t>
                      </a:r>
                      <a:r>
                        <a:rPr kumimoji="1" lang="en-US" altLang="ja-JP"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①</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3367731"/>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５</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】】ZEH</a:t>
                      </a:r>
                      <a:r>
                        <a:rPr kumimoji="1" lang="ja-JP" altLang="en-US" sz="1050" dirty="0">
                          <a:latin typeface="UD デジタル 教科書体 N-R"/>
                          <a:ea typeface="UD デジタル 教科書体 N-R"/>
                        </a:rPr>
                        <a:t>水準の公営住宅等・公社住宅での着工戸数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120</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r>
                        <a:rPr kumimoji="1" lang="en-US" altLang="ja-JP" sz="6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600" dirty="0">
                          <a:solidFill>
                            <a:schemeClr val="tx1"/>
                          </a:solidFill>
                          <a:latin typeface="UD デジタル 教科書体 N-R" panose="02020400000000000000" pitchFamily="17" charset="-128"/>
                          <a:ea typeface="UD デジタル 教科書体 N-R" panose="02020400000000000000" pitchFamily="17" charset="-128"/>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050">
                          <a:latin typeface="UD デジタル 教科書体 N-R" panose="02020400000000000000" pitchFamily="17" charset="-128"/>
                          <a:ea typeface="UD デジタル 教科書体 N-R" panose="02020400000000000000" pitchFamily="17" charset="-128"/>
                        </a:rPr>
                        <a:t>①</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664471723"/>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観測指標</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既存住宅の流通戸数</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年間</a:t>
                      </a:r>
                      <a:r>
                        <a:rPr kumimoji="1" lang="en-US" altLang="ja-JP" sz="1050">
                          <a:latin typeface="UD デジタル 教科書体 N-R"/>
                          <a:ea typeface="UD デジタル 教科書体 N-R"/>
                        </a:rPr>
                        <a:t>)</a:t>
                      </a:r>
                      <a:endParaRPr kumimoji="1" lang="ja-JP" altLang="en-US" sz="1050">
                        <a:latin typeface="UD デジタル 教科書体 N-R"/>
                        <a:ea typeface="UD デジタル 教科書体 N-R"/>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38,358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panose="02020400000000000000" pitchFamily="17" charset="-128"/>
                          <a:ea typeface="UD デジタル 教科書体 N-R" panose="02020400000000000000" pitchFamily="17" charset="-128"/>
                        </a:rPr>
                        <a:t>①</a:t>
                      </a:r>
                      <a:r>
                        <a:rPr kumimoji="1" lang="en-US" altLang="ja-JP" sz="1050" dirty="0">
                          <a:latin typeface="UD デジタル 教科書体 N-R" panose="02020400000000000000" pitchFamily="17" charset="-128"/>
                          <a:ea typeface="UD デジタル 教科書体 N-R" panose="02020400000000000000" pitchFamily="17" charset="-128"/>
                        </a:rPr>
                        <a:t>(</a:t>
                      </a:r>
                      <a:r>
                        <a:rPr kumimoji="1" lang="ja-JP" altLang="en-US" sz="1050" dirty="0">
                          <a:latin typeface="UD デジタル 教科書体 N-R" panose="02020400000000000000" pitchFamily="17" charset="-128"/>
                          <a:ea typeface="UD デジタル 教科書体 N-R" panose="02020400000000000000" pitchFamily="17" charset="-128"/>
                        </a:rPr>
                        <a:t>観測</a:t>
                      </a:r>
                      <a:r>
                        <a:rPr kumimoji="1" lang="en-US" altLang="ja-JP"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583436622"/>
                  </a:ext>
                </a:extLst>
              </a:tr>
              <a:tr h="25200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ja-JP" altLang="en-US" sz="1050" dirty="0">
                          <a:latin typeface="UD デジタル 教科書体 N-R"/>
                          <a:ea typeface="UD デジタル 教科書体 N-R"/>
                        </a:rPr>
                        <a:t> </a:t>
                      </a:r>
                      <a:r>
                        <a:rPr kumimoji="1" lang="ja-JP" altLang="en-US" sz="1050" dirty="0">
                          <a:latin typeface="UD デジタル 教科書体 N-R"/>
                          <a:ea typeface="UD デジタル 教科書体 N-R"/>
                        </a:rPr>
                        <a:t>高齢者の居住する住宅のうち、一定のバリアフリー性能及び断熱性能を有する住宅の割合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19.0</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r>
                        <a:rPr kumimoji="1" lang="en-US" altLang="ja-JP" sz="7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7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a:solidFill>
                            <a:schemeClr val="tx1"/>
                          </a:solidFill>
                          <a:latin typeface="UD デジタル 教科書体 N-R" panose="02020400000000000000" pitchFamily="17" charset="-128"/>
                          <a:ea typeface="UD デジタル 教科書体 N-R" panose="02020400000000000000" pitchFamily="17" charset="-128"/>
                        </a:rPr>
                        <a:t>30</a:t>
                      </a: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(R17)</a:t>
                      </a:r>
                      <a:endPar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445646831"/>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公営住宅等</a:t>
                      </a:r>
                      <a:r>
                        <a:rPr lang="ja-JP" altLang="en-US" sz="1050" dirty="0">
                          <a:latin typeface="UD デジタル 教科書体 N-R"/>
                          <a:ea typeface="UD デジタル 教科書体 N-R"/>
                        </a:rPr>
                        <a:t>・公社住宅</a:t>
                      </a:r>
                      <a:r>
                        <a:rPr kumimoji="1" lang="ja-JP" altLang="en-US" sz="1050" dirty="0">
                          <a:latin typeface="UD デジタル 教科書体 N-R"/>
                          <a:ea typeface="UD デジタル 教科書体 N-R"/>
                        </a:rPr>
                        <a:t>における地域の為の</a:t>
                      </a:r>
                      <a:r>
                        <a:rPr lang="ja-JP" altLang="en-US" sz="1050" dirty="0">
                          <a:latin typeface="UD デジタル 教科書体 N-R"/>
                          <a:ea typeface="UD デジタル 教科書体 N-R"/>
                        </a:rPr>
                        <a:t>活用</a:t>
                      </a:r>
                      <a:r>
                        <a:rPr kumimoji="1" lang="ja-JP" altLang="en-US" sz="1050" dirty="0">
                          <a:latin typeface="UD デジタル 教科書体 N-R"/>
                          <a:ea typeface="UD デジタル 教科書体 N-R"/>
                        </a:rPr>
                        <a:t>数</a:t>
                      </a:r>
                      <a:endParaRPr lang="ja-JP" altLang="en-US" sz="1050" dirty="0">
                        <a:latin typeface="UD デジタル 教科書体 N-R"/>
                        <a:ea typeface="UD デジタル 教科書体 N-R"/>
                      </a:endParaRPr>
                    </a:p>
                    <a:p>
                      <a:pPr marL="0" marR="0" lvl="0" indent="0" algn="l">
                        <a:lnSpc>
                          <a:spcPts val="1200"/>
                        </a:lnSpc>
                        <a:spcBef>
                          <a:spcPts val="0"/>
                        </a:spcBef>
                        <a:spcAft>
                          <a:spcPts val="0"/>
                        </a:spcAft>
                        <a:buClrTx/>
                        <a:buSzTx/>
                        <a:buFontTx/>
                        <a:buNone/>
                      </a:pPr>
                      <a:r>
                        <a:rPr lang="en-US" altLang="ja-JP" sz="900" dirty="0">
                          <a:latin typeface="UD デジタル 教科書体 N-R"/>
                          <a:ea typeface="UD デジタル 教科書体 N-R"/>
                        </a:rPr>
                        <a:t>　　　　　　　　</a:t>
                      </a:r>
                      <a:r>
                        <a:rPr kumimoji="1" lang="en-US" altLang="ja-JP" sz="900" dirty="0">
                          <a:latin typeface="UD デジタル 教科書体 N-R"/>
                          <a:ea typeface="UD デジタル 教科書体 N-R"/>
                        </a:rPr>
                        <a:t>(※</a:t>
                      </a:r>
                      <a:r>
                        <a:rPr kumimoji="1" lang="ja-JP" altLang="en-US" sz="900" dirty="0">
                          <a:latin typeface="UD デジタル 教科書体 N-R"/>
                          <a:ea typeface="UD デジタル 教科書体 N-R"/>
                        </a:rPr>
                        <a:t>目的外使用など</a:t>
                      </a:r>
                      <a:r>
                        <a:rPr lang="ja-JP" altLang="en-US" sz="900" dirty="0">
                          <a:latin typeface="UD デジタル 教科書体 N-R"/>
                          <a:ea typeface="UD デジタル 教科書体 N-R"/>
                        </a:rPr>
                        <a:t>による</a:t>
                      </a:r>
                      <a:r>
                        <a:rPr kumimoji="1" lang="ja-JP" altLang="en-US" sz="900" dirty="0">
                          <a:latin typeface="UD デジタル 教科書体 N-R"/>
                          <a:ea typeface="UD デジタル 教科書体 N-R"/>
                        </a:rPr>
                        <a:t>高齢者、障がい者、子育て世帯</a:t>
                      </a:r>
                      <a:r>
                        <a:rPr lang="ja-JP" altLang="en-US" sz="900" dirty="0">
                          <a:latin typeface="UD デジタル 教科書体 N-R"/>
                          <a:ea typeface="UD デジタル 教科書体 N-R"/>
                        </a:rPr>
                        <a:t>へ</a:t>
                      </a:r>
                      <a:r>
                        <a:rPr kumimoji="1" lang="ja-JP" altLang="en-US" sz="900" dirty="0">
                          <a:latin typeface="UD デジタル 教科書体 N-R"/>
                          <a:ea typeface="UD デジタル 教科書体 N-R"/>
                        </a:rPr>
                        <a:t>の支援</a:t>
                      </a:r>
                      <a:r>
                        <a:rPr lang="ja-JP" altLang="en-US" sz="900" dirty="0">
                          <a:latin typeface="UD デジタル 教科書体 N-R"/>
                          <a:ea typeface="UD デジタル 教科書体 N-R"/>
                        </a:rPr>
                        <a:t>や多様な住宅等としての活用数</a:t>
                      </a:r>
                      <a:r>
                        <a:rPr kumimoji="1" lang="en-US" altLang="ja-JP" sz="900" dirty="0">
                          <a:latin typeface="UD デジタル 教科書体 N-R"/>
                          <a:ea typeface="UD デジタル 教科書体 N-R"/>
                        </a:rPr>
                        <a:t>)</a:t>
                      </a:r>
                      <a:endParaRPr kumimoji="1" lang="ja-JP" altLang="en-US" sz="1050" dirty="0">
                        <a:latin typeface="UD デジタル 教科書体 N-R"/>
                        <a:ea typeface="UD デジタル 教科書体 N-R"/>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596</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か所</a:t>
                      </a:r>
                      <a:r>
                        <a:rPr kumimoji="1" lang="en-US" altLang="ja-JP" sz="6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600" dirty="0">
                          <a:solidFill>
                            <a:schemeClr val="tx1"/>
                          </a:solidFill>
                          <a:latin typeface="UD デジタル 教科書体 N-R" panose="02020400000000000000" pitchFamily="17" charset="-128"/>
                          <a:ea typeface="UD デジタル 教科書体 N-R" panose="02020400000000000000" pitchFamily="17" charset="-128"/>
                        </a:rPr>
                        <a:t>暫定</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②</a:t>
                      </a:r>
                      <a:r>
                        <a:rPr kumimoji="1" lang="en-US" altLang="ja-JP" sz="1050" dirty="0">
                          <a:latin typeface="UD デジタル 教科書体 N-R" panose="02020400000000000000" pitchFamily="17" charset="-128"/>
                          <a:ea typeface="UD デジタル 教科書体 N-R" panose="02020400000000000000" pitchFamily="17" charset="-128"/>
                        </a:rPr>
                        <a:t>(</a:t>
                      </a:r>
                      <a:r>
                        <a:rPr kumimoji="1" lang="ja-JP" altLang="en-US" sz="1050" dirty="0">
                          <a:latin typeface="UD デジタル 教科書体 N-R" panose="02020400000000000000" pitchFamily="17" charset="-128"/>
                          <a:ea typeface="UD デジタル 教科書体 N-R" panose="02020400000000000000" pitchFamily="17" charset="-128"/>
                        </a:rPr>
                        <a:t>観測</a:t>
                      </a:r>
                      <a:r>
                        <a:rPr kumimoji="1" lang="en-US" altLang="ja-JP"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761365219"/>
                  </a:ext>
                </a:extLst>
              </a:tr>
              <a:tr h="25200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９</a:t>
                      </a:r>
                      <a:endParaRPr kumimoji="1" lang="en-US" altLang="ja-JP"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公営住宅等・公社住宅で新婚・子育て世帯に優先的に募集を実施した戸数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3,805</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r>
                        <a:rPr kumimoji="1" lang="en-US" altLang="ja-JP" sz="5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500" dirty="0">
                          <a:solidFill>
                            <a:schemeClr val="tx1"/>
                          </a:solidFill>
                          <a:latin typeface="UD デジタル 教科書体 N-R" panose="02020400000000000000" pitchFamily="17" charset="-128"/>
                          <a:ea typeface="UD デジタル 教科書体 N-R" panose="02020400000000000000" pitchFamily="17" charset="-128"/>
                        </a:rPr>
                        <a:t>暫定</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②</a:t>
                      </a:r>
                      <a:r>
                        <a:rPr kumimoji="1" lang="en-US" altLang="ja-JP" sz="1050" dirty="0">
                          <a:latin typeface="UD デジタル 教科書体 N-R" panose="02020400000000000000" pitchFamily="17" charset="-128"/>
                          <a:ea typeface="UD デジタル 教科書体 N-R" panose="02020400000000000000" pitchFamily="17" charset="-128"/>
                        </a:rPr>
                        <a:t>(</a:t>
                      </a:r>
                      <a:r>
                        <a:rPr kumimoji="1" lang="ja-JP" altLang="en-US" sz="1050" dirty="0">
                          <a:latin typeface="UD デジタル 教科書体 N-R" panose="02020400000000000000" pitchFamily="17" charset="-128"/>
                          <a:ea typeface="UD デジタル 教科書体 N-R" panose="02020400000000000000" pitchFamily="17" charset="-128"/>
                        </a:rPr>
                        <a:t>観測</a:t>
                      </a:r>
                      <a:r>
                        <a:rPr kumimoji="1" lang="en-US" altLang="ja-JP"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243765071"/>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10</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観測指標</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高齢期の暮らしを支える住宅の数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123,053</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②</a:t>
                      </a:r>
                      <a:r>
                        <a:rPr kumimoji="1" lang="en-US" altLang="ja-JP" sz="1050" dirty="0">
                          <a:latin typeface="UD デジタル 教科書体 N-R" panose="02020400000000000000" pitchFamily="17" charset="-128"/>
                          <a:ea typeface="UD デジタル 教科書体 N-R" panose="02020400000000000000" pitchFamily="17" charset="-128"/>
                        </a:rPr>
                        <a:t>(</a:t>
                      </a:r>
                      <a:r>
                        <a:rPr kumimoji="1" lang="ja-JP" altLang="en-US" sz="1050" dirty="0">
                          <a:latin typeface="UD デジタル 教科書体 N-R" panose="02020400000000000000" pitchFamily="17" charset="-128"/>
                          <a:ea typeface="UD デジタル 教科書体 N-R" panose="02020400000000000000" pitchFamily="17" charset="-128"/>
                        </a:rPr>
                        <a:t>観測</a:t>
                      </a:r>
                      <a:r>
                        <a:rPr kumimoji="1" lang="en-US" altLang="ja-JP"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558437668"/>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11</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住宅の耐震化率</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800"/>
                        </a:lnSpc>
                      </a:pPr>
                      <a:r>
                        <a:rPr lang="ja-JP" altLang="en-US" sz="800" b="0" i="0" u="none" strike="noStrike" kern="1200" spc="-100" baseline="0" dirty="0">
                          <a:solidFill>
                            <a:schemeClr val="tx1"/>
                          </a:solidFill>
                          <a:effectLst/>
                          <a:latin typeface="UD デジタル 教科書体 N-R" panose="02020400000000000000" pitchFamily="17" charset="-128"/>
                          <a:ea typeface="UD デジタル 教科書体 N-R" panose="02020400000000000000" pitchFamily="17" charset="-128"/>
                        </a:rPr>
                        <a:t>耐震性が不十分な住宅をおおむね解消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07607685"/>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12</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地震時等に著しく危険な密集市街地の面積</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218ha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215532962"/>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13</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マンション管理計画認定の取得割合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3.0%</a:t>
                      </a:r>
                      <a:r>
                        <a:rPr kumimoji="1" lang="en-US" altLang="ja-JP" sz="5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5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56596145"/>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14</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腐朽・破損がある使用目的のない空き家数</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000"/>
                        </a:lnSpc>
                      </a:pP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5.5</a:t>
                      </a: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万戸程度に抑える</a:t>
                      </a:r>
                      <a:endPar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2357575985"/>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15</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居住支援協議会を設立した市区町村の人口カバー率</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a:solidFill>
                            <a:schemeClr val="tx1"/>
                          </a:solidFill>
                          <a:effectLst/>
                          <a:latin typeface="UD デジタル 教科書体 N-R"/>
                          <a:ea typeface="UD デジタル 教科書体 N-R"/>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④②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46048955"/>
                  </a:ext>
                </a:extLst>
              </a:tr>
              <a:tr h="25200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16</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lnSpc>
                          <a:spcPts val="1200"/>
                        </a:lnSpc>
                      </a:pP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公的賃貸住宅全体のストック数</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39.2</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31.0</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3646348919"/>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17</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賃貸住宅における入居差別の状況</a:t>
                      </a:r>
                      <a:br>
                        <a:rPr lang="ja-JP" altLang="en-US" sz="1050" b="0" i="0" u="none" strike="noStrike" dirty="0">
                          <a:solidFill>
                            <a:srgbClr val="000000"/>
                          </a:solidFill>
                          <a:effectLst/>
                          <a:latin typeface="UD デジタル 教科書体 N-R"/>
                          <a:ea typeface="UD デジタル 教科書体 N-R"/>
                        </a:rPr>
                      </a:br>
                      <a:r>
                        <a:rPr lang="ja-JP" altLang="en-US" sz="800" b="0" i="0" u="none" strike="noStrike" dirty="0">
                          <a:solidFill>
                            <a:srgbClr val="000000"/>
                          </a:solidFill>
                          <a:effectLst/>
                          <a:latin typeface="UD デジタル 教科書体 N-R"/>
                          <a:ea typeface="UD デジタル 教科書体 N-R"/>
                        </a:rPr>
                        <a:t> 　①高齢者　②障がい者　③母子（父子）家庭　④外国人</a:t>
                      </a:r>
                      <a:endParaRPr lang="ja-JP" altLang="en-US" sz="1050" b="0" i="0" u="none" strike="noStrike" dirty="0">
                        <a:solidFill>
                          <a:srgbClr val="000000"/>
                        </a:solidFill>
                        <a:effectLst/>
                        <a:latin typeface="UD デジタル 教科書体 N-R"/>
                        <a:ea typeface="UD デジタル 教科書体 N-R"/>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32.2%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②14.0%</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③ 4.6%</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④27.2%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25129262"/>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18</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土地取引等における差別の状況</a:t>
                      </a:r>
                      <a:endParaRPr lang="en-US" altLang="ja-JP" sz="1050" b="0" i="0" u="none" strike="noStrike" dirty="0">
                        <a:solidFill>
                          <a:srgbClr val="000000"/>
                        </a:solidFill>
                        <a:effectLst/>
                        <a:latin typeface="UD デジタル 教科書体 N-R"/>
                        <a:ea typeface="UD デジタル 教科書体 N-R"/>
                      </a:endParaRPr>
                    </a:p>
                    <a:p>
                      <a:pPr marL="0" indent="0" algn="l" fontAlgn="ctr"/>
                      <a:r>
                        <a:rPr lang="ja-JP" altLang="en-US" sz="800" b="0" i="0" u="none" strike="noStrike" dirty="0">
                          <a:solidFill>
                            <a:srgbClr val="000000"/>
                          </a:solidFill>
                          <a:effectLst/>
                          <a:latin typeface="UD デジタル 教科書体 N-R"/>
                          <a:ea typeface="UD デジタル 教科書体 N-R"/>
                        </a:rPr>
                        <a:t>   （宅地建物取引業者が取引物件に関して、同和地区であるかどうかの質問を受けた経験がある割合（過去５年間））</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014510238"/>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19</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a:ea typeface="UD デジタル 教科書体 N-R"/>
                        </a:rPr>
                        <a:t> 宅地建物取引業者の人権意識</a:t>
                      </a:r>
                      <a:br>
                        <a:rPr lang="ja-JP" altLang="en-US" sz="1050" b="0" i="0" u="none" strike="noStrike" dirty="0">
                          <a:solidFill>
                            <a:srgbClr val="000000"/>
                          </a:solidFill>
                          <a:effectLst/>
                          <a:latin typeface="UD デジタル 教科書体 N-R"/>
                          <a:ea typeface="UD デジタル 教科書体 N-R"/>
                        </a:rPr>
                      </a:br>
                      <a:r>
                        <a:rPr lang="ja-JP" altLang="en-US" sz="700" b="0" i="0" u="none" strike="noStrike" spc="-140" baseline="0" dirty="0">
                          <a:solidFill>
                            <a:srgbClr val="000000"/>
                          </a:solidFill>
                          <a:effectLst/>
                          <a:latin typeface="UD デジタル 教科書体 N-R"/>
                          <a:ea typeface="UD デジタル 教科書体 N-R"/>
                        </a:rPr>
                        <a:t> 　 ①宅地建物取引業法に基づく指導監督基準の規制内容　②宅地建物取引業第</a:t>
                      </a:r>
                      <a:r>
                        <a:rPr lang="en-US" altLang="ja-JP" sz="700" b="0" i="0" u="none" strike="noStrike" spc="-140" baseline="0" dirty="0">
                          <a:solidFill>
                            <a:srgbClr val="000000"/>
                          </a:solidFill>
                          <a:effectLst/>
                          <a:latin typeface="UD デジタル 教科書体 N-R"/>
                          <a:ea typeface="UD デジタル 教科書体 N-R"/>
                        </a:rPr>
                        <a:t>47</a:t>
                      </a:r>
                      <a:r>
                        <a:rPr lang="ja-JP" altLang="en-US" sz="700" b="0" i="0" u="none" strike="noStrike" spc="-140" baseline="0" dirty="0">
                          <a:solidFill>
                            <a:srgbClr val="000000"/>
                          </a:solidFill>
                          <a:effectLst/>
                          <a:latin typeface="UD デジタル 教科書体 N-R"/>
                          <a:ea typeface="UD デジタル 教科書体 N-R"/>
                        </a:rPr>
                        <a:t>条関係の解釈に関する国土交通大臣答弁の認識割合　③大阪府部落差別事象に係る調査等の規制等に関する条例の改正内容の認識割合</a:t>
                      </a:r>
                      <a:endParaRPr lang="ja-JP" altLang="en-US" sz="1050" b="0" i="0" u="none" strike="noStrike" spc="-140" baseline="0" dirty="0">
                        <a:solidFill>
                          <a:srgbClr val="000000"/>
                        </a:solidFill>
                        <a:effectLst/>
                        <a:latin typeface="UD デジタル 教科書体 N-R"/>
                        <a:ea typeface="UD デジタル 教科書体 N-R"/>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87.5%</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②86.2%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③79.5%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a:t>
                      </a: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dirty="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951760288"/>
                  </a:ext>
                </a:extLst>
              </a:tr>
            </a:tbl>
          </a:graphicData>
        </a:graphic>
      </p:graphicFrame>
    </p:spTree>
    <p:extLst>
      <p:ext uri="{BB962C8B-B14F-4D97-AF65-F5344CB8AC3E}">
        <p14:creationId xmlns:p14="http://schemas.microsoft.com/office/powerpoint/2010/main" val="22559596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5</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2192727123"/>
              </p:ext>
            </p:extLst>
          </p:nvPr>
        </p:nvGraphicFramePr>
        <p:xfrm>
          <a:off x="206477" y="570463"/>
          <a:ext cx="11550876" cy="1919988"/>
        </p:xfrm>
        <a:graphic>
          <a:graphicData uri="http://schemas.openxmlformats.org/drawingml/2006/table">
            <a:tbl>
              <a:tblPr firstRow="1" bandRow="1">
                <a:tableStyleId>{5940675A-B579-460E-94D1-54222C63F5DA}</a:tableStyleId>
              </a:tblPr>
              <a:tblGrid>
                <a:gridCol w="425896">
                  <a:extLst>
                    <a:ext uri="{9D8B030D-6E8A-4147-A177-3AD203B41FA5}">
                      <a16:colId xmlns:a16="http://schemas.microsoft.com/office/drawing/2014/main" val="296240298"/>
                    </a:ext>
                  </a:extLst>
                </a:gridCol>
                <a:gridCol w="6990940">
                  <a:extLst>
                    <a:ext uri="{9D8B030D-6E8A-4147-A177-3AD203B41FA5}">
                      <a16:colId xmlns:a16="http://schemas.microsoft.com/office/drawing/2014/main" val="1337344024"/>
                    </a:ext>
                  </a:extLst>
                </a:gridCol>
                <a:gridCol w="805070">
                  <a:extLst>
                    <a:ext uri="{9D8B030D-6E8A-4147-A177-3AD203B41FA5}">
                      <a16:colId xmlns:a16="http://schemas.microsoft.com/office/drawing/2014/main" val="998201617"/>
                    </a:ext>
                  </a:extLst>
                </a:gridCol>
                <a:gridCol w="874643">
                  <a:extLst>
                    <a:ext uri="{9D8B030D-6E8A-4147-A177-3AD203B41FA5}">
                      <a16:colId xmlns:a16="http://schemas.microsoft.com/office/drawing/2014/main" val="23761280"/>
                    </a:ext>
                  </a:extLst>
                </a:gridCol>
                <a:gridCol w="854765">
                  <a:extLst>
                    <a:ext uri="{9D8B030D-6E8A-4147-A177-3AD203B41FA5}">
                      <a16:colId xmlns:a16="http://schemas.microsoft.com/office/drawing/2014/main" val="3349938948"/>
                    </a:ext>
                  </a:extLst>
                </a:gridCol>
                <a:gridCol w="785192">
                  <a:extLst>
                    <a:ext uri="{9D8B030D-6E8A-4147-A177-3AD203B41FA5}">
                      <a16:colId xmlns:a16="http://schemas.microsoft.com/office/drawing/2014/main" val="878834348"/>
                    </a:ext>
                  </a:extLst>
                </a:gridCol>
                <a:gridCol w="814370">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１</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latin typeface="UD デジタル 教科書体 N-R"/>
                          <a:ea typeface="UD デジタル 教科書体 N-R"/>
                        </a:rPr>
                        <a:t> </a:t>
                      </a:r>
                      <a:r>
                        <a:rPr kumimoji="1" lang="ja-JP" altLang="en-US" sz="1050" dirty="0">
                          <a:latin typeface="UD デジタル 教科書体 N-R"/>
                          <a:ea typeface="UD デジタル 教科書体 N-R"/>
                        </a:rPr>
                        <a:t>住宅ストックに占める認定長期優良住宅及び建設住宅性能評価取得住宅の割合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7.0%</a:t>
                      </a:r>
                      <a:r>
                        <a:rPr kumimoji="1" lang="en-US" altLang="ja-JP"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r>
                        <a:rPr kumimoji="1" lang="ja-JP" altLang="en-US" sz="1200">
                          <a:latin typeface="UD デジタル 教科書体 N-R" panose="02020400000000000000" pitchFamily="17" charset="-128"/>
                          <a:ea typeface="UD デジタル 教科書体 N-R" panose="02020400000000000000" pitchFamily="17" charset="-128"/>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3658989915"/>
                  </a:ext>
                </a:extLst>
              </a:tr>
              <a:tr h="0">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２</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r>
                        <a:rPr lang="ja-JP" altLang="en-US" sz="1050" dirty="0">
                          <a:latin typeface="UD デジタル 教科書体 N-R"/>
                          <a:ea typeface="UD デジタル 教科書体 N-R"/>
                        </a:rPr>
                        <a:t> </a:t>
                      </a:r>
                      <a:r>
                        <a:rPr kumimoji="1" lang="ja-JP" altLang="en-US" sz="1050" dirty="0">
                          <a:latin typeface="UD デジタル 教科書体 N-R"/>
                          <a:ea typeface="UD デジタル 教科書体 N-R"/>
                        </a:rPr>
                        <a:t>自立・分散型エネルギー導入量 </a:t>
                      </a:r>
                      <a:endParaRPr kumimoji="1" lang="en-US" altLang="ja-JP" sz="1050" dirty="0">
                        <a:latin typeface="UD デジタル 教科書体 N-R"/>
                        <a:ea typeface="UD デジタル 教科書体 N-R"/>
                      </a:endParaRPr>
                    </a:p>
                    <a:p>
                      <a:r>
                        <a:rPr kumimoji="1" lang="en-US" altLang="ja-JP" sz="800" dirty="0">
                          <a:latin typeface="UD デジタル 教科書体 N-R" panose="02020400000000000000" pitchFamily="17" charset="-128"/>
                          <a:ea typeface="UD デジタル 教科書体 N-R" panose="02020400000000000000" pitchFamily="17" charset="-128"/>
                        </a:rPr>
                        <a:t>(※</a:t>
                      </a:r>
                      <a:r>
                        <a:rPr kumimoji="1" lang="ja-JP" altLang="en-US" sz="800" dirty="0">
                          <a:latin typeface="UD デジタル 教科書体 N-R" panose="02020400000000000000" pitchFamily="17" charset="-128"/>
                          <a:ea typeface="UD デジタル 教科書体 N-R" panose="02020400000000000000" pitchFamily="17" charset="-128"/>
                        </a:rPr>
                        <a:t>建築物への設置に限定せず、府域に設置・導入されている、太陽光発電、廃棄物発電、小水力発電等の発電出力の合計を表しています。</a:t>
                      </a:r>
                      <a:r>
                        <a:rPr kumimoji="1" lang="en-US" altLang="ja-JP" sz="80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206.5</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kW</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300</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kW</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以上</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r>
                        <a:rPr kumimoji="1" lang="ja-JP" altLang="en-US" sz="1200">
                          <a:latin typeface="UD デジタル 教科書体 N-R" panose="02020400000000000000" pitchFamily="17" charset="-128"/>
                          <a:ea typeface="UD デジタル 教科書体 N-R" panose="02020400000000000000" pitchFamily="17" charset="-128"/>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4293538"/>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1</a:t>
                      </a:r>
                      <a:r>
                        <a:rPr kumimoji="1" lang="ja-JP" altLang="en-US" sz="1050">
                          <a:latin typeface="UD デジタル 教科書体 N-R"/>
                          <a:ea typeface="UD デジタル 教科書体 N-R"/>
                        </a:rPr>
                        <a:t>世帯当たりのエネルギー消費量</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27.6GJ/</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23.5GJ/</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世帯</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83042670"/>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４</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観測指標</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新築住宅における認定長期優良住宅の割合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12.1%</a:t>
                      </a:r>
                      <a:r>
                        <a:rPr kumimoji="1" lang="en-US" altLang="ja-JP"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6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①</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2813367731"/>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５</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2">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】ZEH</a:t>
                      </a:r>
                      <a:r>
                        <a:rPr kumimoji="1" lang="ja-JP" altLang="en-US" sz="1050" dirty="0">
                          <a:latin typeface="UD デジタル 教科書体 N-R"/>
                          <a:ea typeface="UD デジタル 教科書体 N-R"/>
                        </a:rPr>
                        <a:t>水準の公営住宅の着工戸数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120</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r>
                        <a:rPr kumimoji="1" lang="en-US" altLang="ja-JP" sz="6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600" dirty="0">
                          <a:solidFill>
                            <a:schemeClr val="tx1"/>
                          </a:solidFill>
                          <a:latin typeface="UD デジタル 教科書体 N-R" panose="02020400000000000000" pitchFamily="17" charset="-128"/>
                          <a:ea typeface="UD デジタル 教科書体 N-R" panose="02020400000000000000" pitchFamily="17" charset="-128"/>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050">
                          <a:latin typeface="UD デジタル 教科書体 N-R" panose="02020400000000000000" pitchFamily="17" charset="-128"/>
                          <a:ea typeface="UD デジタル 教科書体 N-R" panose="02020400000000000000" pitchFamily="17" charset="-128"/>
                        </a:rPr>
                        <a:t>①</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664471723"/>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６</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2">
                        <a:lumMod val="20000"/>
                        <a:lumOff val="80000"/>
                      </a:schemeClr>
                    </a:solidFill>
                  </a:tcPr>
                </a:tc>
                <a:tc>
                  <a:txBody>
                    <a:bodyPr/>
                    <a:lstStyle/>
                    <a:p>
                      <a:pPr>
                        <a:lnSpc>
                          <a:spcPts val="1200"/>
                        </a:lnSpc>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既存住宅の流通戸数</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年間</a:t>
                      </a:r>
                      <a:r>
                        <a:rPr kumimoji="1" lang="en-US" altLang="ja-JP" sz="1050" dirty="0">
                          <a:latin typeface="UD デジタル 教科書体 N-R"/>
                          <a:ea typeface="UD デジタル 教科書体 N-R"/>
                        </a:rPr>
                        <a:t>)</a:t>
                      </a:r>
                      <a:endParaRPr kumimoji="1" lang="ja-JP" altLang="en-US" sz="1050" dirty="0">
                        <a:latin typeface="UD デジタル 教科書体 N-R"/>
                        <a:ea typeface="UD デジタル 教科書体 N-R"/>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38,358</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戸</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tc>
                  <a:txBody>
                    <a:bodyPr/>
                    <a:lstStyle/>
                    <a:p>
                      <a:pPr marL="0" marR="0" lvl="0" indent="0" algn="l" defTabSz="914400" rtl="0" eaLnBrk="1" fontAlgn="auto" latinLnBrk="0" hangingPunct="1">
                        <a:lnSpc>
                          <a:spcPts val="1200"/>
                        </a:lnSpc>
                        <a:spcBef>
                          <a:spcPts val="0"/>
                        </a:spcBef>
                        <a:spcAft>
                          <a:spcPts val="0"/>
                        </a:spcAft>
                        <a:buClrTx/>
                        <a:buSzTx/>
                        <a:buFontTx/>
                        <a:buNone/>
                        <a:tabLst/>
                        <a:defRPr/>
                      </a:pPr>
                      <a:r>
                        <a:rPr kumimoji="1" lang="ja-JP" altLang="en-US" sz="1050" dirty="0">
                          <a:latin typeface="UD デジタル 教科書体 N-R" panose="02020400000000000000" pitchFamily="17" charset="-128"/>
                          <a:ea typeface="UD デジタル 教科書体 N-R" panose="02020400000000000000" pitchFamily="17" charset="-128"/>
                        </a:rPr>
                        <a:t>①</a:t>
                      </a:r>
                      <a:r>
                        <a:rPr kumimoji="1" lang="en-US" altLang="ja-JP" sz="1050" dirty="0">
                          <a:latin typeface="UD デジタル 教科書体 N-R" panose="02020400000000000000" pitchFamily="17" charset="-128"/>
                          <a:ea typeface="UD デジタル 教科書体 N-R" panose="02020400000000000000" pitchFamily="17" charset="-128"/>
                        </a:rPr>
                        <a:t>(</a:t>
                      </a:r>
                      <a:r>
                        <a:rPr kumimoji="1" lang="ja-JP" altLang="en-US" sz="1050" dirty="0">
                          <a:latin typeface="UD デジタル 教科書体 N-R" panose="02020400000000000000" pitchFamily="17" charset="-128"/>
                          <a:ea typeface="UD デジタル 教科書体 N-R" panose="02020400000000000000" pitchFamily="17" charset="-128"/>
                        </a:rPr>
                        <a:t>観測</a:t>
                      </a:r>
                      <a:r>
                        <a:rPr kumimoji="1" lang="en-US" altLang="ja-JP" sz="1050" dirty="0">
                          <a:latin typeface="UD デジタル 教科書体 N-R" panose="02020400000000000000" pitchFamily="17" charset="-128"/>
                          <a:ea typeface="UD デジタル 教科書体 N-R" panose="02020400000000000000" pitchFamily="17" charset="-128"/>
                        </a:rPr>
                        <a:t>)</a:t>
                      </a:r>
                      <a:endParaRPr kumimoji="1" lang="ja-JP" altLang="en-US" sz="1050" dirty="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EF6F0"/>
                    </a:solidFill>
                  </a:tcPr>
                </a:tc>
                <a:extLst>
                  <a:ext uri="{0D108BD9-81ED-4DB2-BD59-A6C34878D82A}">
                    <a16:rowId xmlns:a16="http://schemas.microsoft.com/office/drawing/2014/main" val="583436622"/>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57D87AEF-9129-4FAC-A2E3-E231F8723365}"/>
              </a:ext>
            </a:extLst>
          </p:cNvPr>
          <p:cNvSpPr/>
          <p:nvPr/>
        </p:nvSpPr>
        <p:spPr>
          <a:xfrm>
            <a:off x="206477" y="2738124"/>
            <a:ext cx="11550876" cy="3846031"/>
          </a:xfrm>
          <a:prstGeom prst="rect">
            <a:avLst/>
          </a:prstGeom>
          <a:solidFill>
            <a:srgbClr val="FEF6F0"/>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18" name="テキスト ボックス 17">
            <a:extLst>
              <a:ext uri="{FF2B5EF4-FFF2-40B4-BE49-F238E27FC236}">
                <a16:creationId xmlns:a16="http://schemas.microsoft.com/office/drawing/2014/main" id="{56BDE7A3-B5EB-4638-BBF5-276041DE4817}"/>
              </a:ext>
            </a:extLst>
          </p:cNvPr>
          <p:cNvSpPr txBox="1"/>
          <p:nvPr/>
        </p:nvSpPr>
        <p:spPr>
          <a:xfrm>
            <a:off x="6050032" y="4015828"/>
            <a:ext cx="5407940" cy="430887"/>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５．</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】ZEH</a:t>
            </a:r>
            <a:r>
              <a:rPr lang="ja-JP" altLang="en-US" sz="1100" dirty="0">
                <a:effectLst/>
                <a:latin typeface="UD デジタル 教科書体 N-R" panose="02020400000000000000" pitchFamily="17" charset="-128"/>
                <a:ea typeface="UD デジタル 教科書体 N-R" panose="02020400000000000000" pitchFamily="17" charset="-128"/>
              </a:rPr>
              <a:t>水準の公営住宅の着工戸数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r>
              <a:rPr lang="ja-JP" altLang="en-US" sz="1100" dirty="0">
                <a:latin typeface="UD デジタル 教科書体 N-R" panose="02020400000000000000" pitchFamily="17" charset="-128"/>
                <a:ea typeface="UD デジタル 教科書体 N-R" panose="02020400000000000000" pitchFamily="17" charset="-128"/>
              </a:rPr>
              <a:t>　　　府営住宅及び市町営住宅の実績値</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p:txBody>
      </p:sp>
      <p:sp>
        <p:nvSpPr>
          <p:cNvPr id="19" name="テキスト ボックス 18">
            <a:extLst>
              <a:ext uri="{FF2B5EF4-FFF2-40B4-BE49-F238E27FC236}">
                <a16:creationId xmlns:a16="http://schemas.microsoft.com/office/drawing/2014/main" id="{C5BBCBEE-815C-4CCC-B35D-EC914A9520E7}"/>
              </a:ext>
            </a:extLst>
          </p:cNvPr>
          <p:cNvSpPr txBox="1"/>
          <p:nvPr/>
        </p:nvSpPr>
        <p:spPr>
          <a:xfrm>
            <a:off x="6050032" y="5246298"/>
            <a:ext cx="5407940" cy="846386"/>
          </a:xfrm>
          <a:prstGeom prst="rect">
            <a:avLst/>
          </a:prstGeom>
          <a:noFill/>
        </p:spPr>
        <p:txBody>
          <a:bodyPr wrap="square" rtlCol="0">
            <a:spAutoFit/>
          </a:bodyPr>
          <a:lstStyle/>
          <a:p>
            <a:r>
              <a:rPr lang="ja-JP" altLang="en-US" sz="1100">
                <a:effectLst/>
                <a:latin typeface="UD デジタル 教科書体 N-R" panose="02020400000000000000" pitchFamily="17" charset="-128"/>
                <a:ea typeface="UD デジタル 教科書体 N-R" panose="02020400000000000000" pitchFamily="17" charset="-128"/>
              </a:rPr>
              <a:t>６．</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観測指標</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既存住宅の流通戸数（年間）</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latin typeface="UD デジタル 教科書体 N-R" panose="02020400000000000000" pitchFamily="17" charset="-128"/>
                <a:ea typeface="UD デジタル 教科書体 N-R" panose="02020400000000000000" pitchFamily="17" charset="-128"/>
              </a:rPr>
              <a:t>既存住宅販売量指数</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国土交通省</a:t>
            </a:r>
            <a:r>
              <a:rPr lang="en-US" altLang="ja-JP" sz="1100">
                <a:effectLst/>
                <a:latin typeface="UD デジタル 教科書体 N-R" panose="02020400000000000000" pitchFamily="17" charset="-128"/>
                <a:ea typeface="UD デジタル 教科書体 N-R" panose="02020400000000000000" pitchFamily="17" charset="-128"/>
              </a:rPr>
              <a:t>】</a:t>
            </a:r>
          </a:p>
          <a:p>
            <a:pPr marL="449263" indent="-184150"/>
            <a:r>
              <a:rPr lang="ja-JP" altLang="en-US" sz="900">
                <a:latin typeface="UD デジタル 教科書体 N-R" panose="02020400000000000000" pitchFamily="17" charset="-128"/>
                <a:ea typeface="UD デジタル 教科書体 N-R" panose="02020400000000000000" pitchFamily="17" charset="-128"/>
              </a:rPr>
              <a:t>　</a:t>
            </a:r>
            <a:r>
              <a:rPr lang="en-US" altLang="ja-JP" sz="900">
                <a:latin typeface="UD デジタル 教科書体 N-R" panose="02020400000000000000" pitchFamily="17" charset="-128"/>
                <a:ea typeface="UD デジタル 教科書体 N-R" panose="02020400000000000000" pitchFamily="17" charset="-128"/>
              </a:rPr>
              <a:t>※</a:t>
            </a:r>
            <a:r>
              <a:rPr lang="ja-JP" altLang="en-US" sz="900">
                <a:latin typeface="UD デジタル 教科書体 N-R" panose="02020400000000000000" pitchFamily="17" charset="-128"/>
                <a:ea typeface="UD デジタル 教科書体 N-R" panose="02020400000000000000" pitchFamily="17" charset="-128"/>
              </a:rPr>
              <a:t>自身が主に居住している住宅のみならず、二地域居住や賃貸用の物件等も含まれうる「登記」をベースとした既存住宅販売量指数を用いることで、既存住宅取引市場の実態に則したデータを元に成果を測ることとする</a:t>
            </a:r>
            <a:endParaRPr lang="ja-JP" altLang="en-US" sz="900">
              <a:effectLst/>
              <a:latin typeface="UD デジタル 教科書体 N-R" panose="02020400000000000000" pitchFamily="17" charset="-128"/>
              <a:ea typeface="UD デジタル 教科書体 N-R" panose="02020400000000000000" pitchFamily="17" charset="-128"/>
            </a:endParaRPr>
          </a:p>
        </p:txBody>
      </p:sp>
      <p:sp>
        <p:nvSpPr>
          <p:cNvPr id="20" name="テキスト ボックス 19">
            <a:extLst>
              <a:ext uri="{FF2B5EF4-FFF2-40B4-BE49-F238E27FC236}">
                <a16:creationId xmlns:a16="http://schemas.microsoft.com/office/drawing/2014/main" id="{D4894EE0-1014-4F9F-A4BC-646449FFC317}"/>
              </a:ext>
            </a:extLst>
          </p:cNvPr>
          <p:cNvSpPr txBox="1"/>
          <p:nvPr/>
        </p:nvSpPr>
        <p:spPr>
          <a:xfrm>
            <a:off x="206476" y="2823413"/>
            <a:ext cx="5638511" cy="1107996"/>
          </a:xfrm>
          <a:prstGeom prst="rect">
            <a:avLst/>
          </a:prstGeom>
          <a:noFill/>
        </p:spPr>
        <p:txBody>
          <a:bodyPr wrap="square" lIns="91440" tIns="45720" rIns="91440" bIns="45720" rtlCol="0" anchor="t">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１．住宅ストックに占める認定長期優良住宅及び建設住宅性能評価取得住宅の割合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175895"/>
            <a:r>
              <a:rPr lang="ja-JP" altLang="en-US" sz="1100" dirty="0">
                <a:latin typeface="UD デジタル 教科書体 N-R" panose="02020400000000000000" pitchFamily="17" charset="-128"/>
                <a:ea typeface="UD デジタル 教科書体 N-R" panose="02020400000000000000" pitchFamily="17" charset="-128"/>
              </a:rPr>
              <a:t>現状値＝</a:t>
            </a:r>
            <a:r>
              <a:rPr lang="en-US" altLang="ja-JP" sz="1100" dirty="0">
                <a:latin typeface="UD デジタル 教科書体 N-R" panose="02020400000000000000" pitchFamily="17" charset="-128"/>
                <a:ea typeface="UD デジタル 教科書体 N-R" panose="02020400000000000000" pitchFamily="17" charset="-128"/>
              </a:rPr>
              <a:t>A/B</a:t>
            </a:r>
          </a:p>
          <a:p>
            <a:pPr marL="175895"/>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A</a:t>
            </a:r>
            <a:r>
              <a:rPr lang="ja-JP" altLang="en-US" sz="1100" dirty="0">
                <a:latin typeface="UD デジタル 教科書体 N-R"/>
                <a:ea typeface="UD デジタル 教科書体 N-R"/>
              </a:rPr>
              <a:t>＝長期優良住宅の認定実績＋建設住宅性能評価取得住宅の累計戸数</a:t>
            </a:r>
            <a:endParaRPr lang="en-US" altLang="ja-JP" sz="1100" dirty="0">
              <a:latin typeface="UD デジタル 教科書体 N-R"/>
              <a:ea typeface="UD デジタル 教科書体 N-R"/>
            </a:endParaRPr>
          </a:p>
          <a:p>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a:t>
            </a:r>
            <a:r>
              <a:rPr lang="ja-JP" sz="1100" dirty="0">
                <a:latin typeface="UD デジタル 教科書体 N-R"/>
                <a:ea typeface="UD デジタル 教科書体 N-R"/>
              </a:rPr>
              <a:t>国土交通省調べ 及び</a:t>
            </a:r>
          </a:p>
          <a:p>
            <a:r>
              <a:rPr lang="ja-JP" sz="1100" dirty="0">
                <a:latin typeface="UD デジタル 教科書体 N-R"/>
                <a:ea typeface="UD デジタル 教科書体 N-R"/>
              </a:rPr>
              <a:t>　　　　一般社団法人住宅性能評価・表示協会公表資料（住宅性能評価書交付状況）</a:t>
            </a:r>
            <a:r>
              <a:rPr lang="en-US" altLang="ja-JP" sz="1100" dirty="0">
                <a:latin typeface="UD デジタル 教科書体 N-R"/>
                <a:ea typeface="UD デジタル 教科書体 N-R"/>
              </a:rPr>
              <a:t>】</a:t>
            </a:r>
            <a:endParaRPr lang="ja-JP" altLang="en-US" dirty="0"/>
          </a:p>
          <a:p>
            <a:pPr marL="175895"/>
            <a:r>
              <a:rPr lang="ja-JP" altLang="en-US" sz="1100" dirty="0">
                <a:latin typeface="UD デジタル 教科書体 N-R"/>
                <a:ea typeface="UD デジタル 教科書体 N-R"/>
              </a:rPr>
              <a:t>　</a:t>
            </a:r>
            <a:r>
              <a:rPr lang="en-US" altLang="ja-JP" sz="1100" dirty="0">
                <a:latin typeface="UD デジタル 教科書体 N-R"/>
                <a:ea typeface="UD デジタル 教科書体 N-R"/>
              </a:rPr>
              <a:t>B</a:t>
            </a:r>
            <a:r>
              <a:rPr lang="ja-JP" altLang="en-US" sz="1100" dirty="0">
                <a:latin typeface="UD デジタル 教科書体 N-R"/>
                <a:ea typeface="UD デジタル 教科書体 N-R"/>
              </a:rPr>
              <a:t>＝世帯数</a:t>
            </a:r>
            <a:r>
              <a:rPr lang="en-US" altLang="ja-JP" sz="1100" dirty="0">
                <a:latin typeface="UD デジタル 教科書体 N-R"/>
                <a:ea typeface="UD デジタル 教科書体 N-R"/>
              </a:rPr>
              <a:t>【</a:t>
            </a:r>
            <a:r>
              <a:rPr lang="ja-JP" altLang="en-US" sz="1100" dirty="0">
                <a:latin typeface="UD デジタル 教科書体 N-R" panose="02020400000000000000" pitchFamily="17" charset="-128"/>
                <a:ea typeface="UD デジタル 教科書体 N-R" panose="02020400000000000000" pitchFamily="17" charset="-128"/>
              </a:rPr>
              <a:t>国勢調査より大阪府推計</a:t>
            </a:r>
            <a:r>
              <a:rPr lang="en-US" altLang="ja-JP" sz="1100" dirty="0">
                <a:latin typeface="UD デジタル 教科書体 N-R"/>
                <a:ea typeface="UD デジタル 教科書体 N-R"/>
              </a:rPr>
              <a:t>】</a:t>
            </a:r>
            <a:endParaRPr lang="en-US" altLang="ja-JP" sz="1100" dirty="0">
              <a:effectLst/>
              <a:latin typeface="UD デジタル 教科書体 N-R"/>
              <a:ea typeface="UD デジタル 教科書体 N-R"/>
            </a:endParaRPr>
          </a:p>
        </p:txBody>
      </p:sp>
      <p:sp>
        <p:nvSpPr>
          <p:cNvPr id="21" name="テキスト ボックス 20">
            <a:extLst>
              <a:ext uri="{FF2B5EF4-FFF2-40B4-BE49-F238E27FC236}">
                <a16:creationId xmlns:a16="http://schemas.microsoft.com/office/drawing/2014/main" id="{ABBF6CE0-B355-4C3C-B6BA-B7B4F2BC3C99}"/>
              </a:ext>
            </a:extLst>
          </p:cNvPr>
          <p:cNvSpPr txBox="1"/>
          <p:nvPr/>
        </p:nvSpPr>
        <p:spPr>
          <a:xfrm>
            <a:off x="206477" y="4177260"/>
            <a:ext cx="5407940" cy="892552"/>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２．自立・分散型エネルギー導入量 </a:t>
            </a:r>
          </a:p>
          <a:p>
            <a:r>
              <a:rPr lang="en-US" altLang="ja-JP" sz="1000" dirty="0">
                <a:effectLst/>
                <a:latin typeface="UD デジタル 教科書体 N-R" panose="02020400000000000000" pitchFamily="17" charset="-128"/>
                <a:ea typeface="UD デジタル 教科書体 N-R" panose="02020400000000000000" pitchFamily="17" charset="-128"/>
              </a:rPr>
              <a:t>(※</a:t>
            </a:r>
            <a:r>
              <a:rPr lang="ja-JP" altLang="en-US" sz="1000" dirty="0">
                <a:effectLst/>
                <a:latin typeface="UD デジタル 教科書体 N-R" panose="02020400000000000000" pitchFamily="17" charset="-128"/>
                <a:ea typeface="UD デジタル 教科書体 N-R" panose="02020400000000000000" pitchFamily="17" charset="-128"/>
              </a:rPr>
              <a:t>建築物への設置に限定せず、府域に設置・導入されている、太陽光発電、廃棄物発電、</a:t>
            </a:r>
            <a:endParaRPr lang="en-US" altLang="ja-JP" sz="1000" dirty="0">
              <a:effectLst/>
              <a:latin typeface="UD デジタル 教科書体 N-R" panose="02020400000000000000" pitchFamily="17" charset="-128"/>
              <a:ea typeface="UD デジタル 教科書体 N-R" panose="02020400000000000000" pitchFamily="17" charset="-128"/>
            </a:endParaRPr>
          </a:p>
          <a:p>
            <a:r>
              <a:rPr lang="ja-JP" altLang="en-US" sz="1000" dirty="0">
                <a:latin typeface="UD デジタル 教科書体 N-R" panose="02020400000000000000" pitchFamily="17" charset="-128"/>
                <a:ea typeface="UD デジタル 教科書体 N-R" panose="02020400000000000000" pitchFamily="17" charset="-128"/>
              </a:rPr>
              <a:t>　 </a:t>
            </a:r>
            <a:r>
              <a:rPr lang="ja-JP" altLang="en-US" sz="1000" dirty="0">
                <a:effectLst/>
                <a:latin typeface="UD デジタル 教科書体 N-R" panose="02020400000000000000" pitchFamily="17" charset="-128"/>
                <a:ea typeface="UD デジタル 教科書体 N-R" panose="02020400000000000000" pitchFamily="17" charset="-128"/>
              </a:rPr>
              <a:t>小水力発電等の発電出力の合計を表しています。</a:t>
            </a:r>
            <a:r>
              <a:rPr lang="en-US" altLang="ja-JP" sz="1000" dirty="0">
                <a:effectLst/>
                <a:latin typeface="UD デジタル 教科書体 N-R" panose="02020400000000000000" pitchFamily="17" charset="-128"/>
                <a:ea typeface="UD デジタル 教科書体 N-R" panose="02020400000000000000" pitchFamily="17" charset="-128"/>
              </a:rPr>
              <a:t>)</a:t>
            </a:r>
          </a:p>
          <a:p>
            <a:r>
              <a:rPr lang="ja-JP" altLang="en-US" sz="1050" dirty="0">
                <a:solidFill>
                  <a:srgbClr val="FF0000"/>
                </a:solidFill>
                <a:latin typeface="UD デジタル 教科書体 N-R" panose="02020400000000000000" pitchFamily="17" charset="-128"/>
                <a:ea typeface="UD デジタル 教科書体 N-R" panose="02020400000000000000" pitchFamily="17" charset="-128"/>
              </a:rPr>
              <a:t>　　</a:t>
            </a:r>
            <a:r>
              <a:rPr lang="ja-JP" altLang="en-US" sz="1050" dirty="0">
                <a:latin typeface="UD デジタル 教科書体 N-R" panose="02020400000000000000" pitchFamily="17" charset="-128"/>
                <a:ea typeface="UD デジタル 教科書体 N-R" panose="02020400000000000000" pitchFamily="17" charset="-128"/>
              </a:rPr>
              <a:t>資源エネルギー庁公表資料（再エネ特措法に基づく認定設備導入状況）</a:t>
            </a:r>
            <a:endParaRPr lang="en-US" altLang="ja-JP" sz="1050" dirty="0">
              <a:latin typeface="UD デジタル 教科書体 N-R" panose="02020400000000000000" pitchFamily="17" charset="-128"/>
              <a:ea typeface="UD デジタル 教科書体 N-R" panose="02020400000000000000" pitchFamily="17" charset="-128"/>
            </a:endParaRPr>
          </a:p>
          <a:p>
            <a:pPr algn="r"/>
            <a:r>
              <a:rPr lang="ja-JP" altLang="en-US" sz="1050" dirty="0">
                <a:latin typeface="UD デジタル 教科書体 N-R" panose="02020400000000000000" pitchFamily="17" charset="-128"/>
                <a:ea typeface="UD デジタル 教科書体 N-R" panose="02020400000000000000" pitchFamily="17" charset="-128"/>
              </a:rPr>
              <a:t>及び 大阪府調べ</a:t>
            </a:r>
            <a:endParaRPr lang="en-US" altLang="ja-JP" sz="1050" dirty="0">
              <a:effectLst/>
              <a:latin typeface="UD デジタル 教科書体 N-R" panose="02020400000000000000" pitchFamily="17" charset="-128"/>
              <a:ea typeface="UD デジタル 教科書体 N-R" panose="02020400000000000000" pitchFamily="17" charset="-128"/>
            </a:endParaRPr>
          </a:p>
        </p:txBody>
      </p:sp>
      <p:sp>
        <p:nvSpPr>
          <p:cNvPr id="22" name="テキスト ボックス 21">
            <a:extLst>
              <a:ext uri="{FF2B5EF4-FFF2-40B4-BE49-F238E27FC236}">
                <a16:creationId xmlns:a16="http://schemas.microsoft.com/office/drawing/2014/main" id="{4C57352D-2B73-4162-B0AE-C2332B78C45A}"/>
              </a:ext>
            </a:extLst>
          </p:cNvPr>
          <p:cNvSpPr txBox="1"/>
          <p:nvPr/>
        </p:nvSpPr>
        <p:spPr>
          <a:xfrm>
            <a:off x="206476" y="5246298"/>
            <a:ext cx="5843555" cy="938719"/>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３．</a:t>
            </a:r>
            <a:r>
              <a:rPr lang="en-US" altLang="ja-JP" sz="1100" dirty="0">
                <a:effectLst/>
                <a:latin typeface="UD デジタル 教科書体 N-R" panose="02020400000000000000" pitchFamily="17" charset="-128"/>
                <a:ea typeface="UD デジタル 教科書体 N-R" panose="02020400000000000000" pitchFamily="17" charset="-128"/>
              </a:rPr>
              <a:t>1</a:t>
            </a:r>
            <a:r>
              <a:rPr lang="ja-JP" altLang="en-US" sz="1100" dirty="0">
                <a:effectLst/>
                <a:latin typeface="UD デジタル 教科書体 N-R" panose="02020400000000000000" pitchFamily="17" charset="-128"/>
                <a:ea typeface="UD デジタル 教科書体 N-R" panose="02020400000000000000" pitchFamily="17" charset="-128"/>
              </a:rPr>
              <a:t>世帯当たりのエネルギー消費量</a:t>
            </a:r>
            <a:endParaRPr lang="ja-JP" altLang="en-US" sz="1100" dirty="0">
              <a:solidFill>
                <a:srgbClr val="FF0000"/>
              </a:solidFill>
              <a:effectLst/>
              <a:latin typeface="UD デジタル 教科書体 N-R" panose="02020400000000000000" pitchFamily="17" charset="-128"/>
              <a:ea typeface="UD デジタル 教科書体 N-R" panose="02020400000000000000" pitchFamily="17" charset="-128"/>
            </a:endParaRPr>
          </a:p>
          <a:p>
            <a:r>
              <a:rPr lang="ja-JP" altLang="en-US" sz="1100" dirty="0">
                <a:solidFill>
                  <a:srgbClr val="FF0000"/>
                </a:solidFill>
                <a:latin typeface="UD デジタル 教科書体 N-R" panose="02020400000000000000" pitchFamily="17" charset="-128"/>
                <a:ea typeface="UD デジタル 教科書体 N-R" panose="02020400000000000000" pitchFamily="17" charset="-128"/>
              </a:rPr>
              <a:t>  </a:t>
            </a:r>
            <a:r>
              <a:rPr lang="ja-JP" altLang="en-US" sz="1100" dirty="0">
                <a:latin typeface="UD デジタル 教科書体 N-R" panose="02020400000000000000" pitchFamily="17" charset="-128"/>
                <a:ea typeface="UD デジタル 教科書体 N-R" panose="02020400000000000000" pitchFamily="17" charset="-128"/>
              </a:rPr>
              <a:t>現状値＝</a:t>
            </a:r>
            <a:r>
              <a:rPr lang="en-US" altLang="ja-JP" sz="1100" dirty="0">
                <a:latin typeface="UD デジタル 教科書体 N-R" panose="02020400000000000000" pitchFamily="17" charset="-128"/>
                <a:ea typeface="UD デジタル 教科書体 N-R" panose="02020400000000000000" pitchFamily="17" charset="-128"/>
              </a:rPr>
              <a:t>A/B</a:t>
            </a:r>
          </a:p>
          <a:p>
            <a:r>
              <a:rPr lang="en-US" altLang="ja-JP" sz="1100" dirty="0">
                <a:latin typeface="UD デジタル 教科書体 N-R" panose="02020400000000000000" pitchFamily="17" charset="-128"/>
                <a:ea typeface="UD デジタル 教科書体 N-R" panose="02020400000000000000" pitchFamily="17" charset="-128"/>
              </a:rPr>
              <a:t>    A</a:t>
            </a:r>
            <a:r>
              <a:rPr lang="ja-JP" altLang="en-US" sz="1100" dirty="0">
                <a:latin typeface="UD デジタル 教科書体 N-R" panose="02020400000000000000" pitchFamily="17" charset="-128"/>
                <a:ea typeface="UD デジタル 教科書体 N-R" panose="02020400000000000000" pitchFamily="17" charset="-128"/>
              </a:rPr>
              <a:t>＝家庭部門のエネルギー消費量</a:t>
            </a:r>
            <a:endParaRPr lang="en-US" altLang="ja-JP" sz="1100" dirty="0">
              <a:latin typeface="UD デジタル 教科書体 N-R" panose="02020400000000000000" pitchFamily="17" charset="-128"/>
              <a:ea typeface="UD デジタル 教科書体 N-R" panose="02020400000000000000" pitchFamily="17" charset="-128"/>
            </a:endParaRPr>
          </a:p>
          <a:p>
            <a:r>
              <a:rPr lang="en-US" altLang="ja-JP" sz="1100" dirty="0">
                <a:latin typeface="UD デジタル 教科書体 N-R" panose="02020400000000000000" pitchFamily="17" charset="-128"/>
                <a:ea typeface="UD デジタル 教科書体 N-R" panose="02020400000000000000" pitchFamily="17" charset="-128"/>
              </a:rPr>
              <a:t>      【</a:t>
            </a:r>
            <a:r>
              <a:rPr lang="ja-JP" altLang="en-US" sz="1100" dirty="0">
                <a:latin typeface="UD デジタル 教科書体 N-R" panose="02020400000000000000" pitchFamily="17" charset="-128"/>
                <a:ea typeface="UD デジタル 教科書体 N-R" panose="02020400000000000000" pitchFamily="17" charset="-128"/>
              </a:rPr>
              <a:t>電力調査統計（経済産業省）、都道府県別エネルギー消費統計（経済産業省）</a:t>
            </a:r>
            <a:r>
              <a:rPr lang="en-US" altLang="ja-JP" sz="1100" dirty="0">
                <a:latin typeface="UD デジタル 教科書体 N-R" panose="02020400000000000000" pitchFamily="17" charset="-128"/>
                <a:ea typeface="UD デジタル 教科書体 N-R" panose="02020400000000000000" pitchFamily="17" charset="-128"/>
              </a:rPr>
              <a:t>】</a:t>
            </a:r>
          </a:p>
          <a:p>
            <a:r>
              <a:rPr lang="en-US" altLang="ja-JP" sz="1100" dirty="0">
                <a:latin typeface="UD デジタル 教科書体 N-R" panose="02020400000000000000" pitchFamily="17" charset="-128"/>
                <a:ea typeface="UD デジタル 教科書体 N-R" panose="02020400000000000000" pitchFamily="17" charset="-128"/>
              </a:rPr>
              <a:t>    B</a:t>
            </a:r>
            <a:r>
              <a:rPr lang="ja-JP" altLang="en-US" sz="1100" dirty="0">
                <a:latin typeface="UD デジタル 教科書体 N-R" panose="02020400000000000000" pitchFamily="17" charset="-128"/>
                <a:ea typeface="UD デジタル 教科書体 N-R" panose="02020400000000000000" pitchFamily="17" charset="-128"/>
              </a:rPr>
              <a:t>＝世帯数</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国勢調査より大阪府推計</a:t>
            </a:r>
            <a:r>
              <a:rPr lang="en-US" altLang="ja-JP" sz="1100" dirty="0">
                <a:latin typeface="UD デジタル 教科書体 N-R" panose="02020400000000000000" pitchFamily="17" charset="-128"/>
                <a:ea typeface="UD デジタル 教科書体 N-R" panose="02020400000000000000" pitchFamily="17" charset="-128"/>
              </a:rPr>
              <a:t>】</a:t>
            </a:r>
          </a:p>
        </p:txBody>
      </p:sp>
      <p:sp>
        <p:nvSpPr>
          <p:cNvPr id="23" name="テキスト ボックス 22">
            <a:extLst>
              <a:ext uri="{FF2B5EF4-FFF2-40B4-BE49-F238E27FC236}">
                <a16:creationId xmlns:a16="http://schemas.microsoft.com/office/drawing/2014/main" id="{A23B205C-046C-4392-85DD-D85C8C686C45}"/>
              </a:ext>
            </a:extLst>
          </p:cNvPr>
          <p:cNvSpPr txBox="1"/>
          <p:nvPr/>
        </p:nvSpPr>
        <p:spPr>
          <a:xfrm>
            <a:off x="5981915" y="2823413"/>
            <a:ext cx="5407940" cy="1107996"/>
          </a:xfrm>
          <a:prstGeom prst="rect">
            <a:avLst/>
          </a:prstGeom>
          <a:noFill/>
        </p:spPr>
        <p:txBody>
          <a:bodyPr wrap="square" rtlCol="0">
            <a:spAutoFit/>
          </a:bodyPr>
          <a:lstStyle/>
          <a:p>
            <a:r>
              <a:rPr lang="ja-JP" altLang="en-US" sz="1100" dirty="0">
                <a:effectLst/>
                <a:latin typeface="UD デジタル 教科書体 N-R" panose="02020400000000000000" pitchFamily="17" charset="-128"/>
                <a:ea typeface="UD デジタル 教科書体 N-R" panose="02020400000000000000" pitchFamily="17" charset="-128"/>
              </a:rPr>
              <a:t>４．</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観測指標</a:t>
            </a:r>
            <a:r>
              <a:rPr lang="en-US" altLang="ja-JP" sz="1100" dirty="0">
                <a:effectLst/>
                <a:latin typeface="UD デジタル 教科書体 N-R" panose="02020400000000000000" pitchFamily="17" charset="-128"/>
                <a:ea typeface="UD デジタル 教科書体 N-R" panose="02020400000000000000" pitchFamily="17" charset="-128"/>
              </a:rPr>
              <a:t>】</a:t>
            </a:r>
            <a:r>
              <a:rPr lang="ja-JP" altLang="en-US" sz="1100" dirty="0">
                <a:effectLst/>
                <a:latin typeface="UD デジタル 教科書体 N-R" panose="02020400000000000000" pitchFamily="17" charset="-128"/>
                <a:ea typeface="UD デジタル 教科書体 N-R" panose="02020400000000000000" pitchFamily="17" charset="-128"/>
              </a:rPr>
              <a:t>新築住宅における認定長期優良住宅の割合</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指標＝Ａ／Ｂ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Ａ ＝ 年度の長期優良住宅の認定戸数（新築）</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大阪府域における認定戸数</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Ｂ ＝ 年度の新設住宅着工戸数</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住宅着工統計</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国土交通省</a:t>
            </a:r>
            <a:r>
              <a:rPr lang="en-US" altLang="ja-JP" sz="1100" dirty="0">
                <a:latin typeface="UD デジタル 教科書体 N-R" panose="02020400000000000000" pitchFamily="17" charset="-128"/>
                <a:ea typeface="UD デジタル 教科書体 N-R" panose="02020400000000000000" pitchFamily="17" charset="-128"/>
              </a:rPr>
              <a:t>)】</a:t>
            </a:r>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2914981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6</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2028973301"/>
              </p:ext>
            </p:extLst>
          </p:nvPr>
        </p:nvGraphicFramePr>
        <p:xfrm>
          <a:off x="206477" y="570463"/>
          <a:ext cx="11550876" cy="1693547"/>
        </p:xfrm>
        <a:graphic>
          <a:graphicData uri="http://schemas.openxmlformats.org/drawingml/2006/table">
            <a:tbl>
              <a:tblPr firstRow="1" bandRow="1">
                <a:tableStyleId>{5940675A-B579-460E-94D1-54222C63F5DA}</a:tableStyleId>
              </a:tblPr>
              <a:tblGrid>
                <a:gridCol w="425896">
                  <a:extLst>
                    <a:ext uri="{9D8B030D-6E8A-4147-A177-3AD203B41FA5}">
                      <a16:colId xmlns:a16="http://schemas.microsoft.com/office/drawing/2014/main" val="296240298"/>
                    </a:ext>
                  </a:extLst>
                </a:gridCol>
                <a:gridCol w="6990940">
                  <a:extLst>
                    <a:ext uri="{9D8B030D-6E8A-4147-A177-3AD203B41FA5}">
                      <a16:colId xmlns:a16="http://schemas.microsoft.com/office/drawing/2014/main" val="1337344024"/>
                    </a:ext>
                  </a:extLst>
                </a:gridCol>
                <a:gridCol w="962337">
                  <a:extLst>
                    <a:ext uri="{9D8B030D-6E8A-4147-A177-3AD203B41FA5}">
                      <a16:colId xmlns:a16="http://schemas.microsoft.com/office/drawing/2014/main" val="998201617"/>
                    </a:ext>
                  </a:extLst>
                </a:gridCol>
                <a:gridCol w="717376">
                  <a:extLst>
                    <a:ext uri="{9D8B030D-6E8A-4147-A177-3AD203B41FA5}">
                      <a16:colId xmlns:a16="http://schemas.microsoft.com/office/drawing/2014/main" val="23761280"/>
                    </a:ext>
                  </a:extLst>
                </a:gridCol>
                <a:gridCol w="990043">
                  <a:extLst>
                    <a:ext uri="{9D8B030D-6E8A-4147-A177-3AD203B41FA5}">
                      <a16:colId xmlns:a16="http://schemas.microsoft.com/office/drawing/2014/main" val="3349938948"/>
                    </a:ext>
                  </a:extLst>
                </a:gridCol>
                <a:gridCol w="649914">
                  <a:extLst>
                    <a:ext uri="{9D8B030D-6E8A-4147-A177-3AD203B41FA5}">
                      <a16:colId xmlns:a16="http://schemas.microsoft.com/office/drawing/2014/main" val="878834348"/>
                    </a:ext>
                  </a:extLst>
                </a:gridCol>
                <a:gridCol w="814370">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７</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ja-JP" altLang="en-US" sz="1050">
                          <a:latin typeface="UD デジタル 教科書体 N-R"/>
                          <a:ea typeface="UD デジタル 教科書体 N-R"/>
                        </a:rPr>
                        <a:t> </a:t>
                      </a:r>
                      <a:r>
                        <a:rPr kumimoji="1" lang="ja-JP" altLang="en-US" sz="1050">
                          <a:latin typeface="UD デジタル 教科書体 N-R"/>
                          <a:ea typeface="UD デジタル 教科書体 N-R"/>
                        </a:rPr>
                        <a:t>高齢者の居住する住宅のうち、一定のバリアフリー性能及び断熱性能を有する住宅の割合</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19.0</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a:t>
                      </a:r>
                      <a:r>
                        <a:rPr kumimoji="1" lang="en-US" altLang="ja-JP" sz="7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7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a:solidFill>
                            <a:schemeClr val="tx1"/>
                          </a:solidFill>
                          <a:latin typeface="UD デジタル 教科書体 N-R" panose="02020400000000000000" pitchFamily="17" charset="-128"/>
                          <a:ea typeface="UD デジタル 教科書体 N-R" panose="02020400000000000000" pitchFamily="17" charset="-128"/>
                        </a:rPr>
                        <a:t>30</a:t>
                      </a: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a:t>
                      </a:r>
                      <a:r>
                        <a:rPr kumimoji="1" lang="en-US" altLang="ja-JP" sz="1050">
                          <a:solidFill>
                            <a:schemeClr val="tx1"/>
                          </a:solidFill>
                          <a:latin typeface="UD デジタル 教科書体 N-R" panose="02020400000000000000" pitchFamily="17" charset="-128"/>
                          <a:ea typeface="UD デジタル 教科書体 N-R" panose="02020400000000000000" pitchFamily="17" charset="-128"/>
                        </a:rPr>
                        <a:t>R17</a:t>
                      </a: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445646831"/>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８</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marL="0" marR="0" lvl="0" indent="0" algn="l" rtl="0" eaLnBrk="1" fontAlgn="auto" latinLnBrk="0" hangingPunct="1">
                        <a:lnSpc>
                          <a:spcPts val="1200"/>
                        </a:lnSpc>
                        <a:spcBef>
                          <a:spcPts val="0"/>
                        </a:spcBef>
                        <a:spcAft>
                          <a:spcPts val="0"/>
                        </a:spcAft>
                        <a:buClrTx/>
                        <a:buSzTx/>
                        <a:buFontTx/>
                        <a:buNone/>
                      </a:pPr>
                      <a:r>
                        <a:rPr lang="ja-JP" altLang="en-US" sz="1050" dirty="0">
                          <a:latin typeface="UD デジタル 教科書体 N-R"/>
                          <a:ea typeface="UD デジタル 教科書体 N-R"/>
                        </a:rPr>
                        <a:t> </a:t>
                      </a:r>
                      <a:r>
                        <a:rPr lang="en-US" altLang="ja-JP" sz="1050" dirty="0">
                          <a:latin typeface="UD デジタル 教科書体 N-R"/>
                          <a:ea typeface="UD デジタル 教科書体 N-R"/>
                        </a:rPr>
                        <a:t>【</a:t>
                      </a:r>
                      <a:r>
                        <a:rPr lang="ja-JP" altLang="en-US" sz="1050" dirty="0">
                          <a:latin typeface="UD デジタル 教科書体 N-R"/>
                          <a:ea typeface="UD デジタル 教科書体 N-R"/>
                        </a:rPr>
                        <a:t>観測指標</a:t>
                      </a:r>
                      <a:r>
                        <a:rPr lang="en-US" altLang="ja-JP" sz="1050" dirty="0">
                          <a:latin typeface="UD デジタル 教科書体 N-R"/>
                          <a:ea typeface="UD デジタル 教科書体 N-R"/>
                        </a:rPr>
                        <a:t>】</a:t>
                      </a:r>
                      <a:r>
                        <a:rPr lang="ja-JP" altLang="en-US" sz="1050" dirty="0">
                          <a:latin typeface="UD デジタル 教科書体 N-R"/>
                          <a:ea typeface="UD デジタル 教科書体 N-R"/>
                        </a:rPr>
                        <a:t>公営住宅等・公社住宅における地域の為の活用数</a:t>
                      </a:r>
                    </a:p>
                    <a:p>
                      <a:pPr marL="0" marR="0" lvl="0" indent="0" algn="l" rtl="0" eaLnBrk="1" fontAlgn="auto" latinLnBrk="0" hangingPunct="1">
                        <a:lnSpc>
                          <a:spcPts val="1200"/>
                        </a:lnSpc>
                        <a:spcBef>
                          <a:spcPts val="0"/>
                        </a:spcBef>
                        <a:spcAft>
                          <a:spcPts val="0"/>
                        </a:spcAft>
                        <a:buClrTx/>
                        <a:buSzTx/>
                        <a:buFontTx/>
                        <a:buNone/>
                      </a:pPr>
                      <a:r>
                        <a:rPr lang="ja-JP" altLang="en-US" sz="1050" dirty="0">
                          <a:latin typeface="UD デジタル 教科書体 N-R"/>
                          <a:ea typeface="UD デジタル 教科書体 N-R"/>
                        </a:rPr>
                        <a:t>　　　　　　　</a:t>
                      </a:r>
                      <a:r>
                        <a:rPr lang="en-US" altLang="ja-JP" sz="1050" dirty="0">
                          <a:latin typeface="UD デジタル 教科書体 N-R"/>
                          <a:ea typeface="UD デジタル 教科書体 N-R"/>
                        </a:rPr>
                        <a:t>(※</a:t>
                      </a:r>
                      <a:r>
                        <a:rPr lang="ja-JP" altLang="en-US" sz="1050" dirty="0">
                          <a:latin typeface="UD デジタル 教科書体 N-R"/>
                          <a:ea typeface="UD デジタル 教科書体 N-R"/>
                        </a:rPr>
                        <a:t>目的外使用などによる高齢者、障がい者、子育て世帯への支援や多様な住宅等としての活用数</a:t>
                      </a:r>
                      <a:r>
                        <a:rPr lang="en-US" altLang="ja-JP" sz="1050" dirty="0">
                          <a:latin typeface="UD デジタル 教科書体 N-R"/>
                          <a:ea typeface="UD デジタル 教科書体 N-R"/>
                        </a:rPr>
                        <a:t>)</a:t>
                      </a:r>
                      <a:endParaRPr kumimoji="1" lang="ja-JP" altLang="en-US" sz="1050" dirty="0">
                        <a:latin typeface="UD デジタル 教科書体 N-R"/>
                        <a:ea typeface="UD デジタル 教科書体 N-R"/>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596</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か所</a:t>
                      </a:r>
                      <a:r>
                        <a:rPr kumimoji="1" lang="en-US" altLang="ja-JP" sz="6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600" dirty="0">
                          <a:solidFill>
                            <a:schemeClr val="tx1"/>
                          </a:solidFill>
                          <a:latin typeface="UD デジタル 教科書体 N-R" panose="02020400000000000000" pitchFamily="17" charset="-128"/>
                          <a:ea typeface="UD デジタル 教科書体 N-R" panose="02020400000000000000" pitchFamily="17" charset="-128"/>
                        </a:rPr>
                        <a:t>暫定</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②</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761365219"/>
                  </a:ext>
                </a:extLst>
              </a:tr>
              <a:tr h="0">
                <a:tc>
                  <a:txBody>
                    <a:bodyPr/>
                    <a:lstStyle/>
                    <a:p>
                      <a:pPr algn="ctr">
                        <a:lnSpc>
                          <a:spcPts val="1200"/>
                        </a:lnSpc>
                      </a:pPr>
                      <a:r>
                        <a:rPr kumimoji="1" lang="ja-JP" altLang="en-US" sz="1200">
                          <a:latin typeface="UD デジタル 教科書体 N-R" panose="02020400000000000000" pitchFamily="17" charset="-128"/>
                          <a:ea typeface="UD デジタル 教科書体 N-R" panose="02020400000000000000" pitchFamily="17" charset="-128"/>
                        </a:rPr>
                        <a:t>９</a:t>
                      </a:r>
                      <a:endParaRPr kumimoji="1" lang="en-US" altLang="ja-JP"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dirty="0">
                          <a:latin typeface="UD デジタル 教科書体 N-R"/>
                          <a:ea typeface="UD デジタル 教科書体 N-R"/>
                        </a:rPr>
                        <a:t>　</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観測指標</a:t>
                      </a:r>
                      <a:r>
                        <a:rPr kumimoji="1" lang="en-US" altLang="ja-JP" sz="1050" dirty="0">
                          <a:latin typeface="UD デジタル 教科書体 N-R"/>
                          <a:ea typeface="UD デジタル 教科書体 N-R"/>
                        </a:rPr>
                        <a:t>】</a:t>
                      </a:r>
                      <a:r>
                        <a:rPr kumimoji="1" lang="ja-JP" altLang="en-US" sz="1050" dirty="0">
                          <a:latin typeface="UD デジタル 教科書体 N-R"/>
                          <a:ea typeface="UD デジタル 教科書体 N-R"/>
                        </a:rPr>
                        <a:t>公営住宅等・公社住宅で新婚・子育て世帯に優先的に募集を実施した戸数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3,805</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r>
                        <a:rPr kumimoji="1" lang="en-US" altLang="ja-JP" sz="600" dirty="0">
                          <a:solidFill>
                            <a:schemeClr val="tx1"/>
                          </a:solidFill>
                          <a:latin typeface="UD デジタル 教科書体 N-R" panose="02020400000000000000" pitchFamily="17" charset="-128"/>
                          <a:ea typeface="UD デジタル 教科書体 N-R" panose="02020400000000000000" pitchFamily="17" charset="-128"/>
                        </a:rPr>
                        <a:t>※</a:t>
                      </a:r>
                      <a:r>
                        <a:rPr kumimoji="1" lang="ja-JP" altLang="en-US" sz="600" dirty="0">
                          <a:solidFill>
                            <a:schemeClr val="tx1"/>
                          </a:solidFill>
                          <a:latin typeface="UD デジタル 教科書体 N-R" panose="02020400000000000000" pitchFamily="17" charset="-128"/>
                          <a:ea typeface="UD デジタル 教科書体 N-R" panose="02020400000000000000" pitchFamily="17" charset="-128"/>
                        </a:rPr>
                        <a:t>暫定</a:t>
                      </a:r>
                      <a:endPar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②</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301265978"/>
                  </a:ext>
                </a:extLst>
              </a:tr>
              <a:tr h="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10</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5">
                        <a:lumMod val="20000"/>
                        <a:lumOff val="80000"/>
                      </a:schemeClr>
                    </a:solidFill>
                  </a:tcPr>
                </a:tc>
                <a:tc>
                  <a:txBody>
                    <a:bodyPr/>
                    <a:lstStyle/>
                    <a:p>
                      <a:pPr>
                        <a:lnSpc>
                          <a:spcPts val="1200"/>
                        </a:lnSpc>
                      </a:pPr>
                      <a:r>
                        <a:rPr lang="en-US" altLang="ja-JP" sz="1050">
                          <a:latin typeface="UD デジタル 教科書体 N-R"/>
                          <a:ea typeface="UD デジタル 教科書体 N-R"/>
                        </a:rPr>
                        <a:t>　</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観測指標</a:t>
                      </a:r>
                      <a:r>
                        <a:rPr kumimoji="1" lang="en-US" altLang="ja-JP" sz="1050">
                          <a:latin typeface="UD デジタル 教科書体 N-R"/>
                          <a:ea typeface="UD デジタル 教科書体 N-R"/>
                        </a:rPr>
                        <a:t>】</a:t>
                      </a:r>
                      <a:r>
                        <a:rPr kumimoji="1" lang="ja-JP" altLang="en-US" sz="1050">
                          <a:latin typeface="UD デジタル 教科書体 N-R"/>
                          <a:ea typeface="UD デジタル 教科書体 N-R"/>
                        </a:rPr>
                        <a:t>高齢期の暮らしを支える住宅の数</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en-US" altLang="ja-JP" sz="1050" dirty="0">
                          <a:solidFill>
                            <a:schemeClr val="tx1"/>
                          </a:solidFill>
                          <a:latin typeface="UD デジタル 教科書体 N-R" panose="02020400000000000000" pitchFamily="17" charset="-128"/>
                          <a:ea typeface="UD デジタル 教科書体 N-R" panose="02020400000000000000" pitchFamily="17" charset="-128"/>
                        </a:rPr>
                        <a:t>123,053</a:t>
                      </a:r>
                      <a:r>
                        <a:rPr kumimoji="1" lang="ja-JP" altLang="en-US" sz="1050" dirty="0">
                          <a:solidFill>
                            <a:schemeClr val="tx1"/>
                          </a:solidFill>
                          <a:latin typeface="UD デジタル 教科書体 N-R" panose="02020400000000000000" pitchFamily="17" charset="-128"/>
                          <a:ea typeface="UD デジタル 教科書体 N-R" panose="02020400000000000000" pitchFamily="17" charset="-128"/>
                        </a:rPr>
                        <a:t>戸</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gn="ctr">
                        <a:lnSpc>
                          <a:spcPts val="1200"/>
                        </a:lnSpc>
                      </a:pPr>
                      <a:r>
                        <a:rPr kumimoji="1" lang="ja-JP" altLang="en-US" sz="1050">
                          <a:solidFill>
                            <a:schemeClr val="tx1"/>
                          </a:solidFill>
                          <a:latin typeface="UD デジタル 教科書体 N-R" panose="02020400000000000000" pitchFamily="17" charset="-128"/>
                          <a:ea typeface="UD デジタル 教科書体 N-R" panose="02020400000000000000" pitchFamily="17" charset="-128"/>
                        </a:rPr>
                        <a:t>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②</a:t>
                      </a:r>
                      <a:r>
                        <a:rPr kumimoji="1" lang="en-US" altLang="ja-JP" sz="1050">
                          <a:latin typeface="UD デジタル 教科書体 N-R" panose="02020400000000000000" pitchFamily="17" charset="-128"/>
                          <a:ea typeface="UD デジタル 教科書体 N-R" panose="02020400000000000000" pitchFamily="17" charset="-128"/>
                        </a:rPr>
                        <a:t>(</a:t>
                      </a:r>
                      <a:r>
                        <a:rPr kumimoji="1" lang="ja-JP" altLang="en-US" sz="1050">
                          <a:latin typeface="UD デジタル 教科書体 N-R" panose="02020400000000000000" pitchFamily="17" charset="-128"/>
                          <a:ea typeface="UD デジタル 教科書体 N-R" panose="02020400000000000000" pitchFamily="17" charset="-128"/>
                        </a:rPr>
                        <a:t>観測</a:t>
                      </a:r>
                      <a:r>
                        <a:rPr kumimoji="1" lang="en-US" altLang="ja-JP" sz="1050">
                          <a:latin typeface="UD デジタル 教科書体 N-R" panose="02020400000000000000" pitchFamily="17" charset="-128"/>
                          <a:ea typeface="UD デジタル 教科書体 N-R" panose="02020400000000000000" pitchFamily="17" charset="-128"/>
                        </a:rPr>
                        <a:t>)</a:t>
                      </a:r>
                      <a:endParaRPr kumimoji="1" lang="ja-JP" altLang="en-US" sz="105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2F7FC"/>
                    </a:solidFill>
                  </a:tcPr>
                </a:tc>
                <a:extLst>
                  <a:ext uri="{0D108BD9-81ED-4DB2-BD59-A6C34878D82A}">
                    <a16:rowId xmlns:a16="http://schemas.microsoft.com/office/drawing/2014/main" val="1558437668"/>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15</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r>
                        <a:rPr lang="ja-JP" altLang="en-US" sz="1050" b="0" i="0" u="none" strike="noStrike">
                          <a:solidFill>
                            <a:srgbClr val="000000"/>
                          </a:solidFill>
                          <a:effectLst/>
                          <a:latin typeface="UD デジタル 教科書体 N-R"/>
                          <a:ea typeface="UD デジタル 教科書体 N-R"/>
                        </a:rPr>
                        <a:t>　居住支援協議会を設立した市区町村の人口カバー率</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a:ea typeface="UD デジタル 教科書体 N-R"/>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dirty="0">
                          <a:latin typeface="UD デジタル 教科書体 N-R" panose="02020400000000000000" pitchFamily="17" charset="-128"/>
                          <a:ea typeface="UD デジタル 教科書体 N-R" panose="02020400000000000000" pitchFamily="17" charset="-128"/>
                        </a:rPr>
                        <a:t>④②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46048955"/>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80EC8C94-7332-4213-A53B-30967DC3C8DF}"/>
              </a:ext>
            </a:extLst>
          </p:cNvPr>
          <p:cNvSpPr/>
          <p:nvPr/>
        </p:nvSpPr>
        <p:spPr>
          <a:xfrm>
            <a:off x="206476" y="2303499"/>
            <a:ext cx="11550876" cy="4280657"/>
          </a:xfrm>
          <a:prstGeom prst="rect">
            <a:avLst/>
          </a:prstGeom>
          <a:solidFill>
            <a:srgbClr val="F2F7FC"/>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AD9D2776-3085-408B-93B2-48253162BA46}"/>
              </a:ext>
            </a:extLst>
          </p:cNvPr>
          <p:cNvSpPr txBox="1"/>
          <p:nvPr/>
        </p:nvSpPr>
        <p:spPr>
          <a:xfrm>
            <a:off x="206476" y="2389101"/>
            <a:ext cx="9147835" cy="1223412"/>
          </a:xfrm>
          <a:prstGeom prst="rect">
            <a:avLst/>
          </a:prstGeom>
          <a:noFill/>
        </p:spPr>
        <p:txBody>
          <a:bodyPr wrap="square" rtlCol="0">
            <a:spAutoFit/>
          </a:bodyPr>
          <a:lstStyle/>
          <a:p>
            <a:r>
              <a:rPr lang="ja-JP" altLang="en-US" sz="1100">
                <a:effectLst/>
                <a:latin typeface="UD デジタル 教科書体 N-R" panose="02020400000000000000" pitchFamily="17" charset="-128"/>
                <a:ea typeface="UD デジタル 教科書体 N-R" panose="02020400000000000000" pitchFamily="17" charset="-128"/>
              </a:rPr>
              <a:t>７．高齢者の居住する住宅のうち、一定のバリアフリー性能及び断熱性能を有する住宅の割合</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latin typeface="UD デジタル 教科書体 N-R" panose="02020400000000000000" pitchFamily="17" charset="-128"/>
                <a:ea typeface="UD デジタル 教科書体 N-R" panose="02020400000000000000" pitchFamily="17" charset="-128"/>
              </a:rPr>
              <a:t>現状値＝</a:t>
            </a:r>
            <a:r>
              <a:rPr lang="en-US" altLang="ja-JP" sz="1100">
                <a:latin typeface="UD デジタル 教科書体 N-R" panose="02020400000000000000" pitchFamily="17" charset="-128"/>
                <a:ea typeface="UD デジタル 教科書体 N-R" panose="02020400000000000000" pitchFamily="17" charset="-128"/>
              </a:rPr>
              <a:t>A/B</a:t>
            </a:r>
          </a:p>
          <a:p>
            <a:pPr marL="265113"/>
            <a:r>
              <a:rPr lang="ja-JP" altLang="en-US" sz="1100">
                <a:effectLst/>
                <a:latin typeface="UD デジタル 教科書体 N-R" panose="02020400000000000000" pitchFamily="17" charset="-128"/>
                <a:ea typeface="UD デジタル 教科書体 N-R" panose="02020400000000000000" pitchFamily="17" charset="-128"/>
              </a:rPr>
              <a:t>　</a:t>
            </a:r>
            <a:r>
              <a:rPr lang="en-US" altLang="ja-JP" sz="1100">
                <a:effectLst/>
                <a:latin typeface="UD デジタル 教科書体 N-R" panose="02020400000000000000" pitchFamily="17" charset="-128"/>
                <a:ea typeface="UD デジタル 教科書体 N-R" panose="02020400000000000000" pitchFamily="17" charset="-128"/>
              </a:rPr>
              <a:t>A</a:t>
            </a:r>
            <a:r>
              <a:rPr lang="ja-JP" altLang="en-US" sz="1100">
                <a:effectLst/>
                <a:latin typeface="UD デジタル 教科書体 N-R" panose="02020400000000000000" pitchFamily="17" charset="-128"/>
                <a:ea typeface="UD デジタル 教科書体 N-R" panose="02020400000000000000" pitchFamily="17" charset="-128"/>
              </a:rPr>
              <a:t>＝</a:t>
            </a:r>
            <a:r>
              <a:rPr lang="en-US" altLang="ja-JP" sz="1100">
                <a:effectLst/>
                <a:latin typeface="UD デジタル 教科書体 N-R" panose="02020400000000000000" pitchFamily="17" charset="-128"/>
                <a:ea typeface="UD デジタル 教科書体 N-R" panose="02020400000000000000" pitchFamily="17" charset="-128"/>
              </a:rPr>
              <a:t>65 </a:t>
            </a:r>
            <a:r>
              <a:rPr lang="ja-JP" altLang="en-US" sz="1100">
                <a:effectLst/>
                <a:latin typeface="UD デジタル 教科書体 N-R" panose="02020400000000000000" pitchFamily="17" charset="-128"/>
                <a:ea typeface="UD デジタル 教科書体 N-R" panose="02020400000000000000" pitchFamily="17" charset="-128"/>
              </a:rPr>
              <a:t>歳以上の者が居住する住宅のうち一定のバリアフリー性能及び断熱性能を有する住宅戸数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050">
                <a:latin typeface="UD デジタル 教科書体 N-R" panose="02020400000000000000" pitchFamily="17" charset="-128"/>
                <a:ea typeface="UD デジタル 教科書体 N-R" panose="02020400000000000000" pitchFamily="17" charset="-128"/>
              </a:rPr>
              <a:t>　　　</a:t>
            </a:r>
            <a:r>
              <a:rPr lang="en-US" altLang="ja-JP" sz="800">
                <a:latin typeface="UD デジタル 教科書体 N-R" panose="02020400000000000000" pitchFamily="17" charset="-128"/>
                <a:ea typeface="UD デジタル 教科書体 N-R" panose="02020400000000000000" pitchFamily="17" charset="-128"/>
              </a:rPr>
              <a:t>※</a:t>
            </a:r>
            <a:r>
              <a:rPr lang="ja-JP" altLang="en-US" sz="800">
                <a:latin typeface="UD デジタル 教科書体 N-R" panose="02020400000000000000" pitchFamily="17" charset="-128"/>
                <a:ea typeface="UD デジタル 教科書体 N-R" panose="02020400000000000000" pitchFamily="17" charset="-128"/>
              </a:rPr>
              <a:t>一定のバリアフリー化：２箇所以上の手すり設置又は屋内の段差解消がされていること</a:t>
            </a:r>
            <a:endParaRPr lang="en-US" altLang="ja-JP" sz="800">
              <a:latin typeface="UD デジタル 教科書体 N-R" panose="02020400000000000000" pitchFamily="17" charset="-128"/>
              <a:ea typeface="UD デジタル 教科書体 N-R" panose="02020400000000000000" pitchFamily="17" charset="-128"/>
            </a:endParaRPr>
          </a:p>
          <a:p>
            <a:pPr marL="265113"/>
            <a:r>
              <a:rPr lang="ja-JP" altLang="en-US" sz="800">
                <a:effectLst/>
                <a:latin typeface="UD デジタル 教科書体 N-R" panose="02020400000000000000" pitchFamily="17" charset="-128"/>
                <a:ea typeface="UD デジタル 教科書体 N-R" panose="02020400000000000000" pitchFamily="17" charset="-128"/>
              </a:rPr>
              <a:t>　　　　一定の断熱化：二重以上のサッシ又は複層ガラスの窓が、すべての窓又は一部の窓にあること</a:t>
            </a:r>
            <a:endParaRPr lang="en-US" altLang="ja-JP" sz="8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latin typeface="UD デジタル 教科書体 N-R" panose="02020400000000000000" pitchFamily="17" charset="-128"/>
                <a:ea typeface="UD デジタル 教科書体 N-R" panose="02020400000000000000" pitchFamily="17" charset="-128"/>
              </a:rPr>
              <a:t>　</a:t>
            </a:r>
            <a:r>
              <a:rPr lang="en-US" altLang="ja-JP" sz="1100">
                <a:latin typeface="UD デジタル 教科書体 N-R" panose="02020400000000000000" pitchFamily="17" charset="-128"/>
                <a:ea typeface="UD デジタル 教科書体 N-R" panose="02020400000000000000" pitchFamily="17" charset="-128"/>
              </a:rPr>
              <a:t>B</a:t>
            </a:r>
            <a:r>
              <a:rPr lang="ja-JP" altLang="en-US" sz="1100">
                <a:latin typeface="UD デジタル 教科書体 N-R" panose="02020400000000000000" pitchFamily="17" charset="-128"/>
                <a:ea typeface="UD デジタル 教科書体 N-R" panose="02020400000000000000" pitchFamily="17" charset="-128"/>
              </a:rPr>
              <a:t>＝</a:t>
            </a:r>
            <a:r>
              <a:rPr lang="en-US" altLang="ja-JP" sz="1100">
                <a:latin typeface="UD デジタル 教科書体 N-R" panose="02020400000000000000" pitchFamily="17" charset="-128"/>
                <a:ea typeface="UD デジタル 教科書体 N-R" panose="02020400000000000000" pitchFamily="17" charset="-128"/>
              </a:rPr>
              <a:t>65 </a:t>
            </a:r>
            <a:r>
              <a:rPr lang="ja-JP" altLang="en-US" sz="1100">
                <a:latin typeface="UD デジタル 教科書体 N-R" panose="02020400000000000000" pitchFamily="17" charset="-128"/>
                <a:ea typeface="UD デジタル 教科書体 N-R" panose="02020400000000000000" pitchFamily="17" charset="-128"/>
              </a:rPr>
              <a:t>歳以上の者が居住する住宅の総戸数</a:t>
            </a:r>
            <a:endParaRPr lang="en-US" altLang="ja-JP" sz="1100">
              <a:latin typeface="UD デジタル 教科書体 N-R" panose="02020400000000000000" pitchFamily="17" charset="-128"/>
              <a:ea typeface="UD デジタル 教科書体 N-R" panose="02020400000000000000" pitchFamily="17" charset="-128"/>
            </a:endParaRPr>
          </a:p>
          <a:p>
            <a:pPr marL="265113"/>
            <a:r>
              <a:rPr lang="ja-JP" altLang="en-US" sz="1100">
                <a:effectLst/>
                <a:latin typeface="UD デジタル 教科書体 N-R" panose="02020400000000000000" pitchFamily="17" charset="-128"/>
                <a:ea typeface="UD デジタル 教科書体 N-R" panose="02020400000000000000" pitchFamily="17" charset="-128"/>
              </a:rPr>
              <a:t>　　</a:t>
            </a:r>
            <a:r>
              <a:rPr lang="en-US" altLang="ja-JP" sz="1100">
                <a:effectLst/>
                <a:latin typeface="UD デジタル 教科書体 N-R" panose="02020400000000000000" pitchFamily="17" charset="-128"/>
                <a:ea typeface="UD デジタル 教科書体 N-R" panose="02020400000000000000" pitchFamily="17" charset="-128"/>
              </a:rPr>
              <a:t>【AB</a:t>
            </a:r>
            <a:r>
              <a:rPr lang="ja-JP" altLang="en-US" sz="1100">
                <a:effectLst/>
                <a:latin typeface="UD デジタル 教科書体 N-R" panose="02020400000000000000" pitchFamily="17" charset="-128"/>
                <a:ea typeface="UD デジタル 教科書体 N-R" panose="02020400000000000000" pitchFamily="17" charset="-128"/>
              </a:rPr>
              <a:t>ともに住宅・土地統計調査</a:t>
            </a:r>
            <a:r>
              <a:rPr lang="en-US" altLang="ja-JP" sz="1100">
                <a:effectLst/>
                <a:latin typeface="UD デジタル 教科書体 N-R" panose="02020400000000000000" pitchFamily="17" charset="-128"/>
                <a:ea typeface="UD デジタル 教科書体 N-R" panose="02020400000000000000" pitchFamily="17" charset="-128"/>
              </a:rPr>
              <a:t>】</a:t>
            </a:r>
          </a:p>
        </p:txBody>
      </p:sp>
      <p:sp>
        <p:nvSpPr>
          <p:cNvPr id="8" name="テキスト ボックス 7">
            <a:extLst>
              <a:ext uri="{FF2B5EF4-FFF2-40B4-BE49-F238E27FC236}">
                <a16:creationId xmlns:a16="http://schemas.microsoft.com/office/drawing/2014/main" id="{60F03EF1-1268-465F-AA5B-BF9CC3F4F3AF}"/>
              </a:ext>
            </a:extLst>
          </p:cNvPr>
          <p:cNvSpPr txBox="1"/>
          <p:nvPr/>
        </p:nvSpPr>
        <p:spPr>
          <a:xfrm>
            <a:off x="206476" y="4512738"/>
            <a:ext cx="5407940" cy="430887"/>
          </a:xfrm>
          <a:prstGeom prst="rect">
            <a:avLst/>
          </a:prstGeom>
          <a:noFill/>
        </p:spPr>
        <p:txBody>
          <a:bodyPr wrap="square" rtlCol="0">
            <a:spAutoFit/>
          </a:bodyPr>
          <a:lstStyle/>
          <a:p>
            <a:r>
              <a:rPr lang="ja-JP" altLang="en-US" sz="1100">
                <a:latin typeface="UD デジタル 教科書体 N-R" panose="02020400000000000000" pitchFamily="17" charset="-128"/>
                <a:ea typeface="UD デジタル 教科書体 N-R" panose="02020400000000000000" pitchFamily="17" charset="-128"/>
              </a:rPr>
              <a:t>９</a:t>
            </a:r>
            <a:r>
              <a:rPr lang="ja-JP" altLang="en-US" sz="1100">
                <a:effectLst/>
                <a:latin typeface="UD デジタル 教科書体 N-R" panose="02020400000000000000" pitchFamily="17" charset="-128"/>
                <a:ea typeface="UD デジタル 教科書体 N-R" panose="02020400000000000000" pitchFamily="17" charset="-128"/>
              </a:rPr>
              <a:t>．</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観測指標</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公的賃貸住宅で新婚・子育て世帯に優先的に募集を実施した戸数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361950"/>
            <a:r>
              <a:rPr lang="ja-JP" altLang="en-US" sz="1100">
                <a:latin typeface="UD デジタル 教科書体 N-R" panose="02020400000000000000" pitchFamily="17" charset="-128"/>
                <a:ea typeface="UD デジタル 教科書体 N-R" panose="02020400000000000000" pitchFamily="17" charset="-128"/>
              </a:rPr>
              <a:t>公的賃貸住宅の実績値</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latin typeface="UD デジタル 教科書体 N-R" panose="02020400000000000000" pitchFamily="17" charset="-128"/>
                <a:ea typeface="UD デジタル 教科書体 N-R" panose="02020400000000000000" pitchFamily="17" charset="-128"/>
              </a:rPr>
              <a:t>大阪府調べ</a:t>
            </a:r>
            <a:r>
              <a:rPr lang="en-US" altLang="ja-JP" sz="1100">
                <a:latin typeface="UD デジタル 教科書体 N-R" panose="02020400000000000000" pitchFamily="17" charset="-128"/>
                <a:ea typeface="UD デジタル 教科書体 N-R" panose="02020400000000000000" pitchFamily="17" charset="-128"/>
              </a:rPr>
              <a:t>】</a:t>
            </a:r>
            <a:endParaRPr lang="ja-JP" altLang="en-US" sz="110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A28B5AD6-C60A-4885-B8DB-46E2140499EE}"/>
              </a:ext>
            </a:extLst>
          </p:cNvPr>
          <p:cNvSpPr txBox="1"/>
          <p:nvPr/>
        </p:nvSpPr>
        <p:spPr>
          <a:xfrm>
            <a:off x="206476" y="3650904"/>
            <a:ext cx="8930150" cy="707886"/>
          </a:xfrm>
          <a:prstGeom prst="rect">
            <a:avLst/>
          </a:prstGeom>
          <a:noFill/>
        </p:spPr>
        <p:txBody>
          <a:bodyPr wrap="square" rtlCol="0">
            <a:spAutoFit/>
          </a:bodyPr>
          <a:lstStyle/>
          <a:p>
            <a:r>
              <a:rPr lang="ja-JP" altLang="en-US" sz="1100">
                <a:latin typeface="UD デジタル 教科書体 N-R" panose="02020400000000000000" pitchFamily="17" charset="-128"/>
                <a:ea typeface="UD デジタル 教科書体 N-R" panose="02020400000000000000" pitchFamily="17" charset="-128"/>
              </a:rPr>
              <a:t>８</a:t>
            </a:r>
            <a:r>
              <a:rPr lang="ja-JP" altLang="en-US" sz="1100">
                <a:effectLst/>
                <a:latin typeface="UD デジタル 教科書体 N-R" panose="02020400000000000000" pitchFamily="17" charset="-128"/>
                <a:ea typeface="UD デジタル 教科書体 N-R" panose="02020400000000000000" pitchFamily="17" charset="-128"/>
              </a:rPr>
              <a:t>．</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観測指標</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公営住宅における地域の為の施設数</a:t>
            </a:r>
            <a:r>
              <a:rPr lang="en-US" altLang="ja-JP" sz="800">
                <a:effectLst/>
                <a:latin typeface="UD デジタル 教科書体 N-R" panose="02020400000000000000" pitchFamily="17" charset="-128"/>
                <a:ea typeface="UD デジタル 教科書体 N-R" panose="02020400000000000000" pitchFamily="17" charset="-128"/>
              </a:rPr>
              <a:t>(※</a:t>
            </a:r>
            <a:r>
              <a:rPr lang="ja-JP" altLang="en-US" sz="800">
                <a:effectLst/>
                <a:latin typeface="UD デジタル 教科書体 N-R" panose="02020400000000000000" pitchFamily="17" charset="-128"/>
                <a:ea typeface="UD デジタル 教科書体 N-R" panose="02020400000000000000" pitchFamily="17" charset="-128"/>
              </a:rPr>
              <a:t>目的外使用など高齢者、障がい者、子育て世帯等の支援施設</a:t>
            </a:r>
            <a:r>
              <a:rPr lang="en-US" altLang="ja-JP" sz="800">
                <a:effectLst/>
                <a:latin typeface="UD デジタル 教科書体 N-R" panose="02020400000000000000" pitchFamily="17" charset="-128"/>
                <a:ea typeface="UD デジタル 教科書体 N-R" panose="02020400000000000000" pitchFamily="17" charset="-128"/>
              </a:rPr>
              <a:t>)</a:t>
            </a:r>
          </a:p>
          <a:p>
            <a:pPr marL="361950"/>
            <a:r>
              <a:rPr lang="ja-JP" altLang="en-US" sz="1100">
                <a:effectLst/>
                <a:latin typeface="UD デジタル 教科書体 N-R" panose="02020400000000000000" pitchFamily="17" charset="-128"/>
                <a:ea typeface="UD デジタル 教科書体 N-R" panose="02020400000000000000" pitchFamily="17" charset="-128"/>
              </a:rPr>
              <a:t>公営住宅</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latin typeface="UD デジタル 教科書体 N-R" panose="02020400000000000000" pitchFamily="17" charset="-128"/>
                <a:ea typeface="UD デジタル 教科書体 N-R" panose="02020400000000000000" pitchFamily="17" charset="-128"/>
              </a:rPr>
              <a:t>府営住宅及び市町営住宅</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の地域の為の施設</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大阪府調べ</a:t>
            </a:r>
            <a:r>
              <a:rPr lang="en-US" altLang="ja-JP" sz="1100">
                <a:effectLst/>
                <a:latin typeface="UD デジタル 教科書体 N-R" panose="02020400000000000000" pitchFamily="17" charset="-128"/>
                <a:ea typeface="UD デジタル 教科書体 N-R" panose="02020400000000000000" pitchFamily="17" charset="-128"/>
              </a:rPr>
              <a:t>】</a:t>
            </a:r>
          </a:p>
          <a:p>
            <a:pPr marL="361950"/>
            <a:r>
              <a:rPr lang="ja-JP" altLang="en-US" sz="900">
                <a:latin typeface="UD デジタル 教科書体 N-R" panose="02020400000000000000" pitchFamily="17" charset="-128"/>
                <a:ea typeface="UD デジタル 教科書体 N-R" panose="02020400000000000000" pitchFamily="17" charset="-128"/>
              </a:rPr>
              <a:t>　</a:t>
            </a:r>
            <a:r>
              <a:rPr lang="en-US" altLang="ja-JP" sz="900">
                <a:latin typeface="UD デジタル 教科書体 N-R" panose="02020400000000000000" pitchFamily="17" charset="-128"/>
                <a:ea typeface="UD デジタル 教科書体 N-R" panose="02020400000000000000" pitchFamily="17" charset="-128"/>
              </a:rPr>
              <a:t>※</a:t>
            </a:r>
            <a:r>
              <a:rPr lang="ja-JP" altLang="en-US" sz="900">
                <a:latin typeface="UD デジタル 教科書体 N-R" panose="02020400000000000000" pitchFamily="17" charset="-128"/>
                <a:ea typeface="UD デジタル 教科書体 N-R" panose="02020400000000000000" pitchFamily="17" charset="-128"/>
              </a:rPr>
              <a:t>国の指標は「公的賃貸住宅団地（</a:t>
            </a:r>
            <a:r>
              <a:rPr lang="en-US" altLang="ja-JP" sz="900">
                <a:latin typeface="UD デジタル 教科書体 N-R" panose="02020400000000000000" pitchFamily="17" charset="-128"/>
                <a:ea typeface="UD デジタル 教科書体 N-R" panose="02020400000000000000" pitchFamily="17" charset="-128"/>
              </a:rPr>
              <a:t>100</a:t>
            </a:r>
            <a:r>
              <a:rPr lang="ja-JP" altLang="en-US" sz="900">
                <a:latin typeface="UD デジタル 教科書体 N-R" panose="02020400000000000000" pitchFamily="17" charset="-128"/>
                <a:ea typeface="UD デジタル 教科書体 N-R" panose="02020400000000000000" pitchFamily="17" charset="-128"/>
              </a:rPr>
              <a:t>戸以上）における地域拠点施設</a:t>
            </a:r>
            <a:r>
              <a:rPr lang="en-US" altLang="ja-JP" sz="600">
                <a:latin typeface="UD デジタル 教科書体 N-R" panose="02020400000000000000" pitchFamily="17" charset="-128"/>
                <a:ea typeface="UD デジタル 教科書体 N-R" panose="02020400000000000000" pitchFamily="17" charset="-128"/>
              </a:rPr>
              <a:t>(</a:t>
            </a:r>
            <a:r>
              <a:rPr lang="ja-JP" altLang="en-US" sz="600">
                <a:latin typeface="UD デジタル 教科書体 N-R" panose="02020400000000000000" pitchFamily="17" charset="-128"/>
                <a:ea typeface="UD デジタル 教科書体 N-R" panose="02020400000000000000" pitchFamily="17" charset="-128"/>
              </a:rPr>
              <a:t>高齢者世帯、障害者世帯、子育て世帯等の支援に資する施設</a:t>
            </a:r>
            <a:r>
              <a:rPr lang="en-US" altLang="ja-JP" sz="600">
                <a:latin typeface="UD デジタル 教科書体 N-R" panose="02020400000000000000" pitchFamily="17" charset="-128"/>
                <a:ea typeface="UD デジタル 教科書体 N-R" panose="02020400000000000000" pitchFamily="17" charset="-128"/>
              </a:rPr>
              <a:t>)</a:t>
            </a:r>
            <a:r>
              <a:rPr lang="ja-JP" altLang="en-US" sz="900">
                <a:latin typeface="UD デジタル 教科書体 N-R" panose="02020400000000000000" pitchFamily="17" charset="-128"/>
                <a:ea typeface="UD デジタル 教科書体 N-R" panose="02020400000000000000" pitchFamily="17" charset="-128"/>
              </a:rPr>
              <a:t>併設率</a:t>
            </a:r>
            <a:endParaRPr lang="en-US" altLang="ja-JP" sz="900">
              <a:latin typeface="UD デジタル 教科書体 N-R" panose="02020400000000000000" pitchFamily="17" charset="-128"/>
              <a:ea typeface="UD デジタル 教科書体 N-R" panose="02020400000000000000" pitchFamily="17" charset="-128"/>
            </a:endParaRPr>
          </a:p>
          <a:p>
            <a:pPr marL="361950"/>
            <a:r>
              <a:rPr lang="ja-JP" altLang="en-US" sz="900">
                <a:latin typeface="UD デジタル 教科書体 N-R" panose="02020400000000000000" pitchFamily="17" charset="-128"/>
                <a:ea typeface="UD デジタル 教科書体 N-R" panose="02020400000000000000" pitchFamily="17" charset="-128"/>
              </a:rPr>
              <a:t>　　　　　　　　</a:t>
            </a:r>
            <a:r>
              <a:rPr lang="en-US" altLang="ja-JP" sz="900">
                <a:latin typeface="UD デジタル 教科書体 N-R" panose="02020400000000000000" pitchFamily="17" charset="-128"/>
                <a:ea typeface="UD デジタル 教科書体 N-R" panose="02020400000000000000" pitchFamily="17" charset="-128"/>
              </a:rPr>
              <a:t>35</a:t>
            </a:r>
            <a:r>
              <a:rPr lang="ja-JP" altLang="en-US" sz="900">
                <a:latin typeface="UD デジタル 教科書体 N-R" panose="02020400000000000000" pitchFamily="17" charset="-128"/>
                <a:ea typeface="UD デジタル 教科書体 N-R" panose="02020400000000000000" pitchFamily="17" charset="-128"/>
              </a:rPr>
              <a:t>％（</a:t>
            </a:r>
            <a:r>
              <a:rPr lang="en-US" altLang="ja-JP" sz="900">
                <a:latin typeface="UD デジタル 教科書体 N-R" panose="02020400000000000000" pitchFamily="17" charset="-128"/>
                <a:ea typeface="UD デジタル 教科書体 N-R" panose="02020400000000000000" pitchFamily="17" charset="-128"/>
              </a:rPr>
              <a:t>2024</a:t>
            </a:r>
            <a:r>
              <a:rPr lang="ja-JP" altLang="en-US" sz="900">
                <a:latin typeface="UD デジタル 教科書体 N-R" panose="02020400000000000000" pitchFamily="17" charset="-128"/>
                <a:ea typeface="UD デジタル 教科書体 N-R" panose="02020400000000000000" pitchFamily="17" charset="-128"/>
              </a:rPr>
              <a:t>・令和６） → </a:t>
            </a:r>
            <a:r>
              <a:rPr lang="en-US" altLang="ja-JP" sz="900">
                <a:latin typeface="UD デジタル 教科書体 N-R" panose="02020400000000000000" pitchFamily="17" charset="-128"/>
                <a:ea typeface="UD デジタル 教科書体 N-R" panose="02020400000000000000" pitchFamily="17" charset="-128"/>
              </a:rPr>
              <a:t>50</a:t>
            </a:r>
            <a:r>
              <a:rPr lang="ja-JP" altLang="en-US" sz="900">
                <a:latin typeface="UD デジタル 教科書体 N-R" panose="02020400000000000000" pitchFamily="17" charset="-128"/>
                <a:ea typeface="UD デジタル 教科書体 N-R" panose="02020400000000000000" pitchFamily="17" charset="-128"/>
              </a:rPr>
              <a:t>％（</a:t>
            </a:r>
            <a:r>
              <a:rPr lang="en-US" altLang="ja-JP" sz="900">
                <a:latin typeface="UD デジタル 教科書体 N-R" panose="02020400000000000000" pitchFamily="17" charset="-128"/>
                <a:ea typeface="UD デジタル 教科書体 N-R" panose="02020400000000000000" pitchFamily="17" charset="-128"/>
              </a:rPr>
              <a:t>2035</a:t>
            </a:r>
            <a:r>
              <a:rPr lang="ja-JP" altLang="en-US" sz="900">
                <a:latin typeface="UD デジタル 教科書体 N-R" panose="02020400000000000000" pitchFamily="17" charset="-128"/>
                <a:ea typeface="UD デジタル 教科書体 N-R" panose="02020400000000000000" pitchFamily="17" charset="-128"/>
              </a:rPr>
              <a:t>・令和</a:t>
            </a:r>
            <a:r>
              <a:rPr lang="en-US" altLang="ja-JP" sz="900">
                <a:latin typeface="UD デジタル 教科書体 N-R" panose="02020400000000000000" pitchFamily="17" charset="-128"/>
                <a:ea typeface="UD デジタル 教科書体 N-R" panose="02020400000000000000" pitchFamily="17" charset="-128"/>
              </a:rPr>
              <a:t>17</a:t>
            </a:r>
            <a:r>
              <a:rPr lang="ja-JP" altLang="en-US" sz="900">
                <a:latin typeface="UD デジタル 教科書体 N-R" panose="02020400000000000000" pitchFamily="17" charset="-128"/>
                <a:ea typeface="UD デジタル 教科書体 N-R" panose="02020400000000000000" pitchFamily="17" charset="-128"/>
              </a:rPr>
              <a:t>）」</a:t>
            </a:r>
            <a:endParaRPr lang="ja-JP" altLang="en-US" sz="900">
              <a:effectLst/>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9C3A3000-40DA-4C9B-909C-DB93F087C253}"/>
              </a:ext>
            </a:extLst>
          </p:cNvPr>
          <p:cNvSpPr txBox="1"/>
          <p:nvPr/>
        </p:nvSpPr>
        <p:spPr>
          <a:xfrm>
            <a:off x="206476" y="6287537"/>
            <a:ext cx="5407940" cy="261610"/>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④に詳細記載</a:t>
            </a:r>
            <a:r>
              <a:rPr lang="en-US" altLang="ja-JP" sz="1100">
                <a:effectLst/>
                <a:latin typeface="UD デジタル 教科書体 N-R" panose="02020400000000000000" pitchFamily="17" charset="-128"/>
                <a:ea typeface="UD デジタル 教科書体 N-R" panose="02020400000000000000" pitchFamily="17" charset="-128"/>
              </a:rPr>
              <a:t>】14</a:t>
            </a:r>
            <a:r>
              <a:rPr lang="ja-JP" altLang="en-US" sz="1100">
                <a:effectLst/>
                <a:latin typeface="UD デジタル 教科書体 N-R" panose="02020400000000000000" pitchFamily="17" charset="-128"/>
                <a:ea typeface="UD デジタル 教科書体 N-R" panose="02020400000000000000" pitchFamily="17" charset="-128"/>
              </a:rPr>
              <a:t>．居住支援協議会を設立した市区町村の人口カバー率</a:t>
            </a:r>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11" name="テキスト ボックス 10">
            <a:extLst>
              <a:ext uri="{FF2B5EF4-FFF2-40B4-BE49-F238E27FC236}">
                <a16:creationId xmlns:a16="http://schemas.microsoft.com/office/drawing/2014/main" id="{BDABE7A8-CD92-449B-87F7-B43931D717F0}"/>
              </a:ext>
            </a:extLst>
          </p:cNvPr>
          <p:cNvSpPr txBox="1"/>
          <p:nvPr/>
        </p:nvSpPr>
        <p:spPr>
          <a:xfrm>
            <a:off x="206476" y="5292701"/>
            <a:ext cx="11308584" cy="707886"/>
          </a:xfrm>
          <a:prstGeom prst="rect">
            <a:avLst/>
          </a:prstGeom>
          <a:noFill/>
        </p:spPr>
        <p:txBody>
          <a:bodyPr wrap="square" rtlCol="0">
            <a:spAutoFit/>
          </a:bodyPr>
          <a:lstStyle/>
          <a:p>
            <a:r>
              <a:rPr lang="en-US" altLang="ja-JP" sz="1100">
                <a:latin typeface="UD デジタル 教科書体 N-R" panose="02020400000000000000" pitchFamily="17" charset="-128"/>
                <a:ea typeface="UD デジタル 教科書体 N-R" panose="02020400000000000000" pitchFamily="17" charset="-128"/>
              </a:rPr>
              <a:t>10</a:t>
            </a:r>
            <a:r>
              <a:rPr lang="ja-JP" altLang="en-US" sz="1100">
                <a:effectLst/>
                <a:latin typeface="UD デジタル 教科書体 N-R" panose="02020400000000000000" pitchFamily="17" charset="-128"/>
                <a:ea typeface="UD デジタル 教科書体 N-R" panose="02020400000000000000" pitchFamily="17" charset="-128"/>
              </a:rPr>
              <a:t>．</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観測指標</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高齢期の暮らしを支える住宅の数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361950"/>
            <a:r>
              <a:rPr lang="ja-JP" altLang="en-US" sz="1100">
                <a:effectLst/>
                <a:latin typeface="UD デジタル 教科書体 N-R" panose="02020400000000000000" pitchFamily="17" charset="-128"/>
                <a:ea typeface="UD デジタル 教科書体 N-R" panose="02020400000000000000" pitchFamily="17" charset="-128"/>
              </a:rPr>
              <a:t>高齢者向け住宅の定員数・戸数</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大阪府調べ</a:t>
            </a:r>
            <a:r>
              <a:rPr lang="en-US" altLang="ja-JP" sz="1100">
                <a:effectLst/>
                <a:latin typeface="UD デジタル 教科書体 N-R" panose="02020400000000000000" pitchFamily="17" charset="-128"/>
                <a:ea typeface="UD デジタル 教科書体 N-R" panose="02020400000000000000" pitchFamily="17" charset="-128"/>
              </a:rPr>
              <a:t>】</a:t>
            </a:r>
          </a:p>
          <a:p>
            <a:pPr marL="627063" indent="-265113"/>
            <a:r>
              <a:rPr lang="ja-JP" altLang="en-US" sz="900">
                <a:latin typeface="UD デジタル 教科書体 N-R" panose="02020400000000000000" pitchFamily="17" charset="-128"/>
                <a:ea typeface="UD デジタル 教科書体 N-R" panose="02020400000000000000" pitchFamily="17" charset="-128"/>
              </a:rPr>
              <a:t>　</a:t>
            </a:r>
            <a:r>
              <a:rPr lang="en-US" altLang="ja-JP" sz="900">
                <a:latin typeface="UD デジタル 教科書体 N-R" panose="02020400000000000000" pitchFamily="17" charset="-128"/>
                <a:ea typeface="UD デジタル 教科書体 N-R" panose="02020400000000000000" pitchFamily="17" charset="-128"/>
              </a:rPr>
              <a:t>※</a:t>
            </a:r>
            <a:r>
              <a:rPr lang="ja-JP" altLang="en-US" sz="900">
                <a:latin typeface="UD デジタル 教科書体 N-R" panose="02020400000000000000" pitchFamily="17" charset="-128"/>
                <a:ea typeface="UD デジタル 教科書体 N-R" panose="02020400000000000000" pitchFamily="17" charset="-128"/>
              </a:rPr>
              <a:t>有料老人ホーム、軽費老人ホーム、サービス付き高齢者向け住宅、シルバーハウジング、旧高優賃、高公賃、</a:t>
            </a:r>
            <a:r>
              <a:rPr lang="en-US" altLang="ja-JP" sz="900">
                <a:latin typeface="UD デジタル 教科書体 N-R" panose="02020400000000000000" pitchFamily="17" charset="-128"/>
                <a:ea typeface="UD デジタル 教科書体 N-R" panose="02020400000000000000" pitchFamily="17" charset="-128"/>
              </a:rPr>
              <a:t>UR</a:t>
            </a:r>
            <a:r>
              <a:rPr lang="ja-JP" altLang="en-US" sz="900">
                <a:latin typeface="UD デジタル 教科書体 N-R" panose="02020400000000000000" pitchFamily="17" charset="-128"/>
                <a:ea typeface="UD デジタル 教科書体 N-R" panose="02020400000000000000" pitchFamily="17" charset="-128"/>
              </a:rPr>
              <a:t>高優賃、健康寿命サポート住宅、居住サポート住宅、セーフティネット専用住宅登録戸数のうち高齢者を拒まないもの。</a:t>
            </a:r>
            <a:endParaRPr lang="ja-JP" altLang="en-US" sz="90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2856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7</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538897181"/>
              </p:ext>
            </p:extLst>
          </p:nvPr>
        </p:nvGraphicFramePr>
        <p:xfrm>
          <a:off x="206477" y="570463"/>
          <a:ext cx="11550876" cy="1556259"/>
        </p:xfrm>
        <a:graphic>
          <a:graphicData uri="http://schemas.openxmlformats.org/drawingml/2006/table">
            <a:tbl>
              <a:tblPr firstRow="1" bandRow="1">
                <a:tableStyleId>{5940675A-B579-460E-94D1-54222C63F5DA}</a:tableStyleId>
              </a:tblPr>
              <a:tblGrid>
                <a:gridCol w="425896">
                  <a:extLst>
                    <a:ext uri="{9D8B030D-6E8A-4147-A177-3AD203B41FA5}">
                      <a16:colId xmlns:a16="http://schemas.microsoft.com/office/drawing/2014/main" val="296240298"/>
                    </a:ext>
                  </a:extLst>
                </a:gridCol>
                <a:gridCol w="6990940">
                  <a:extLst>
                    <a:ext uri="{9D8B030D-6E8A-4147-A177-3AD203B41FA5}">
                      <a16:colId xmlns:a16="http://schemas.microsoft.com/office/drawing/2014/main" val="1337344024"/>
                    </a:ext>
                  </a:extLst>
                </a:gridCol>
                <a:gridCol w="805070">
                  <a:extLst>
                    <a:ext uri="{9D8B030D-6E8A-4147-A177-3AD203B41FA5}">
                      <a16:colId xmlns:a16="http://schemas.microsoft.com/office/drawing/2014/main" val="998201617"/>
                    </a:ext>
                  </a:extLst>
                </a:gridCol>
                <a:gridCol w="874643">
                  <a:extLst>
                    <a:ext uri="{9D8B030D-6E8A-4147-A177-3AD203B41FA5}">
                      <a16:colId xmlns:a16="http://schemas.microsoft.com/office/drawing/2014/main" val="23761280"/>
                    </a:ext>
                  </a:extLst>
                </a:gridCol>
                <a:gridCol w="854765">
                  <a:extLst>
                    <a:ext uri="{9D8B030D-6E8A-4147-A177-3AD203B41FA5}">
                      <a16:colId xmlns:a16="http://schemas.microsoft.com/office/drawing/2014/main" val="3349938948"/>
                    </a:ext>
                  </a:extLst>
                </a:gridCol>
                <a:gridCol w="785192">
                  <a:extLst>
                    <a:ext uri="{9D8B030D-6E8A-4147-A177-3AD203B41FA5}">
                      <a16:colId xmlns:a16="http://schemas.microsoft.com/office/drawing/2014/main" val="878834348"/>
                    </a:ext>
                  </a:extLst>
                </a:gridCol>
                <a:gridCol w="814370">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11</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住宅の耐震化率</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ja-JP" altLang="en-US" sz="1000" b="0" i="0" u="none" strike="noStrike" kern="1200" spc="-100" baseline="0">
                          <a:solidFill>
                            <a:schemeClr val="tx1"/>
                          </a:solidFill>
                          <a:effectLst/>
                          <a:latin typeface="UD デジタル 教科書体 N-R" panose="02020400000000000000" pitchFamily="17" charset="-128"/>
                          <a:ea typeface="UD デジタル 教科書体 N-R" panose="02020400000000000000" pitchFamily="17" charset="-128"/>
                        </a:rPr>
                        <a:t>耐震性が不十分な住宅をおおむね解消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07607685"/>
                  </a:ext>
                </a:extLst>
              </a:tr>
              <a:tr h="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12</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地震時等に著しく危険な密集市街地の面積</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218ha</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215532962"/>
                  </a:ext>
                </a:extLst>
              </a:tr>
              <a:tr h="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13</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マンション管理計画認定の取得割合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3.0%</a:t>
                      </a:r>
                      <a:r>
                        <a:rPr kumimoji="1" lang="en-US" altLang="ja-JP" sz="5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500" b="0" i="0" u="none" strike="noStrike" kern="1200" cap="none" spc="0" normalizeH="0" baseline="0" noProof="0" dirty="0">
                          <a:ln>
                            <a:noFill/>
                          </a:ln>
                          <a:solidFill>
                            <a:prstClr val="black"/>
                          </a:solidFill>
                          <a:effectLst/>
                          <a:uLnTx/>
                          <a:uFillTx/>
                          <a:latin typeface="UD デジタル 教科書体 N-R" panose="02020400000000000000" pitchFamily="17" charset="-128"/>
                          <a:ea typeface="UD デジタル 教科書体 N-R" panose="02020400000000000000" pitchFamily="17" charset="-128"/>
                          <a:cs typeface="+mn-cs"/>
                        </a:rPr>
                        <a:t>暫定</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gn="ctr" fontAlgn="ctr">
                        <a:lnSpc>
                          <a:spcPts val="1200"/>
                        </a:lnSpc>
                      </a:pP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3056596145"/>
                  </a:ext>
                </a:extLst>
              </a:tr>
              <a:tr h="0">
                <a:tc>
                  <a:txBody>
                    <a:bodyPr/>
                    <a:lstStyle/>
                    <a:p>
                      <a:pPr algn="ctr">
                        <a:lnSpc>
                          <a:spcPts val="1200"/>
                        </a:lnSpc>
                      </a:pPr>
                      <a:r>
                        <a:rPr kumimoji="1" lang="en-US" altLang="ja-JP" sz="1200">
                          <a:latin typeface="UD デジタル 教科書体 N-R" panose="02020400000000000000" pitchFamily="17" charset="-128"/>
                          <a:ea typeface="UD デジタル 教科書体 N-R" panose="02020400000000000000" pitchFamily="17" charset="-128"/>
                        </a:rPr>
                        <a:t>14</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chemeClr val="accent6">
                        <a:lumMod val="20000"/>
                        <a:lumOff val="80000"/>
                      </a:schemeClr>
                    </a:solidFill>
                  </a:tcPr>
                </a:tc>
                <a:tc>
                  <a:txBody>
                    <a:bodyPr/>
                    <a:lstStyle/>
                    <a:p>
                      <a:pPr algn="l" fontAlgn="ctr">
                        <a:lnSpc>
                          <a:spcPts val="1200"/>
                        </a:lnSpc>
                      </a:pP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腐朽・破損がある使用目的のない空き家数</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4.9</a:t>
                      </a:r>
                      <a:r>
                        <a:rPr lang="ja-JP" alt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万</a:t>
                      </a:r>
                      <a:endPar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(R5)</a:t>
                      </a:r>
                      <a:endPar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5.5</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万戸程度に抑える</a:t>
                      </a:r>
                      <a:endPar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gn="ctr" fontAlgn="ctr">
                        <a:lnSpc>
                          <a:spcPts val="1200"/>
                        </a:lnSpc>
                      </a:pP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(R17)</a:t>
                      </a:r>
                      <a:endPar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tc>
                  <a:txBody>
                    <a:bodyPr/>
                    <a:lstStyle/>
                    <a:p>
                      <a:pPr>
                        <a:lnSpc>
                          <a:spcPts val="1200"/>
                        </a:lnSpc>
                      </a:pPr>
                      <a:r>
                        <a:rPr kumimoji="1" lang="ja-JP" altLang="en-US" sz="1050" dirty="0">
                          <a:latin typeface="UD デジタル 教科書体 N-R" panose="02020400000000000000" pitchFamily="17" charset="-128"/>
                          <a:ea typeface="UD デジタル 教科書体 N-R" panose="02020400000000000000" pitchFamily="17" charset="-128"/>
                        </a:rPr>
                        <a:t>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solidFill>
                      <a:srgbClr val="F4F9F1"/>
                    </a:solidFill>
                  </a:tcPr>
                </a:tc>
                <a:extLst>
                  <a:ext uri="{0D108BD9-81ED-4DB2-BD59-A6C34878D82A}">
                    <a16:rowId xmlns:a16="http://schemas.microsoft.com/office/drawing/2014/main" val="2357575985"/>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746B70B2-7536-4D4F-B86D-127031AE0B92}"/>
              </a:ext>
            </a:extLst>
          </p:cNvPr>
          <p:cNvSpPr/>
          <p:nvPr/>
        </p:nvSpPr>
        <p:spPr>
          <a:xfrm>
            <a:off x="206477" y="2404872"/>
            <a:ext cx="11550876" cy="4179283"/>
          </a:xfrm>
          <a:prstGeom prst="rect">
            <a:avLst/>
          </a:prstGeom>
          <a:solidFill>
            <a:srgbClr val="F4F9F1"/>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017DC184-35FA-4F78-B500-B716B1DD9882}"/>
              </a:ext>
            </a:extLst>
          </p:cNvPr>
          <p:cNvSpPr txBox="1"/>
          <p:nvPr/>
        </p:nvSpPr>
        <p:spPr>
          <a:xfrm>
            <a:off x="206477" y="3709197"/>
            <a:ext cx="5407940" cy="430887"/>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12</a:t>
            </a:r>
            <a:r>
              <a:rPr lang="ja-JP" altLang="en-US" sz="1100">
                <a:effectLst/>
                <a:latin typeface="UD デジタル 教科書体 N-R" panose="02020400000000000000" pitchFamily="17" charset="-128"/>
                <a:ea typeface="UD デジタル 教科書体 N-R" panose="02020400000000000000" pitchFamily="17" charset="-128"/>
              </a:rPr>
              <a:t>．地震時等に著しく危険な密集市街地の面積</a:t>
            </a:r>
            <a:endParaRPr lang="en-US" altLang="ja-JP" sz="1100">
              <a:effectLst/>
              <a:latin typeface="UD デジタル 教科書体 N-R" panose="02020400000000000000" pitchFamily="17" charset="-128"/>
              <a:ea typeface="UD デジタル 教科書体 N-R" panose="02020400000000000000" pitchFamily="17" charset="-128"/>
            </a:endParaRPr>
          </a:p>
          <a:p>
            <a:r>
              <a:rPr lang="ja-JP" altLang="en-US" sz="1100">
                <a:latin typeface="UD デジタル 教科書体 N-R" panose="02020400000000000000" pitchFamily="17" charset="-128"/>
                <a:ea typeface="UD デジタル 教科書体 N-R" panose="02020400000000000000" pitchFamily="17" charset="-128"/>
              </a:rPr>
              <a:t>　　実数値（</a:t>
            </a:r>
            <a:r>
              <a:rPr lang="en-US" altLang="ja-JP" sz="1100">
                <a:latin typeface="UD デジタル 教科書体 N-R" panose="02020400000000000000" pitchFamily="17" charset="-128"/>
                <a:ea typeface="UD デジタル 教科書体 N-R" panose="02020400000000000000" pitchFamily="17" charset="-128"/>
              </a:rPr>
              <a:t>ha</a:t>
            </a:r>
            <a:r>
              <a:rPr lang="ja-JP" altLang="en-US" sz="1100">
                <a:latin typeface="UD デジタル 教科書体 N-R" panose="02020400000000000000" pitchFamily="17" charset="-128"/>
                <a:ea typeface="UD デジタル 教科書体 N-R" panose="02020400000000000000" pitchFamily="17" charset="-128"/>
              </a:rPr>
              <a:t>）</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latin typeface="UD デジタル 教科書体 N-R" panose="02020400000000000000" pitchFamily="17" charset="-128"/>
                <a:ea typeface="UD デジタル 教科書体 N-R" panose="02020400000000000000" pitchFamily="17" charset="-128"/>
              </a:rPr>
              <a:t>大阪府調べ</a:t>
            </a:r>
            <a:r>
              <a:rPr lang="en-US" altLang="ja-JP" sz="1100">
                <a:latin typeface="UD デジタル 教科書体 N-R" panose="02020400000000000000" pitchFamily="17" charset="-128"/>
                <a:ea typeface="UD デジタル 教科書体 N-R" panose="02020400000000000000" pitchFamily="17" charset="-128"/>
              </a:rPr>
              <a:t>】</a:t>
            </a:r>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8" name="テキスト ボックス 7">
            <a:extLst>
              <a:ext uri="{FF2B5EF4-FFF2-40B4-BE49-F238E27FC236}">
                <a16:creationId xmlns:a16="http://schemas.microsoft.com/office/drawing/2014/main" id="{C31F261C-49AF-4B50-961B-74D52F59827B}"/>
              </a:ext>
            </a:extLst>
          </p:cNvPr>
          <p:cNvSpPr txBox="1"/>
          <p:nvPr/>
        </p:nvSpPr>
        <p:spPr>
          <a:xfrm>
            <a:off x="206477" y="2522255"/>
            <a:ext cx="5552768" cy="938719"/>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11</a:t>
            </a:r>
            <a:r>
              <a:rPr lang="ja-JP" altLang="en-US" sz="1100">
                <a:effectLst/>
                <a:latin typeface="UD デジタル 教科書体 N-R" panose="02020400000000000000" pitchFamily="17" charset="-128"/>
                <a:ea typeface="UD デジタル 教科書体 N-R" panose="02020400000000000000" pitchFamily="17" charset="-128"/>
              </a:rPr>
              <a:t>．住宅の耐震化率</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effectLst/>
                <a:latin typeface="UD デジタル 教科書体 N-R" panose="02020400000000000000" pitchFamily="17" charset="-128"/>
                <a:ea typeface="UD デジタル 教科書体 N-R" panose="02020400000000000000" pitchFamily="17" charset="-128"/>
              </a:rPr>
              <a:t>耐震性が不十分な住宅ストック</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effectLst/>
                <a:latin typeface="UD デジタル 教科書体 N-R" panose="02020400000000000000" pitchFamily="17" charset="-128"/>
                <a:ea typeface="UD デジタル 教科書体 N-R" panose="02020400000000000000" pitchFamily="17" charset="-128"/>
              </a:rPr>
              <a:t>昭和</a:t>
            </a:r>
            <a:r>
              <a:rPr lang="en-US" altLang="ja-JP" sz="1100">
                <a:effectLst/>
                <a:latin typeface="UD デジタル 教科書体 N-R" panose="02020400000000000000" pitchFamily="17" charset="-128"/>
                <a:ea typeface="UD デジタル 教科書体 N-R" panose="02020400000000000000" pitchFamily="17" charset="-128"/>
              </a:rPr>
              <a:t>56</a:t>
            </a:r>
            <a:r>
              <a:rPr lang="ja-JP" altLang="en-US" sz="1100">
                <a:effectLst/>
                <a:latin typeface="UD デジタル 教科書体 N-R" panose="02020400000000000000" pitchFamily="17" charset="-128"/>
                <a:ea typeface="UD デジタル 教科書体 N-R" panose="02020400000000000000" pitchFamily="17" charset="-128"/>
              </a:rPr>
              <a:t>年以降建設の住宅戸数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en-US" altLang="ja-JP" sz="1100">
                <a:latin typeface="UD デジタル 教科書体 N-R" panose="02020400000000000000" pitchFamily="17" charset="-128"/>
                <a:ea typeface="UD デジタル 教科書体 N-R" panose="02020400000000000000" pitchFamily="17" charset="-128"/>
              </a:rPr>
              <a:t>   </a:t>
            </a:r>
            <a:r>
              <a:rPr lang="ja-JP" altLang="en-US" sz="1100">
                <a:effectLst/>
                <a:latin typeface="UD デジタル 教科書体 N-R" panose="02020400000000000000" pitchFamily="17" charset="-128"/>
                <a:ea typeface="UD デジタル 教科書体 N-R" panose="02020400000000000000" pitchFamily="17" charset="-128"/>
              </a:rPr>
              <a:t>＋昭和</a:t>
            </a:r>
            <a:r>
              <a:rPr lang="en-US" altLang="ja-JP" sz="1100">
                <a:effectLst/>
                <a:latin typeface="UD デジタル 教科書体 N-R" panose="02020400000000000000" pitchFamily="17" charset="-128"/>
                <a:ea typeface="UD デジタル 教科書体 N-R" panose="02020400000000000000" pitchFamily="17" charset="-128"/>
              </a:rPr>
              <a:t>55</a:t>
            </a:r>
            <a:r>
              <a:rPr lang="ja-JP" altLang="en-US" sz="1100">
                <a:effectLst/>
                <a:latin typeface="UD デジタル 教科書体 N-R" panose="02020400000000000000" pitchFamily="17" charset="-128"/>
                <a:ea typeface="UD デジタル 教科書体 N-R" panose="02020400000000000000" pitchFamily="17" charset="-128"/>
              </a:rPr>
              <a:t>年以前建設の住宅のうち、新耐震基準を満たす住宅の戸数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住宅・土地統計調査、国土交通省独自設定</a:t>
            </a:r>
            <a:r>
              <a:rPr lang="en-US" altLang="ja-JP" sz="1100">
                <a:effectLst/>
                <a:latin typeface="UD デジタル 教科書体 N-R" panose="02020400000000000000" pitchFamily="17" charset="-128"/>
                <a:ea typeface="UD デジタル 教科書体 N-R" panose="02020400000000000000" pitchFamily="17" charset="-128"/>
              </a:rPr>
              <a:t>】</a:t>
            </a:r>
            <a:endParaRPr lang="ja-JP" altLang="en-US" sz="110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1FF8E660-4ADC-47DC-B3D3-E4F4234574C3}"/>
              </a:ext>
            </a:extLst>
          </p:cNvPr>
          <p:cNvSpPr txBox="1"/>
          <p:nvPr/>
        </p:nvSpPr>
        <p:spPr>
          <a:xfrm>
            <a:off x="206477" y="4450043"/>
            <a:ext cx="5407940" cy="1107996"/>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13</a:t>
            </a:r>
            <a:r>
              <a:rPr lang="ja-JP" altLang="en-US" sz="1100">
                <a:effectLst/>
                <a:latin typeface="UD デジタル 教科書体 N-R" panose="02020400000000000000" pitchFamily="17" charset="-128"/>
                <a:ea typeface="UD デジタル 教科書体 N-R" panose="02020400000000000000" pitchFamily="17" charset="-128"/>
              </a:rPr>
              <a:t>．マンション管理計画認定の取得割合</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effectLst/>
                <a:latin typeface="UD デジタル 教科書体 N-R" panose="02020400000000000000" pitchFamily="17" charset="-128"/>
                <a:ea typeface="UD デジタル 教科書体 N-R" panose="02020400000000000000" pitchFamily="17" charset="-128"/>
              </a:rPr>
              <a:t>現状値＝Ａ／Ｂ</a:t>
            </a:r>
          </a:p>
          <a:p>
            <a:pPr marL="265113"/>
            <a:r>
              <a:rPr lang="ja-JP" altLang="en-US" sz="1100">
                <a:effectLst/>
                <a:latin typeface="UD デジタル 教科書体 N-R" panose="02020400000000000000" pitchFamily="17" charset="-128"/>
                <a:ea typeface="UD デジタル 教科書体 N-R" panose="02020400000000000000" pitchFamily="17" charset="-128"/>
              </a:rPr>
              <a:t>Ａ＝認定マンションストック数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latin typeface="UD デジタル 教科書体 N-R" panose="02020400000000000000" pitchFamily="17" charset="-128"/>
                <a:ea typeface="UD デジタル 教科書体 N-R" panose="02020400000000000000" pitchFamily="17" charset="-128"/>
              </a:rPr>
              <a:t>　　</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latin typeface="UD デジタル 教科書体 N-R" panose="02020400000000000000" pitchFamily="17" charset="-128"/>
                <a:ea typeface="UD デジタル 教科書体 N-R" panose="02020400000000000000" pitchFamily="17" charset="-128"/>
              </a:rPr>
              <a:t>大阪府調べ</a:t>
            </a:r>
            <a:r>
              <a:rPr lang="en-US" altLang="ja-JP" sz="1100">
                <a:latin typeface="UD デジタル 教科書体 N-R" panose="02020400000000000000" pitchFamily="17" charset="-128"/>
                <a:ea typeface="UD デジタル 教科書体 N-R" panose="02020400000000000000" pitchFamily="17" charset="-128"/>
              </a:rPr>
              <a:t>】</a:t>
            </a:r>
            <a:endParaRPr lang="ja-JP" altLang="en-US"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effectLst/>
                <a:latin typeface="UD デジタル 教科書体 N-R" panose="02020400000000000000" pitchFamily="17" charset="-128"/>
                <a:ea typeface="UD デジタル 教科書体 N-R" panose="02020400000000000000" pitchFamily="17" charset="-128"/>
              </a:rPr>
              <a:t>Ｂ＝マンションストック数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265113"/>
            <a:r>
              <a:rPr lang="ja-JP" altLang="en-US" sz="1100">
                <a:latin typeface="UD デジタル 教科書体 N-R" panose="02020400000000000000" pitchFamily="17" charset="-128"/>
                <a:ea typeface="UD デジタル 教科書体 N-R" panose="02020400000000000000" pitchFamily="17" charset="-128"/>
              </a:rPr>
              <a:t>　　</a:t>
            </a:r>
            <a:r>
              <a:rPr lang="en-US" altLang="ja-JP" sz="1100">
                <a:latin typeface="UD デジタル 教科書体 N-R" panose="02020400000000000000" pitchFamily="17" charset="-128"/>
                <a:ea typeface="UD デジタル 教科書体 N-R" panose="02020400000000000000" pitchFamily="17" charset="-128"/>
              </a:rPr>
              <a:t>【</a:t>
            </a:r>
            <a:r>
              <a:rPr lang="ja-JP" altLang="en-US" sz="1100">
                <a:latin typeface="UD デジタル 教科書体 N-R" panose="02020400000000000000" pitchFamily="17" charset="-128"/>
                <a:ea typeface="UD デジタル 教科書体 N-R" panose="02020400000000000000" pitchFamily="17" charset="-128"/>
              </a:rPr>
              <a:t>建築着工統計調査より推計</a:t>
            </a:r>
            <a:r>
              <a:rPr lang="en-US" altLang="ja-JP" sz="1100">
                <a:latin typeface="UD デジタル 教科書体 N-R" panose="02020400000000000000" pitchFamily="17" charset="-128"/>
                <a:ea typeface="UD デジタル 教科書体 N-R" panose="02020400000000000000" pitchFamily="17" charset="-128"/>
              </a:rPr>
              <a:t>】</a:t>
            </a:r>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60099482-3050-4CC3-9C69-1E6273F1F37D}"/>
              </a:ext>
            </a:extLst>
          </p:cNvPr>
          <p:cNvSpPr txBox="1"/>
          <p:nvPr/>
        </p:nvSpPr>
        <p:spPr>
          <a:xfrm>
            <a:off x="206477" y="5670126"/>
            <a:ext cx="10972800" cy="553998"/>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14</a:t>
            </a:r>
            <a:r>
              <a:rPr lang="ja-JP" altLang="en-US" sz="1100">
                <a:effectLst/>
                <a:latin typeface="UD デジタル 教科書体 N-R" panose="02020400000000000000" pitchFamily="17" charset="-128"/>
                <a:ea typeface="UD デジタル 教科書体 N-R" panose="02020400000000000000" pitchFamily="17" charset="-128"/>
              </a:rPr>
              <a:t>．腐朽・破損がある使用目的のない空き家数</a:t>
            </a:r>
            <a:endParaRPr lang="en-US" altLang="ja-JP" sz="1100">
              <a:effectLst/>
              <a:latin typeface="UD デジタル 教科書体 N-R" panose="02020400000000000000" pitchFamily="17" charset="-128"/>
              <a:ea typeface="UD デジタル 教科書体 N-R" panose="02020400000000000000" pitchFamily="17" charset="-128"/>
            </a:endParaRPr>
          </a:p>
          <a:p>
            <a:pPr marL="176213"/>
            <a:r>
              <a:rPr lang="ja-JP" altLang="en-US" sz="1100">
                <a:effectLst/>
                <a:latin typeface="UD デジタル 教科書体 N-R" panose="02020400000000000000" pitchFamily="17" charset="-128"/>
                <a:ea typeface="UD デジタル 教科書体 N-R" panose="02020400000000000000" pitchFamily="17" charset="-128"/>
              </a:rPr>
              <a:t>住宅・土地統計調査より、「使用目的のない空き家」のうち、管理状態が不全と考えられる「腐朽・破損あり」の空き家の戸数を現状値とする。</a:t>
            </a:r>
            <a:endParaRPr lang="en-US" altLang="ja-JP" sz="1100">
              <a:effectLst/>
              <a:latin typeface="UD デジタル 教科書体 N-R" panose="02020400000000000000" pitchFamily="17" charset="-128"/>
              <a:ea typeface="UD デジタル 教科書体 N-R" panose="02020400000000000000" pitchFamily="17" charset="-128"/>
            </a:endParaRPr>
          </a:p>
          <a:p>
            <a:pPr marL="449263" indent="-273050"/>
            <a:r>
              <a:rPr lang="ja-JP" altLang="en-US" sz="800">
                <a:latin typeface="UD デジタル 教科書体 N-R" panose="02020400000000000000" pitchFamily="17" charset="-128"/>
                <a:ea typeface="UD デジタル 教科書体 N-R" panose="02020400000000000000" pitchFamily="17" charset="-128"/>
              </a:rPr>
              <a:t>　</a:t>
            </a:r>
            <a:r>
              <a:rPr lang="en-US" altLang="ja-JP" sz="800">
                <a:latin typeface="UD デジタル 教科書体 N-R" panose="02020400000000000000" pitchFamily="17" charset="-128"/>
                <a:ea typeface="UD デジタル 教科書体 N-R" panose="02020400000000000000" pitchFamily="17" charset="-128"/>
              </a:rPr>
              <a:t>※</a:t>
            </a:r>
            <a:r>
              <a:rPr lang="ja-JP" altLang="en-US" sz="800">
                <a:latin typeface="UD デジタル 教科書体 N-R" panose="02020400000000000000" pitchFamily="17" charset="-128"/>
                <a:ea typeface="UD デジタル 教科書体 N-R" panose="02020400000000000000" pitchFamily="17" charset="-128"/>
              </a:rPr>
              <a:t>今後、高齢化や大相続時代の到来により、空き家の増加ペースが上がることを踏まえ、「住宅・土地統計調査（総務省）」の直近３区域（４地点（</a:t>
            </a:r>
            <a:r>
              <a:rPr lang="en-US" altLang="ja-JP" sz="800">
                <a:latin typeface="UD デジタル 教科書体 N-R" panose="02020400000000000000" pitchFamily="17" charset="-128"/>
                <a:ea typeface="UD デジタル 教科書体 N-R" panose="02020400000000000000" pitchFamily="17" charset="-128"/>
              </a:rPr>
              <a:t>R5</a:t>
            </a:r>
            <a:r>
              <a:rPr lang="ja-JP" altLang="en-US" sz="800">
                <a:latin typeface="UD デジタル 教科書体 N-R" panose="02020400000000000000" pitchFamily="17" charset="-128"/>
                <a:ea typeface="UD デジタル 教科書体 N-R" panose="02020400000000000000" pitchFamily="17" charset="-128"/>
              </a:rPr>
              <a:t>、</a:t>
            </a:r>
            <a:r>
              <a:rPr lang="en-US" altLang="ja-JP" sz="800">
                <a:latin typeface="UD デジタル 教科書体 N-R" panose="02020400000000000000" pitchFamily="17" charset="-128"/>
                <a:ea typeface="UD デジタル 教科書体 N-R" panose="02020400000000000000" pitchFamily="17" charset="-128"/>
              </a:rPr>
              <a:t>H30 </a:t>
            </a:r>
            <a:r>
              <a:rPr lang="ja-JP" altLang="en-US" sz="800">
                <a:latin typeface="UD デジタル 教科書体 N-R" panose="02020400000000000000" pitchFamily="17" charset="-128"/>
                <a:ea typeface="UD デジタル 教科書体 N-R" panose="02020400000000000000" pitchFamily="17" charset="-128"/>
              </a:rPr>
              <a:t>、</a:t>
            </a:r>
            <a:r>
              <a:rPr lang="en-US" altLang="ja-JP" sz="800">
                <a:latin typeface="UD デジタル 教科書体 N-R" panose="02020400000000000000" pitchFamily="17" charset="-128"/>
                <a:ea typeface="UD デジタル 教科書体 N-R" panose="02020400000000000000" pitchFamily="17" charset="-128"/>
              </a:rPr>
              <a:t>H25 </a:t>
            </a:r>
            <a:r>
              <a:rPr lang="ja-JP" altLang="en-US" sz="800">
                <a:latin typeface="UD デジタル 教科書体 N-R" panose="02020400000000000000" pitchFamily="17" charset="-128"/>
                <a:ea typeface="UD デジタル 教科書体 N-R" panose="02020400000000000000" pitchFamily="17" charset="-128"/>
              </a:rPr>
              <a:t>、</a:t>
            </a:r>
            <a:r>
              <a:rPr lang="en-US" altLang="ja-JP" sz="800">
                <a:latin typeface="UD デジタル 教科書体 N-R" panose="02020400000000000000" pitchFamily="17" charset="-128"/>
                <a:ea typeface="UD デジタル 教科書体 N-R" panose="02020400000000000000" pitchFamily="17" charset="-128"/>
              </a:rPr>
              <a:t>H20 </a:t>
            </a:r>
            <a:r>
              <a:rPr lang="ja-JP" altLang="en-US" sz="800">
                <a:latin typeface="UD デジタル 教科書体 N-R" panose="02020400000000000000" pitchFamily="17" charset="-128"/>
                <a:ea typeface="UD デジタル 教科書体 N-R" panose="02020400000000000000" pitchFamily="17" charset="-128"/>
              </a:rPr>
              <a:t>））の実績値をもとに目標を設定</a:t>
            </a:r>
            <a:endParaRPr lang="en-US" altLang="ja-JP" sz="80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2241543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スライド番号プレースホルダー 1">
            <a:extLst>
              <a:ext uri="{FF2B5EF4-FFF2-40B4-BE49-F238E27FC236}">
                <a16:creationId xmlns:a16="http://schemas.microsoft.com/office/drawing/2014/main" id="{15ADFF26-A240-4E34-AF66-B23718DA2BEA}"/>
              </a:ext>
            </a:extLst>
          </p:cNvPr>
          <p:cNvSpPr>
            <a:spLocks noGrp="1"/>
          </p:cNvSpPr>
          <p:nvPr>
            <p:ph type="sldNum" sz="quarter" idx="12"/>
          </p:nvPr>
        </p:nvSpPr>
        <p:spPr>
          <a:xfrm>
            <a:off x="10134600" y="6584156"/>
            <a:ext cx="2057400" cy="273844"/>
          </a:xfrm>
        </p:spPr>
        <p:txBody>
          <a:bodyPr/>
          <a:lstStyle/>
          <a:p>
            <a:pPr defTabSz="457200"/>
            <a:fld id="{EA6D242B-6A52-4C5C-AF40-54B5FB6D04E5}" type="slidenum">
              <a:rPr lang="ja-JP" altLang="en-US">
                <a:solidFill>
                  <a:schemeClr val="tx1"/>
                </a:solidFill>
                <a:latin typeface="Meiryo UI" panose="020B0604030504040204" pitchFamily="50" charset="-128"/>
                <a:ea typeface="Meiryo UI" panose="020B0604030504040204" pitchFamily="50" charset="-128"/>
              </a:rPr>
              <a:pPr defTabSz="457200"/>
              <a:t>8</a:t>
            </a:fld>
            <a:endParaRPr lang="ja-JP" altLang="en-US">
              <a:solidFill>
                <a:schemeClr val="tx1"/>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18E5645D-133A-48E2-944E-383B857948CF}"/>
              </a:ext>
            </a:extLst>
          </p:cNvPr>
          <p:cNvSpPr>
            <a:spLocks/>
          </p:cNvSpPr>
          <p:nvPr/>
        </p:nvSpPr>
        <p:spPr>
          <a:xfrm>
            <a:off x="-1200" y="0"/>
            <a:ext cx="12193200" cy="540000"/>
          </a:xfrm>
          <a:prstGeom prst="rect">
            <a:avLst/>
          </a:prstGeom>
          <a:solidFill>
            <a:srgbClr val="DEEBF7"/>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marL="182563" marR="0" lvl="0" indent="0" algn="l" defTabSz="914400" rtl="0" eaLnBrk="1" fontAlgn="auto" latinLnBrk="0" hangingPunct="1">
              <a:lnSpc>
                <a:spcPct val="100000"/>
              </a:lnSpc>
              <a:spcBef>
                <a:spcPts val="0"/>
              </a:spcBef>
              <a:spcAft>
                <a:spcPts val="0"/>
              </a:spcAft>
              <a:buClrTx/>
              <a:buSzTx/>
              <a:buFontTx/>
              <a:buNone/>
              <a:tabLst/>
              <a:defRPr/>
            </a:pP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　</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参考</a:t>
            </a:r>
            <a:r>
              <a:rPr lang="en-US" altLang="ja-JP"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a:t>
            </a:r>
            <a:r>
              <a:rPr lang="ja-JP" altLang="en-US" sz="2800" b="1" kern="100">
                <a:solidFill>
                  <a:prstClr val="black"/>
                </a:solidFill>
                <a:latin typeface="UD デジタル 教科書体 NP-B" panose="02020700000000000000" pitchFamily="18" charset="-128"/>
                <a:ea typeface="UD デジタル 教科書体 NP-B" panose="02020700000000000000" pitchFamily="18" charset="-128"/>
                <a:cs typeface="Times New Roman"/>
              </a:rPr>
              <a:t>基本目標の達成状況把握のための指標</a:t>
            </a:r>
            <a:endParaRPr kumimoji="1" lang="ja-JP" altLang="en-US" sz="2800" b="1" i="0" u="none" strike="noStrike" kern="100" cap="none" spc="0" normalizeH="0" baseline="0" noProof="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Times New Roman"/>
            </a:endParaRPr>
          </a:p>
        </p:txBody>
      </p:sp>
      <p:graphicFrame>
        <p:nvGraphicFramePr>
          <p:cNvPr id="14" name="表 14">
            <a:extLst>
              <a:ext uri="{FF2B5EF4-FFF2-40B4-BE49-F238E27FC236}">
                <a16:creationId xmlns:a16="http://schemas.microsoft.com/office/drawing/2014/main" id="{9AAA7D65-177D-4415-A7C4-5C88BE47E651}"/>
              </a:ext>
            </a:extLst>
          </p:cNvPr>
          <p:cNvGraphicFramePr>
            <a:graphicFrameLocks noGrp="1"/>
          </p:cNvGraphicFramePr>
          <p:nvPr>
            <p:extLst>
              <p:ext uri="{D42A27DB-BD31-4B8C-83A1-F6EECF244321}">
                <p14:modId xmlns:p14="http://schemas.microsoft.com/office/powerpoint/2010/main" val="666692866"/>
              </p:ext>
            </p:extLst>
          </p:nvPr>
        </p:nvGraphicFramePr>
        <p:xfrm>
          <a:off x="206477" y="570463"/>
          <a:ext cx="11550876" cy="2261235"/>
        </p:xfrm>
        <a:graphic>
          <a:graphicData uri="http://schemas.openxmlformats.org/drawingml/2006/table">
            <a:tbl>
              <a:tblPr firstRow="1" bandRow="1">
                <a:tableStyleId>{5940675A-B579-460E-94D1-54222C63F5DA}</a:tableStyleId>
              </a:tblPr>
              <a:tblGrid>
                <a:gridCol w="425896">
                  <a:extLst>
                    <a:ext uri="{9D8B030D-6E8A-4147-A177-3AD203B41FA5}">
                      <a16:colId xmlns:a16="http://schemas.microsoft.com/office/drawing/2014/main" val="296240298"/>
                    </a:ext>
                  </a:extLst>
                </a:gridCol>
                <a:gridCol w="6990940">
                  <a:extLst>
                    <a:ext uri="{9D8B030D-6E8A-4147-A177-3AD203B41FA5}">
                      <a16:colId xmlns:a16="http://schemas.microsoft.com/office/drawing/2014/main" val="1337344024"/>
                    </a:ext>
                  </a:extLst>
                </a:gridCol>
                <a:gridCol w="805070">
                  <a:extLst>
                    <a:ext uri="{9D8B030D-6E8A-4147-A177-3AD203B41FA5}">
                      <a16:colId xmlns:a16="http://schemas.microsoft.com/office/drawing/2014/main" val="998201617"/>
                    </a:ext>
                  </a:extLst>
                </a:gridCol>
                <a:gridCol w="874643">
                  <a:extLst>
                    <a:ext uri="{9D8B030D-6E8A-4147-A177-3AD203B41FA5}">
                      <a16:colId xmlns:a16="http://schemas.microsoft.com/office/drawing/2014/main" val="23761280"/>
                    </a:ext>
                  </a:extLst>
                </a:gridCol>
                <a:gridCol w="854765">
                  <a:extLst>
                    <a:ext uri="{9D8B030D-6E8A-4147-A177-3AD203B41FA5}">
                      <a16:colId xmlns:a16="http://schemas.microsoft.com/office/drawing/2014/main" val="3349938948"/>
                    </a:ext>
                  </a:extLst>
                </a:gridCol>
                <a:gridCol w="785192">
                  <a:extLst>
                    <a:ext uri="{9D8B030D-6E8A-4147-A177-3AD203B41FA5}">
                      <a16:colId xmlns:a16="http://schemas.microsoft.com/office/drawing/2014/main" val="878834348"/>
                    </a:ext>
                  </a:extLst>
                </a:gridCol>
                <a:gridCol w="814370">
                  <a:extLst>
                    <a:ext uri="{9D8B030D-6E8A-4147-A177-3AD203B41FA5}">
                      <a16:colId xmlns:a16="http://schemas.microsoft.com/office/drawing/2014/main" val="1158007819"/>
                    </a:ext>
                  </a:extLst>
                </a:gridCol>
              </a:tblGrid>
              <a:tr h="0">
                <a:tc>
                  <a:txBody>
                    <a:bodyPr/>
                    <a:lstStyle/>
                    <a:p>
                      <a:pPr algn="ct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項目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gridSpan="2">
                  <a:txBody>
                    <a:bodyPr/>
                    <a:lstStyle/>
                    <a:p>
                      <a:pPr algn="ctr"/>
                      <a:r>
                        <a:rPr kumimoji="1" lang="ja-JP" altLang="en-US" sz="1200" dirty="0">
                          <a:latin typeface="UD デジタル 教科書体 N-R" panose="02020400000000000000" pitchFamily="17" charset="-128"/>
                          <a:ea typeface="UD デジタル 教科書体 N-R" panose="02020400000000000000" pitchFamily="17" charset="-128"/>
                        </a:rPr>
                        <a:t>当初</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gridSpan="2">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目標</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hMerge="1">
                  <a:txBody>
                    <a:bodyPr/>
                    <a:lstStyle/>
                    <a:p>
                      <a:endParaRPr kumimoji="1" lang="ja-JP" altLang="en-US">
                        <a:latin typeface="UD デジタル 教科書体 N-R" panose="02020400000000000000" pitchFamily="17" charset="-128"/>
                        <a:ea typeface="UD デジタル 教科書体 N-R" panose="02020400000000000000" pitchFamily="17" charset="-128"/>
                      </a:endParaRPr>
                    </a:p>
                  </a:txBody>
                  <a:tcPr/>
                </a:tc>
                <a:tc>
                  <a:txBody>
                    <a:bodyPr/>
                    <a:lstStyle/>
                    <a:p>
                      <a:pPr algn="ctr"/>
                      <a:r>
                        <a:rPr kumimoji="1" lang="ja-JP" altLang="en-US" sz="1200">
                          <a:latin typeface="UD デジタル 教科書体 N-R" panose="02020400000000000000" pitchFamily="17" charset="-128"/>
                          <a:ea typeface="UD デジタル 教科書体 N-R" panose="02020400000000000000" pitchFamily="17" charset="-128"/>
                        </a:rPr>
                        <a:t>施策の柱</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51083889"/>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15</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居住支援協議会を設立した市区町村の人口カバー率</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28.6%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90%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（R17）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46048955"/>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16</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公的賃貸住宅全体のストック数</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39.2</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31.0</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万戸</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(R32※)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3646348919"/>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17</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賃貸住宅における入居差別の状況</a:t>
                      </a:r>
                      <a:b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①高齢者</a:t>
                      </a:r>
                      <a:b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②障がい者</a:t>
                      </a:r>
                      <a:b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③母子（父子）家庭</a:t>
                      </a:r>
                      <a:b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　④外国人</a:t>
                      </a:r>
                      <a:endPar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32.2%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②14.0%</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③ 4.6%</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 ④27.2%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３</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17</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2125129262"/>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18</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土地取引等における差別の状況</a:t>
                      </a:r>
                      <a:endParaRPr lang="en-US" altLang="ja-JP" sz="1050" b="0" i="0" u="none" strike="noStrike">
                        <a:solidFill>
                          <a:srgbClr val="000000"/>
                        </a:solidFill>
                        <a:effectLst/>
                        <a:latin typeface="UD デジタル 教科書体 N-R" panose="02020400000000000000" pitchFamily="17" charset="-128"/>
                        <a:ea typeface="UD デジタル 教科書体 N-R" panose="02020400000000000000" pitchFamily="17" charset="-128"/>
                      </a:endParaRPr>
                    </a:p>
                    <a:p>
                      <a:pPr marL="0" indent="0" algn="l" fontAlgn="ctr"/>
                      <a:r>
                        <a:rPr lang="ja-JP" altLang="en-US" sz="800" b="0" i="0" u="none" strike="noStrike">
                          <a:solidFill>
                            <a:srgbClr val="000000"/>
                          </a:solidFill>
                          <a:effectLst/>
                          <a:latin typeface="UD デジタル 教科書体 N-R" panose="02020400000000000000" pitchFamily="17" charset="-128"/>
                          <a:ea typeface="UD デジタル 教科書体 N-R" panose="02020400000000000000" pitchFamily="17" charset="-128"/>
                        </a:rPr>
                        <a:t>（宅地建物取引業者が取引物件に関して、同和地区であるかどうかの質問を受けた経験がある割合（過去５年間））</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13.0%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（R３）</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解消</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17</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014510238"/>
                  </a:ext>
                </a:extLst>
              </a:tr>
              <a:tr h="0">
                <a:tc>
                  <a:txBody>
                    <a:bodyPr/>
                    <a:lstStyle/>
                    <a:p>
                      <a:pPr algn="ctr"/>
                      <a:r>
                        <a:rPr kumimoji="1" lang="en-US" altLang="ja-JP" sz="1200">
                          <a:latin typeface="UD デジタル 教科書体 N-R" panose="02020400000000000000" pitchFamily="17" charset="-128"/>
                          <a:ea typeface="UD デジタル 教科書体 N-R" panose="02020400000000000000" pitchFamily="17" charset="-128"/>
                        </a:rPr>
                        <a:t>19</a:t>
                      </a:r>
                      <a:endParaRPr kumimoji="1" lang="ja-JP" altLang="en-US" sz="1200">
                        <a:latin typeface="UD デジタル 教科書体 N-R" panose="02020400000000000000" pitchFamily="17" charset="-128"/>
                        <a:ea typeface="UD デジタル 教科書体 N-R" panose="02020400000000000000" pitchFamily="17" charset="-128"/>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4">
                        <a:lumMod val="20000"/>
                        <a:lumOff val="80000"/>
                      </a:schemeClr>
                    </a:solidFill>
                  </a:tcPr>
                </a:tc>
                <a:tc>
                  <a:txBody>
                    <a:bodyPr/>
                    <a:lstStyle/>
                    <a:p>
                      <a:pPr marL="88900" indent="0" algn="l" fontAlgn="ctr"/>
                      <a: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宅地建物取引業者の人権意識</a:t>
                      </a:r>
                      <a:br>
                        <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①宅地建物取引業法に基づく指導監督基準の規制内容</a:t>
                      </a:r>
                      <a:b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②宅地建物取引業第</a:t>
                      </a:r>
                      <a:r>
                        <a:rPr lang="en-US" altLang="ja-JP"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47</a:t>
                      </a:r>
                      <a: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条関係の解釈に関する国土交通大臣答弁の認識割合</a:t>
                      </a:r>
                      <a:b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br>
                      <a:r>
                        <a:rPr lang="ja-JP" altLang="en-US" sz="70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rPr>
                        <a:t>　③大阪府部落差別事象に係る調査等の規制等に関する条例の改正内容の認識割合</a:t>
                      </a:r>
                      <a:endParaRPr lang="ja-JP" altLang="en-US" sz="1050" b="0" i="0" u="none" strike="noStrike" dirty="0">
                        <a:solidFill>
                          <a:srgbClr val="000000"/>
                        </a:solidFill>
                        <a:effectLst/>
                        <a:latin typeface="UD デジタル 教科書体 N-R" panose="02020400000000000000" pitchFamily="17" charset="-128"/>
                        <a:ea typeface="UD デジタル 教科書体 N-R" panose="02020400000000000000" pitchFamily="17" charset="-128"/>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ja-JP" altLang="en-US"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①</a:t>
                      </a: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87.5%</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②86.2%</a:t>
                      </a:r>
                      <a:b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br>
                      <a:r>
                        <a:rPr lang="en-US" altLang="ja-JP" sz="900" b="0" i="0" u="none" strike="noStrike" dirty="0">
                          <a:solidFill>
                            <a:schemeClr val="tx1"/>
                          </a:solidFill>
                          <a:effectLst/>
                          <a:latin typeface="UD デジタル 教科書体 N-R" panose="02020400000000000000" pitchFamily="17" charset="-128"/>
                          <a:ea typeface="UD デジタル 教科書体 N-R" panose="02020400000000000000" pitchFamily="17" charset="-128"/>
                        </a:rPr>
                        <a:t>③79.5%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（R３）</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100%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pPr algn="ctr" fontAlgn="ct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（R</a:t>
                      </a:r>
                      <a:r>
                        <a:rPr lang="en-US" altLang="ja-JP"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17</a:t>
                      </a:r>
                      <a:r>
                        <a:rPr lang="en-US" sz="1050" b="0" i="0" u="none" strike="noStrike">
                          <a:solidFill>
                            <a:schemeClr val="tx1"/>
                          </a:solidFill>
                          <a:effectLst/>
                          <a:latin typeface="UD デジタル 教科書体 N-R" panose="02020400000000000000" pitchFamily="17" charset="-128"/>
                          <a:ea typeface="UD デジタル 教科書体 N-R" panose="02020400000000000000" pitchFamily="17" charset="-128"/>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tc>
                  <a:txBody>
                    <a:bodyPr/>
                    <a:lstStyle/>
                    <a:p>
                      <a:r>
                        <a:rPr kumimoji="1" lang="ja-JP" altLang="en-US" sz="1050" dirty="0">
                          <a:latin typeface="UD デジタル 教科書体 N-R" panose="02020400000000000000" pitchFamily="17" charset="-128"/>
                          <a:ea typeface="UD デジタル 教科書体 N-R" panose="02020400000000000000" pitchFamily="17" charset="-128"/>
                        </a:rPr>
                        <a:t>④</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FAEB"/>
                    </a:solidFill>
                  </a:tcPr>
                </a:tc>
                <a:extLst>
                  <a:ext uri="{0D108BD9-81ED-4DB2-BD59-A6C34878D82A}">
                    <a16:rowId xmlns:a16="http://schemas.microsoft.com/office/drawing/2014/main" val="1951760288"/>
                  </a:ext>
                </a:extLst>
              </a:tr>
            </a:tbl>
          </a:graphicData>
        </a:graphic>
      </p:graphicFrame>
      <p:sp>
        <p:nvSpPr>
          <p:cNvPr id="15" name="テキスト ボックス 14">
            <a:extLst>
              <a:ext uri="{FF2B5EF4-FFF2-40B4-BE49-F238E27FC236}">
                <a16:creationId xmlns:a16="http://schemas.microsoft.com/office/drawing/2014/main" id="{01E13DE6-91BF-4482-AF93-114D1A670BE9}"/>
              </a:ext>
            </a:extLst>
          </p:cNvPr>
          <p:cNvSpPr txBox="1"/>
          <p:nvPr/>
        </p:nvSpPr>
        <p:spPr>
          <a:xfrm>
            <a:off x="342711" y="-929641"/>
            <a:ext cx="11414642" cy="899178"/>
          </a:xfrm>
          <a:prstGeom prst="rect">
            <a:avLst/>
          </a:prstGeom>
          <a:noFill/>
          <a:ln w="9525">
            <a:noFill/>
            <a:prstDash val="solid"/>
          </a:ln>
        </p:spPr>
        <p:txBody>
          <a:bodyPr wrap="square" lIns="37800" tIns="0" rIns="37800" bIns="0" rtlCol="0" anchor="t" anchorCtr="0">
            <a:noAutofit/>
          </a:bodyPr>
          <a:lstStyle/>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基本目標の達成に向けては、行政だけでなく府民や民間事業者、</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NPO</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などの多様な主体が連携・協働した取組みが重要です。</a:t>
            </a:r>
          </a:p>
          <a:p>
            <a:pPr>
              <a:spcBef>
                <a:spcPts val="600"/>
              </a:spcBef>
              <a:defRPr/>
            </a:pP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このため、これら多様な主体が連携・協働して達成すべき目標を分かりやすく提示するとともに、計画の進行管理を行うための指標として、「みんなでめざそう値」を設定します。なお、設定に当たっては、国による統計調査や府が独自に実施する調査をもとに、中長期にわたって経年変化が把握可能な項目を選定します。また、設定した指標については、できる限りその進捗状況の把握に努め、</a:t>
            </a:r>
            <a:r>
              <a:rPr lang="en-US" altLang="ja-JP"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PDCA</a:t>
            </a:r>
            <a:r>
              <a:rPr lang="ja-JP" altLang="en-US" sz="1200">
                <a:solidFill>
                  <a:prstClr val="black"/>
                </a:solidFill>
                <a:latin typeface="UD デジタル 教科書体 N-R" panose="02020400000000000000" pitchFamily="17" charset="-128"/>
                <a:ea typeface="UD デジタル 教科書体 N-R" panose="02020400000000000000" pitchFamily="17" charset="-128"/>
                <a:cs typeface="Meiryo UI" panose="020B0604030504040204" pitchFamily="50" charset="-128"/>
              </a:rPr>
              <a:t>サイクルによる進行管理を行います。</a:t>
            </a:r>
          </a:p>
        </p:txBody>
      </p:sp>
      <p:sp>
        <p:nvSpPr>
          <p:cNvPr id="6" name="正方形/長方形 5">
            <a:extLst>
              <a:ext uri="{FF2B5EF4-FFF2-40B4-BE49-F238E27FC236}">
                <a16:creationId xmlns:a16="http://schemas.microsoft.com/office/drawing/2014/main" id="{E23E6E08-7056-40C8-A681-723CDBF8385F}"/>
              </a:ext>
            </a:extLst>
          </p:cNvPr>
          <p:cNvSpPr/>
          <p:nvPr/>
        </p:nvSpPr>
        <p:spPr>
          <a:xfrm>
            <a:off x="206477" y="2953512"/>
            <a:ext cx="11550876" cy="3727507"/>
          </a:xfrm>
          <a:prstGeom prst="rect">
            <a:avLst/>
          </a:prstGeom>
          <a:solidFill>
            <a:srgbClr val="FFFAEB"/>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defRPr/>
            </a:pPr>
            <a:endParaRPr kumimoji="0" lang="ja-JP" altLang="en-US" sz="1950">
              <a:solidFill>
                <a:prstClr val="white"/>
              </a:solidFill>
              <a:latin typeface="游ゴシック" panose="020F0502020204030204"/>
              <a:ea typeface="游ゴシック" panose="020B0400000000000000" pitchFamily="50" charset="-128"/>
            </a:endParaRPr>
          </a:p>
        </p:txBody>
      </p:sp>
      <p:sp>
        <p:nvSpPr>
          <p:cNvPr id="7" name="テキスト ボックス 6">
            <a:extLst>
              <a:ext uri="{FF2B5EF4-FFF2-40B4-BE49-F238E27FC236}">
                <a16:creationId xmlns:a16="http://schemas.microsoft.com/office/drawing/2014/main" id="{D5C2D7D9-6556-4EF0-A8F9-3ED818D20147}"/>
              </a:ext>
            </a:extLst>
          </p:cNvPr>
          <p:cNvSpPr txBox="1"/>
          <p:nvPr/>
        </p:nvSpPr>
        <p:spPr>
          <a:xfrm>
            <a:off x="206477" y="4100689"/>
            <a:ext cx="5407940" cy="261610"/>
          </a:xfrm>
          <a:prstGeom prst="rect">
            <a:avLst/>
          </a:prstGeom>
          <a:noFill/>
        </p:spPr>
        <p:txBody>
          <a:bodyPr wrap="square" rtlCol="0">
            <a:spAutoFit/>
          </a:bodyPr>
          <a:lstStyle/>
          <a:p>
            <a:r>
              <a:rPr lang="en-US" altLang="ja-JP" sz="1100">
                <a:effectLst/>
                <a:latin typeface="UD デジタル 教科書体 N-R" panose="02020400000000000000" pitchFamily="17" charset="-128"/>
                <a:ea typeface="UD デジタル 教科書体 N-R" panose="02020400000000000000" pitchFamily="17" charset="-128"/>
              </a:rPr>
              <a:t>16</a:t>
            </a:r>
            <a:r>
              <a:rPr lang="ja-JP" altLang="en-US" sz="1100">
                <a:effectLst/>
                <a:latin typeface="UD デジタル 教科書体 N-R" panose="02020400000000000000" pitchFamily="17" charset="-128"/>
                <a:ea typeface="UD デジタル 教科書体 N-R" panose="02020400000000000000" pitchFamily="17" charset="-128"/>
              </a:rPr>
              <a:t>．公的賃貸住宅全体のストック数　</a:t>
            </a:r>
            <a:r>
              <a:rPr lang="en-US" altLang="ja-JP" sz="1100">
                <a:effectLst/>
                <a:latin typeface="UD デジタル 教科書体 N-R" panose="02020400000000000000" pitchFamily="17" charset="-128"/>
                <a:ea typeface="UD デジタル 教科書体 N-R" panose="02020400000000000000" pitchFamily="17" charset="-128"/>
              </a:rPr>
              <a:t>※</a:t>
            </a:r>
            <a:r>
              <a:rPr lang="ja-JP" altLang="en-US" sz="1100">
                <a:effectLst/>
                <a:latin typeface="UD デジタル 教科書体 N-R" panose="02020400000000000000" pitchFamily="17" charset="-128"/>
                <a:ea typeface="UD デジタル 教科書体 N-R" panose="02020400000000000000" pitchFamily="17" charset="-128"/>
              </a:rPr>
              <a:t>詳細は次ページ</a:t>
            </a:r>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8" name="テキスト ボックス 7">
            <a:extLst>
              <a:ext uri="{FF2B5EF4-FFF2-40B4-BE49-F238E27FC236}">
                <a16:creationId xmlns:a16="http://schemas.microsoft.com/office/drawing/2014/main" id="{8EB1E98F-9247-46A3-B8BB-A5889FC494A7}"/>
              </a:ext>
            </a:extLst>
          </p:cNvPr>
          <p:cNvSpPr txBox="1"/>
          <p:nvPr/>
        </p:nvSpPr>
        <p:spPr>
          <a:xfrm>
            <a:off x="206476" y="3054249"/>
            <a:ext cx="10781071" cy="907941"/>
          </a:xfrm>
          <a:prstGeom prst="rect">
            <a:avLst/>
          </a:prstGeom>
          <a:noFill/>
        </p:spPr>
        <p:txBody>
          <a:bodyPr wrap="square" rtlCol="0">
            <a:spAutoFit/>
          </a:bodyPr>
          <a:lstStyle/>
          <a:p>
            <a:r>
              <a:rPr lang="en-US" altLang="ja-JP" sz="1100" dirty="0">
                <a:effectLst/>
                <a:latin typeface="UD デジタル 教科書体 N-R" panose="02020400000000000000" pitchFamily="17" charset="-128"/>
                <a:ea typeface="UD デジタル 教科書体 N-R" panose="02020400000000000000" pitchFamily="17" charset="-128"/>
              </a:rPr>
              <a:t>15</a:t>
            </a:r>
            <a:r>
              <a:rPr lang="ja-JP" altLang="en-US" sz="1100" dirty="0">
                <a:effectLst/>
                <a:latin typeface="UD デジタル 教科書体 N-R" panose="02020400000000000000" pitchFamily="17" charset="-128"/>
                <a:ea typeface="UD デジタル 教科書体 N-R" panose="02020400000000000000" pitchFamily="17" charset="-128"/>
              </a:rPr>
              <a:t>．居住支援協議会を設立した市区町村の人口カバー率</a:t>
            </a:r>
            <a:endParaRPr lang="en-US" altLang="ja-JP"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現状値＝Ａ／Ｂ</a:t>
            </a: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Ａ＝居住支援協議会を設立済の市区町（</a:t>
            </a:r>
            <a:r>
              <a:rPr lang="en-US" altLang="ja-JP" sz="1100" dirty="0">
                <a:effectLst/>
                <a:latin typeface="UD デジタル 教科書体 N-R" panose="02020400000000000000" pitchFamily="17" charset="-128"/>
                <a:ea typeface="UD デジタル 教科書体 N-R" panose="02020400000000000000" pitchFamily="17" charset="-128"/>
              </a:rPr>
              <a:t>117</a:t>
            </a:r>
            <a:r>
              <a:rPr lang="ja-JP" altLang="en-US" sz="1100" dirty="0">
                <a:effectLst/>
                <a:latin typeface="UD デジタル 教科書体 N-R" panose="02020400000000000000" pitchFamily="17" charset="-128"/>
                <a:ea typeface="UD デジタル 教科書体 N-R" panose="02020400000000000000" pitchFamily="17" charset="-128"/>
              </a:rPr>
              <a:t>市区町）の人口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大阪府調べ</a:t>
            </a:r>
            <a:r>
              <a:rPr lang="en-US" altLang="ja-JP" sz="1100" dirty="0">
                <a:latin typeface="UD デジタル 教科書体 N-R" panose="02020400000000000000" pitchFamily="17" charset="-128"/>
                <a:ea typeface="UD デジタル 教科書体 N-R" panose="02020400000000000000" pitchFamily="17" charset="-128"/>
              </a:rPr>
              <a:t>】</a:t>
            </a:r>
            <a:endParaRPr lang="ja-JP" altLang="en-US" sz="1100" dirty="0">
              <a:effectLst/>
              <a:latin typeface="UD デジタル 教科書体 N-R" panose="02020400000000000000" pitchFamily="17" charset="-128"/>
              <a:ea typeface="UD デジタル 教科書体 N-R" panose="02020400000000000000" pitchFamily="17" charset="-128"/>
            </a:endParaRPr>
          </a:p>
          <a:p>
            <a:pPr marL="265113"/>
            <a:r>
              <a:rPr lang="ja-JP" altLang="en-US" sz="1100" dirty="0">
                <a:effectLst/>
                <a:latin typeface="UD デジタル 教科書体 N-R" panose="02020400000000000000" pitchFamily="17" charset="-128"/>
                <a:ea typeface="UD デジタル 教科書体 N-R" panose="02020400000000000000" pitchFamily="17" charset="-128"/>
              </a:rPr>
              <a:t>　Ｂ＝全人口</a:t>
            </a:r>
            <a:r>
              <a:rPr lang="ja-JP" altLang="en-US" sz="1100" dirty="0">
                <a:latin typeface="UD デジタル 教科書体 N-R" panose="02020400000000000000" pitchFamily="17" charset="-128"/>
                <a:ea typeface="UD デジタル 教科書体 N-R" panose="02020400000000000000" pitchFamily="17" charset="-128"/>
              </a:rPr>
              <a:t>　　</a:t>
            </a:r>
            <a:r>
              <a:rPr lang="en-US" altLang="ja-JP" sz="1100" dirty="0">
                <a:latin typeface="UD デジタル 教科書体 N-R" panose="02020400000000000000" pitchFamily="17" charset="-128"/>
                <a:ea typeface="UD デジタル 教科書体 N-R" panose="02020400000000000000" pitchFamily="17" charset="-128"/>
              </a:rPr>
              <a:t>【</a:t>
            </a:r>
            <a:r>
              <a:rPr lang="ja-JP" altLang="en-US" sz="1100" dirty="0">
                <a:latin typeface="UD デジタル 教科書体 N-R" panose="02020400000000000000" pitchFamily="17" charset="-128"/>
                <a:ea typeface="UD デジタル 教科書体 N-R" panose="02020400000000000000" pitchFamily="17" charset="-128"/>
              </a:rPr>
              <a:t>国勢調査</a:t>
            </a:r>
            <a:r>
              <a:rPr lang="en-US" altLang="ja-JP" sz="1100" dirty="0">
                <a:latin typeface="UD デジタル 教科書体 N-R" panose="02020400000000000000" pitchFamily="17" charset="-128"/>
                <a:ea typeface="UD デジタル 教科書体 N-R" panose="02020400000000000000" pitchFamily="17" charset="-128"/>
              </a:rPr>
              <a:t>】</a:t>
            </a:r>
          </a:p>
          <a:p>
            <a:pPr marL="627063" indent="-361950"/>
            <a:r>
              <a:rPr lang="ja-JP" altLang="en-US" sz="900" dirty="0">
                <a:effectLst/>
                <a:latin typeface="UD デジタル 教科書体 N-R" panose="02020400000000000000" pitchFamily="17" charset="-128"/>
                <a:ea typeface="UD デジタル 教科書体 N-R" panose="02020400000000000000" pitchFamily="17" charset="-128"/>
              </a:rPr>
              <a:t>　　</a:t>
            </a:r>
            <a:r>
              <a:rPr lang="en-US" altLang="ja-JP" sz="900" dirty="0">
                <a:effectLst/>
                <a:latin typeface="UD デジタル 教科書体 N-R" panose="02020400000000000000" pitchFamily="17" charset="-128"/>
                <a:ea typeface="UD デジタル 教科書体 N-R" panose="02020400000000000000" pitchFamily="17" charset="-128"/>
              </a:rPr>
              <a:t>※</a:t>
            </a:r>
            <a:r>
              <a:rPr lang="ja-JP" altLang="en-US" sz="900" dirty="0">
                <a:effectLst/>
                <a:latin typeface="UD デジタル 教科書体 N-R" panose="02020400000000000000" pitchFamily="17" charset="-128"/>
                <a:ea typeface="UD デジタル 教科書体 N-R" panose="02020400000000000000" pitchFamily="17" charset="-128"/>
              </a:rPr>
              <a:t>令和７年</a:t>
            </a:r>
            <a:r>
              <a:rPr lang="en-US" altLang="ja-JP" sz="900" dirty="0">
                <a:effectLst/>
                <a:latin typeface="UD デジタル 教科書体 N-R" panose="02020400000000000000" pitchFamily="17" charset="-128"/>
                <a:ea typeface="UD デジタル 教科書体 N-R" panose="02020400000000000000" pitchFamily="17" charset="-128"/>
              </a:rPr>
              <a:t>10</a:t>
            </a:r>
            <a:r>
              <a:rPr lang="ja-JP" altLang="en-US" sz="900" dirty="0">
                <a:effectLst/>
                <a:latin typeface="UD デジタル 教科書体 N-R" panose="02020400000000000000" pitchFamily="17" charset="-128"/>
                <a:ea typeface="UD デジタル 教科書体 N-R" panose="02020400000000000000" pitchFamily="17" charset="-128"/>
              </a:rPr>
              <a:t>月施行の改正セーフティネット法において、地方公共団体による居住支援協議会の設立が努力義務化されたため、目標値を上げて当該指標は継続</a:t>
            </a:r>
            <a:endParaRPr lang="en-US" altLang="ja-JP" sz="900" dirty="0">
              <a:effectLst/>
              <a:latin typeface="UD デジタル 教科書体 N-R" panose="02020400000000000000" pitchFamily="17" charset="-128"/>
              <a:ea typeface="UD デジタル 教科書体 N-R" panose="02020400000000000000" pitchFamily="17" charset="-128"/>
            </a:endParaRPr>
          </a:p>
        </p:txBody>
      </p:sp>
      <p:sp>
        <p:nvSpPr>
          <p:cNvPr id="9" name="テキスト ボックス 8">
            <a:extLst>
              <a:ext uri="{FF2B5EF4-FFF2-40B4-BE49-F238E27FC236}">
                <a16:creationId xmlns:a16="http://schemas.microsoft.com/office/drawing/2014/main" id="{56667C6E-0139-4662-B394-0DA77259AA58}"/>
              </a:ext>
            </a:extLst>
          </p:cNvPr>
          <p:cNvSpPr txBox="1"/>
          <p:nvPr/>
        </p:nvSpPr>
        <p:spPr>
          <a:xfrm>
            <a:off x="124180" y="4367403"/>
            <a:ext cx="10214439" cy="715581"/>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a:effectLst/>
                <a:latin typeface="UD デジタル 教科書体 N-R" panose="02020400000000000000" pitchFamily="17" charset="-128"/>
                <a:ea typeface="UD デジタル 教科書体 N-R" panose="02020400000000000000" pitchFamily="17" charset="-128"/>
              </a:rPr>
              <a:t>17</a:t>
            </a:r>
            <a:r>
              <a:rPr lang="ja-JP" altLang="en-US" sz="110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賃貸住宅における入居差別の状況</a:t>
            </a:r>
            <a:br>
              <a:rPr kumimoji="1" lang="ja-JP" altLang="en-US"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8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①高齢者　②障がい者　③母子（父子）家庭　④外国人</a:t>
            </a:r>
            <a:endParaRPr kumimoji="1" lang="en-US" altLang="ja-JP" sz="8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265113" marR="0" lvl="0" algn="l" defTabSz="914400" rtl="0" eaLnBrk="1" fontAlgn="ctr" latinLnBrk="0" hangingPunct="1">
              <a:lnSpc>
                <a:spcPct val="100000"/>
              </a:lnSpc>
              <a:spcBef>
                <a:spcPts val="0"/>
              </a:spcBef>
              <a:spcAft>
                <a:spcPts val="0"/>
              </a:spcAft>
              <a:buClrTx/>
              <a:buSzTx/>
              <a:buFontTx/>
              <a:buNone/>
              <a:tabLst/>
              <a:defRPr/>
            </a:pPr>
            <a:r>
              <a:rPr lang="ja-JP" altLang="en-US" sz="1050">
                <a:solidFill>
                  <a:srgbClr val="000000"/>
                </a:solidFill>
                <a:latin typeface="UD デジタル 教科書体 N-R" panose="02020400000000000000" pitchFamily="17" charset="-128"/>
                <a:ea typeface="UD デジタル 教科書体 N-R" panose="02020400000000000000" pitchFamily="17" charset="-128"/>
              </a:rPr>
              <a:t>宅地建物取引業者が家主から入居を断るように言われた経験がある割合</a:t>
            </a:r>
            <a:r>
              <a:rPr lang="ja-JP" altLang="en-US" sz="700">
                <a:solidFill>
                  <a:srgbClr val="000000"/>
                </a:solidFill>
                <a:latin typeface="UD デジタル 教科書体 N-R" panose="02020400000000000000" pitchFamily="17" charset="-128"/>
                <a:ea typeface="UD デジタル 教科書体 N-R" panose="02020400000000000000" pitchFamily="17" charset="-128"/>
              </a:rPr>
              <a:t>（過去５年間）</a:t>
            </a:r>
            <a:r>
              <a:rPr kumimoji="1" lang="ja-JP" altLang="en-US" sz="7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a:t>
            </a:r>
            <a:r>
              <a:rPr kumimoji="1" lang="en-US" altLang="ja-JP"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kumimoji="1" lang="ja-JP" altLang="en-US"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10" name="テキスト ボックス 9">
            <a:extLst>
              <a:ext uri="{FF2B5EF4-FFF2-40B4-BE49-F238E27FC236}">
                <a16:creationId xmlns:a16="http://schemas.microsoft.com/office/drawing/2014/main" id="{A30F5FEB-D9C7-4926-A0DB-4014F9826628}"/>
              </a:ext>
            </a:extLst>
          </p:cNvPr>
          <p:cNvSpPr txBox="1"/>
          <p:nvPr/>
        </p:nvSpPr>
        <p:spPr>
          <a:xfrm>
            <a:off x="185621" y="4991412"/>
            <a:ext cx="10529081" cy="723275"/>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a:effectLst/>
                <a:latin typeface="UD デジタル 教科書体 N-R" panose="02020400000000000000" pitchFamily="17" charset="-128"/>
                <a:ea typeface="UD デジタル 教科書体 N-R" panose="02020400000000000000" pitchFamily="17" charset="-128"/>
              </a:rPr>
              <a:t>18</a:t>
            </a:r>
            <a:r>
              <a:rPr lang="ja-JP" altLang="en-US" sz="110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土地取引等における差別の状況</a:t>
            </a:r>
            <a:endParaRPr kumimoji="1" lang="en-US" altLang="ja-JP" sz="105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0"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（宅地建物取引業者が取引物件に関して、同和地区であるかどうかの質問を受けた経験がある割合（過去５年間））</a:t>
            </a:r>
          </a:p>
          <a:p>
            <a:pPr marL="361950"/>
            <a:r>
              <a:rPr lang="ja-JP" altLang="en-US" sz="1100">
                <a:solidFill>
                  <a:srgbClr val="000000"/>
                </a:solidFill>
                <a:latin typeface="UD デジタル 教科書体 N-R" panose="02020400000000000000" pitchFamily="17" charset="-128"/>
                <a:ea typeface="UD デジタル 教科書体 N-R" panose="02020400000000000000" pitchFamily="17" charset="-128"/>
              </a:rPr>
              <a:t>宅地建物取引業者が取引物件に関して、同和地区であるかどうかの質問を受けた経験がある割合</a:t>
            </a:r>
            <a:r>
              <a:rPr lang="ja-JP" altLang="en-US" sz="800">
                <a:solidFill>
                  <a:srgbClr val="000000"/>
                </a:solidFill>
                <a:latin typeface="UD デジタル 教科書体 N-R" panose="02020400000000000000" pitchFamily="17" charset="-128"/>
                <a:ea typeface="UD デジタル 教科書体 N-R" panose="02020400000000000000" pitchFamily="17" charset="-128"/>
              </a:rPr>
              <a:t>（過去５年間）</a:t>
            </a:r>
            <a:endParaRPr lang="en-US" altLang="ja-JP" sz="1100">
              <a:solidFill>
                <a:srgbClr val="000000"/>
              </a:solidFill>
              <a:latin typeface="UD デジタル 教科書体 N-R" panose="02020400000000000000" pitchFamily="17" charset="-128"/>
              <a:ea typeface="UD デジタル 教科書体 N-R" panose="02020400000000000000" pitchFamily="17" charset="-128"/>
            </a:endParaRPr>
          </a:p>
          <a:p>
            <a:pPr marL="361950"/>
            <a:r>
              <a:rPr kumimoji="1" lang="en-US" altLang="ja-JP" sz="11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1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100" b="0" i="0" u="none" strike="noStrike" kern="1200" cap="none" spc="0" normalizeH="0" baseline="0" noProof="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lang="en-US" altLang="ja-JP" sz="1100">
              <a:effectLst/>
              <a:latin typeface="UD デジタル 教科書体 N-R" panose="02020400000000000000" pitchFamily="17" charset="-128"/>
              <a:ea typeface="UD デジタル 教科書体 N-R" panose="02020400000000000000" pitchFamily="17" charset="-128"/>
            </a:endParaRPr>
          </a:p>
        </p:txBody>
      </p:sp>
      <p:sp>
        <p:nvSpPr>
          <p:cNvPr id="11" name="テキスト ボックス 10">
            <a:extLst>
              <a:ext uri="{FF2B5EF4-FFF2-40B4-BE49-F238E27FC236}">
                <a16:creationId xmlns:a16="http://schemas.microsoft.com/office/drawing/2014/main" id="{CA155C22-C188-4277-9F55-7E9B1E852E06}"/>
              </a:ext>
            </a:extLst>
          </p:cNvPr>
          <p:cNvSpPr txBox="1"/>
          <p:nvPr/>
        </p:nvSpPr>
        <p:spPr>
          <a:xfrm>
            <a:off x="124179" y="5706993"/>
            <a:ext cx="11550875" cy="1238801"/>
          </a:xfrm>
          <a:prstGeom prst="rect">
            <a:avLst/>
          </a:prstGeom>
          <a:noFill/>
        </p:spPr>
        <p:txBody>
          <a:bodyPr wrap="square" rtlCol="0">
            <a:spAutoFit/>
          </a:bodyPr>
          <a:lstStyle/>
          <a:p>
            <a:pPr marL="88900" marR="0" lvl="0" indent="0" algn="l" defTabSz="914400" rtl="0" eaLnBrk="1" fontAlgn="ctr" latinLnBrk="0" hangingPunct="1">
              <a:lnSpc>
                <a:spcPct val="100000"/>
              </a:lnSpc>
              <a:spcBef>
                <a:spcPts val="0"/>
              </a:spcBef>
              <a:spcAft>
                <a:spcPts val="0"/>
              </a:spcAft>
              <a:buClrTx/>
              <a:buSzTx/>
              <a:buFontTx/>
              <a:buNone/>
              <a:tabLst/>
              <a:defRPr/>
            </a:pPr>
            <a:r>
              <a:rPr lang="en-US" altLang="ja-JP" sz="1100" dirty="0">
                <a:effectLst/>
                <a:latin typeface="UD デジタル 教科書体 N-R" panose="02020400000000000000" pitchFamily="17" charset="-128"/>
                <a:ea typeface="UD デジタル 教科書体 N-R" panose="02020400000000000000" pitchFamily="17" charset="-128"/>
              </a:rPr>
              <a:t>19</a:t>
            </a:r>
            <a:r>
              <a:rPr lang="ja-JP" altLang="en-US" sz="1100" dirty="0">
                <a:effectLst/>
                <a:latin typeface="UD デジタル 教科書体 N-R" panose="02020400000000000000" pitchFamily="17" charset="-128"/>
                <a:ea typeface="UD デジタル 教科書体 N-R" panose="02020400000000000000" pitchFamily="17" charset="-128"/>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宅地建物取引業者の人権意識</a:t>
            </a:r>
            <a:b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①宅地建物取引業法に基づく指導監督基準の規制内容</a:t>
            </a:r>
            <a:b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②宅地建物取引業第</a:t>
            </a:r>
            <a:r>
              <a:rPr kumimoji="1" lang="en-US" altLang="ja-JP"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47</a:t>
            </a:r>
            <a: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条関係の解釈に関する国土交通大臣答弁の認識割合</a:t>
            </a:r>
            <a:b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br>
            <a:r>
              <a:rPr kumimoji="1" lang="ja-JP" altLang="en-US"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　③大阪府部落差別事象に係る調査等の規制等に関する条例の改正内容の認識割合</a:t>
            </a:r>
            <a:endParaRPr kumimoji="1" lang="en-US" altLang="ja-JP" sz="70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361950"/>
            <a:r>
              <a:rPr lang="ja-JP" altLang="en-US" sz="1050" dirty="0">
                <a:solidFill>
                  <a:srgbClr val="000000"/>
                </a:solidFill>
                <a:latin typeface="UD デジタル 教科書体 N-R" panose="02020400000000000000" pitchFamily="17" charset="-128"/>
                <a:ea typeface="UD デジタル 教科書体 N-R" panose="02020400000000000000" pitchFamily="17" charset="-128"/>
              </a:rPr>
              <a:t>宅地建物取引業者における「①宅地建物取引業法に基づく指導監督基準の規制内容」、「②国土交通大臣が示した宅地建物取引業法第</a:t>
            </a:r>
            <a:r>
              <a:rPr lang="en-US" altLang="ja-JP" sz="1050" dirty="0">
                <a:solidFill>
                  <a:srgbClr val="000000"/>
                </a:solidFill>
                <a:latin typeface="UD デジタル 教科書体 N-R" panose="02020400000000000000" pitchFamily="17" charset="-128"/>
                <a:ea typeface="UD デジタル 教科書体 N-R" panose="02020400000000000000" pitchFamily="17" charset="-128"/>
              </a:rPr>
              <a:t>47</a:t>
            </a:r>
            <a:r>
              <a:rPr lang="ja-JP" altLang="en-US" sz="1050" dirty="0">
                <a:solidFill>
                  <a:srgbClr val="000000"/>
                </a:solidFill>
                <a:latin typeface="UD デジタル 教科書体 N-R" panose="02020400000000000000" pitchFamily="17" charset="-128"/>
                <a:ea typeface="UD デジタル 教科書体 N-R" panose="02020400000000000000" pitchFamily="17" charset="-128"/>
              </a:rPr>
              <a:t>条関係の解釈」及び「③大阪府部落差別事象に係る調査等の規制等に関する条例の改正内容」についての認識割合</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大阪府調べ</a:t>
            </a:r>
            <a:r>
              <a:rPr kumimoji="1" lang="en-US" altLang="ja-JP"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rPr>
              <a:t>】</a:t>
            </a:r>
            <a:endPar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pPr marL="361950" marR="0" lvl="0" algn="l" defTabSz="914400" rtl="0" eaLnBrk="1" fontAlgn="ctr"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srgbClr val="000000"/>
              </a:solidFill>
              <a:effectLst/>
              <a:uLnTx/>
              <a:uFillTx/>
              <a:latin typeface="UD デジタル 教科書体 N-R" panose="02020400000000000000" pitchFamily="17" charset="-128"/>
              <a:ea typeface="UD デジタル 教科書体 N-R" panose="02020400000000000000" pitchFamily="17" charset="-128"/>
              <a:cs typeface="+mn-cs"/>
            </a:endParaRPr>
          </a:p>
          <a:p>
            <a:endParaRPr lang="en-US" altLang="ja-JP" sz="1100" dirty="0">
              <a:effectLst/>
              <a:latin typeface="UD デジタル 教科書体 N-R" panose="02020400000000000000" pitchFamily="17" charset="-128"/>
              <a:ea typeface="UD デジタル 教科書体 N-R" panose="02020400000000000000" pitchFamily="17" charset="-128"/>
            </a:endParaRPr>
          </a:p>
        </p:txBody>
      </p:sp>
    </p:spTree>
    <p:extLst>
      <p:ext uri="{BB962C8B-B14F-4D97-AF65-F5344CB8AC3E}">
        <p14:creationId xmlns:p14="http://schemas.microsoft.com/office/powerpoint/2010/main" val="1228718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2"/>
          <p:cNvSpPr/>
          <p:nvPr/>
        </p:nvSpPr>
        <p:spPr>
          <a:xfrm>
            <a:off x="535560" y="2161030"/>
            <a:ext cx="2237804" cy="746456"/>
          </a:xfrm>
          <a:prstGeom prst="roundRect">
            <a:avLst>
              <a:gd name="adj" fmla="val 7560"/>
            </a:avLst>
          </a:prstGeom>
          <a:solidFill>
            <a:srgbClr val="00B050">
              <a:alpha val="6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latin typeface="BIZ UDPゴシック" panose="020B0400000000000000" pitchFamily="50" charset="-128"/>
                <a:ea typeface="BIZ UDPゴシック" panose="020B0400000000000000" pitchFamily="50" charset="-128"/>
              </a:rPr>
              <a:t>２０１０（</a:t>
            </a:r>
            <a:r>
              <a:rPr lang="en-US" altLang="ja-JP" sz="1200" b="1">
                <a:latin typeface="BIZ UDPゴシック" panose="020B0400000000000000" pitchFamily="50" charset="-128"/>
                <a:ea typeface="BIZ UDPゴシック" panose="020B0400000000000000" pitchFamily="50" charset="-128"/>
              </a:rPr>
              <a:t>H22</a:t>
            </a:r>
            <a:r>
              <a:rPr lang="ja-JP" altLang="en-US" sz="1200" b="1">
                <a:latin typeface="BIZ UDPゴシック" panose="020B0400000000000000" pitchFamily="50" charset="-128"/>
                <a:ea typeface="BIZ UDPゴシック" panose="020B0400000000000000" pitchFamily="50" charset="-128"/>
              </a:rPr>
              <a:t>）</a:t>
            </a:r>
            <a:endParaRPr lang="en-US" altLang="ja-JP" sz="1200" b="1">
              <a:latin typeface="BIZ UDPゴシック" panose="020B0400000000000000" pitchFamily="50" charset="-128"/>
              <a:ea typeface="BIZ UDPゴシック" panose="020B0400000000000000" pitchFamily="50" charset="-128"/>
            </a:endParaRPr>
          </a:p>
          <a:p>
            <a:pPr algn="ctr"/>
            <a:endParaRPr lang="en-US" altLang="ja-JP" sz="1100" b="1">
              <a:latin typeface="BIZ UDPゴシック" panose="020B0400000000000000" pitchFamily="50" charset="-128"/>
              <a:ea typeface="BIZ UDPゴシック" panose="020B0400000000000000" pitchFamily="50" charset="-128"/>
            </a:endParaRPr>
          </a:p>
          <a:p>
            <a:pPr algn="ctr"/>
            <a:endParaRPr lang="ja-JP" altLang="en-US" sz="1100" b="1">
              <a:latin typeface="BIZ UDPゴシック" panose="020B0400000000000000" pitchFamily="50" charset="-128"/>
              <a:ea typeface="BIZ UDPゴシック" panose="020B0400000000000000" pitchFamily="50" charset="-128"/>
            </a:endParaRPr>
          </a:p>
        </p:txBody>
      </p:sp>
      <p:sp>
        <p:nvSpPr>
          <p:cNvPr id="8" name="正方形/長方形 7"/>
          <p:cNvSpPr/>
          <p:nvPr/>
        </p:nvSpPr>
        <p:spPr>
          <a:xfrm>
            <a:off x="651570" y="2445220"/>
            <a:ext cx="1971238" cy="406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grpSp>
        <p:nvGrpSpPr>
          <p:cNvPr id="56" name="グループ化 55"/>
          <p:cNvGrpSpPr/>
          <p:nvPr/>
        </p:nvGrpSpPr>
        <p:grpSpPr>
          <a:xfrm>
            <a:off x="3033950" y="2445220"/>
            <a:ext cx="6047691" cy="2883237"/>
            <a:chOff x="-307269" y="1037033"/>
            <a:chExt cx="6465575" cy="3977589"/>
          </a:xfrm>
        </p:grpSpPr>
        <p:sp>
          <p:nvSpPr>
            <p:cNvPr id="58" name="角丸四角形 57"/>
            <p:cNvSpPr/>
            <p:nvPr/>
          </p:nvSpPr>
          <p:spPr>
            <a:xfrm>
              <a:off x="-307269" y="1037033"/>
              <a:ext cx="6465575" cy="3977589"/>
            </a:xfrm>
            <a:prstGeom prst="roundRect">
              <a:avLst>
                <a:gd name="adj" fmla="val 541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100"/>
            </a:p>
          </p:txBody>
        </p:sp>
        <p:sp>
          <p:nvSpPr>
            <p:cNvPr id="59" name="二等辺三角形 58"/>
            <p:cNvSpPr/>
            <p:nvPr/>
          </p:nvSpPr>
          <p:spPr>
            <a:xfrm rot="16200000" flipV="1">
              <a:off x="2395238" y="2929353"/>
              <a:ext cx="1513688" cy="365571"/>
            </a:xfrm>
            <a:prstGeom prst="triangl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nvGrpSpPr>
            <p:cNvPr id="60" name="グループ化 59"/>
            <p:cNvGrpSpPr/>
            <p:nvPr/>
          </p:nvGrpSpPr>
          <p:grpSpPr>
            <a:xfrm>
              <a:off x="-24052" y="1360933"/>
              <a:ext cx="6023827" cy="3183083"/>
              <a:chOff x="2448638" y="2111021"/>
              <a:chExt cx="4265578" cy="1629119"/>
            </a:xfrm>
          </p:grpSpPr>
          <p:sp>
            <p:nvSpPr>
              <p:cNvPr id="77" name="正方形/長方形 76"/>
              <p:cNvSpPr/>
              <p:nvPr/>
            </p:nvSpPr>
            <p:spPr>
              <a:xfrm>
                <a:off x="2608678" y="2287431"/>
                <a:ext cx="905072" cy="529170"/>
              </a:xfrm>
              <a:prstGeom prst="rect">
                <a:avLst/>
              </a:prstGeom>
              <a:solidFill>
                <a:schemeClr val="accent1">
                  <a:lumMod val="40000"/>
                  <a:lumOff val="60000"/>
                </a:schemeClr>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00">
                  <a:solidFill>
                    <a:srgbClr val="FF0000"/>
                  </a:solidFill>
                  <a:latin typeface="BIZ UDPゴシック" panose="020B0400000000000000" pitchFamily="50" charset="-128"/>
                  <a:ea typeface="BIZ UDPゴシック" panose="020B0400000000000000" pitchFamily="50" charset="-128"/>
                </a:endParaRPr>
              </a:p>
            </p:txBody>
          </p:sp>
          <p:sp>
            <p:nvSpPr>
              <p:cNvPr id="78" name="正方形/長方形 77"/>
              <p:cNvSpPr/>
              <p:nvPr/>
            </p:nvSpPr>
            <p:spPr>
              <a:xfrm>
                <a:off x="5680906" y="2374461"/>
                <a:ext cx="905072" cy="639915"/>
              </a:xfrm>
              <a:prstGeom prst="rect">
                <a:avLst/>
              </a:prstGeom>
              <a:solidFill>
                <a:schemeClr val="accent1">
                  <a:lumMod val="40000"/>
                  <a:lumOff val="60000"/>
                </a:schemeClr>
              </a:solidFill>
              <a:ln w="127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00">
                  <a:solidFill>
                    <a:srgbClr val="FF0000"/>
                  </a:solidFill>
                  <a:latin typeface="BIZ UDPゴシック" panose="020B0400000000000000" pitchFamily="50" charset="-128"/>
                  <a:ea typeface="BIZ UDPゴシック" panose="020B0400000000000000" pitchFamily="50" charset="-128"/>
                </a:endParaRPr>
              </a:p>
            </p:txBody>
          </p:sp>
          <p:cxnSp>
            <p:nvCxnSpPr>
              <p:cNvPr id="79" name="直線コネクタ 78"/>
              <p:cNvCxnSpPr/>
              <p:nvPr/>
            </p:nvCxnSpPr>
            <p:spPr>
              <a:xfrm>
                <a:off x="3124252" y="3735831"/>
                <a:ext cx="299836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1" name="正方形/長方形 80"/>
              <p:cNvSpPr/>
              <p:nvPr/>
            </p:nvSpPr>
            <p:spPr>
              <a:xfrm>
                <a:off x="2608677" y="2827560"/>
                <a:ext cx="905072" cy="910171"/>
              </a:xfrm>
              <a:prstGeom prst="rect">
                <a:avLst/>
              </a:prstGeom>
              <a:solidFill>
                <a:schemeClr val="bg1">
                  <a:lumMod val="95000"/>
                </a:schemeClr>
              </a:solidFill>
              <a:ln w="25400">
                <a:solidFill>
                  <a:schemeClr val="accent1">
                    <a:lumMod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00">
                  <a:solidFill>
                    <a:srgbClr val="FF0000"/>
                  </a:solidFill>
                  <a:latin typeface="BIZ UDPゴシック" panose="020B0400000000000000" pitchFamily="50" charset="-128"/>
                  <a:ea typeface="BIZ UDPゴシック" panose="020B0400000000000000" pitchFamily="50" charset="-128"/>
                </a:endParaRPr>
              </a:p>
            </p:txBody>
          </p:sp>
          <p:sp>
            <p:nvSpPr>
              <p:cNvPr id="82" name="正方形/長方形 81"/>
              <p:cNvSpPr/>
              <p:nvPr/>
            </p:nvSpPr>
            <p:spPr>
              <a:xfrm>
                <a:off x="5680906" y="3018042"/>
                <a:ext cx="905072" cy="722098"/>
              </a:xfrm>
              <a:prstGeom prst="rect">
                <a:avLst/>
              </a:prstGeom>
              <a:solidFill>
                <a:schemeClr val="bg1">
                  <a:lumMod val="95000"/>
                </a:schemeClr>
              </a:solidFill>
              <a:ln w="2540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900">
                  <a:solidFill>
                    <a:srgbClr val="FF0000"/>
                  </a:solidFill>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F6EDDC41-4F14-4200-9211-1487DA44C697}"/>
                  </a:ext>
                </a:extLst>
              </p:cNvPr>
              <p:cNvSpPr txBox="1"/>
              <p:nvPr/>
            </p:nvSpPr>
            <p:spPr>
              <a:xfrm>
                <a:off x="2533406" y="2502878"/>
                <a:ext cx="1055683" cy="149064"/>
              </a:xfrm>
              <a:prstGeom prst="rect">
                <a:avLst/>
              </a:prstGeom>
              <a:noFill/>
              <a:ln>
                <a:noFill/>
              </a:ln>
            </p:spPr>
            <p:txBody>
              <a:bodyPr wrap="square" rtlCol="0">
                <a:spAutoFit/>
              </a:bodyPr>
              <a:lstStyle/>
              <a:p>
                <a:pPr algn="ctr" defTabSz="452438">
                  <a:lnSpc>
                    <a:spcPts val="1500"/>
                  </a:lnSpc>
                  <a:spcBef>
                    <a:spcPts val="600"/>
                  </a:spcBef>
                </a:pPr>
                <a:r>
                  <a:rPr lang="en-US" altLang="ja-JP" sz="1200">
                    <a:latin typeface="BIZ UDPゴシック" panose="020B0400000000000000" pitchFamily="50" charset="-128"/>
                    <a:ea typeface="BIZ UDPゴシック" panose="020B0400000000000000" pitchFamily="50" charset="-128"/>
                  </a:rPr>
                  <a:t>19.1</a:t>
                </a:r>
                <a:r>
                  <a:rPr lang="ja-JP" altLang="en-US" sz="1200">
                    <a:latin typeface="BIZ UDPゴシック" panose="020B0400000000000000" pitchFamily="50" charset="-128"/>
                    <a:ea typeface="BIZ UDPゴシック" panose="020B0400000000000000" pitchFamily="50" charset="-128"/>
                  </a:rPr>
                  <a:t>万戸</a:t>
                </a:r>
                <a:endParaRPr lang="en-US" altLang="ja-JP" sz="1200">
                  <a:latin typeface="BIZ UDPゴシック" panose="020B0400000000000000" pitchFamily="50" charset="-128"/>
                  <a:ea typeface="BIZ UDPゴシック" panose="020B0400000000000000" pitchFamily="50" charset="-128"/>
                </a:endParaRPr>
              </a:p>
            </p:txBody>
          </p:sp>
          <p:sp>
            <p:nvSpPr>
              <p:cNvPr id="84" name="テキスト ボックス 83">
                <a:extLst>
                  <a:ext uri="{FF2B5EF4-FFF2-40B4-BE49-F238E27FC236}">
                    <a16:creationId xmlns:a16="http://schemas.microsoft.com/office/drawing/2014/main" id="{F6EDDC41-4F14-4200-9211-1487DA44C697}"/>
                  </a:ext>
                </a:extLst>
              </p:cNvPr>
              <p:cNvSpPr txBox="1"/>
              <p:nvPr/>
            </p:nvSpPr>
            <p:spPr>
              <a:xfrm>
                <a:off x="5626330" y="3296430"/>
                <a:ext cx="1055683" cy="163985"/>
              </a:xfrm>
              <a:prstGeom prst="rect">
                <a:avLst/>
              </a:prstGeom>
              <a:noFill/>
              <a:ln>
                <a:noFill/>
              </a:ln>
            </p:spPr>
            <p:txBody>
              <a:bodyPr wrap="square" rtlCol="0">
                <a:spAutoFit/>
              </a:bodyPr>
              <a:lstStyle/>
              <a:p>
                <a:pPr algn="ctr" defTabSz="452438">
                  <a:lnSpc>
                    <a:spcPts val="1500"/>
                  </a:lnSpc>
                  <a:spcBef>
                    <a:spcPts val="600"/>
                  </a:spcBef>
                </a:pPr>
                <a:r>
                  <a:rPr lang="en-US" altLang="ja-JP" sz="1400">
                    <a:latin typeface="BIZ UDPゴシック" panose="020B0400000000000000" pitchFamily="50" charset="-128"/>
                    <a:ea typeface="BIZ UDPゴシック" panose="020B0400000000000000" pitchFamily="50" charset="-128"/>
                  </a:rPr>
                  <a:t>21.9</a:t>
                </a:r>
                <a:r>
                  <a:rPr lang="ja-JP" altLang="en-US" sz="1400">
                    <a:latin typeface="BIZ UDPゴシック" panose="020B0400000000000000" pitchFamily="50" charset="-128"/>
                    <a:ea typeface="BIZ UDPゴシック" panose="020B0400000000000000" pitchFamily="50" charset="-128"/>
                  </a:rPr>
                  <a:t>万世帯</a:t>
                </a:r>
                <a:endParaRPr lang="en-US" altLang="ja-JP" sz="1400">
                  <a:latin typeface="BIZ UDPゴシック" panose="020B0400000000000000" pitchFamily="50" charset="-128"/>
                  <a:ea typeface="BIZ UDPゴシック" panose="020B0400000000000000" pitchFamily="50" charset="-128"/>
                </a:endParaRPr>
              </a:p>
            </p:txBody>
          </p:sp>
          <p:sp>
            <p:nvSpPr>
              <p:cNvPr id="85" name="テキスト ボックス 84">
                <a:extLst>
                  <a:ext uri="{FF2B5EF4-FFF2-40B4-BE49-F238E27FC236}">
                    <a16:creationId xmlns:a16="http://schemas.microsoft.com/office/drawing/2014/main" id="{F6EDDC41-4F14-4200-9211-1487DA44C697}"/>
                  </a:ext>
                </a:extLst>
              </p:cNvPr>
              <p:cNvSpPr txBox="1"/>
              <p:nvPr/>
            </p:nvSpPr>
            <p:spPr>
              <a:xfrm>
                <a:off x="5658533" y="2626021"/>
                <a:ext cx="1055683" cy="149064"/>
              </a:xfrm>
              <a:prstGeom prst="rect">
                <a:avLst/>
              </a:prstGeom>
              <a:noFill/>
              <a:ln>
                <a:noFill/>
              </a:ln>
            </p:spPr>
            <p:txBody>
              <a:bodyPr wrap="square" rtlCol="0">
                <a:spAutoFit/>
              </a:bodyPr>
              <a:lstStyle/>
              <a:p>
                <a:pPr algn="ctr" defTabSz="452438">
                  <a:lnSpc>
                    <a:spcPts val="1500"/>
                  </a:lnSpc>
                  <a:spcBef>
                    <a:spcPts val="600"/>
                  </a:spcBef>
                </a:pPr>
                <a:r>
                  <a:rPr lang="en-US" altLang="ja-JP" sz="1200">
                    <a:latin typeface="BIZ UDPゴシック" panose="020B0400000000000000" pitchFamily="50" charset="-128"/>
                    <a:ea typeface="BIZ UDPゴシック" panose="020B0400000000000000" pitchFamily="50" charset="-128"/>
                  </a:rPr>
                  <a:t>21.5</a:t>
                </a:r>
                <a:r>
                  <a:rPr lang="ja-JP" altLang="en-US" sz="1200">
                    <a:latin typeface="BIZ UDPゴシック" panose="020B0400000000000000" pitchFamily="50" charset="-128"/>
                    <a:ea typeface="BIZ UDPゴシック" panose="020B0400000000000000" pitchFamily="50" charset="-128"/>
                  </a:rPr>
                  <a:t>万戸</a:t>
                </a:r>
                <a:endParaRPr lang="en-US" altLang="ja-JP" sz="1200">
                  <a:latin typeface="BIZ UDPゴシック" panose="020B0400000000000000" pitchFamily="50" charset="-128"/>
                  <a:ea typeface="BIZ UDPゴシック" panose="020B0400000000000000" pitchFamily="50" charset="-128"/>
                </a:endParaRPr>
              </a:p>
            </p:txBody>
          </p:sp>
          <p:cxnSp>
            <p:nvCxnSpPr>
              <p:cNvPr id="86" name="直線コネクタ 85"/>
              <p:cNvCxnSpPr>
                <a:cxnSpLocks/>
              </p:cNvCxnSpPr>
              <p:nvPr/>
            </p:nvCxnSpPr>
            <p:spPr>
              <a:xfrm>
                <a:off x="3513749" y="2282743"/>
                <a:ext cx="2167157" cy="85885"/>
              </a:xfrm>
              <a:prstGeom prst="line">
                <a:avLst/>
              </a:prstGeom>
              <a:ln w="12700">
                <a:solidFill>
                  <a:schemeClr val="accent2">
                    <a:lumMod val="75000"/>
                  </a:schemeClr>
                </a:solidFill>
                <a:prstDash val="sysDot"/>
                <a:headEnd w="sm" len="sm"/>
                <a:tailEnd type="arrow" w="sm" len="sm"/>
              </a:ln>
            </p:spPr>
            <p:style>
              <a:lnRef idx="1">
                <a:schemeClr val="accent1"/>
              </a:lnRef>
              <a:fillRef idx="0">
                <a:schemeClr val="accent1"/>
              </a:fillRef>
              <a:effectRef idx="0">
                <a:schemeClr val="accent1"/>
              </a:effectRef>
              <a:fontRef idx="minor">
                <a:schemeClr val="tx1"/>
              </a:fontRef>
            </p:style>
          </p:cxnSp>
          <p:cxnSp>
            <p:nvCxnSpPr>
              <p:cNvPr id="87" name="直線コネクタ 86"/>
              <p:cNvCxnSpPr>
                <a:cxnSpLocks/>
              </p:cNvCxnSpPr>
              <p:nvPr/>
            </p:nvCxnSpPr>
            <p:spPr>
              <a:xfrm>
                <a:off x="3580321" y="2833871"/>
                <a:ext cx="2086521" cy="170620"/>
              </a:xfrm>
              <a:prstGeom prst="line">
                <a:avLst/>
              </a:prstGeom>
              <a:ln w="53975">
                <a:solidFill>
                  <a:schemeClr val="accent2">
                    <a:lumMod val="75000"/>
                  </a:schemeClr>
                </a:solidFill>
                <a:prstDash val="sysDot"/>
                <a:headEnd w="sm" len="sm"/>
                <a:tailEnd type="arrow" w="sm" len="sm"/>
              </a:ln>
            </p:spPr>
            <p:style>
              <a:lnRef idx="1">
                <a:schemeClr val="accent1"/>
              </a:lnRef>
              <a:fillRef idx="0">
                <a:schemeClr val="accent1"/>
              </a:fillRef>
              <a:effectRef idx="0">
                <a:schemeClr val="accent1"/>
              </a:effectRef>
              <a:fontRef idx="minor">
                <a:schemeClr val="tx1"/>
              </a:fontRef>
            </p:style>
          </p:cxnSp>
          <p:sp>
            <p:nvSpPr>
              <p:cNvPr id="88" name="テキスト ボックス 87">
                <a:extLst>
                  <a:ext uri="{FF2B5EF4-FFF2-40B4-BE49-F238E27FC236}">
                    <a16:creationId xmlns:a16="http://schemas.microsoft.com/office/drawing/2014/main" id="{F6EDDC41-4F14-4200-9211-1487DA44C697}"/>
                  </a:ext>
                </a:extLst>
              </p:cNvPr>
              <p:cNvSpPr txBox="1"/>
              <p:nvPr/>
            </p:nvSpPr>
            <p:spPr>
              <a:xfrm>
                <a:off x="2448638" y="3219714"/>
                <a:ext cx="1068472" cy="177282"/>
              </a:xfrm>
              <a:prstGeom prst="rect">
                <a:avLst/>
              </a:prstGeom>
              <a:noFill/>
              <a:ln>
                <a:noFill/>
              </a:ln>
            </p:spPr>
            <p:txBody>
              <a:bodyPr wrap="square" rtlCol="0">
                <a:spAutoFit/>
              </a:bodyPr>
              <a:lstStyle/>
              <a:p>
                <a:pPr algn="r" defTabSz="452438"/>
                <a:r>
                  <a:rPr lang="en-US" altLang="ja-JP" sz="1400" dirty="0">
                    <a:latin typeface="BIZ UDPゴシック" panose="020B0400000000000000" pitchFamily="50" charset="-128"/>
                    <a:ea typeface="BIZ UDPゴシック" panose="020B0400000000000000" pitchFamily="50" charset="-128"/>
                  </a:rPr>
                  <a:t>28.2</a:t>
                </a:r>
                <a:r>
                  <a:rPr lang="ja-JP" altLang="en-US" sz="1400" dirty="0">
                    <a:latin typeface="BIZ UDPゴシック" panose="020B0400000000000000" pitchFamily="50" charset="-128"/>
                    <a:ea typeface="BIZ UDPゴシック" panose="020B0400000000000000" pitchFamily="50" charset="-128"/>
                  </a:rPr>
                  <a:t>万世帯</a:t>
                </a:r>
                <a:endParaRPr lang="en-US" altLang="ja-JP" sz="1400" dirty="0">
                  <a:latin typeface="BIZ UDPゴシック" panose="020B0400000000000000" pitchFamily="50" charset="-128"/>
                  <a:ea typeface="BIZ UDPゴシック" panose="020B0400000000000000" pitchFamily="50" charset="-128"/>
                </a:endParaRPr>
              </a:p>
            </p:txBody>
          </p:sp>
          <p:sp>
            <p:nvSpPr>
              <p:cNvPr id="89" name="テキスト ボックス 88">
                <a:extLst>
                  <a:ext uri="{FF2B5EF4-FFF2-40B4-BE49-F238E27FC236}">
                    <a16:creationId xmlns:a16="http://schemas.microsoft.com/office/drawing/2014/main" id="{F6EDDC41-4F14-4200-9211-1487DA44C697}"/>
                  </a:ext>
                </a:extLst>
              </p:cNvPr>
              <p:cNvSpPr txBox="1"/>
              <p:nvPr/>
            </p:nvSpPr>
            <p:spPr>
              <a:xfrm>
                <a:off x="2638834" y="2111021"/>
                <a:ext cx="905073" cy="159553"/>
              </a:xfrm>
              <a:prstGeom prst="rect">
                <a:avLst/>
              </a:prstGeom>
              <a:noFill/>
              <a:ln>
                <a:noFill/>
              </a:ln>
            </p:spPr>
            <p:txBody>
              <a:bodyPr wrap="square" rtlCol="0">
                <a:spAutoFit/>
              </a:bodyPr>
              <a:lstStyle/>
              <a:p>
                <a:pPr algn="ctr" defTabSz="452438"/>
                <a:r>
                  <a:rPr lang="en-US" altLang="ja-JP" sz="1200">
                    <a:latin typeface="BIZ UDPゴシック" panose="020B0400000000000000" pitchFamily="50" charset="-128"/>
                    <a:ea typeface="BIZ UDPゴシック" panose="020B0400000000000000" pitchFamily="50" charset="-128"/>
                  </a:rPr>
                  <a:t>47.3</a:t>
                </a:r>
                <a:r>
                  <a:rPr lang="ja-JP" altLang="en-US" sz="1200">
                    <a:latin typeface="BIZ UDPゴシック" panose="020B0400000000000000" pitchFamily="50" charset="-128"/>
                    <a:ea typeface="BIZ UDPゴシック" panose="020B0400000000000000" pitchFamily="50" charset="-128"/>
                  </a:rPr>
                  <a:t>万世帯</a:t>
                </a:r>
                <a:endParaRPr lang="en-US" altLang="ja-JP" sz="1200">
                  <a:latin typeface="BIZ UDPゴシック" panose="020B0400000000000000" pitchFamily="50" charset="-128"/>
                  <a:ea typeface="BIZ UDPゴシック" panose="020B0400000000000000" pitchFamily="50" charset="-128"/>
                </a:endParaRPr>
              </a:p>
            </p:txBody>
          </p:sp>
          <p:sp>
            <p:nvSpPr>
              <p:cNvPr id="92" name="テキスト ボックス 91">
                <a:extLst>
                  <a:ext uri="{FF2B5EF4-FFF2-40B4-BE49-F238E27FC236}">
                    <a16:creationId xmlns:a16="http://schemas.microsoft.com/office/drawing/2014/main" id="{F6EDDC41-4F14-4200-9211-1487DA44C697}"/>
                  </a:ext>
                </a:extLst>
              </p:cNvPr>
              <p:cNvSpPr txBox="1"/>
              <p:nvPr/>
            </p:nvSpPr>
            <p:spPr>
              <a:xfrm>
                <a:off x="5666842" y="2195853"/>
                <a:ext cx="963129" cy="159553"/>
              </a:xfrm>
              <a:prstGeom prst="rect">
                <a:avLst/>
              </a:prstGeom>
              <a:noFill/>
              <a:ln>
                <a:noFill/>
              </a:ln>
            </p:spPr>
            <p:txBody>
              <a:bodyPr wrap="square" rtlCol="0">
                <a:spAutoFit/>
              </a:bodyPr>
              <a:lstStyle/>
              <a:p>
                <a:pPr algn="ctr" defTabSz="452438"/>
                <a:r>
                  <a:rPr lang="en-US" altLang="ja-JP" sz="1200">
                    <a:latin typeface="BIZ UDPゴシック" panose="020B0400000000000000" pitchFamily="50" charset="-128"/>
                    <a:ea typeface="BIZ UDPゴシック" panose="020B0400000000000000" pitchFamily="50" charset="-128"/>
                  </a:rPr>
                  <a:t>43.4</a:t>
                </a:r>
                <a:r>
                  <a:rPr lang="ja-JP" altLang="en-US" sz="1200">
                    <a:latin typeface="BIZ UDPゴシック" panose="020B0400000000000000" pitchFamily="50" charset="-128"/>
                    <a:ea typeface="BIZ UDPゴシック" panose="020B0400000000000000" pitchFamily="50" charset="-128"/>
                  </a:rPr>
                  <a:t>万世帯</a:t>
                </a:r>
                <a:endParaRPr lang="en-US" altLang="ja-JP" sz="1200">
                  <a:latin typeface="BIZ UDPゴシック" panose="020B0400000000000000" pitchFamily="50" charset="-128"/>
                  <a:ea typeface="BIZ UDPゴシック" panose="020B0400000000000000" pitchFamily="50" charset="-128"/>
                </a:endParaRPr>
              </a:p>
            </p:txBody>
          </p:sp>
        </p:grpSp>
        <p:sp>
          <p:nvSpPr>
            <p:cNvPr id="61" name="テキスト ボックス 60"/>
            <p:cNvSpPr txBox="1"/>
            <p:nvPr/>
          </p:nvSpPr>
          <p:spPr>
            <a:xfrm>
              <a:off x="4775531" y="4551006"/>
              <a:ext cx="697846" cy="311746"/>
            </a:xfrm>
            <a:prstGeom prst="rect">
              <a:avLst/>
            </a:prstGeom>
            <a:noFill/>
          </p:spPr>
          <p:txBody>
            <a:bodyPr wrap="none" rtlCol="0">
              <a:spAutoFit/>
            </a:bodyPr>
            <a:lstStyle/>
            <a:p>
              <a:r>
                <a:rPr lang="en-US" altLang="ja-JP" sz="1200" b="1">
                  <a:latin typeface="BIZ UDPゴシック" panose="020B0400000000000000" pitchFamily="50" charset="-128"/>
                  <a:ea typeface="BIZ UDPゴシック" panose="020B0400000000000000" pitchFamily="50" charset="-128"/>
                </a:rPr>
                <a:t>2050</a:t>
              </a:r>
            </a:p>
          </p:txBody>
        </p:sp>
        <p:sp>
          <p:nvSpPr>
            <p:cNvPr id="62" name="テキスト ボックス 61"/>
            <p:cNvSpPr txBox="1"/>
            <p:nvPr/>
          </p:nvSpPr>
          <p:spPr>
            <a:xfrm>
              <a:off x="581386" y="4532397"/>
              <a:ext cx="697846" cy="311746"/>
            </a:xfrm>
            <a:prstGeom prst="rect">
              <a:avLst/>
            </a:prstGeom>
            <a:noFill/>
          </p:spPr>
          <p:txBody>
            <a:bodyPr wrap="none" rtlCol="0">
              <a:spAutoFit/>
            </a:bodyPr>
            <a:lstStyle/>
            <a:p>
              <a:r>
                <a:rPr lang="en-US" altLang="ja-JP" sz="1200" b="1">
                  <a:latin typeface="BIZ UDPゴシック" panose="020B0400000000000000" pitchFamily="50" charset="-128"/>
                  <a:ea typeface="BIZ UDPゴシック" panose="020B0400000000000000" pitchFamily="50" charset="-128"/>
                </a:rPr>
                <a:t>2020</a:t>
              </a:r>
            </a:p>
          </p:txBody>
        </p:sp>
        <p:sp>
          <p:nvSpPr>
            <p:cNvPr id="63" name="テキスト ボックス 62"/>
            <p:cNvSpPr txBox="1"/>
            <p:nvPr/>
          </p:nvSpPr>
          <p:spPr>
            <a:xfrm>
              <a:off x="2008037" y="1074009"/>
              <a:ext cx="2748500" cy="484938"/>
            </a:xfrm>
            <a:prstGeom prst="rect">
              <a:avLst/>
            </a:prstGeom>
            <a:no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適正な負担の範囲で質を備えた住宅を確保できない世帯数</a:t>
              </a:r>
              <a:endParaRPr lang="en-US" altLang="ja-JP" sz="1100" baseline="30000" dirty="0">
                <a:latin typeface="BIZ UDPゴシック" panose="020B0400000000000000" pitchFamily="50" charset="-128"/>
                <a:ea typeface="BIZ UDPゴシック" panose="020B0400000000000000" pitchFamily="50" charset="-128"/>
              </a:endParaRPr>
            </a:p>
          </p:txBody>
        </p:sp>
        <p:sp>
          <p:nvSpPr>
            <p:cNvPr id="70" name="テキスト ボックス 69"/>
            <p:cNvSpPr txBox="1"/>
            <p:nvPr/>
          </p:nvSpPr>
          <p:spPr>
            <a:xfrm>
              <a:off x="1990639" y="3718021"/>
              <a:ext cx="2851023" cy="484938"/>
            </a:xfrm>
            <a:prstGeom prst="rect">
              <a:avLst/>
            </a:prstGeom>
            <a:noFill/>
          </p:spPr>
          <p:txBody>
            <a:bodyPr wrap="square" rtlCol="0">
              <a:spAutoFit/>
            </a:bodyPr>
            <a:lstStyle/>
            <a:p>
              <a:pPr algn="ctr"/>
              <a:r>
                <a:rPr lang="ja-JP" altLang="en-US" sz="1100" b="1" dirty="0">
                  <a:latin typeface="BIZ UDPゴシック" panose="020B0400000000000000" pitchFamily="50" charset="-128"/>
                  <a:ea typeface="BIZ UDPゴシック" panose="020B0400000000000000" pitchFamily="50" charset="-128"/>
                </a:rPr>
                <a:t>低廉な家賃の公的賃貸住宅で</a:t>
              </a:r>
              <a:endParaRPr lang="en-US" altLang="ja-JP" sz="1100" b="1" dirty="0">
                <a:latin typeface="BIZ UDPゴシック" panose="020B0400000000000000" pitchFamily="50" charset="-128"/>
                <a:ea typeface="BIZ UDPゴシック" panose="020B0400000000000000" pitchFamily="50" charset="-128"/>
              </a:endParaRPr>
            </a:p>
            <a:p>
              <a:pPr algn="ctr"/>
              <a:r>
                <a:rPr lang="ja-JP" altLang="en-US" sz="1100" b="1" dirty="0">
                  <a:latin typeface="BIZ UDPゴシック" panose="020B0400000000000000" pitchFamily="50" charset="-128"/>
                  <a:ea typeface="BIZ UDPゴシック" panose="020B0400000000000000" pitchFamily="50" charset="-128"/>
                </a:rPr>
                <a:t>対応が必要な世帯数</a:t>
              </a:r>
              <a:endParaRPr lang="en-US" altLang="ja-JP" sz="1100" b="1" dirty="0">
                <a:latin typeface="BIZ UDPゴシック" panose="020B0400000000000000" pitchFamily="50" charset="-128"/>
                <a:ea typeface="BIZ UDPゴシック" panose="020B0400000000000000" pitchFamily="50" charset="-128"/>
              </a:endParaRPr>
            </a:p>
          </p:txBody>
        </p:sp>
        <p:sp>
          <p:nvSpPr>
            <p:cNvPr id="75" name="テキスト ボックス 74"/>
            <p:cNvSpPr txBox="1"/>
            <p:nvPr/>
          </p:nvSpPr>
          <p:spPr>
            <a:xfrm>
              <a:off x="2211553" y="1959950"/>
              <a:ext cx="2394481" cy="484938"/>
            </a:xfrm>
            <a:prstGeom prst="rect">
              <a:avLst/>
            </a:prstGeom>
            <a:no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低廉な家賃で一定の質を備えた民間賃貸住宅ストック数</a:t>
              </a:r>
              <a:endParaRPr lang="en-US" altLang="ja-JP" sz="1100" dirty="0">
                <a:latin typeface="BIZ UDPゴシック" panose="020B0400000000000000" pitchFamily="50" charset="-128"/>
                <a:ea typeface="BIZ UDPゴシック" panose="020B0400000000000000" pitchFamily="50" charset="-128"/>
              </a:endParaRPr>
            </a:p>
          </p:txBody>
        </p:sp>
      </p:grpSp>
      <p:sp>
        <p:nvSpPr>
          <p:cNvPr id="113" name="角丸四角形 112"/>
          <p:cNvSpPr/>
          <p:nvPr/>
        </p:nvSpPr>
        <p:spPr>
          <a:xfrm>
            <a:off x="9436821" y="2632457"/>
            <a:ext cx="2237379" cy="2712704"/>
          </a:xfrm>
          <a:prstGeom prst="roundRect">
            <a:avLst>
              <a:gd name="adj" fmla="val 5290"/>
            </a:avLst>
          </a:prstGeom>
          <a:solidFill>
            <a:srgbClr val="00B050">
              <a:alpha val="6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latin typeface="BIZ UDPゴシック" panose="020B0400000000000000" pitchFamily="50" charset="-128"/>
                <a:ea typeface="BIZ UDPゴシック" panose="020B0400000000000000" pitchFamily="50" charset="-128"/>
              </a:rPr>
              <a:t>２０</a:t>
            </a:r>
            <a:r>
              <a:rPr lang="en-US" altLang="ja-JP" sz="1200" b="1">
                <a:latin typeface="BIZ UDPゴシック" panose="020B0400000000000000" pitchFamily="50" charset="-128"/>
                <a:ea typeface="BIZ UDPゴシック" panose="020B0400000000000000" pitchFamily="50" charset="-128"/>
              </a:rPr>
              <a:t>5</a:t>
            </a:r>
            <a:r>
              <a:rPr lang="ja-JP" altLang="en-US" sz="1200" b="1">
                <a:latin typeface="BIZ UDPゴシック" panose="020B0400000000000000" pitchFamily="50" charset="-128"/>
                <a:ea typeface="BIZ UDPゴシック" panose="020B0400000000000000" pitchFamily="50" charset="-128"/>
              </a:rPr>
              <a:t>０（</a:t>
            </a:r>
            <a:r>
              <a:rPr lang="en-US" altLang="ja-JP" sz="1200" b="1">
                <a:latin typeface="BIZ UDPゴシック" panose="020B0400000000000000" pitchFamily="50" charset="-128"/>
                <a:ea typeface="BIZ UDPゴシック" panose="020B0400000000000000" pitchFamily="50" charset="-128"/>
              </a:rPr>
              <a:t>R32</a:t>
            </a:r>
            <a:r>
              <a:rPr lang="ja-JP" altLang="en-US" sz="1200" b="1">
                <a:latin typeface="BIZ UDPゴシック" panose="020B0400000000000000" pitchFamily="50" charset="-128"/>
                <a:ea typeface="BIZ UDPゴシック" panose="020B0400000000000000" pitchFamily="50" charset="-128"/>
              </a:rPr>
              <a:t>）</a:t>
            </a:r>
            <a:endParaRPr lang="en-US" altLang="ja-JP" sz="1200" b="1">
              <a:latin typeface="BIZ UDPゴシック" panose="020B0400000000000000" pitchFamily="50" charset="-128"/>
              <a:ea typeface="BIZ UDPゴシック" panose="020B0400000000000000" pitchFamily="50" charset="-128"/>
            </a:endParaRPr>
          </a:p>
          <a:p>
            <a:pPr algn="ctr"/>
            <a:endParaRPr lang="en-US" altLang="ja-JP" sz="1100" b="1">
              <a:latin typeface="BIZ UDPゴシック" panose="020B0400000000000000" pitchFamily="50" charset="-128"/>
              <a:ea typeface="BIZ UDPゴシック" panose="020B0400000000000000" pitchFamily="50" charset="-128"/>
            </a:endParaRPr>
          </a:p>
          <a:p>
            <a:pPr algn="ctr"/>
            <a:endParaRPr lang="ja-JP" altLang="en-US" sz="1100" b="1">
              <a:latin typeface="BIZ UDPゴシック" panose="020B0400000000000000" pitchFamily="50" charset="-128"/>
              <a:ea typeface="BIZ UDPゴシック" panose="020B0400000000000000" pitchFamily="50" charset="-128"/>
            </a:endParaRPr>
          </a:p>
        </p:txBody>
      </p:sp>
      <p:sp>
        <p:nvSpPr>
          <p:cNvPr id="103" name="角丸四角形 102"/>
          <p:cNvSpPr/>
          <p:nvPr/>
        </p:nvSpPr>
        <p:spPr>
          <a:xfrm>
            <a:off x="535559" y="3107007"/>
            <a:ext cx="2237804" cy="2177148"/>
          </a:xfrm>
          <a:prstGeom prst="roundRect">
            <a:avLst>
              <a:gd name="adj" fmla="val 5290"/>
            </a:avLst>
          </a:prstGeom>
          <a:solidFill>
            <a:srgbClr val="00B050">
              <a:alpha val="67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latin typeface="BIZ UDPゴシック" panose="020B0400000000000000" pitchFamily="50" charset="-128"/>
                <a:ea typeface="BIZ UDPゴシック" panose="020B0400000000000000" pitchFamily="50" charset="-128"/>
              </a:rPr>
              <a:t>２０</a:t>
            </a:r>
            <a:r>
              <a:rPr lang="en-US" altLang="ja-JP" sz="1200" b="1">
                <a:latin typeface="BIZ UDPゴシック" panose="020B0400000000000000" pitchFamily="50" charset="-128"/>
                <a:ea typeface="BIZ UDPゴシック" panose="020B0400000000000000" pitchFamily="50" charset="-128"/>
              </a:rPr>
              <a:t>2</a:t>
            </a:r>
            <a:r>
              <a:rPr lang="ja-JP" altLang="en-US" sz="1200" b="1">
                <a:latin typeface="BIZ UDPゴシック" panose="020B0400000000000000" pitchFamily="50" charset="-128"/>
                <a:ea typeface="BIZ UDPゴシック" panose="020B0400000000000000" pitchFamily="50" charset="-128"/>
              </a:rPr>
              <a:t>０（</a:t>
            </a:r>
            <a:r>
              <a:rPr lang="en-US" altLang="ja-JP" sz="1200" b="1">
                <a:latin typeface="BIZ UDPゴシック" panose="020B0400000000000000" pitchFamily="50" charset="-128"/>
                <a:ea typeface="BIZ UDPゴシック" panose="020B0400000000000000" pitchFamily="50" charset="-128"/>
              </a:rPr>
              <a:t>R2</a:t>
            </a:r>
            <a:r>
              <a:rPr lang="ja-JP" altLang="en-US" sz="1200" b="1">
                <a:latin typeface="BIZ UDPゴシック" panose="020B0400000000000000" pitchFamily="50" charset="-128"/>
                <a:ea typeface="BIZ UDPゴシック" panose="020B0400000000000000" pitchFamily="50" charset="-128"/>
              </a:rPr>
              <a:t>）</a:t>
            </a:r>
            <a:endParaRPr lang="en-US" altLang="ja-JP" sz="1200" b="1">
              <a:latin typeface="BIZ UDPゴシック" panose="020B0400000000000000" pitchFamily="50" charset="-128"/>
              <a:ea typeface="BIZ UDPゴシック" panose="020B0400000000000000" pitchFamily="50" charset="-128"/>
            </a:endParaRPr>
          </a:p>
          <a:p>
            <a:pPr algn="ctr"/>
            <a:endParaRPr lang="en-US" altLang="ja-JP" sz="1100" b="1">
              <a:latin typeface="BIZ UDPゴシック" panose="020B0400000000000000" pitchFamily="50" charset="-128"/>
              <a:ea typeface="BIZ UDPゴシック" panose="020B0400000000000000" pitchFamily="50" charset="-128"/>
            </a:endParaRPr>
          </a:p>
          <a:p>
            <a:pPr algn="ctr"/>
            <a:endParaRPr lang="ja-JP" altLang="en-US" sz="1100" b="1">
              <a:latin typeface="BIZ UDPゴシック" panose="020B0400000000000000" pitchFamily="50" charset="-128"/>
              <a:ea typeface="BIZ UDPゴシック" panose="020B0400000000000000" pitchFamily="50" charset="-128"/>
            </a:endParaRPr>
          </a:p>
        </p:txBody>
      </p:sp>
      <p:sp>
        <p:nvSpPr>
          <p:cNvPr id="53" name="テキスト ボックス 52"/>
          <p:cNvSpPr txBox="1"/>
          <p:nvPr/>
        </p:nvSpPr>
        <p:spPr>
          <a:xfrm>
            <a:off x="131320" y="591731"/>
            <a:ext cx="11883895" cy="1384995"/>
          </a:xfrm>
          <a:prstGeom prst="rect">
            <a:avLst/>
          </a:prstGeom>
          <a:noFill/>
          <a:ln>
            <a:solidFill>
              <a:schemeClr val="tx1"/>
            </a:solidFill>
          </a:ln>
        </p:spPr>
        <p:txBody>
          <a:bodyPr wrap="square" rtlCol="0">
            <a:spAutoFit/>
          </a:bodyPr>
          <a:lstStyle/>
          <a:p>
            <a:pPr marL="182563" indent="-182563"/>
            <a:r>
              <a:rPr lang="ja-JP" altLang="en-US" sz="1400" dirty="0">
                <a:latin typeface="UD デジタル 教科書体 N-R" panose="02020400000000000000" pitchFamily="17" charset="-128"/>
                <a:ea typeface="UD デジタル 教科書体 N-R" panose="02020400000000000000" pitchFamily="17" charset="-128"/>
              </a:rPr>
              <a:t>○人口・世帯数の減少及び民間賃貸住宅の見通しを踏まえ、住宅セーフティネットの観点から、</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「経済的側面」から住宅に困窮する世帯数</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に　対して、</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低廉な家賃の住宅ストック数</a:t>
            </a:r>
            <a:r>
              <a:rPr lang="en-US" altLang="ja-JP" sz="1400" dirty="0">
                <a:latin typeface="UD デジタル 教科書体 N-R" panose="02020400000000000000" pitchFamily="17" charset="-128"/>
                <a:ea typeface="UD デジタル 教科書体 N-R" panose="02020400000000000000" pitchFamily="17" charset="-128"/>
              </a:rPr>
              <a:t>』</a:t>
            </a:r>
            <a:r>
              <a:rPr lang="ja-JP" altLang="en-US" sz="1400" dirty="0">
                <a:latin typeface="UD デジタル 教科書体 N-R" panose="02020400000000000000" pitchFamily="17" charset="-128"/>
                <a:ea typeface="UD デジタル 教科書体 N-R" panose="02020400000000000000" pitchFamily="17" charset="-128"/>
              </a:rPr>
              <a:t>が充足するよう、最低限必要となる公的賃貸住宅全体の量（指標）を推計。</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a:t>
            </a:r>
            <a:r>
              <a:rPr lang="en-US" altLang="ja-JP" sz="1400" dirty="0">
                <a:latin typeface="UD デジタル 教科書体 N-R" panose="02020400000000000000" pitchFamily="17" charset="-128"/>
                <a:ea typeface="UD デジタル 教科書体 N-R" panose="02020400000000000000" pitchFamily="17" charset="-128"/>
              </a:rPr>
              <a:t>2025</a:t>
            </a:r>
            <a:r>
              <a:rPr lang="ja-JP" altLang="en-US" sz="1400" dirty="0">
                <a:latin typeface="UD デジタル 教科書体 N-R" panose="02020400000000000000" pitchFamily="17" charset="-128"/>
                <a:ea typeface="UD デジタル 教科書体 N-R" panose="02020400000000000000" pitchFamily="17" charset="-128"/>
              </a:rPr>
              <a:t>年時点で</a:t>
            </a:r>
            <a:r>
              <a:rPr lang="en-US" altLang="ja-JP" sz="1400" dirty="0">
                <a:latin typeface="UD デジタル 教科書体 N-R" panose="02020400000000000000" pitchFamily="17" charset="-128"/>
                <a:ea typeface="UD デジタル 教科書体 N-R" panose="02020400000000000000" pitchFamily="17" charset="-128"/>
              </a:rPr>
              <a:t>2020</a:t>
            </a:r>
            <a:r>
              <a:rPr lang="ja-JP" altLang="en-US" sz="1400" dirty="0">
                <a:latin typeface="UD デジタル 教科書体 N-R" panose="02020400000000000000" pitchFamily="17" charset="-128"/>
                <a:ea typeface="UD デジタル 教科書体 N-R" panose="02020400000000000000" pitchFamily="17" charset="-128"/>
              </a:rPr>
              <a:t>年と比較し、以下の見込みであり、概ね想定通りの傾向となっている</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・適正な負担の範囲で質を備えた住宅を確保できない世帯数　約▲１％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年までに▲８％の想定）</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・低廉な家賃で一定の質を備えた民間賃貸住宅ストック数　　約＋６％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年までに＋１３％の想定）</a:t>
            </a:r>
            <a:endParaRPr lang="en-US" altLang="ja-JP" sz="1400" dirty="0">
              <a:latin typeface="UD デジタル 教科書体 N-R" panose="02020400000000000000" pitchFamily="17" charset="-128"/>
              <a:ea typeface="UD デジタル 教科書体 N-R" panose="02020400000000000000" pitchFamily="17" charset="-128"/>
            </a:endParaRPr>
          </a:p>
          <a:p>
            <a:r>
              <a:rPr lang="ja-JP" altLang="en-US" sz="1400" dirty="0">
                <a:latin typeface="UD デジタル 教科書体 N-R" panose="02020400000000000000" pitchFamily="17" charset="-128"/>
                <a:ea typeface="UD デジタル 教科書体 N-R" panose="02020400000000000000" pitchFamily="17" charset="-128"/>
              </a:rPr>
              <a:t>　　・低廉な家賃の公的賃貸住宅で対応が必要な世帯数　　　　　約▲６％　（</a:t>
            </a:r>
            <a:r>
              <a:rPr lang="en-US" altLang="ja-JP" sz="1400" dirty="0">
                <a:latin typeface="UD デジタル 教科書体 N-R" panose="02020400000000000000" pitchFamily="17" charset="-128"/>
                <a:ea typeface="UD デジタル 教科書体 N-R" panose="02020400000000000000" pitchFamily="17" charset="-128"/>
              </a:rPr>
              <a:t>2050</a:t>
            </a:r>
            <a:r>
              <a:rPr lang="ja-JP" altLang="en-US" sz="1400" dirty="0">
                <a:latin typeface="UD デジタル 教科書体 N-R" panose="02020400000000000000" pitchFamily="17" charset="-128"/>
                <a:ea typeface="UD デジタル 教科書体 N-R" panose="02020400000000000000" pitchFamily="17" charset="-128"/>
              </a:rPr>
              <a:t>年までに▲２２％の想定）</a:t>
            </a:r>
          </a:p>
        </p:txBody>
      </p:sp>
      <p:grpSp>
        <p:nvGrpSpPr>
          <p:cNvPr id="7" name="グループ化 6"/>
          <p:cNvGrpSpPr/>
          <p:nvPr/>
        </p:nvGrpSpPr>
        <p:grpSpPr>
          <a:xfrm>
            <a:off x="633929" y="3439309"/>
            <a:ext cx="2335047" cy="1692512"/>
            <a:chOff x="4761200" y="2374200"/>
            <a:chExt cx="2335047" cy="1692512"/>
          </a:xfrm>
        </p:grpSpPr>
        <p:sp>
          <p:nvSpPr>
            <p:cNvPr id="66" name="角丸四角形 65"/>
            <p:cNvSpPr/>
            <p:nvPr/>
          </p:nvSpPr>
          <p:spPr>
            <a:xfrm>
              <a:off x="4799968" y="3093983"/>
              <a:ext cx="1935376" cy="972729"/>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solidFill>
                  <a:schemeClr val="tx1"/>
                </a:solidFill>
              </a:endParaRPr>
            </a:p>
          </p:txBody>
        </p:sp>
        <p:sp>
          <p:nvSpPr>
            <p:cNvPr id="49" name="テキスト ボックス 48"/>
            <p:cNvSpPr txBox="1"/>
            <p:nvPr/>
          </p:nvSpPr>
          <p:spPr>
            <a:xfrm>
              <a:off x="4761200" y="2374200"/>
              <a:ext cx="1971237" cy="353943"/>
            </a:xfrm>
            <a:prstGeom prst="rect">
              <a:avLst/>
            </a:prstGeom>
            <a:solidFill>
              <a:schemeClr val="bg1"/>
            </a:solidFill>
            <a:ln>
              <a:noFill/>
            </a:ln>
          </p:spPr>
          <p:txBody>
            <a:bodyPr wrap="square" rtlCol="0" anchor="ctr">
              <a:spAutoFit/>
            </a:bodyPr>
            <a:lstStyle/>
            <a:p>
              <a:pPr algn="ctr"/>
              <a:endParaRPr lang="en-US" altLang="ja-JP" sz="300">
                <a:latin typeface="BIZ UDPゴシック" panose="020B0400000000000000" pitchFamily="50" charset="-128"/>
                <a:ea typeface="BIZ UDPゴシック" panose="020B0400000000000000" pitchFamily="50" charset="-128"/>
              </a:endParaRPr>
            </a:p>
            <a:p>
              <a:pPr algn="ctr"/>
              <a:r>
                <a:rPr lang="ja-JP" altLang="en-US" sz="1100">
                  <a:latin typeface="BIZ UDPゴシック" panose="020B0400000000000000" pitchFamily="50" charset="-128"/>
                  <a:ea typeface="BIZ UDPゴシック" panose="020B0400000000000000" pitchFamily="50" charset="-128"/>
                </a:rPr>
                <a:t>公的賃貸住宅ストック数</a:t>
              </a:r>
              <a:endParaRPr lang="en-US" altLang="ja-JP" sz="1100">
                <a:latin typeface="BIZ UDPゴシック" panose="020B0400000000000000" pitchFamily="50" charset="-128"/>
                <a:ea typeface="BIZ UDPゴシック" panose="020B0400000000000000" pitchFamily="50" charset="-128"/>
              </a:endParaRPr>
            </a:p>
            <a:p>
              <a:pPr algn="ctr"/>
              <a:endParaRPr lang="ja-JP" altLang="en-US" sz="300">
                <a:latin typeface="BIZ UDPゴシック" panose="020B0400000000000000" pitchFamily="50" charset="-128"/>
                <a:ea typeface="BIZ UDPゴシック" panose="020B0400000000000000" pitchFamily="50" charset="-128"/>
              </a:endParaRPr>
            </a:p>
          </p:txBody>
        </p:sp>
        <p:sp>
          <p:nvSpPr>
            <p:cNvPr id="67" name="テキスト ボックス 66"/>
            <p:cNvSpPr txBox="1"/>
            <p:nvPr/>
          </p:nvSpPr>
          <p:spPr>
            <a:xfrm>
              <a:off x="5410507" y="2708939"/>
              <a:ext cx="1685740" cy="338554"/>
            </a:xfrm>
            <a:prstGeom prst="rect">
              <a:avLst/>
            </a:prstGeom>
            <a:noFill/>
          </p:spPr>
          <p:txBody>
            <a:bodyPr wrap="square" rtlCol="0">
              <a:spAutoFit/>
            </a:bodyPr>
            <a:lstStyle/>
            <a:p>
              <a:r>
                <a:rPr lang="ja-JP" altLang="en-US" sz="1200">
                  <a:latin typeface="BIZ UDPゴシック" panose="020B0400000000000000" pitchFamily="50" charset="-128"/>
                  <a:ea typeface="BIZ UDPゴシック" panose="020B0400000000000000" pitchFamily="50" charset="-128"/>
                </a:rPr>
                <a:t>約</a:t>
              </a:r>
              <a:r>
                <a:rPr lang="ja-JP" altLang="en-US" sz="1600">
                  <a:latin typeface="BIZ UDPゴシック" panose="020B0400000000000000" pitchFamily="50" charset="-128"/>
                  <a:ea typeface="BIZ UDPゴシック" panose="020B0400000000000000" pitchFamily="50" charset="-128"/>
                </a:rPr>
                <a:t>３９</a:t>
              </a:r>
              <a:r>
                <a:rPr lang="en-US" altLang="ja-JP" sz="1600">
                  <a:latin typeface="BIZ UDPゴシック" panose="020B0400000000000000" pitchFamily="50" charset="-128"/>
                  <a:ea typeface="BIZ UDPゴシック" panose="020B0400000000000000" pitchFamily="50" charset="-128"/>
                </a:rPr>
                <a:t>.2</a:t>
              </a:r>
              <a:r>
                <a:rPr lang="ja-JP" altLang="en-US" sz="1200">
                  <a:latin typeface="BIZ UDPゴシック" panose="020B0400000000000000" pitchFamily="50" charset="-128"/>
                  <a:ea typeface="BIZ UDPゴシック" panose="020B0400000000000000" pitchFamily="50" charset="-128"/>
                </a:rPr>
                <a:t>万戸</a:t>
              </a:r>
              <a:endParaRPr lang="en-US" altLang="ja-JP" sz="1200">
                <a:latin typeface="BIZ UDPゴシック" panose="020B0400000000000000" pitchFamily="50" charset="-128"/>
                <a:ea typeface="BIZ UDPゴシック" panose="020B0400000000000000" pitchFamily="50" charset="-128"/>
              </a:endParaRPr>
            </a:p>
          </p:txBody>
        </p:sp>
        <p:sp>
          <p:nvSpPr>
            <p:cNvPr id="68" name="テキスト ボックス 67"/>
            <p:cNvSpPr txBox="1"/>
            <p:nvPr/>
          </p:nvSpPr>
          <p:spPr>
            <a:xfrm>
              <a:off x="4904036" y="3163467"/>
              <a:ext cx="1269899" cy="230832"/>
            </a:xfrm>
            <a:prstGeom prst="rect">
              <a:avLst/>
            </a:prstGeom>
            <a:noFill/>
            <a:ln>
              <a:noFill/>
            </a:ln>
          </p:spPr>
          <p:txBody>
            <a:bodyPr wrap="none" rtlCol="0">
              <a:spAutoFit/>
            </a:bodyPr>
            <a:lstStyle/>
            <a:p>
              <a:r>
                <a:rPr lang="ja-JP" altLang="en-US" sz="900" u="sng">
                  <a:latin typeface="BIZ UDPゴシック" panose="020B0400000000000000" pitchFamily="50" charset="-128"/>
                  <a:ea typeface="BIZ UDPゴシック" panose="020B0400000000000000" pitchFamily="50" charset="-128"/>
                </a:rPr>
                <a:t>低廉な家賃のストック</a:t>
              </a:r>
            </a:p>
          </p:txBody>
        </p:sp>
        <p:sp>
          <p:nvSpPr>
            <p:cNvPr id="69" name="テキスト ボックス 68"/>
            <p:cNvSpPr txBox="1"/>
            <p:nvPr/>
          </p:nvSpPr>
          <p:spPr>
            <a:xfrm>
              <a:off x="5511462" y="3299763"/>
              <a:ext cx="1282919" cy="276999"/>
            </a:xfrm>
            <a:prstGeom prst="rect">
              <a:avLst/>
            </a:prstGeom>
            <a:noFill/>
          </p:spPr>
          <p:txBody>
            <a:bodyPr wrap="square" rtlCol="0">
              <a:spAutoFit/>
            </a:bodyPr>
            <a:lstStyle/>
            <a:p>
              <a:r>
                <a:rPr lang="ja-JP" altLang="en-US" sz="1050">
                  <a:latin typeface="BIZ UDPゴシック" panose="020B0400000000000000" pitchFamily="50" charset="-128"/>
                  <a:ea typeface="BIZ UDPゴシック" panose="020B0400000000000000" pitchFamily="50" charset="-128"/>
                </a:rPr>
                <a:t>約</a:t>
              </a:r>
              <a:r>
                <a:rPr lang="en-US" altLang="ja-JP" sz="1200">
                  <a:latin typeface="BIZ UDPゴシック" panose="020B0400000000000000" pitchFamily="50" charset="-128"/>
                  <a:ea typeface="BIZ UDPゴシック" panose="020B0400000000000000" pitchFamily="50" charset="-128"/>
                </a:rPr>
                <a:t>30.</a:t>
              </a:r>
              <a:r>
                <a:rPr lang="ja-JP" altLang="en-US" sz="1200">
                  <a:latin typeface="BIZ UDPゴシック" panose="020B0400000000000000" pitchFamily="50" charset="-128"/>
                  <a:ea typeface="BIZ UDPゴシック" panose="020B0400000000000000" pitchFamily="50" charset="-128"/>
                </a:rPr>
                <a:t>１</a:t>
              </a:r>
              <a:r>
                <a:rPr lang="ja-JP" altLang="en-US" sz="1050">
                  <a:latin typeface="BIZ UDPゴシック" panose="020B0400000000000000" pitchFamily="50" charset="-128"/>
                  <a:ea typeface="BIZ UDPゴシック" panose="020B0400000000000000" pitchFamily="50" charset="-128"/>
                </a:rPr>
                <a:t>万戸</a:t>
              </a:r>
              <a:endParaRPr lang="en-US" altLang="ja-JP" sz="1050">
                <a:latin typeface="BIZ UDPゴシック" panose="020B0400000000000000" pitchFamily="50" charset="-128"/>
                <a:ea typeface="BIZ UDPゴシック" panose="020B0400000000000000" pitchFamily="50" charset="-128"/>
              </a:endParaRPr>
            </a:p>
          </p:txBody>
        </p:sp>
      </p:grpSp>
      <p:sp>
        <p:nvSpPr>
          <p:cNvPr id="94" name="角丸四角形 93"/>
          <p:cNvSpPr/>
          <p:nvPr/>
        </p:nvSpPr>
        <p:spPr>
          <a:xfrm>
            <a:off x="9597567" y="3904055"/>
            <a:ext cx="1963998" cy="132063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00"/>
          </a:p>
        </p:txBody>
      </p:sp>
      <p:sp>
        <p:nvSpPr>
          <p:cNvPr id="96" name="テキスト ボックス 95"/>
          <p:cNvSpPr txBox="1"/>
          <p:nvPr/>
        </p:nvSpPr>
        <p:spPr>
          <a:xfrm>
            <a:off x="9904826" y="3268715"/>
            <a:ext cx="1635324" cy="338554"/>
          </a:xfrm>
          <a:prstGeom prst="rect">
            <a:avLst/>
          </a:prstGeom>
          <a:noFill/>
        </p:spPr>
        <p:txBody>
          <a:bodyPr wrap="square" rtlCol="0">
            <a:spAutoFit/>
          </a:bodyPr>
          <a:lstStyle/>
          <a:p>
            <a:pPr algn="r"/>
            <a:r>
              <a:rPr lang="ja-JP" altLang="en-US" sz="1200" dirty="0">
                <a:latin typeface="BIZ UDPゴシック" panose="020B0400000000000000" pitchFamily="50" charset="-128"/>
                <a:ea typeface="BIZ UDPゴシック" panose="020B0400000000000000" pitchFamily="50" charset="-128"/>
              </a:rPr>
              <a:t>約</a:t>
            </a:r>
            <a:r>
              <a:rPr lang="en-US" altLang="ja-JP" sz="1600" b="1" dirty="0">
                <a:latin typeface="BIZ UDPゴシック" panose="020B0400000000000000" pitchFamily="50" charset="-128"/>
                <a:ea typeface="BIZ UDPゴシック" panose="020B0400000000000000" pitchFamily="50" charset="-128"/>
              </a:rPr>
              <a:t>31.0</a:t>
            </a:r>
            <a:r>
              <a:rPr lang="ja-JP" altLang="en-US" sz="1200" dirty="0">
                <a:latin typeface="BIZ UDPゴシック" panose="020B0400000000000000" pitchFamily="50" charset="-128"/>
                <a:ea typeface="BIZ UDPゴシック" panose="020B0400000000000000" pitchFamily="50" charset="-128"/>
              </a:rPr>
              <a:t>万戸</a:t>
            </a:r>
            <a:endParaRPr lang="en-US" altLang="ja-JP" sz="1200" dirty="0">
              <a:latin typeface="BIZ UDPゴシック" panose="020B0400000000000000" pitchFamily="50" charset="-128"/>
              <a:ea typeface="BIZ UDPゴシック" panose="020B0400000000000000" pitchFamily="50" charset="-128"/>
            </a:endParaRPr>
          </a:p>
        </p:txBody>
      </p:sp>
      <p:sp>
        <p:nvSpPr>
          <p:cNvPr id="97" name="テキスト ボックス 96"/>
          <p:cNvSpPr txBox="1"/>
          <p:nvPr/>
        </p:nvSpPr>
        <p:spPr>
          <a:xfrm>
            <a:off x="9795481" y="3978406"/>
            <a:ext cx="1269899" cy="230832"/>
          </a:xfrm>
          <a:prstGeom prst="rect">
            <a:avLst/>
          </a:prstGeom>
          <a:noFill/>
          <a:ln>
            <a:noFill/>
          </a:ln>
        </p:spPr>
        <p:txBody>
          <a:bodyPr wrap="none" rtlCol="0">
            <a:spAutoFit/>
          </a:bodyPr>
          <a:lstStyle/>
          <a:p>
            <a:r>
              <a:rPr lang="ja-JP" altLang="en-US" sz="900" u="sng" dirty="0">
                <a:latin typeface="BIZ UDPゴシック" panose="020B0400000000000000" pitchFamily="50" charset="-128"/>
                <a:ea typeface="BIZ UDPゴシック" panose="020B0400000000000000" pitchFamily="50" charset="-128"/>
              </a:rPr>
              <a:t>低廉な家賃のストック</a:t>
            </a:r>
          </a:p>
        </p:txBody>
      </p:sp>
      <p:sp>
        <p:nvSpPr>
          <p:cNvPr id="98" name="テキスト ボックス 97"/>
          <p:cNvSpPr txBox="1"/>
          <p:nvPr/>
        </p:nvSpPr>
        <p:spPr>
          <a:xfrm>
            <a:off x="9880917" y="4159066"/>
            <a:ext cx="1518831" cy="276999"/>
          </a:xfrm>
          <a:prstGeom prst="rect">
            <a:avLst/>
          </a:prstGeom>
          <a:noFill/>
        </p:spPr>
        <p:txBody>
          <a:bodyPr wrap="square" rtlCol="0">
            <a:spAutoFit/>
          </a:bodyPr>
          <a:lstStyle/>
          <a:p>
            <a:pPr algn="r"/>
            <a:r>
              <a:rPr lang="ja-JP" altLang="en-US" sz="1050">
                <a:latin typeface="BIZ UDPゴシック" panose="020B0400000000000000" pitchFamily="50" charset="-128"/>
                <a:ea typeface="BIZ UDPゴシック" panose="020B0400000000000000" pitchFamily="50" charset="-128"/>
              </a:rPr>
              <a:t>約</a:t>
            </a:r>
            <a:r>
              <a:rPr lang="en-US" altLang="ja-JP" sz="1200">
                <a:latin typeface="BIZ UDPゴシック" panose="020B0400000000000000" pitchFamily="50" charset="-128"/>
                <a:ea typeface="BIZ UDPゴシック" panose="020B0400000000000000" pitchFamily="50" charset="-128"/>
              </a:rPr>
              <a:t>21.9</a:t>
            </a:r>
            <a:r>
              <a:rPr lang="ja-JP" altLang="en-US" sz="1050">
                <a:latin typeface="BIZ UDPゴシック" panose="020B0400000000000000" pitchFamily="50" charset="-128"/>
                <a:ea typeface="BIZ UDPゴシック" panose="020B0400000000000000" pitchFamily="50" charset="-128"/>
              </a:rPr>
              <a:t>万戸</a:t>
            </a:r>
            <a:endParaRPr lang="en-US" altLang="ja-JP" sz="1050">
              <a:latin typeface="BIZ UDPゴシック" panose="020B0400000000000000" pitchFamily="50" charset="-128"/>
              <a:ea typeface="BIZ UDPゴシック" panose="020B0400000000000000" pitchFamily="50" charset="-128"/>
            </a:endParaRPr>
          </a:p>
        </p:txBody>
      </p:sp>
      <p:sp>
        <p:nvSpPr>
          <p:cNvPr id="99" name="フリーフォーム 98"/>
          <p:cNvSpPr/>
          <p:nvPr/>
        </p:nvSpPr>
        <p:spPr>
          <a:xfrm flipH="1" flipV="1">
            <a:off x="8760601" y="4396227"/>
            <a:ext cx="861507" cy="139815"/>
          </a:xfrm>
          <a:custGeom>
            <a:avLst/>
            <a:gdLst>
              <a:gd name="connsiteX0" fmla="*/ 0 w 537882"/>
              <a:gd name="connsiteY0" fmla="*/ 0 h 1358153"/>
              <a:gd name="connsiteX1" fmla="*/ 282388 w 537882"/>
              <a:gd name="connsiteY1" fmla="*/ 0 h 1358153"/>
              <a:gd name="connsiteX2" fmla="*/ 282388 w 537882"/>
              <a:gd name="connsiteY2" fmla="*/ 1358153 h 1358153"/>
              <a:gd name="connsiteX3" fmla="*/ 537882 w 537882"/>
              <a:gd name="connsiteY3" fmla="*/ 1358153 h 1358153"/>
            </a:gdLst>
            <a:ahLst/>
            <a:cxnLst>
              <a:cxn ang="0">
                <a:pos x="connsiteX0" y="connsiteY0"/>
              </a:cxn>
              <a:cxn ang="0">
                <a:pos x="connsiteX1" y="connsiteY1"/>
              </a:cxn>
              <a:cxn ang="0">
                <a:pos x="connsiteX2" y="connsiteY2"/>
              </a:cxn>
              <a:cxn ang="0">
                <a:pos x="connsiteX3" y="connsiteY3"/>
              </a:cxn>
            </a:cxnLst>
            <a:rect l="l" t="t" r="r" b="b"/>
            <a:pathLst>
              <a:path w="537882" h="1358153">
                <a:moveTo>
                  <a:pt x="0" y="0"/>
                </a:moveTo>
                <a:lnTo>
                  <a:pt x="282388" y="0"/>
                </a:lnTo>
                <a:lnTo>
                  <a:pt x="282388" y="1358153"/>
                </a:lnTo>
                <a:lnTo>
                  <a:pt x="537882" y="1358153"/>
                </a:lnTo>
              </a:path>
            </a:pathLst>
          </a:custGeom>
          <a:noFill/>
          <a:ln w="38100">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100" name="楕円 99"/>
          <p:cNvSpPr/>
          <p:nvPr/>
        </p:nvSpPr>
        <p:spPr>
          <a:xfrm>
            <a:off x="8967624" y="4293449"/>
            <a:ext cx="464592" cy="381399"/>
          </a:xfrm>
          <a:prstGeom prst="ellipse">
            <a:avLst/>
          </a:prstGeom>
          <a:solidFill>
            <a:schemeClr val="accent1">
              <a:lumMod val="40000"/>
              <a:lumOff val="6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700">
                <a:solidFill>
                  <a:schemeClr val="tx1"/>
                </a:solidFill>
                <a:latin typeface="BIZ UDPゴシック" panose="020B0400000000000000" pitchFamily="50" charset="-128"/>
                <a:ea typeface="BIZ UDPゴシック" panose="020B0400000000000000" pitchFamily="50" charset="-128"/>
              </a:rPr>
              <a:t>住宅</a:t>
            </a:r>
            <a:r>
              <a:rPr lang="en-US" altLang="ja-JP" sz="700">
                <a:solidFill>
                  <a:schemeClr val="tx1"/>
                </a:solidFill>
                <a:latin typeface="BIZ UDPゴシック" panose="020B0400000000000000" pitchFamily="50" charset="-128"/>
                <a:ea typeface="BIZ UDPゴシック" panose="020B0400000000000000" pitchFamily="50" charset="-128"/>
              </a:rPr>
              <a:t>SN</a:t>
            </a:r>
            <a:r>
              <a:rPr lang="ja-JP" altLang="en-US" sz="700">
                <a:solidFill>
                  <a:schemeClr val="tx1"/>
                </a:solidFill>
                <a:latin typeface="BIZ UDPゴシック" panose="020B0400000000000000" pitchFamily="50" charset="-128"/>
                <a:ea typeface="BIZ UDPゴシック" panose="020B0400000000000000" pitchFamily="50" charset="-128"/>
              </a:rPr>
              <a:t>を</a:t>
            </a:r>
            <a:endParaRPr lang="en-US" altLang="ja-JP" sz="700">
              <a:solidFill>
                <a:schemeClr val="tx1"/>
              </a:solidFill>
              <a:latin typeface="BIZ UDPゴシック" panose="020B0400000000000000" pitchFamily="50" charset="-128"/>
              <a:ea typeface="BIZ UDPゴシック" panose="020B0400000000000000" pitchFamily="50" charset="-128"/>
            </a:endParaRPr>
          </a:p>
          <a:p>
            <a:pPr algn="ctr"/>
            <a:r>
              <a:rPr lang="ja-JP" altLang="en-US" sz="700">
                <a:solidFill>
                  <a:schemeClr val="tx1"/>
                </a:solidFill>
                <a:latin typeface="BIZ UDPゴシック" panose="020B0400000000000000" pitchFamily="50" charset="-128"/>
                <a:ea typeface="BIZ UDPゴシック" panose="020B0400000000000000" pitchFamily="50" charset="-128"/>
              </a:rPr>
              <a:t>確保</a:t>
            </a:r>
          </a:p>
        </p:txBody>
      </p:sp>
      <p:sp>
        <p:nvSpPr>
          <p:cNvPr id="76" name="テキスト ボックス 75"/>
          <p:cNvSpPr txBox="1"/>
          <p:nvPr/>
        </p:nvSpPr>
        <p:spPr>
          <a:xfrm>
            <a:off x="727007" y="2476782"/>
            <a:ext cx="2142961" cy="307777"/>
          </a:xfrm>
          <a:prstGeom prst="rect">
            <a:avLst/>
          </a:prstGeom>
          <a:noFill/>
        </p:spPr>
        <p:txBody>
          <a:bodyPr wrap="square" rtlCol="0">
            <a:spAutoFit/>
          </a:bodyPr>
          <a:lstStyle/>
          <a:p>
            <a:r>
              <a:rPr lang="ja-JP" altLang="en-US" sz="1100" dirty="0">
                <a:latin typeface="BIZ UDPゴシック" panose="020B0400000000000000" pitchFamily="50" charset="-128"/>
                <a:ea typeface="BIZ UDPゴシック" panose="020B0400000000000000" pitchFamily="50" charset="-128"/>
              </a:rPr>
              <a:t>公的賃貸　約</a:t>
            </a:r>
            <a:r>
              <a:rPr lang="ja-JP" altLang="en-US" sz="1400" dirty="0">
                <a:latin typeface="BIZ UDPゴシック" panose="020B0400000000000000" pitchFamily="50" charset="-128"/>
                <a:ea typeface="BIZ UDPゴシック" panose="020B0400000000000000" pitchFamily="50" charset="-128"/>
              </a:rPr>
              <a:t>４</a:t>
            </a:r>
            <a:r>
              <a:rPr lang="en-US" altLang="ja-JP" sz="1400" dirty="0">
                <a:latin typeface="BIZ UDPゴシック" panose="020B0400000000000000" pitchFamily="50" charset="-128"/>
                <a:ea typeface="BIZ UDPゴシック" panose="020B0400000000000000" pitchFamily="50" charset="-128"/>
              </a:rPr>
              <a:t>1.4</a:t>
            </a:r>
            <a:r>
              <a:rPr lang="ja-JP" altLang="en-US" sz="1100" dirty="0">
                <a:latin typeface="BIZ UDPゴシック" panose="020B0400000000000000" pitchFamily="50" charset="-128"/>
                <a:ea typeface="BIZ UDPゴシック" panose="020B0400000000000000" pitchFamily="50" charset="-128"/>
              </a:rPr>
              <a:t>万戸</a:t>
            </a:r>
            <a:endParaRPr lang="en-US" altLang="ja-JP" sz="1100" dirty="0">
              <a:latin typeface="BIZ UDPゴシック" panose="020B0400000000000000" pitchFamily="50" charset="-128"/>
              <a:ea typeface="BIZ UDPゴシック" panose="020B0400000000000000" pitchFamily="50" charset="-128"/>
            </a:endParaRPr>
          </a:p>
        </p:txBody>
      </p:sp>
      <p:sp>
        <p:nvSpPr>
          <p:cNvPr id="91" name="下矢印 90"/>
          <p:cNvSpPr/>
          <p:nvPr/>
        </p:nvSpPr>
        <p:spPr>
          <a:xfrm>
            <a:off x="1387874" y="2874399"/>
            <a:ext cx="554270" cy="279496"/>
          </a:xfrm>
          <a:prstGeom prst="downArrow">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74" name="フリーフォーム 73"/>
          <p:cNvSpPr/>
          <p:nvPr/>
        </p:nvSpPr>
        <p:spPr>
          <a:xfrm flipH="1" flipV="1">
            <a:off x="2502504" y="4413338"/>
            <a:ext cx="873625" cy="201231"/>
          </a:xfrm>
          <a:custGeom>
            <a:avLst/>
            <a:gdLst>
              <a:gd name="connsiteX0" fmla="*/ 0 w 537882"/>
              <a:gd name="connsiteY0" fmla="*/ 0 h 1358153"/>
              <a:gd name="connsiteX1" fmla="*/ 282388 w 537882"/>
              <a:gd name="connsiteY1" fmla="*/ 0 h 1358153"/>
              <a:gd name="connsiteX2" fmla="*/ 282388 w 537882"/>
              <a:gd name="connsiteY2" fmla="*/ 1358153 h 1358153"/>
              <a:gd name="connsiteX3" fmla="*/ 537882 w 537882"/>
              <a:gd name="connsiteY3" fmla="*/ 1358153 h 1358153"/>
            </a:gdLst>
            <a:ahLst/>
            <a:cxnLst>
              <a:cxn ang="0">
                <a:pos x="connsiteX0" y="connsiteY0"/>
              </a:cxn>
              <a:cxn ang="0">
                <a:pos x="connsiteX1" y="connsiteY1"/>
              </a:cxn>
              <a:cxn ang="0">
                <a:pos x="connsiteX2" y="connsiteY2"/>
              </a:cxn>
              <a:cxn ang="0">
                <a:pos x="connsiteX3" y="connsiteY3"/>
              </a:cxn>
            </a:cxnLst>
            <a:rect l="l" t="t" r="r" b="b"/>
            <a:pathLst>
              <a:path w="537882" h="1358153">
                <a:moveTo>
                  <a:pt x="0" y="0"/>
                </a:moveTo>
                <a:lnTo>
                  <a:pt x="282388" y="0"/>
                </a:lnTo>
                <a:lnTo>
                  <a:pt x="282388" y="1358153"/>
                </a:lnTo>
                <a:lnTo>
                  <a:pt x="537882" y="1358153"/>
                </a:lnTo>
              </a:path>
            </a:pathLst>
          </a:custGeom>
          <a:noFill/>
          <a:ln w="38100">
            <a:headEnd type="arrow"/>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124" name="楕円 123"/>
          <p:cNvSpPr/>
          <p:nvPr/>
        </p:nvSpPr>
        <p:spPr>
          <a:xfrm>
            <a:off x="2720008" y="4339149"/>
            <a:ext cx="439464" cy="381399"/>
          </a:xfrm>
          <a:prstGeom prst="ellipse">
            <a:avLst/>
          </a:prstGeom>
          <a:solidFill>
            <a:schemeClr val="accent1">
              <a:lumMod val="40000"/>
              <a:lumOff val="6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ja-JP" altLang="en-US" sz="1100">
                <a:solidFill>
                  <a:schemeClr val="tx1"/>
                </a:solidFill>
                <a:latin typeface="BIZ UDPゴシック" panose="020B0400000000000000" pitchFamily="50" charset="-128"/>
                <a:ea typeface="BIZ UDPゴシック" panose="020B0400000000000000" pitchFamily="50" charset="-128"/>
              </a:rPr>
              <a:t>充足</a:t>
            </a:r>
          </a:p>
        </p:txBody>
      </p:sp>
      <p:sp>
        <p:nvSpPr>
          <p:cNvPr id="54" name="テキスト ボックス 53"/>
          <p:cNvSpPr txBox="1"/>
          <p:nvPr/>
        </p:nvSpPr>
        <p:spPr>
          <a:xfrm>
            <a:off x="3935894" y="2131684"/>
            <a:ext cx="4243802" cy="261610"/>
          </a:xfrm>
          <a:prstGeom prst="rect">
            <a:avLst/>
          </a:prstGeom>
          <a:solidFill>
            <a:schemeClr val="accent4">
              <a:lumMod val="40000"/>
              <a:lumOff val="60000"/>
            </a:schemeClr>
          </a:solid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大阪府の将来人口も同期間に▲</a:t>
            </a:r>
            <a:r>
              <a:rPr lang="en-US" altLang="ja-JP" sz="1100" dirty="0">
                <a:latin typeface="BIZ UDPゴシック" panose="020B0400000000000000" pitchFamily="50" charset="-128"/>
                <a:ea typeface="BIZ UDPゴシック" panose="020B0400000000000000" pitchFamily="50" charset="-128"/>
              </a:rPr>
              <a:t>20</a:t>
            </a:r>
            <a:r>
              <a:rPr lang="ja-JP" altLang="en-US" sz="1100" dirty="0">
                <a:latin typeface="BIZ UDPゴシック" panose="020B0400000000000000" pitchFamily="50" charset="-128"/>
                <a:ea typeface="BIZ UDPゴシック" panose="020B0400000000000000" pitchFamily="50" charset="-128"/>
              </a:rPr>
              <a:t>％と推計</a:t>
            </a:r>
            <a:endParaRPr lang="en-US" altLang="ja-JP" sz="1100" baseline="30000" dirty="0">
              <a:latin typeface="BIZ UDPゴシック" panose="020B0400000000000000" pitchFamily="50" charset="-128"/>
              <a:ea typeface="BIZ UDPゴシック" panose="020B0400000000000000" pitchFamily="50" charset="-128"/>
            </a:endParaRPr>
          </a:p>
        </p:txBody>
      </p:sp>
      <p:grpSp>
        <p:nvGrpSpPr>
          <p:cNvPr id="3" name="グループ化 2"/>
          <p:cNvGrpSpPr/>
          <p:nvPr/>
        </p:nvGrpSpPr>
        <p:grpSpPr>
          <a:xfrm>
            <a:off x="649264" y="4605132"/>
            <a:ext cx="1858791" cy="444929"/>
            <a:chOff x="300831" y="5193047"/>
            <a:chExt cx="1858791" cy="444929"/>
          </a:xfrm>
        </p:grpSpPr>
        <p:sp>
          <p:nvSpPr>
            <p:cNvPr id="52" name="テキスト ボックス 51"/>
            <p:cNvSpPr txBox="1"/>
            <p:nvPr/>
          </p:nvSpPr>
          <p:spPr>
            <a:xfrm>
              <a:off x="300831" y="5193047"/>
              <a:ext cx="1801184" cy="230832"/>
            </a:xfrm>
            <a:prstGeom prst="rect">
              <a:avLst/>
            </a:prstGeom>
            <a:noFill/>
          </p:spPr>
          <p:txBody>
            <a:bodyPr wrap="square" rtlCol="0">
              <a:spAutoFit/>
            </a:bodyPr>
            <a:lstStyle/>
            <a:p>
              <a:pPr algn="ctr"/>
              <a:r>
                <a:rPr lang="ja-JP" altLang="en-US" sz="900" u="sng">
                  <a:latin typeface="BIZ UDPゴシック" panose="020B0400000000000000" pitchFamily="50" charset="-128"/>
                  <a:ea typeface="BIZ UDPゴシック" panose="020B0400000000000000" pitchFamily="50" charset="-128"/>
                </a:rPr>
                <a:t>中堅所得者向け（</a:t>
              </a:r>
              <a:r>
                <a:rPr lang="en-US" altLang="ja-JP" sz="900" u="sng">
                  <a:latin typeface="BIZ UDPゴシック" panose="020B0400000000000000" pitchFamily="50" charset="-128"/>
                  <a:ea typeface="BIZ UDPゴシック" panose="020B0400000000000000" pitchFamily="50" charset="-128"/>
                </a:rPr>
                <a:t>UR</a:t>
              </a:r>
              <a:r>
                <a:rPr lang="ja-JP" altLang="en-US" sz="900" u="sng">
                  <a:latin typeface="BIZ UDPゴシック" panose="020B0400000000000000" pitchFamily="50" charset="-128"/>
                  <a:ea typeface="BIZ UDPゴシック" panose="020B0400000000000000" pitchFamily="50" charset="-128"/>
                </a:rPr>
                <a:t>・公社）</a:t>
              </a:r>
              <a:endParaRPr lang="en-US" altLang="ja-JP" sz="900" u="sng">
                <a:latin typeface="BIZ UDPゴシック" panose="020B0400000000000000" pitchFamily="50" charset="-128"/>
                <a:ea typeface="BIZ UDPゴシック" panose="020B0400000000000000" pitchFamily="50" charset="-128"/>
              </a:endParaRPr>
            </a:p>
          </p:txBody>
        </p:sp>
        <p:sp>
          <p:nvSpPr>
            <p:cNvPr id="57" name="テキスト ボックス 56"/>
            <p:cNvSpPr txBox="1"/>
            <p:nvPr/>
          </p:nvSpPr>
          <p:spPr>
            <a:xfrm>
              <a:off x="1079481" y="5360977"/>
              <a:ext cx="1080141" cy="276999"/>
            </a:xfrm>
            <a:prstGeom prst="rect">
              <a:avLst/>
            </a:prstGeom>
            <a:noFill/>
          </p:spPr>
          <p:txBody>
            <a:bodyPr wrap="square" rtlCol="0">
              <a:spAutoFit/>
            </a:bodyPr>
            <a:lstStyle/>
            <a:p>
              <a:r>
                <a:rPr lang="ja-JP" altLang="en-US" sz="1050">
                  <a:latin typeface="BIZ UDPゴシック" panose="020B0400000000000000" pitchFamily="50" charset="-128"/>
                  <a:ea typeface="BIZ UDPゴシック" panose="020B0400000000000000" pitchFamily="50" charset="-128"/>
                </a:rPr>
                <a:t>約</a:t>
              </a:r>
              <a:r>
                <a:rPr lang="en-US" altLang="ja-JP" sz="1200">
                  <a:latin typeface="BIZ UDPゴシック" panose="020B0400000000000000" pitchFamily="50" charset="-128"/>
                  <a:ea typeface="BIZ UDPゴシック" panose="020B0400000000000000" pitchFamily="50" charset="-128"/>
                </a:rPr>
                <a:t>9.1</a:t>
              </a:r>
              <a:r>
                <a:rPr lang="ja-JP" altLang="en-US" sz="1050">
                  <a:latin typeface="BIZ UDPゴシック" panose="020B0400000000000000" pitchFamily="50" charset="-128"/>
                  <a:ea typeface="BIZ UDPゴシック" panose="020B0400000000000000" pitchFamily="50" charset="-128"/>
                </a:rPr>
                <a:t>万戸</a:t>
              </a:r>
              <a:endParaRPr lang="en-US" altLang="ja-JP" sz="1050">
                <a:latin typeface="BIZ UDPゴシック" panose="020B0400000000000000" pitchFamily="50" charset="-128"/>
                <a:ea typeface="BIZ UDPゴシック" panose="020B0400000000000000" pitchFamily="50" charset="-128"/>
              </a:endParaRPr>
            </a:p>
          </p:txBody>
        </p:sp>
      </p:grpSp>
      <p:grpSp>
        <p:nvGrpSpPr>
          <p:cNvPr id="65" name="グループ化 64"/>
          <p:cNvGrpSpPr/>
          <p:nvPr/>
        </p:nvGrpSpPr>
        <p:grpSpPr>
          <a:xfrm>
            <a:off x="9710842" y="4701211"/>
            <a:ext cx="1804168" cy="488036"/>
            <a:chOff x="359517" y="5341629"/>
            <a:chExt cx="1804168" cy="488036"/>
          </a:xfrm>
        </p:grpSpPr>
        <p:sp>
          <p:nvSpPr>
            <p:cNvPr id="73" name="テキスト ボックス 72"/>
            <p:cNvSpPr txBox="1"/>
            <p:nvPr/>
          </p:nvSpPr>
          <p:spPr>
            <a:xfrm>
              <a:off x="359517" y="5341629"/>
              <a:ext cx="1801184" cy="230832"/>
            </a:xfrm>
            <a:prstGeom prst="rect">
              <a:avLst/>
            </a:prstGeom>
            <a:noFill/>
          </p:spPr>
          <p:txBody>
            <a:bodyPr wrap="square" rtlCol="0">
              <a:spAutoFit/>
            </a:bodyPr>
            <a:lstStyle/>
            <a:p>
              <a:pPr algn="ctr"/>
              <a:r>
                <a:rPr lang="ja-JP" altLang="en-US" sz="900" u="sng">
                  <a:latin typeface="BIZ UDPゴシック" panose="020B0400000000000000" pitchFamily="50" charset="-128"/>
                  <a:ea typeface="BIZ UDPゴシック" panose="020B0400000000000000" pitchFamily="50" charset="-128"/>
                </a:rPr>
                <a:t>中堅所得者向け（</a:t>
              </a:r>
              <a:r>
                <a:rPr lang="en-US" altLang="ja-JP" sz="900" u="sng">
                  <a:latin typeface="BIZ UDPゴシック" panose="020B0400000000000000" pitchFamily="50" charset="-128"/>
                  <a:ea typeface="BIZ UDPゴシック" panose="020B0400000000000000" pitchFamily="50" charset="-128"/>
                </a:rPr>
                <a:t>UR</a:t>
              </a:r>
              <a:r>
                <a:rPr lang="ja-JP" altLang="en-US" sz="900" u="sng">
                  <a:latin typeface="BIZ UDPゴシック" panose="020B0400000000000000" pitchFamily="50" charset="-128"/>
                  <a:ea typeface="BIZ UDPゴシック" panose="020B0400000000000000" pitchFamily="50" charset="-128"/>
                </a:rPr>
                <a:t>・公社）</a:t>
              </a:r>
              <a:endParaRPr lang="en-US" altLang="ja-JP" sz="900" u="sng">
                <a:latin typeface="BIZ UDPゴシック" panose="020B0400000000000000" pitchFamily="50" charset="-128"/>
                <a:ea typeface="BIZ UDPゴシック" panose="020B0400000000000000" pitchFamily="50" charset="-128"/>
              </a:endParaRPr>
            </a:p>
          </p:txBody>
        </p:sp>
        <p:sp>
          <p:nvSpPr>
            <p:cNvPr id="80" name="テキスト ボックス 79"/>
            <p:cNvSpPr txBox="1"/>
            <p:nvPr/>
          </p:nvSpPr>
          <p:spPr>
            <a:xfrm>
              <a:off x="1083544" y="5552666"/>
              <a:ext cx="1080141" cy="276999"/>
            </a:xfrm>
            <a:prstGeom prst="rect">
              <a:avLst/>
            </a:prstGeom>
            <a:noFill/>
          </p:spPr>
          <p:txBody>
            <a:bodyPr wrap="square" rtlCol="0">
              <a:spAutoFit/>
            </a:bodyPr>
            <a:lstStyle/>
            <a:p>
              <a:r>
                <a:rPr lang="ja-JP" altLang="en-US" sz="1050">
                  <a:latin typeface="BIZ UDPゴシック" panose="020B0400000000000000" pitchFamily="50" charset="-128"/>
                  <a:ea typeface="BIZ UDPゴシック" panose="020B0400000000000000" pitchFamily="50" charset="-128"/>
                </a:rPr>
                <a:t>約</a:t>
              </a:r>
              <a:r>
                <a:rPr lang="en-US" altLang="ja-JP" sz="1200">
                  <a:latin typeface="BIZ UDPゴシック" panose="020B0400000000000000" pitchFamily="50" charset="-128"/>
                  <a:ea typeface="BIZ UDPゴシック" panose="020B0400000000000000" pitchFamily="50" charset="-128"/>
                </a:rPr>
                <a:t>9.1</a:t>
              </a:r>
              <a:r>
                <a:rPr lang="ja-JP" altLang="en-US" sz="1050">
                  <a:latin typeface="BIZ UDPゴシック" panose="020B0400000000000000" pitchFamily="50" charset="-128"/>
                  <a:ea typeface="BIZ UDPゴシック" panose="020B0400000000000000" pitchFamily="50" charset="-128"/>
                </a:rPr>
                <a:t>万戸</a:t>
              </a:r>
              <a:endParaRPr lang="en-US" altLang="ja-JP" sz="1050">
                <a:latin typeface="BIZ UDPゴシック" panose="020B0400000000000000" pitchFamily="50" charset="-128"/>
                <a:ea typeface="BIZ UDPゴシック" panose="020B0400000000000000" pitchFamily="50" charset="-128"/>
              </a:endParaRPr>
            </a:p>
          </p:txBody>
        </p:sp>
      </p:grpSp>
      <p:sp>
        <p:nvSpPr>
          <p:cNvPr id="90" name="テキスト ボックス 89"/>
          <p:cNvSpPr txBox="1"/>
          <p:nvPr/>
        </p:nvSpPr>
        <p:spPr>
          <a:xfrm>
            <a:off x="5984761" y="2836547"/>
            <a:ext cx="1189023" cy="261610"/>
          </a:xfrm>
          <a:prstGeom prst="rect">
            <a:avLst/>
          </a:prstGeom>
          <a:no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8</a:t>
            </a:r>
            <a:r>
              <a:rPr lang="ja-JP" altLang="en-US" sz="1100" dirty="0">
                <a:latin typeface="BIZ UDPゴシック" panose="020B0400000000000000" pitchFamily="50" charset="-128"/>
                <a:ea typeface="BIZ UDPゴシック" panose="020B0400000000000000" pitchFamily="50" charset="-128"/>
              </a:rPr>
              <a:t>％</a:t>
            </a:r>
            <a:r>
              <a:rPr lang="ja-JP" altLang="en-US" sz="700" dirty="0">
                <a:latin typeface="BIZ UDPゴシック" panose="020B0400000000000000" pitchFamily="50" charset="-128"/>
                <a:ea typeface="BIZ UDPゴシック" panose="020B0400000000000000" pitchFamily="50" charset="-128"/>
              </a:rPr>
              <a:t>（</a:t>
            </a:r>
            <a:r>
              <a:rPr lang="en-US" altLang="ja-JP" sz="700" dirty="0">
                <a:latin typeface="BIZ UDPゴシック" panose="020B0400000000000000" pitchFamily="50" charset="-128"/>
                <a:ea typeface="BIZ UDPゴシック" panose="020B0400000000000000" pitchFamily="50" charset="-128"/>
              </a:rPr>
              <a:t>2020</a:t>
            </a:r>
            <a:r>
              <a:rPr lang="ja-JP" altLang="en-US" sz="700" dirty="0">
                <a:latin typeface="BIZ UDPゴシック" panose="020B0400000000000000" pitchFamily="50" charset="-128"/>
                <a:ea typeface="BIZ UDPゴシック" panose="020B0400000000000000" pitchFamily="50" charset="-128"/>
              </a:rPr>
              <a:t>比）</a:t>
            </a:r>
            <a:endParaRPr lang="en-US" altLang="ja-JP" sz="1100" dirty="0">
              <a:latin typeface="BIZ UDPゴシック" panose="020B0400000000000000" pitchFamily="50" charset="-128"/>
              <a:ea typeface="BIZ UDPゴシック" panose="020B0400000000000000" pitchFamily="50" charset="-128"/>
            </a:endParaRPr>
          </a:p>
        </p:txBody>
      </p:sp>
      <p:sp>
        <p:nvSpPr>
          <p:cNvPr id="101" name="テキスト ボックス 100"/>
          <p:cNvSpPr txBox="1"/>
          <p:nvPr/>
        </p:nvSpPr>
        <p:spPr>
          <a:xfrm>
            <a:off x="6103581" y="4177148"/>
            <a:ext cx="1247614" cy="261610"/>
          </a:xfrm>
          <a:prstGeom prst="rect">
            <a:avLst/>
          </a:prstGeom>
          <a:noFill/>
        </p:spPr>
        <p:txBody>
          <a:bodyPr wrap="square" rtlCol="0">
            <a:spAutoFit/>
          </a:bodyPr>
          <a:lstStyle/>
          <a:p>
            <a:pPr algn="ct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22</a:t>
            </a:r>
            <a:r>
              <a:rPr lang="ja-JP" altLang="en-US" sz="11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 </a:t>
            </a:r>
            <a:r>
              <a:rPr lang="ja-JP" altLang="en-US" sz="700" dirty="0">
                <a:latin typeface="BIZ UDPゴシック" panose="020B0400000000000000" pitchFamily="50" charset="-128"/>
                <a:ea typeface="BIZ UDPゴシック" panose="020B0400000000000000" pitchFamily="50" charset="-128"/>
              </a:rPr>
              <a:t>（</a:t>
            </a:r>
            <a:r>
              <a:rPr lang="en-US" altLang="ja-JP" sz="700" dirty="0">
                <a:latin typeface="BIZ UDPゴシック" panose="020B0400000000000000" pitchFamily="50" charset="-128"/>
                <a:ea typeface="BIZ UDPゴシック" panose="020B0400000000000000" pitchFamily="50" charset="-128"/>
              </a:rPr>
              <a:t>2020</a:t>
            </a:r>
            <a:r>
              <a:rPr lang="ja-JP" altLang="en-US" sz="700" dirty="0">
                <a:latin typeface="BIZ UDPゴシック" panose="020B0400000000000000" pitchFamily="50" charset="-128"/>
                <a:ea typeface="BIZ UDPゴシック" panose="020B0400000000000000" pitchFamily="50" charset="-128"/>
              </a:rPr>
              <a:t>比）</a:t>
            </a:r>
            <a:endParaRPr lang="en-US" altLang="ja-JP" sz="1100" baseline="30000" dirty="0">
              <a:latin typeface="BIZ UDPゴシック" panose="020B0400000000000000" pitchFamily="50" charset="-128"/>
              <a:ea typeface="BIZ UDPゴシック" panose="020B0400000000000000" pitchFamily="50" charset="-128"/>
            </a:endParaRPr>
          </a:p>
        </p:txBody>
      </p:sp>
      <p:sp>
        <p:nvSpPr>
          <p:cNvPr id="104" name="テキスト ボックス 103"/>
          <p:cNvSpPr txBox="1"/>
          <p:nvPr/>
        </p:nvSpPr>
        <p:spPr>
          <a:xfrm>
            <a:off x="9597567" y="2932283"/>
            <a:ext cx="1971237" cy="353943"/>
          </a:xfrm>
          <a:prstGeom prst="rect">
            <a:avLst/>
          </a:prstGeom>
          <a:solidFill>
            <a:schemeClr val="bg1"/>
          </a:solidFill>
          <a:ln>
            <a:noFill/>
          </a:ln>
        </p:spPr>
        <p:txBody>
          <a:bodyPr wrap="square" rtlCol="0" anchor="ctr">
            <a:spAutoFit/>
          </a:bodyPr>
          <a:lstStyle/>
          <a:p>
            <a:pPr algn="ctr"/>
            <a:endParaRPr lang="en-US" altLang="ja-JP" sz="300">
              <a:latin typeface="BIZ UDPゴシック" panose="020B0400000000000000" pitchFamily="50" charset="-128"/>
              <a:ea typeface="BIZ UDPゴシック" panose="020B0400000000000000" pitchFamily="50" charset="-128"/>
            </a:endParaRPr>
          </a:p>
          <a:p>
            <a:pPr algn="ctr"/>
            <a:r>
              <a:rPr lang="ja-JP" altLang="en-US" sz="1100">
                <a:latin typeface="BIZ UDPゴシック" panose="020B0400000000000000" pitchFamily="50" charset="-128"/>
                <a:ea typeface="BIZ UDPゴシック" panose="020B0400000000000000" pitchFamily="50" charset="-128"/>
              </a:rPr>
              <a:t>公的賃貸住宅ストック数</a:t>
            </a:r>
            <a:endParaRPr lang="en-US" altLang="ja-JP" sz="1100">
              <a:latin typeface="BIZ UDPゴシック" panose="020B0400000000000000" pitchFamily="50" charset="-128"/>
              <a:ea typeface="BIZ UDPゴシック" panose="020B0400000000000000" pitchFamily="50" charset="-128"/>
            </a:endParaRPr>
          </a:p>
          <a:p>
            <a:pPr algn="ctr"/>
            <a:endParaRPr lang="ja-JP" altLang="en-US" sz="300">
              <a:latin typeface="BIZ UDPゴシック" panose="020B0400000000000000" pitchFamily="50" charset="-128"/>
              <a:ea typeface="BIZ UDPゴシック" panose="020B0400000000000000" pitchFamily="50" charset="-128"/>
            </a:endParaRPr>
          </a:p>
        </p:txBody>
      </p:sp>
      <p:sp>
        <p:nvSpPr>
          <p:cNvPr id="105" name="テキスト ボックス 104"/>
          <p:cNvSpPr txBox="1"/>
          <p:nvPr/>
        </p:nvSpPr>
        <p:spPr>
          <a:xfrm>
            <a:off x="9669494" y="3568769"/>
            <a:ext cx="1870656" cy="293478"/>
          </a:xfrm>
          <a:prstGeom prst="rect">
            <a:avLst/>
          </a:prstGeom>
          <a:noFill/>
        </p:spPr>
        <p:txBody>
          <a:bodyPr wrap="square" rtlCol="0">
            <a:spAutoFit/>
          </a:bodyPr>
          <a:lstStyle/>
          <a:p>
            <a:pPr algn="r">
              <a:lnSpc>
                <a:spcPct val="150000"/>
              </a:lnSpc>
            </a:pPr>
            <a:r>
              <a:rPr lang="ja-JP" altLang="en-US" sz="500">
                <a:latin typeface="BIZ UDPゴシック" panose="020B0400000000000000" pitchFamily="50" charset="-128"/>
                <a:ea typeface="BIZ UDPゴシック" panose="020B0400000000000000" pitchFamily="50" charset="-128"/>
              </a:rPr>
              <a:t>（</a:t>
            </a:r>
            <a:r>
              <a:rPr lang="en-US" altLang="ja-JP" sz="800">
                <a:latin typeface="BIZ UDPゴシック" panose="020B0400000000000000" pitchFamily="50" charset="-128"/>
                <a:ea typeface="BIZ UDPゴシック" panose="020B0400000000000000" pitchFamily="50" charset="-128"/>
              </a:rPr>
              <a:t>2020</a:t>
            </a:r>
            <a:r>
              <a:rPr lang="ja-JP" altLang="en-US" sz="800">
                <a:latin typeface="BIZ UDPゴシック" panose="020B0400000000000000" pitchFamily="50" charset="-128"/>
                <a:ea typeface="BIZ UDPゴシック" panose="020B0400000000000000" pitchFamily="50" charset="-128"/>
              </a:rPr>
              <a:t>対比　</a:t>
            </a:r>
            <a:r>
              <a:rPr lang="ja-JP" altLang="en-US" sz="1000">
                <a:latin typeface="BIZ UDPゴシック" panose="020B0400000000000000" pitchFamily="50" charset="-128"/>
                <a:ea typeface="BIZ UDPゴシック" panose="020B0400000000000000" pitchFamily="50" charset="-128"/>
              </a:rPr>
              <a:t>▲</a:t>
            </a:r>
            <a:r>
              <a:rPr lang="en-US" altLang="ja-JP" sz="1000">
                <a:latin typeface="BIZ UDPゴシック" panose="020B0400000000000000" pitchFamily="50" charset="-128"/>
                <a:ea typeface="BIZ UDPゴシック" panose="020B0400000000000000" pitchFamily="50" charset="-128"/>
              </a:rPr>
              <a:t>21</a:t>
            </a:r>
            <a:r>
              <a:rPr lang="ja-JP" altLang="en-US" sz="1000">
                <a:latin typeface="BIZ UDPゴシック" panose="020B0400000000000000" pitchFamily="50" charset="-128"/>
                <a:ea typeface="BIZ UDPゴシック" panose="020B0400000000000000" pitchFamily="50" charset="-128"/>
              </a:rPr>
              <a:t>％</a:t>
            </a:r>
            <a:r>
              <a:rPr lang="ja-JP" altLang="en-US" sz="500">
                <a:latin typeface="BIZ UDPゴシック" panose="020B0400000000000000" pitchFamily="50" charset="-128"/>
                <a:ea typeface="BIZ UDPゴシック" panose="020B0400000000000000" pitchFamily="50" charset="-128"/>
              </a:rPr>
              <a:t>）</a:t>
            </a:r>
            <a:endParaRPr lang="en-US" altLang="ja-JP" sz="500">
              <a:latin typeface="BIZ UDPゴシック" panose="020B0400000000000000" pitchFamily="50" charset="-128"/>
              <a:ea typeface="BIZ UDPゴシック" panose="020B0400000000000000" pitchFamily="50" charset="-128"/>
            </a:endParaRPr>
          </a:p>
        </p:txBody>
      </p:sp>
      <p:sp>
        <p:nvSpPr>
          <p:cNvPr id="64" name="テキスト ボックス 63"/>
          <p:cNvSpPr txBox="1"/>
          <p:nvPr/>
        </p:nvSpPr>
        <p:spPr>
          <a:xfrm>
            <a:off x="6051905" y="3454345"/>
            <a:ext cx="1195528" cy="276999"/>
          </a:xfrm>
          <a:prstGeom prst="rect">
            <a:avLst/>
          </a:prstGeom>
          <a:noFill/>
        </p:spPr>
        <p:txBody>
          <a:bodyPr wrap="square" rtlCol="0">
            <a:spAutoFit/>
          </a:bodyPr>
          <a:lstStyle/>
          <a:p>
            <a:pPr algn="ctr"/>
            <a:r>
              <a:rPr lang="en-US" altLang="ja-JP" sz="1200" b="1"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13</a:t>
            </a:r>
            <a:r>
              <a:rPr lang="ja-JP" altLang="en-US" sz="1100" dirty="0">
                <a:latin typeface="BIZ UDPゴシック" panose="020B0400000000000000" pitchFamily="50" charset="-128"/>
                <a:ea typeface="BIZ UDPゴシック" panose="020B0400000000000000" pitchFamily="50" charset="-128"/>
              </a:rPr>
              <a:t>％</a:t>
            </a:r>
            <a:r>
              <a:rPr lang="ja-JP" altLang="en-US" sz="800" dirty="0">
                <a:latin typeface="BIZ UDPゴシック" panose="020B0400000000000000" pitchFamily="50" charset="-128"/>
                <a:ea typeface="BIZ UDPゴシック" panose="020B0400000000000000" pitchFamily="50" charset="-128"/>
              </a:rPr>
              <a:t> </a:t>
            </a:r>
            <a:r>
              <a:rPr lang="ja-JP" altLang="en-US" sz="700" dirty="0">
                <a:latin typeface="BIZ UDPゴシック" panose="020B0400000000000000" pitchFamily="50" charset="-128"/>
                <a:ea typeface="BIZ UDPゴシック" panose="020B0400000000000000" pitchFamily="50" charset="-128"/>
              </a:rPr>
              <a:t>（</a:t>
            </a:r>
            <a:r>
              <a:rPr lang="en-US" altLang="ja-JP" sz="700" dirty="0">
                <a:latin typeface="BIZ UDPゴシック" panose="020B0400000000000000" pitchFamily="50" charset="-128"/>
                <a:ea typeface="BIZ UDPゴシック" panose="020B0400000000000000" pitchFamily="50" charset="-128"/>
              </a:rPr>
              <a:t>2020</a:t>
            </a:r>
            <a:r>
              <a:rPr lang="ja-JP" altLang="en-US" sz="700" dirty="0">
                <a:latin typeface="BIZ UDPゴシック" panose="020B0400000000000000" pitchFamily="50" charset="-128"/>
                <a:ea typeface="BIZ UDPゴシック" panose="020B0400000000000000" pitchFamily="50" charset="-128"/>
              </a:rPr>
              <a:t>比）</a:t>
            </a:r>
            <a:endParaRPr lang="en-US" altLang="ja-JP" sz="1100" baseline="30000" dirty="0">
              <a:latin typeface="BIZ UDPゴシック" panose="020B0400000000000000" pitchFamily="50" charset="-128"/>
              <a:ea typeface="BIZ UDPゴシック" panose="020B0400000000000000" pitchFamily="50" charset="-128"/>
            </a:endParaRPr>
          </a:p>
        </p:txBody>
      </p:sp>
      <p:sp>
        <p:nvSpPr>
          <p:cNvPr id="93" name="テキスト ボックス 92"/>
          <p:cNvSpPr txBox="1"/>
          <p:nvPr/>
        </p:nvSpPr>
        <p:spPr>
          <a:xfrm>
            <a:off x="9577826" y="4407733"/>
            <a:ext cx="1870656" cy="293478"/>
          </a:xfrm>
          <a:prstGeom prst="rect">
            <a:avLst/>
          </a:prstGeom>
          <a:noFill/>
        </p:spPr>
        <p:txBody>
          <a:bodyPr wrap="square" rtlCol="0">
            <a:spAutoFit/>
          </a:bodyPr>
          <a:lstStyle/>
          <a:p>
            <a:pPr algn="r">
              <a:lnSpc>
                <a:spcPct val="150000"/>
              </a:lnSpc>
            </a:pPr>
            <a:r>
              <a:rPr lang="ja-JP" altLang="en-US" sz="500">
                <a:latin typeface="BIZ UDPゴシック" panose="020B0400000000000000" pitchFamily="50" charset="-128"/>
                <a:ea typeface="BIZ UDPゴシック" panose="020B0400000000000000" pitchFamily="50" charset="-128"/>
              </a:rPr>
              <a:t>（</a:t>
            </a:r>
            <a:r>
              <a:rPr lang="en-US" altLang="ja-JP" sz="800">
                <a:latin typeface="BIZ UDPゴシック" panose="020B0400000000000000" pitchFamily="50" charset="-128"/>
                <a:ea typeface="BIZ UDPゴシック" panose="020B0400000000000000" pitchFamily="50" charset="-128"/>
              </a:rPr>
              <a:t>2020</a:t>
            </a:r>
            <a:r>
              <a:rPr lang="ja-JP" altLang="en-US" sz="800">
                <a:latin typeface="BIZ UDPゴシック" panose="020B0400000000000000" pitchFamily="50" charset="-128"/>
                <a:ea typeface="BIZ UDPゴシック" panose="020B0400000000000000" pitchFamily="50" charset="-128"/>
              </a:rPr>
              <a:t>対比　</a:t>
            </a:r>
            <a:r>
              <a:rPr lang="ja-JP" altLang="en-US" sz="1000">
                <a:latin typeface="BIZ UDPゴシック" panose="020B0400000000000000" pitchFamily="50" charset="-128"/>
                <a:ea typeface="BIZ UDPゴシック" panose="020B0400000000000000" pitchFamily="50" charset="-128"/>
              </a:rPr>
              <a:t>▲</a:t>
            </a:r>
            <a:r>
              <a:rPr lang="en-US" altLang="ja-JP" sz="1000">
                <a:latin typeface="BIZ UDPゴシック" panose="020B0400000000000000" pitchFamily="50" charset="-128"/>
                <a:ea typeface="BIZ UDPゴシック" panose="020B0400000000000000" pitchFamily="50" charset="-128"/>
              </a:rPr>
              <a:t>27</a:t>
            </a:r>
            <a:r>
              <a:rPr lang="ja-JP" altLang="en-US" sz="1000">
                <a:latin typeface="BIZ UDPゴシック" panose="020B0400000000000000" pitchFamily="50" charset="-128"/>
                <a:ea typeface="BIZ UDPゴシック" panose="020B0400000000000000" pitchFamily="50" charset="-128"/>
              </a:rPr>
              <a:t>％</a:t>
            </a:r>
            <a:r>
              <a:rPr lang="ja-JP" altLang="en-US" sz="500">
                <a:latin typeface="BIZ UDPゴシック" panose="020B0400000000000000" pitchFamily="50" charset="-128"/>
                <a:ea typeface="BIZ UDPゴシック" panose="020B0400000000000000" pitchFamily="50" charset="-128"/>
              </a:rPr>
              <a:t>）</a:t>
            </a:r>
            <a:endParaRPr lang="en-US" altLang="ja-JP" sz="500">
              <a:latin typeface="BIZ UDPゴシック" panose="020B0400000000000000" pitchFamily="50" charset="-128"/>
              <a:ea typeface="BIZ UDPゴシック" panose="020B0400000000000000" pitchFamily="50" charset="-128"/>
            </a:endParaRPr>
          </a:p>
        </p:txBody>
      </p:sp>
      <p:sp>
        <p:nvSpPr>
          <p:cNvPr id="2" name="正方形/長方形 1"/>
          <p:cNvSpPr/>
          <p:nvPr/>
        </p:nvSpPr>
        <p:spPr>
          <a:xfrm>
            <a:off x="244164" y="8924213"/>
            <a:ext cx="11388303" cy="707886"/>
          </a:xfrm>
          <a:prstGeom prst="rect">
            <a:avLst/>
          </a:prstGeom>
        </p:spPr>
        <p:txBody>
          <a:bodyPr wrap="square">
            <a:spAutoFit/>
          </a:bodyPr>
          <a:lstStyle/>
          <a:p>
            <a:pPr>
              <a:lnSpc>
                <a:spcPts val="1200"/>
              </a:lnSpc>
              <a:spcBef>
                <a:spcPts val="600"/>
              </a:spcBef>
            </a:pPr>
            <a:r>
              <a:rPr lang="en-US" altLang="ja-JP" sz="1100" b="1">
                <a:latin typeface="BIZ UDPゴシック" panose="020B0400000000000000" pitchFamily="50" charset="-128"/>
                <a:ea typeface="BIZ UDPゴシック" panose="020B0400000000000000" pitchFamily="50" charset="-128"/>
              </a:rPr>
              <a:t>【</a:t>
            </a:r>
            <a:r>
              <a:rPr lang="ja-JP" altLang="en-US" sz="1100" b="1">
                <a:latin typeface="BIZ UDPゴシック" panose="020B0400000000000000" pitchFamily="50" charset="-128"/>
                <a:ea typeface="BIZ UDPゴシック" panose="020B0400000000000000" pitchFamily="50" charset="-128"/>
              </a:rPr>
              <a:t>「低廉な家賃のストック」と「中堅所得者向け」の算定の考え方</a:t>
            </a:r>
            <a:r>
              <a:rPr lang="en-US" altLang="ja-JP" sz="1100" b="1">
                <a:latin typeface="BIZ UDPゴシック" panose="020B0400000000000000" pitchFamily="50" charset="-128"/>
                <a:ea typeface="BIZ UDPゴシック" panose="020B0400000000000000" pitchFamily="50" charset="-128"/>
              </a:rPr>
              <a:t>】</a:t>
            </a:r>
          </a:p>
          <a:p>
            <a:pPr>
              <a:lnSpc>
                <a:spcPts val="1200"/>
              </a:lnSpc>
              <a:spcBef>
                <a:spcPts val="600"/>
              </a:spcBef>
            </a:pPr>
            <a:r>
              <a:rPr lang="ja-JP" altLang="en-US" sz="1100">
                <a:latin typeface="BIZ UDPゴシック" panose="020B0400000000000000" pitchFamily="50" charset="-128"/>
                <a:ea typeface="BIZ UDPゴシック" panose="020B0400000000000000" pitchFamily="50" charset="-128"/>
              </a:rPr>
              <a:t>・公的賃貸住宅は、高経年で低廉な家賃ストックが多く、今後建替えや廃止により縮減が見込まれ、全体量が縮小するという想定。</a:t>
            </a:r>
            <a:endParaRPr lang="en-US" altLang="ja-JP" sz="1100">
              <a:latin typeface="BIZ UDPゴシック" panose="020B0400000000000000" pitchFamily="50" charset="-128"/>
              <a:ea typeface="BIZ UDPゴシック" panose="020B0400000000000000" pitchFamily="50" charset="-128"/>
            </a:endParaRPr>
          </a:p>
          <a:p>
            <a:pPr>
              <a:lnSpc>
                <a:spcPts val="1200"/>
              </a:lnSpc>
              <a:spcBef>
                <a:spcPts val="600"/>
              </a:spcBef>
            </a:pPr>
            <a:r>
              <a:rPr lang="ja-JP" altLang="en-US" sz="1100">
                <a:latin typeface="BIZ UDPゴシック" panose="020B0400000000000000" pitchFamily="50" charset="-128"/>
                <a:ea typeface="BIZ UDPゴシック" panose="020B0400000000000000" pitchFamily="50" charset="-128"/>
              </a:rPr>
              <a:t>・</a:t>
            </a:r>
            <a:r>
              <a:rPr lang="en-US" altLang="ja-JP" sz="1100">
                <a:latin typeface="BIZ UDPゴシック" panose="020B0400000000000000" pitchFamily="50" charset="-128"/>
                <a:ea typeface="BIZ UDPゴシック" panose="020B0400000000000000" pitchFamily="50" charset="-128"/>
              </a:rPr>
              <a:t>UR</a:t>
            </a:r>
            <a:r>
              <a:rPr lang="ja-JP" altLang="en-US" sz="1100">
                <a:latin typeface="BIZ UDPゴシック" panose="020B0400000000000000" pitchFamily="50" charset="-128"/>
                <a:ea typeface="BIZ UDPゴシック" panose="020B0400000000000000" pitchFamily="50" charset="-128"/>
              </a:rPr>
              <a:t>・公社の中堅所得者向けストックは、築年数の浅いものも多く、また、高経年の低家賃ストックの建替えに伴い増加が見込まれることから、　結果的に現ストック数が維持されると想定。</a:t>
            </a:r>
            <a:endParaRPr lang="en-US" altLang="ja-JP" sz="1100">
              <a:latin typeface="BIZ UDPゴシック" panose="020B0400000000000000" pitchFamily="50" charset="-128"/>
              <a:ea typeface="BIZ UDPゴシック" panose="020B0400000000000000" pitchFamily="50" charset="-128"/>
            </a:endParaRPr>
          </a:p>
        </p:txBody>
      </p:sp>
      <p:sp>
        <p:nvSpPr>
          <p:cNvPr id="95" name="テキスト ボックス 94">
            <a:extLst>
              <a:ext uri="{FF2B5EF4-FFF2-40B4-BE49-F238E27FC236}">
                <a16:creationId xmlns:a16="http://schemas.microsoft.com/office/drawing/2014/main" id="{29A305C0-5A6D-4F1D-A2ED-40B7C4CF903D}"/>
              </a:ext>
            </a:extLst>
          </p:cNvPr>
          <p:cNvSpPr txBox="1"/>
          <p:nvPr/>
        </p:nvSpPr>
        <p:spPr>
          <a:xfrm>
            <a:off x="4836173" y="4983975"/>
            <a:ext cx="652743" cy="276999"/>
          </a:xfrm>
          <a:prstGeom prst="rect">
            <a:avLst/>
          </a:prstGeom>
          <a:noFill/>
        </p:spPr>
        <p:txBody>
          <a:bodyPr wrap="none" rtlCol="0">
            <a:spAutoFit/>
          </a:bodyPr>
          <a:lstStyle/>
          <a:p>
            <a:r>
              <a:rPr lang="en-US" altLang="ja-JP" sz="1200" b="1" dirty="0">
                <a:solidFill>
                  <a:srgbClr val="FF0000"/>
                </a:solidFill>
                <a:latin typeface="BIZ UDPゴシック" panose="020B0400000000000000" pitchFamily="50" charset="-128"/>
                <a:ea typeface="BIZ UDPゴシック" panose="020B0400000000000000" pitchFamily="50" charset="-128"/>
              </a:rPr>
              <a:t>2025</a:t>
            </a:r>
          </a:p>
        </p:txBody>
      </p:sp>
      <p:sp>
        <p:nvSpPr>
          <p:cNvPr id="102" name="テキスト ボックス 101">
            <a:extLst>
              <a:ext uri="{FF2B5EF4-FFF2-40B4-BE49-F238E27FC236}">
                <a16:creationId xmlns:a16="http://schemas.microsoft.com/office/drawing/2014/main" id="{BC3D13B9-486C-47AB-BF6D-AF1FA04CA065}"/>
              </a:ext>
            </a:extLst>
          </p:cNvPr>
          <p:cNvSpPr txBox="1"/>
          <p:nvPr/>
        </p:nvSpPr>
        <p:spPr>
          <a:xfrm>
            <a:off x="4823143" y="2761977"/>
            <a:ext cx="678802" cy="253916"/>
          </a:xfrm>
          <a:prstGeom prst="rect">
            <a:avLst/>
          </a:prstGeom>
          <a:noFill/>
          <a:ln>
            <a:noFill/>
          </a:ln>
        </p:spPr>
        <p:txBody>
          <a:bodyPr wrap="square" rtlCol="0">
            <a:spAutoFit/>
          </a:bodyPr>
          <a:lstStyle/>
          <a:p>
            <a:pPr algn="ctr" defTabSz="452438"/>
            <a:r>
              <a:rPr lang="ja-JP" altLang="en-US" sz="1050" dirty="0">
                <a:solidFill>
                  <a:srgbClr val="FF0000"/>
                </a:solidFill>
                <a:latin typeface="BIZ UDPゴシック" panose="020B0400000000000000" pitchFamily="50" charset="-128"/>
                <a:ea typeface="BIZ UDPゴシック" panose="020B0400000000000000" pitchFamily="50" charset="-128"/>
              </a:rPr>
              <a:t>約▲１</a:t>
            </a:r>
            <a:r>
              <a:rPr lang="en-US" altLang="ja-JP" sz="1050" dirty="0">
                <a:solidFill>
                  <a:srgbClr val="FF0000"/>
                </a:solidFill>
                <a:latin typeface="BIZ UDPゴシック" panose="020B0400000000000000" pitchFamily="50" charset="-128"/>
                <a:ea typeface="BIZ UDPゴシック" panose="020B0400000000000000" pitchFamily="50" charset="-128"/>
              </a:rPr>
              <a:t>%</a:t>
            </a:r>
          </a:p>
        </p:txBody>
      </p:sp>
      <p:sp>
        <p:nvSpPr>
          <p:cNvPr id="107" name="正方形/長方形 106">
            <a:extLst>
              <a:ext uri="{FF2B5EF4-FFF2-40B4-BE49-F238E27FC236}">
                <a16:creationId xmlns:a16="http://schemas.microsoft.com/office/drawing/2014/main" id="{42F3122E-C474-476C-9C12-39BEF4DC0BCC}"/>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 公的賃貸住宅全体の戸数の検証</a:t>
            </a:r>
            <a:endParaRPr lang="zh-TW" altLang="en-US" b="1">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08" name="正方形/長方形 107">
            <a:extLst>
              <a:ext uri="{FF2B5EF4-FFF2-40B4-BE49-F238E27FC236}">
                <a16:creationId xmlns:a16="http://schemas.microsoft.com/office/drawing/2014/main" id="{BA06865F-3312-4850-AC8B-A6A5F908504F}"/>
              </a:ext>
            </a:extLst>
          </p:cNvPr>
          <p:cNvSpPr/>
          <p:nvPr/>
        </p:nvSpPr>
        <p:spPr>
          <a:xfrm>
            <a:off x="211801" y="8826869"/>
            <a:ext cx="11795159" cy="497508"/>
          </a:xfrm>
          <a:prstGeom prst="rect">
            <a:avLst/>
          </a:prstGeom>
        </p:spPr>
        <p:txBody>
          <a:bodyPr wrap="square">
            <a:spAutoFit/>
          </a:bodyPr>
          <a:lstStyle/>
          <a:p>
            <a:pPr>
              <a:lnSpc>
                <a:spcPts val="1200"/>
              </a:lnSpc>
              <a:spcBef>
                <a:spcPts val="600"/>
              </a:spcBef>
            </a:pPr>
            <a:r>
              <a:rPr lang="ja-JP" altLang="en-US" sz="1600">
                <a:latin typeface="UD デジタル 教科書体 N-R" panose="02020400000000000000" pitchFamily="17" charset="-128"/>
                <a:ea typeface="UD デジタル 教科書体 N-R" panose="02020400000000000000" pitchFamily="17" charset="-128"/>
              </a:rPr>
              <a:t>・公的賃貸住宅全体：</a:t>
            </a:r>
            <a:r>
              <a:rPr lang="en-US" altLang="ja-JP" sz="1600">
                <a:latin typeface="UD デジタル 教科書体 N-R" panose="02020400000000000000" pitchFamily="17" charset="-128"/>
                <a:ea typeface="UD デジタル 教科書体 N-R" panose="02020400000000000000" pitchFamily="17" charset="-128"/>
              </a:rPr>
              <a:t>31</a:t>
            </a:r>
            <a:r>
              <a:rPr lang="ja-JP" altLang="en-US" sz="1600">
                <a:latin typeface="UD デジタル 教科書体 N-R" panose="02020400000000000000" pitchFamily="17" charset="-128"/>
                <a:ea typeface="UD デジタル 教科書体 N-R" panose="02020400000000000000" pitchFamily="17" charset="-128"/>
              </a:rPr>
              <a:t>万戸</a:t>
            </a:r>
            <a:r>
              <a:rPr lang="en-US" altLang="ja-JP" sz="1600">
                <a:latin typeface="UD デジタル 教科書体 N-R" panose="02020400000000000000" pitchFamily="17" charset="-128"/>
                <a:ea typeface="UD デジタル 教科書体 N-R" panose="02020400000000000000" pitchFamily="17" charset="-128"/>
              </a:rPr>
              <a:t>[39.2</a:t>
            </a:r>
            <a:r>
              <a:rPr lang="ja-JP" altLang="en-US" sz="1600">
                <a:latin typeface="UD デジタル 教科書体 N-R" panose="02020400000000000000" pitchFamily="17" charset="-128"/>
                <a:ea typeface="UD デジタル 教科書体 N-R" panose="02020400000000000000" pitchFamily="17" charset="-128"/>
              </a:rPr>
              <a:t>万戸（令和</a:t>
            </a:r>
            <a:r>
              <a:rPr lang="en-US" altLang="ja-JP" sz="1600">
                <a:latin typeface="UD デジタル 教科書体 N-R" panose="02020400000000000000" pitchFamily="17" charset="-128"/>
                <a:ea typeface="UD デジタル 教科書体 N-R" panose="02020400000000000000" pitchFamily="17" charset="-128"/>
              </a:rPr>
              <a:t>2</a:t>
            </a:r>
            <a:r>
              <a:rPr lang="ja-JP" altLang="en-US" sz="1600">
                <a:latin typeface="UD デジタル 教科書体 N-R" panose="02020400000000000000" pitchFamily="17" charset="-128"/>
                <a:ea typeface="UD デジタル 教科書体 N-R" panose="02020400000000000000" pitchFamily="17" charset="-128"/>
              </a:rPr>
              <a:t>年度時点からおおむね２割減）</a:t>
            </a:r>
            <a:r>
              <a:rPr lang="en-US" altLang="ja-JP" sz="1600">
                <a:latin typeface="UD デジタル 教科書体 N-R" panose="02020400000000000000" pitchFamily="17" charset="-128"/>
                <a:ea typeface="UD デジタル 教科書体 N-R" panose="02020400000000000000" pitchFamily="17" charset="-128"/>
              </a:rPr>
              <a:t>]</a:t>
            </a:r>
            <a:r>
              <a:rPr lang="ja-JP" altLang="en-US" sz="1600">
                <a:latin typeface="UD デジタル 教科書体 N-R" panose="02020400000000000000" pitchFamily="17" charset="-128"/>
                <a:ea typeface="UD デジタル 教科書体 N-R" panose="02020400000000000000" pitchFamily="17" charset="-128"/>
              </a:rPr>
              <a:t>　　令和</a:t>
            </a:r>
            <a:r>
              <a:rPr lang="en-US" altLang="ja-JP" sz="1600">
                <a:latin typeface="UD デジタル 教科書体 N-R" panose="02020400000000000000" pitchFamily="17" charset="-128"/>
                <a:ea typeface="UD デジタル 教科書体 N-R" panose="02020400000000000000" pitchFamily="17" charset="-128"/>
              </a:rPr>
              <a:t>7</a:t>
            </a:r>
            <a:r>
              <a:rPr lang="ja-JP" altLang="en-US" sz="1600">
                <a:latin typeface="UD デジタル 教科書体 N-R" panose="02020400000000000000" pitchFamily="17" charset="-128"/>
                <a:ea typeface="UD デジタル 教科書体 N-R" panose="02020400000000000000" pitchFamily="17" charset="-128"/>
              </a:rPr>
              <a:t>年度末時点　</a:t>
            </a:r>
            <a:r>
              <a:rPr lang="en-US" altLang="ja-JP" sz="1600">
                <a:solidFill>
                  <a:schemeClr val="accent1"/>
                </a:solidFill>
                <a:latin typeface="UD デジタル 教科書体 N-R" panose="02020400000000000000" pitchFamily="17" charset="-128"/>
                <a:ea typeface="UD デジタル 教科書体 N-R" panose="02020400000000000000" pitchFamily="17" charset="-128"/>
              </a:rPr>
              <a:t>38.2</a:t>
            </a:r>
            <a:r>
              <a:rPr lang="ja-JP" altLang="en-US" sz="1600">
                <a:latin typeface="UD デジタル 教科書体 N-R" panose="02020400000000000000" pitchFamily="17" charset="-128"/>
                <a:ea typeface="UD デジタル 教科書体 N-R" panose="02020400000000000000" pitchFamily="17" charset="-128"/>
              </a:rPr>
              <a:t>万戸</a:t>
            </a:r>
            <a:endParaRPr lang="en-US" altLang="ja-JP" sz="1600">
              <a:latin typeface="UD デジタル 教科書体 N-R" panose="02020400000000000000" pitchFamily="17" charset="-128"/>
              <a:ea typeface="UD デジタル 教科書体 N-R" panose="02020400000000000000" pitchFamily="17" charset="-128"/>
            </a:endParaRPr>
          </a:p>
          <a:p>
            <a:pPr>
              <a:lnSpc>
                <a:spcPts val="1200"/>
              </a:lnSpc>
              <a:spcBef>
                <a:spcPts val="600"/>
              </a:spcBef>
            </a:pPr>
            <a:r>
              <a:rPr lang="ja-JP" altLang="en-US" sz="1600">
                <a:latin typeface="UD デジタル 教科書体 N-R" panose="02020400000000000000" pitchFamily="17" charset="-128"/>
                <a:ea typeface="UD デジタル 教科書体 N-R" panose="02020400000000000000" pitchFamily="17" charset="-128"/>
              </a:rPr>
              <a:t>・府営住宅：</a:t>
            </a:r>
            <a:r>
              <a:rPr lang="en-US" altLang="ja-JP" sz="1600">
                <a:latin typeface="UD デジタル 教科書体 N-R" panose="02020400000000000000" pitchFamily="17" charset="-128"/>
                <a:ea typeface="UD デジタル 教科書体 N-R" panose="02020400000000000000" pitchFamily="17" charset="-128"/>
              </a:rPr>
              <a:t>7.6</a:t>
            </a:r>
            <a:r>
              <a:rPr lang="ja-JP" altLang="en-US" sz="1600">
                <a:latin typeface="UD デジタル 教科書体 N-R" panose="02020400000000000000" pitchFamily="17" charset="-128"/>
                <a:ea typeface="UD デジタル 教科書体 N-R" panose="02020400000000000000" pitchFamily="17" charset="-128"/>
              </a:rPr>
              <a:t>万戸　　　　　　　　　　　　　　　　　　　　　　　　　　　　令和</a:t>
            </a:r>
            <a:r>
              <a:rPr lang="en-US" altLang="ja-JP" sz="1600">
                <a:latin typeface="UD デジタル 教科書体 N-R" panose="02020400000000000000" pitchFamily="17" charset="-128"/>
                <a:ea typeface="UD デジタル 教科書体 N-R" panose="02020400000000000000" pitchFamily="17" charset="-128"/>
              </a:rPr>
              <a:t>7</a:t>
            </a:r>
            <a:r>
              <a:rPr lang="ja-JP" altLang="en-US" sz="1600">
                <a:latin typeface="UD デジタル 教科書体 N-R" panose="02020400000000000000" pitchFamily="17" charset="-128"/>
                <a:ea typeface="UD デジタル 教科書体 N-R" panose="02020400000000000000" pitchFamily="17" charset="-128"/>
              </a:rPr>
              <a:t>年度末時点　</a:t>
            </a:r>
            <a:r>
              <a:rPr lang="en-US" altLang="ja-JP" sz="1600">
                <a:solidFill>
                  <a:schemeClr val="accent1"/>
                </a:solidFill>
                <a:latin typeface="UD デジタル 教科書体 N-R" panose="02020400000000000000" pitchFamily="17" charset="-128"/>
                <a:ea typeface="UD デジタル 教科書体 N-R" panose="02020400000000000000" pitchFamily="17" charset="-128"/>
              </a:rPr>
              <a:t>10.9</a:t>
            </a:r>
            <a:r>
              <a:rPr lang="ja-JP" altLang="en-US" sz="1600">
                <a:latin typeface="UD デジタル 教科書体 N-R" panose="02020400000000000000" pitchFamily="17" charset="-128"/>
                <a:ea typeface="UD デジタル 教科書体 N-R" panose="02020400000000000000" pitchFamily="17" charset="-128"/>
              </a:rPr>
              <a:t>万戸</a:t>
            </a:r>
            <a:endParaRPr lang="en-US" altLang="ja-JP" sz="1600">
              <a:latin typeface="UD デジタル 教科書体 N-R" panose="02020400000000000000" pitchFamily="17" charset="-128"/>
              <a:ea typeface="UD デジタル 教科書体 N-R" panose="02020400000000000000" pitchFamily="17" charset="-128"/>
            </a:endParaRPr>
          </a:p>
        </p:txBody>
      </p:sp>
      <p:sp>
        <p:nvSpPr>
          <p:cNvPr id="110" name="正方形/長方形 109">
            <a:extLst>
              <a:ext uri="{FF2B5EF4-FFF2-40B4-BE49-F238E27FC236}">
                <a16:creationId xmlns:a16="http://schemas.microsoft.com/office/drawing/2014/main" id="{0DB569D1-516D-4B42-8255-BE367770988A}"/>
              </a:ext>
            </a:extLst>
          </p:cNvPr>
          <p:cNvSpPr/>
          <p:nvPr/>
        </p:nvSpPr>
        <p:spPr>
          <a:xfrm>
            <a:off x="3041567" y="5414636"/>
            <a:ext cx="6035917" cy="36072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p>
        </p:txBody>
      </p:sp>
      <p:sp>
        <p:nvSpPr>
          <p:cNvPr id="135" name="正方形/長方形 134">
            <a:extLst>
              <a:ext uri="{FF2B5EF4-FFF2-40B4-BE49-F238E27FC236}">
                <a16:creationId xmlns:a16="http://schemas.microsoft.com/office/drawing/2014/main" id="{5FE95509-AC9C-4A82-9335-8895B81D941B}"/>
              </a:ext>
            </a:extLst>
          </p:cNvPr>
          <p:cNvSpPr/>
          <p:nvPr/>
        </p:nvSpPr>
        <p:spPr>
          <a:xfrm>
            <a:off x="1872781" y="5808065"/>
            <a:ext cx="1162339" cy="92059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ja-JP" altLang="en-US" sz="1050">
              <a:solidFill>
                <a:schemeClr val="tx1"/>
              </a:solidFill>
            </a:endParaRPr>
          </a:p>
        </p:txBody>
      </p:sp>
      <p:sp>
        <p:nvSpPr>
          <p:cNvPr id="137" name="テキスト ボックス 136">
            <a:extLst>
              <a:ext uri="{FF2B5EF4-FFF2-40B4-BE49-F238E27FC236}">
                <a16:creationId xmlns:a16="http://schemas.microsoft.com/office/drawing/2014/main" id="{1F3F5A1A-61CD-45B7-B221-5FF44921CD3C}"/>
              </a:ext>
            </a:extLst>
          </p:cNvPr>
          <p:cNvSpPr txBox="1"/>
          <p:nvPr/>
        </p:nvSpPr>
        <p:spPr>
          <a:xfrm>
            <a:off x="7715497" y="6415459"/>
            <a:ext cx="791570" cy="246221"/>
          </a:xfrm>
          <a:prstGeom prst="rect">
            <a:avLst/>
          </a:prstGeom>
          <a:noFill/>
        </p:spPr>
        <p:txBody>
          <a:bodyPr wrap="square" rtlCol="0">
            <a:spAutoFit/>
          </a:bodyPr>
          <a:lstStyle/>
          <a:p>
            <a:pPr algn="ctr"/>
            <a:r>
              <a:rPr lang="en-US" altLang="ja-JP" sz="1000" dirty="0"/>
              <a:t>7.6</a:t>
            </a:r>
            <a:endParaRPr lang="ja-JP" altLang="en-US" sz="1000" dirty="0"/>
          </a:p>
        </p:txBody>
      </p:sp>
      <p:sp>
        <p:nvSpPr>
          <p:cNvPr id="138" name="テキスト ボックス 137">
            <a:extLst>
              <a:ext uri="{FF2B5EF4-FFF2-40B4-BE49-F238E27FC236}">
                <a16:creationId xmlns:a16="http://schemas.microsoft.com/office/drawing/2014/main" id="{212A6B9D-C36B-42AE-97DF-49AA32316232}"/>
              </a:ext>
            </a:extLst>
          </p:cNvPr>
          <p:cNvSpPr txBox="1"/>
          <p:nvPr/>
        </p:nvSpPr>
        <p:spPr>
          <a:xfrm>
            <a:off x="2256082" y="6399041"/>
            <a:ext cx="693299" cy="338554"/>
          </a:xfrm>
          <a:prstGeom prst="rect">
            <a:avLst/>
          </a:prstGeom>
          <a:noFill/>
        </p:spPr>
        <p:txBody>
          <a:bodyPr wrap="square" rtlCol="0">
            <a:spAutoFit/>
          </a:bodyPr>
          <a:lstStyle/>
          <a:p>
            <a:pPr marL="180975" indent="-180975"/>
            <a:r>
              <a:rPr lang="ja-JP" altLang="en-US" sz="800" dirty="0">
                <a:effectLst>
                  <a:outerShdw blurRad="38100" dist="38100" dir="2700000" algn="tl">
                    <a:srgbClr val="000000">
                      <a:alpha val="43137"/>
                    </a:srgbClr>
                  </a:outerShdw>
                </a:effectLst>
              </a:rPr>
              <a:t>府営住宅</a:t>
            </a:r>
            <a:endParaRPr lang="en-US" altLang="ja-JP" sz="800" dirty="0">
              <a:effectLst>
                <a:outerShdw blurRad="38100" dist="38100" dir="2700000" algn="tl">
                  <a:srgbClr val="000000">
                    <a:alpha val="43137"/>
                  </a:srgbClr>
                </a:outerShdw>
              </a:effectLst>
            </a:endParaRPr>
          </a:p>
          <a:p>
            <a:pPr marL="180975" indent="-180975"/>
            <a:r>
              <a:rPr lang="ja-JP" altLang="en-US" sz="800" dirty="0">
                <a:effectLst>
                  <a:outerShdw blurRad="38100" dist="38100" dir="2700000" algn="tl">
                    <a:srgbClr val="000000">
                      <a:alpha val="43137"/>
                    </a:srgbClr>
                  </a:outerShdw>
                </a:effectLst>
              </a:rPr>
              <a:t>ストック数</a:t>
            </a:r>
            <a:endParaRPr lang="en-US" altLang="ja-JP" sz="800" dirty="0">
              <a:effectLst>
                <a:outerShdw blurRad="38100" dist="38100" dir="2700000" algn="tl">
                  <a:srgbClr val="000000">
                    <a:alpha val="43137"/>
                  </a:srgbClr>
                </a:outerShdw>
              </a:effectLst>
            </a:endParaRPr>
          </a:p>
        </p:txBody>
      </p:sp>
      <p:sp>
        <p:nvSpPr>
          <p:cNvPr id="141" name="テキスト ボックス 140">
            <a:extLst>
              <a:ext uri="{FF2B5EF4-FFF2-40B4-BE49-F238E27FC236}">
                <a16:creationId xmlns:a16="http://schemas.microsoft.com/office/drawing/2014/main" id="{41BB8187-3809-42A6-A475-9CBA9C73FC34}"/>
              </a:ext>
            </a:extLst>
          </p:cNvPr>
          <p:cNvSpPr txBox="1"/>
          <p:nvPr/>
        </p:nvSpPr>
        <p:spPr>
          <a:xfrm>
            <a:off x="8845863" y="5498642"/>
            <a:ext cx="1330662" cy="230832"/>
          </a:xfrm>
          <a:prstGeom prst="rect">
            <a:avLst/>
          </a:prstGeom>
          <a:noFill/>
        </p:spPr>
        <p:txBody>
          <a:bodyPr wrap="square" rtlCol="0">
            <a:spAutoFit/>
          </a:bodyPr>
          <a:lstStyle/>
          <a:p>
            <a:pPr algn="ctr"/>
            <a:r>
              <a:rPr lang="ja-JP" altLang="en-US" sz="900" dirty="0"/>
              <a:t>（単位：万戸）</a:t>
            </a:r>
          </a:p>
        </p:txBody>
      </p:sp>
      <p:sp>
        <p:nvSpPr>
          <p:cNvPr id="144" name="テキスト ボックス 143">
            <a:extLst>
              <a:ext uri="{FF2B5EF4-FFF2-40B4-BE49-F238E27FC236}">
                <a16:creationId xmlns:a16="http://schemas.microsoft.com/office/drawing/2014/main" id="{2D954D31-3B76-4BE0-A220-D560070D3E6C}"/>
              </a:ext>
            </a:extLst>
          </p:cNvPr>
          <p:cNvSpPr txBox="1"/>
          <p:nvPr/>
        </p:nvSpPr>
        <p:spPr>
          <a:xfrm>
            <a:off x="3678177" y="5903471"/>
            <a:ext cx="925589" cy="307777"/>
          </a:xfrm>
          <a:prstGeom prst="rect">
            <a:avLst/>
          </a:prstGeom>
          <a:noFill/>
        </p:spPr>
        <p:txBody>
          <a:bodyPr wrap="square" rtlCol="0">
            <a:spAutoFit/>
          </a:bodyPr>
          <a:lstStyle/>
          <a:p>
            <a:pPr algn="ctr"/>
            <a:r>
              <a:rPr lang="en-US" altLang="ja-JP" sz="1400" b="1"/>
              <a:t>39.2</a:t>
            </a:r>
            <a:endParaRPr lang="ja-JP" altLang="en-US" sz="1400" b="1"/>
          </a:p>
        </p:txBody>
      </p:sp>
      <p:sp>
        <p:nvSpPr>
          <p:cNvPr id="145" name="テキスト ボックス 144">
            <a:extLst>
              <a:ext uri="{FF2B5EF4-FFF2-40B4-BE49-F238E27FC236}">
                <a16:creationId xmlns:a16="http://schemas.microsoft.com/office/drawing/2014/main" id="{31A6B542-50CB-4DEA-BC08-DD6DE3CFA2FC}"/>
              </a:ext>
            </a:extLst>
          </p:cNvPr>
          <p:cNvSpPr txBox="1"/>
          <p:nvPr/>
        </p:nvSpPr>
        <p:spPr>
          <a:xfrm>
            <a:off x="7684653" y="5928557"/>
            <a:ext cx="888331" cy="307777"/>
          </a:xfrm>
          <a:prstGeom prst="rect">
            <a:avLst/>
          </a:prstGeom>
          <a:noFill/>
        </p:spPr>
        <p:txBody>
          <a:bodyPr wrap="square" rtlCol="0">
            <a:spAutoFit/>
          </a:bodyPr>
          <a:lstStyle/>
          <a:p>
            <a:pPr algn="ctr"/>
            <a:r>
              <a:rPr lang="en-US" altLang="ja-JP" sz="1400" b="1" dirty="0"/>
              <a:t>31.0</a:t>
            </a:r>
            <a:endParaRPr lang="ja-JP" altLang="en-US" sz="1400" b="1" dirty="0"/>
          </a:p>
        </p:txBody>
      </p:sp>
      <p:sp>
        <p:nvSpPr>
          <p:cNvPr id="148" name="テキスト ボックス 147">
            <a:extLst>
              <a:ext uri="{FF2B5EF4-FFF2-40B4-BE49-F238E27FC236}">
                <a16:creationId xmlns:a16="http://schemas.microsoft.com/office/drawing/2014/main" id="{E28185B4-6E8C-494A-8654-C2FA835F5BF2}"/>
              </a:ext>
            </a:extLst>
          </p:cNvPr>
          <p:cNvSpPr txBox="1"/>
          <p:nvPr/>
        </p:nvSpPr>
        <p:spPr>
          <a:xfrm>
            <a:off x="1910699" y="5868293"/>
            <a:ext cx="1330662" cy="430887"/>
          </a:xfrm>
          <a:prstGeom prst="rect">
            <a:avLst/>
          </a:prstGeom>
          <a:noFill/>
        </p:spPr>
        <p:txBody>
          <a:bodyPr wrap="square" rtlCol="0">
            <a:spAutoFit/>
          </a:bodyPr>
          <a:lstStyle/>
          <a:p>
            <a:r>
              <a:rPr lang="ja-JP" altLang="en-US" sz="1100" b="1" dirty="0">
                <a:effectLst>
                  <a:outerShdw blurRad="38100" dist="38100" dir="2700000" algn="tl">
                    <a:srgbClr val="000000">
                      <a:alpha val="43137"/>
                    </a:srgbClr>
                  </a:outerShdw>
                </a:effectLst>
              </a:rPr>
              <a:t>公的賃貸住宅</a:t>
            </a:r>
            <a:endParaRPr lang="en-US" altLang="ja-JP" sz="1100" b="1" dirty="0">
              <a:effectLst>
                <a:outerShdw blurRad="38100" dist="38100" dir="2700000" algn="tl">
                  <a:srgbClr val="000000">
                    <a:alpha val="43137"/>
                  </a:srgbClr>
                </a:outerShdw>
              </a:effectLst>
            </a:endParaRPr>
          </a:p>
          <a:p>
            <a:r>
              <a:rPr lang="ja-JP" altLang="en-US" sz="1100" b="1" dirty="0">
                <a:effectLst>
                  <a:outerShdw blurRad="38100" dist="38100" dir="2700000" algn="tl">
                    <a:srgbClr val="000000">
                      <a:alpha val="43137"/>
                    </a:srgbClr>
                  </a:outerShdw>
                </a:effectLst>
              </a:rPr>
              <a:t>ストック数</a:t>
            </a:r>
          </a:p>
        </p:txBody>
      </p:sp>
      <p:sp>
        <p:nvSpPr>
          <p:cNvPr id="150" name="右矢印 56">
            <a:extLst>
              <a:ext uri="{FF2B5EF4-FFF2-40B4-BE49-F238E27FC236}">
                <a16:creationId xmlns:a16="http://schemas.microsoft.com/office/drawing/2014/main" id="{CE39EC0D-C63A-4C2F-96B8-525AE87D51AA}"/>
              </a:ext>
            </a:extLst>
          </p:cNvPr>
          <p:cNvSpPr/>
          <p:nvPr/>
        </p:nvSpPr>
        <p:spPr>
          <a:xfrm>
            <a:off x="4413250" y="5833337"/>
            <a:ext cx="3479800" cy="448178"/>
          </a:xfrm>
          <a:prstGeom prst="rightArrow">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100" dirty="0">
                <a:solidFill>
                  <a:schemeClr val="tx1"/>
                </a:solidFill>
              </a:rPr>
              <a:t>　　</a:t>
            </a:r>
          </a:p>
        </p:txBody>
      </p:sp>
      <p:sp>
        <p:nvSpPr>
          <p:cNvPr id="155" name="正方形/長方形 154">
            <a:extLst>
              <a:ext uri="{FF2B5EF4-FFF2-40B4-BE49-F238E27FC236}">
                <a16:creationId xmlns:a16="http://schemas.microsoft.com/office/drawing/2014/main" id="{F7AED67C-8D82-4845-9481-3A77CB6E3F71}"/>
              </a:ext>
            </a:extLst>
          </p:cNvPr>
          <p:cNvSpPr/>
          <p:nvPr/>
        </p:nvSpPr>
        <p:spPr>
          <a:xfrm>
            <a:off x="1872781" y="5788074"/>
            <a:ext cx="7208860" cy="957282"/>
          </a:xfrm>
          <a:prstGeom prst="rect">
            <a:avLst/>
          </a:prstGeom>
          <a:noFill/>
          <a:ln w="381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0"/>
          </a:p>
        </p:txBody>
      </p:sp>
      <p:sp>
        <p:nvSpPr>
          <p:cNvPr id="157" name="正方形/長方形 156">
            <a:extLst>
              <a:ext uri="{FF2B5EF4-FFF2-40B4-BE49-F238E27FC236}">
                <a16:creationId xmlns:a16="http://schemas.microsoft.com/office/drawing/2014/main" id="{93A7154C-76F3-41A3-8B4C-028869B27914}"/>
              </a:ext>
            </a:extLst>
          </p:cNvPr>
          <p:cNvSpPr/>
          <p:nvPr/>
        </p:nvSpPr>
        <p:spPr>
          <a:xfrm>
            <a:off x="3787702" y="5422387"/>
            <a:ext cx="772527" cy="32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2020</a:t>
            </a:r>
          </a:p>
          <a:p>
            <a:pPr algn="ctr"/>
            <a:r>
              <a:rPr lang="en-US" altLang="ja-JP" sz="1000" dirty="0">
                <a:solidFill>
                  <a:schemeClr val="tx1"/>
                </a:solidFill>
                <a:latin typeface="BIZ UDPゴシック" panose="020B0400000000000000" pitchFamily="50" charset="-128"/>
                <a:ea typeface="BIZ UDPゴシック" panose="020B0400000000000000" pitchFamily="50" charset="-128"/>
              </a:rPr>
              <a:t>(R2)</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sp>
        <p:nvSpPr>
          <p:cNvPr id="159" name="正方形/長方形 158">
            <a:extLst>
              <a:ext uri="{FF2B5EF4-FFF2-40B4-BE49-F238E27FC236}">
                <a16:creationId xmlns:a16="http://schemas.microsoft.com/office/drawing/2014/main" id="{B638FB97-7B49-4A97-AA65-5CE7BCEDFC9D}"/>
              </a:ext>
            </a:extLst>
          </p:cNvPr>
          <p:cNvSpPr/>
          <p:nvPr/>
        </p:nvSpPr>
        <p:spPr>
          <a:xfrm>
            <a:off x="7793180" y="5424961"/>
            <a:ext cx="772527" cy="2895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dirty="0">
                <a:solidFill>
                  <a:schemeClr val="tx1"/>
                </a:solidFill>
                <a:latin typeface="BIZ UDPゴシック" panose="020B0400000000000000" pitchFamily="50" charset="-128"/>
                <a:ea typeface="BIZ UDPゴシック" panose="020B0400000000000000" pitchFamily="50" charset="-128"/>
              </a:rPr>
              <a:t>2050</a:t>
            </a:r>
          </a:p>
          <a:p>
            <a:pPr algn="ctr"/>
            <a:r>
              <a:rPr lang="en-US" altLang="ja-JP" sz="1000" dirty="0">
                <a:solidFill>
                  <a:schemeClr val="tx1"/>
                </a:solidFill>
                <a:latin typeface="BIZ UDPゴシック" panose="020B0400000000000000" pitchFamily="50" charset="-128"/>
                <a:ea typeface="BIZ UDPゴシック" panose="020B0400000000000000" pitchFamily="50" charset="-128"/>
              </a:rPr>
              <a:t>(R32)</a:t>
            </a:r>
            <a:endParaRPr lang="ja-JP" altLang="en-US" sz="1000" dirty="0">
              <a:solidFill>
                <a:schemeClr val="tx1"/>
              </a:solidFill>
              <a:latin typeface="BIZ UDPゴシック" panose="020B0400000000000000" pitchFamily="50" charset="-128"/>
              <a:ea typeface="BIZ UDPゴシック" panose="020B0400000000000000" pitchFamily="50" charset="-128"/>
            </a:endParaRPr>
          </a:p>
        </p:txBody>
      </p:sp>
      <p:sp>
        <p:nvSpPr>
          <p:cNvPr id="160" name="正方形/長方形 159">
            <a:extLst>
              <a:ext uri="{FF2B5EF4-FFF2-40B4-BE49-F238E27FC236}">
                <a16:creationId xmlns:a16="http://schemas.microsoft.com/office/drawing/2014/main" id="{CFC2F751-9F99-4119-8301-690C4DAF7C0E}"/>
              </a:ext>
            </a:extLst>
          </p:cNvPr>
          <p:cNvSpPr/>
          <p:nvPr/>
        </p:nvSpPr>
        <p:spPr>
          <a:xfrm>
            <a:off x="3033949" y="5409093"/>
            <a:ext cx="6047691" cy="132718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0" name="右矢印 70">
            <a:extLst>
              <a:ext uri="{FF2B5EF4-FFF2-40B4-BE49-F238E27FC236}">
                <a16:creationId xmlns:a16="http://schemas.microsoft.com/office/drawing/2014/main" id="{849545D6-F18C-4D24-9BFA-B7EE02CA9BFA}"/>
              </a:ext>
            </a:extLst>
          </p:cNvPr>
          <p:cNvSpPr/>
          <p:nvPr/>
        </p:nvSpPr>
        <p:spPr>
          <a:xfrm>
            <a:off x="4413250" y="6386839"/>
            <a:ext cx="3479800" cy="286584"/>
          </a:xfrm>
          <a:prstGeom prst="rightArrow">
            <a:avLst>
              <a:gd name="adj1" fmla="val 50000"/>
              <a:gd name="adj2" fmla="val 77964"/>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50">
              <a:solidFill>
                <a:schemeClr val="tx1"/>
              </a:solidFill>
            </a:endParaRPr>
          </a:p>
        </p:txBody>
      </p:sp>
      <p:sp>
        <p:nvSpPr>
          <p:cNvPr id="174" name="正方形/長方形 173">
            <a:extLst>
              <a:ext uri="{FF2B5EF4-FFF2-40B4-BE49-F238E27FC236}">
                <a16:creationId xmlns:a16="http://schemas.microsoft.com/office/drawing/2014/main" id="{318C1D5C-D0EC-4DBF-B861-D386BF93F6F9}"/>
              </a:ext>
            </a:extLst>
          </p:cNvPr>
          <p:cNvSpPr/>
          <p:nvPr/>
        </p:nvSpPr>
        <p:spPr>
          <a:xfrm>
            <a:off x="4776281" y="5437690"/>
            <a:ext cx="772527" cy="3073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rgbClr val="FF0000"/>
                </a:solidFill>
                <a:latin typeface="BIZ UDPゴシック" panose="020B0400000000000000" pitchFamily="50" charset="-128"/>
                <a:ea typeface="BIZ UDPゴシック" panose="020B0400000000000000" pitchFamily="50" charset="-128"/>
              </a:rPr>
              <a:t>2025</a:t>
            </a:r>
          </a:p>
          <a:p>
            <a:pPr algn="ctr"/>
            <a:r>
              <a:rPr lang="en-US" altLang="ja-JP" sz="1000" b="1" dirty="0">
                <a:solidFill>
                  <a:srgbClr val="FF0000"/>
                </a:solidFill>
                <a:latin typeface="BIZ UDPゴシック" panose="020B0400000000000000" pitchFamily="50" charset="-128"/>
                <a:ea typeface="BIZ UDPゴシック" panose="020B0400000000000000" pitchFamily="50" charset="-128"/>
              </a:rPr>
              <a:t>(R7)</a:t>
            </a:r>
            <a:endParaRPr lang="ja-JP" altLang="en-US" sz="1000" b="1" dirty="0">
              <a:solidFill>
                <a:srgbClr val="FF0000"/>
              </a:solidFill>
              <a:latin typeface="BIZ UDPゴシック" panose="020B0400000000000000" pitchFamily="50" charset="-128"/>
              <a:ea typeface="BIZ UDPゴシック" panose="020B0400000000000000" pitchFamily="50" charset="-128"/>
            </a:endParaRPr>
          </a:p>
        </p:txBody>
      </p:sp>
      <p:sp>
        <p:nvSpPr>
          <p:cNvPr id="175" name="テキスト ボックス 174">
            <a:extLst>
              <a:ext uri="{FF2B5EF4-FFF2-40B4-BE49-F238E27FC236}">
                <a16:creationId xmlns:a16="http://schemas.microsoft.com/office/drawing/2014/main" id="{920ABDA7-96AD-4704-B190-663DCAD9A40F}"/>
              </a:ext>
            </a:extLst>
          </p:cNvPr>
          <p:cNvSpPr txBox="1"/>
          <p:nvPr/>
        </p:nvSpPr>
        <p:spPr>
          <a:xfrm>
            <a:off x="4766759" y="6428831"/>
            <a:ext cx="791570" cy="230832"/>
          </a:xfrm>
          <a:prstGeom prst="rect">
            <a:avLst/>
          </a:prstGeom>
          <a:noFill/>
        </p:spPr>
        <p:txBody>
          <a:bodyPr wrap="square" rtlCol="0">
            <a:spAutoFit/>
          </a:bodyPr>
          <a:lstStyle/>
          <a:p>
            <a:pPr algn="ctr"/>
            <a:r>
              <a:rPr lang="en-US" altLang="ja-JP" sz="900" dirty="0">
                <a:solidFill>
                  <a:srgbClr val="FF0000"/>
                </a:solidFill>
              </a:rPr>
              <a:t>11.1</a:t>
            </a:r>
            <a:endParaRPr lang="ja-JP" altLang="en-US" sz="900" dirty="0">
              <a:solidFill>
                <a:srgbClr val="FF0000"/>
              </a:solidFill>
            </a:endParaRPr>
          </a:p>
        </p:txBody>
      </p:sp>
      <p:sp>
        <p:nvSpPr>
          <p:cNvPr id="176" name="テキスト ボックス 175">
            <a:extLst>
              <a:ext uri="{FF2B5EF4-FFF2-40B4-BE49-F238E27FC236}">
                <a16:creationId xmlns:a16="http://schemas.microsoft.com/office/drawing/2014/main" id="{B36DFB01-E6AB-45B7-9107-C787B44E59FA}"/>
              </a:ext>
            </a:extLst>
          </p:cNvPr>
          <p:cNvSpPr txBox="1"/>
          <p:nvPr/>
        </p:nvSpPr>
        <p:spPr>
          <a:xfrm>
            <a:off x="4766759" y="5941571"/>
            <a:ext cx="791570" cy="276999"/>
          </a:xfrm>
          <a:prstGeom prst="rect">
            <a:avLst/>
          </a:prstGeom>
          <a:noFill/>
        </p:spPr>
        <p:txBody>
          <a:bodyPr wrap="square" rtlCol="0">
            <a:spAutoFit/>
          </a:bodyPr>
          <a:lstStyle/>
          <a:p>
            <a:pPr algn="ctr"/>
            <a:r>
              <a:rPr lang="en-US" altLang="ja-JP" sz="1200" b="1" dirty="0">
                <a:solidFill>
                  <a:srgbClr val="FF0000"/>
                </a:solidFill>
              </a:rPr>
              <a:t>38.2</a:t>
            </a:r>
          </a:p>
        </p:txBody>
      </p:sp>
      <p:sp>
        <p:nvSpPr>
          <p:cNvPr id="112" name="テキスト ボックス 111">
            <a:extLst>
              <a:ext uri="{FF2B5EF4-FFF2-40B4-BE49-F238E27FC236}">
                <a16:creationId xmlns:a16="http://schemas.microsoft.com/office/drawing/2014/main" id="{DB1FA5E9-EA14-4C38-9E5B-31600E0623A9}"/>
              </a:ext>
            </a:extLst>
          </p:cNvPr>
          <p:cNvSpPr txBox="1"/>
          <p:nvPr/>
        </p:nvSpPr>
        <p:spPr>
          <a:xfrm>
            <a:off x="3752987" y="6408017"/>
            <a:ext cx="791570" cy="246221"/>
          </a:xfrm>
          <a:prstGeom prst="rect">
            <a:avLst/>
          </a:prstGeom>
          <a:noFill/>
        </p:spPr>
        <p:txBody>
          <a:bodyPr wrap="square" rtlCol="0">
            <a:spAutoFit/>
          </a:bodyPr>
          <a:lstStyle/>
          <a:p>
            <a:pPr algn="ctr"/>
            <a:r>
              <a:rPr lang="en-US" altLang="ja-JP" sz="1000" dirty="0"/>
              <a:t>11.7</a:t>
            </a:r>
            <a:endParaRPr lang="ja-JP" altLang="en-US" sz="1000" dirty="0"/>
          </a:p>
        </p:txBody>
      </p:sp>
      <p:sp>
        <p:nvSpPr>
          <p:cNvPr id="106" name="テキスト ボックス 105">
            <a:extLst>
              <a:ext uri="{FF2B5EF4-FFF2-40B4-BE49-F238E27FC236}">
                <a16:creationId xmlns:a16="http://schemas.microsoft.com/office/drawing/2014/main" id="{FE77753F-5453-4751-9833-18C1069F1289}"/>
              </a:ext>
            </a:extLst>
          </p:cNvPr>
          <p:cNvSpPr txBox="1"/>
          <p:nvPr/>
        </p:nvSpPr>
        <p:spPr>
          <a:xfrm>
            <a:off x="4564779" y="3300388"/>
            <a:ext cx="1195530" cy="253916"/>
          </a:xfrm>
          <a:prstGeom prst="rect">
            <a:avLst/>
          </a:prstGeom>
          <a:noFill/>
          <a:ln>
            <a:noFill/>
          </a:ln>
        </p:spPr>
        <p:txBody>
          <a:bodyPr wrap="square" rtlCol="0">
            <a:spAutoFit/>
          </a:bodyPr>
          <a:lstStyle/>
          <a:p>
            <a:pPr algn="ctr" defTabSz="452438"/>
            <a:r>
              <a:rPr lang="ja-JP" altLang="en-US" sz="1050" dirty="0">
                <a:solidFill>
                  <a:srgbClr val="FF0000"/>
                </a:solidFill>
                <a:latin typeface="BIZ UDPゴシック" panose="020B0400000000000000" pitchFamily="50" charset="-128"/>
                <a:ea typeface="BIZ UDPゴシック" panose="020B0400000000000000" pitchFamily="50" charset="-128"/>
              </a:rPr>
              <a:t>約＋６</a:t>
            </a:r>
            <a:r>
              <a:rPr lang="en-US" altLang="ja-JP" sz="1050" dirty="0">
                <a:solidFill>
                  <a:srgbClr val="FF0000"/>
                </a:solidFill>
                <a:latin typeface="BIZ UDPゴシック" panose="020B0400000000000000" pitchFamily="50" charset="-128"/>
                <a:ea typeface="BIZ UDPゴシック" panose="020B0400000000000000" pitchFamily="50" charset="-128"/>
              </a:rPr>
              <a:t>%</a:t>
            </a:r>
          </a:p>
        </p:txBody>
      </p:sp>
      <p:sp>
        <p:nvSpPr>
          <p:cNvPr id="114" name="テキスト ボックス 113">
            <a:extLst>
              <a:ext uri="{FF2B5EF4-FFF2-40B4-BE49-F238E27FC236}">
                <a16:creationId xmlns:a16="http://schemas.microsoft.com/office/drawing/2014/main" id="{F8D4567D-BC45-4D71-8732-F3A220ADC635}"/>
              </a:ext>
            </a:extLst>
          </p:cNvPr>
          <p:cNvSpPr txBox="1"/>
          <p:nvPr/>
        </p:nvSpPr>
        <p:spPr>
          <a:xfrm>
            <a:off x="4564779" y="4311124"/>
            <a:ext cx="1195530" cy="253916"/>
          </a:xfrm>
          <a:prstGeom prst="rect">
            <a:avLst/>
          </a:prstGeom>
          <a:noFill/>
          <a:ln>
            <a:noFill/>
          </a:ln>
        </p:spPr>
        <p:txBody>
          <a:bodyPr wrap="square" rtlCol="0">
            <a:spAutoFit/>
          </a:bodyPr>
          <a:lstStyle/>
          <a:p>
            <a:pPr algn="ctr" defTabSz="452438"/>
            <a:r>
              <a:rPr lang="ja-JP" altLang="en-US" sz="1050" dirty="0">
                <a:solidFill>
                  <a:srgbClr val="FF0000"/>
                </a:solidFill>
                <a:latin typeface="BIZ UDPゴシック" panose="020B0400000000000000" pitchFamily="50" charset="-128"/>
                <a:ea typeface="BIZ UDPゴシック" panose="020B0400000000000000" pitchFamily="50" charset="-128"/>
              </a:rPr>
              <a:t>約▲６</a:t>
            </a:r>
            <a:r>
              <a:rPr lang="en-US" altLang="ja-JP" sz="1050" dirty="0">
                <a:solidFill>
                  <a:srgbClr val="FF0000"/>
                </a:solidFill>
                <a:latin typeface="BIZ UDPゴシック" panose="020B0400000000000000" pitchFamily="50" charset="-128"/>
                <a:ea typeface="BIZ UDPゴシック" panose="020B0400000000000000" pitchFamily="50" charset="-128"/>
              </a:rPr>
              <a:t>%</a:t>
            </a:r>
          </a:p>
        </p:txBody>
      </p:sp>
      <p:sp>
        <p:nvSpPr>
          <p:cNvPr id="115" name="テキスト ボックス 114">
            <a:extLst>
              <a:ext uri="{FF2B5EF4-FFF2-40B4-BE49-F238E27FC236}">
                <a16:creationId xmlns:a16="http://schemas.microsoft.com/office/drawing/2014/main" id="{03E3B41B-84CF-4FB8-A24D-0930C5279012}"/>
              </a:ext>
            </a:extLst>
          </p:cNvPr>
          <p:cNvSpPr txBox="1"/>
          <p:nvPr/>
        </p:nvSpPr>
        <p:spPr>
          <a:xfrm>
            <a:off x="3625462" y="-548821"/>
            <a:ext cx="1195530" cy="415498"/>
          </a:xfrm>
          <a:prstGeom prst="rect">
            <a:avLst/>
          </a:prstGeom>
          <a:noFill/>
          <a:ln>
            <a:noFill/>
          </a:ln>
        </p:spPr>
        <p:txBody>
          <a:bodyPr wrap="square" rtlCol="0">
            <a:spAutoFit/>
          </a:bodyPr>
          <a:lstStyle/>
          <a:p>
            <a:pPr algn="ctr" defTabSz="452438"/>
            <a:r>
              <a:rPr lang="en-US" altLang="ja-JP" sz="1050" dirty="0">
                <a:solidFill>
                  <a:schemeClr val="accent1"/>
                </a:solidFill>
                <a:latin typeface="BIZ UDPゴシック" panose="020B0400000000000000" pitchFamily="50" charset="-128"/>
                <a:ea typeface="BIZ UDPゴシック" panose="020B0400000000000000" pitchFamily="50" charset="-128"/>
              </a:rPr>
              <a:t>46.7</a:t>
            </a:r>
            <a:r>
              <a:rPr lang="ja-JP" altLang="en-US" sz="1050" dirty="0">
                <a:solidFill>
                  <a:schemeClr val="accent1"/>
                </a:solidFill>
                <a:latin typeface="BIZ UDPゴシック" panose="020B0400000000000000" pitchFamily="50" charset="-128"/>
                <a:ea typeface="BIZ UDPゴシック" panose="020B0400000000000000" pitchFamily="50" charset="-128"/>
              </a:rPr>
              <a:t>万世帯</a:t>
            </a:r>
            <a:endParaRPr lang="en-US" altLang="ja-JP" sz="1050" dirty="0">
              <a:solidFill>
                <a:schemeClr val="accent1"/>
              </a:solidFill>
              <a:latin typeface="BIZ UDPゴシック" panose="020B0400000000000000" pitchFamily="50" charset="-128"/>
              <a:ea typeface="BIZ UDPゴシック" panose="020B0400000000000000" pitchFamily="50" charset="-128"/>
            </a:endParaRPr>
          </a:p>
          <a:p>
            <a:pPr algn="ctr" defTabSz="452438"/>
            <a:r>
              <a:rPr lang="ja-JP" altLang="en-US" sz="1050" dirty="0">
                <a:solidFill>
                  <a:schemeClr val="accent1"/>
                </a:solidFill>
                <a:latin typeface="BIZ UDPゴシック" panose="020B0400000000000000" pitchFamily="50" charset="-128"/>
                <a:ea typeface="BIZ UDPゴシック" panose="020B0400000000000000" pitchFamily="50" charset="-128"/>
              </a:rPr>
              <a:t>▲</a:t>
            </a:r>
            <a:r>
              <a:rPr lang="en-US" altLang="ja-JP" sz="1050" dirty="0">
                <a:solidFill>
                  <a:schemeClr val="accent1"/>
                </a:solidFill>
                <a:latin typeface="BIZ UDPゴシック" panose="020B0400000000000000" pitchFamily="50" charset="-128"/>
                <a:ea typeface="BIZ UDPゴシック" panose="020B0400000000000000" pitchFamily="50" charset="-128"/>
              </a:rPr>
              <a:t>1.3%</a:t>
            </a:r>
          </a:p>
        </p:txBody>
      </p:sp>
      <p:cxnSp>
        <p:nvCxnSpPr>
          <p:cNvPr id="11" name="直線矢印コネクタ 10">
            <a:extLst>
              <a:ext uri="{FF2B5EF4-FFF2-40B4-BE49-F238E27FC236}">
                <a16:creationId xmlns:a16="http://schemas.microsoft.com/office/drawing/2014/main" id="{B28A073E-E147-4F5E-AA87-DEC60E83AA9D}"/>
              </a:ext>
            </a:extLst>
          </p:cNvPr>
          <p:cNvCxnSpPr>
            <a:cxnSpLocks/>
          </p:cNvCxnSpPr>
          <p:nvPr/>
        </p:nvCxnSpPr>
        <p:spPr>
          <a:xfrm>
            <a:off x="4592554" y="2830399"/>
            <a:ext cx="306144" cy="68640"/>
          </a:xfrm>
          <a:prstGeom prst="straightConnector1">
            <a:avLst/>
          </a:prstGeom>
          <a:ln w="3175">
            <a:solidFill>
              <a:srgbClr val="FF0000"/>
            </a:solidFill>
            <a:tailEnd type="triangle"/>
          </a:ln>
        </p:spPr>
        <p:style>
          <a:lnRef idx="2">
            <a:schemeClr val="accent3"/>
          </a:lnRef>
          <a:fillRef idx="0">
            <a:schemeClr val="accent3"/>
          </a:fillRef>
          <a:effectRef idx="1">
            <a:schemeClr val="accent3"/>
          </a:effectRef>
          <a:fontRef idx="minor">
            <a:schemeClr val="tx1"/>
          </a:fontRef>
        </p:style>
      </p:cxnSp>
      <p:cxnSp>
        <p:nvCxnSpPr>
          <p:cNvPr id="109" name="直線矢印コネクタ 108">
            <a:extLst>
              <a:ext uri="{FF2B5EF4-FFF2-40B4-BE49-F238E27FC236}">
                <a16:creationId xmlns:a16="http://schemas.microsoft.com/office/drawing/2014/main" id="{6E69D41B-C16D-4CF5-9E51-999D388A95DF}"/>
              </a:ext>
            </a:extLst>
          </p:cNvPr>
          <p:cNvCxnSpPr>
            <a:cxnSpLocks/>
          </p:cNvCxnSpPr>
          <p:nvPr/>
        </p:nvCxnSpPr>
        <p:spPr>
          <a:xfrm>
            <a:off x="4488349" y="3337819"/>
            <a:ext cx="407158" cy="1001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直線矢印コネクタ 110">
            <a:extLst>
              <a:ext uri="{FF2B5EF4-FFF2-40B4-BE49-F238E27FC236}">
                <a16:creationId xmlns:a16="http://schemas.microsoft.com/office/drawing/2014/main" id="{8E76F8D8-B468-4FF4-B1EF-07F1F83CE53D}"/>
              </a:ext>
            </a:extLst>
          </p:cNvPr>
          <p:cNvCxnSpPr>
            <a:cxnSpLocks/>
          </p:cNvCxnSpPr>
          <p:nvPr/>
        </p:nvCxnSpPr>
        <p:spPr>
          <a:xfrm>
            <a:off x="4630981" y="4405045"/>
            <a:ext cx="264526" cy="4430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8" name="正方形/長方形 27">
            <a:extLst>
              <a:ext uri="{FF2B5EF4-FFF2-40B4-BE49-F238E27FC236}">
                <a16:creationId xmlns:a16="http://schemas.microsoft.com/office/drawing/2014/main" id="{88257034-076B-4CF7-9F2E-666A57B02810}"/>
              </a:ext>
            </a:extLst>
          </p:cNvPr>
          <p:cNvSpPr/>
          <p:nvPr/>
        </p:nvSpPr>
        <p:spPr>
          <a:xfrm>
            <a:off x="2190751" y="6368994"/>
            <a:ext cx="6879114" cy="356771"/>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6" name="テキスト ボックス 115">
            <a:extLst>
              <a:ext uri="{FF2B5EF4-FFF2-40B4-BE49-F238E27FC236}">
                <a16:creationId xmlns:a16="http://schemas.microsoft.com/office/drawing/2014/main" id="{5C2781A0-DCA3-4D18-869E-E58A248A86DE}"/>
              </a:ext>
            </a:extLst>
          </p:cNvPr>
          <p:cNvSpPr txBox="1"/>
          <p:nvPr/>
        </p:nvSpPr>
        <p:spPr>
          <a:xfrm>
            <a:off x="4564779" y="6115203"/>
            <a:ext cx="1195530" cy="230832"/>
          </a:xfrm>
          <a:prstGeom prst="rect">
            <a:avLst/>
          </a:prstGeom>
          <a:noFill/>
          <a:ln>
            <a:noFill/>
          </a:ln>
        </p:spPr>
        <p:txBody>
          <a:bodyPr wrap="square" rtlCol="0">
            <a:spAutoFit/>
          </a:bodyPr>
          <a:lstStyle/>
          <a:p>
            <a:pPr algn="ctr" defTabSz="452438"/>
            <a:r>
              <a:rPr lang="ja-JP" altLang="en-US" sz="900" dirty="0">
                <a:solidFill>
                  <a:srgbClr val="FF0000"/>
                </a:solidFill>
                <a:latin typeface="BIZ UDPゴシック" panose="020B0400000000000000" pitchFamily="50" charset="-128"/>
                <a:ea typeface="BIZ UDPゴシック" panose="020B0400000000000000" pitchFamily="50" charset="-128"/>
              </a:rPr>
              <a:t>約▲３</a:t>
            </a:r>
            <a:r>
              <a:rPr lang="en-US" altLang="ja-JP" sz="900" dirty="0">
                <a:solidFill>
                  <a:srgbClr val="FF0000"/>
                </a:solidFill>
                <a:latin typeface="BIZ UDPゴシック" panose="020B0400000000000000" pitchFamily="50" charset="-128"/>
                <a:ea typeface="BIZ UDPゴシック" panose="020B0400000000000000" pitchFamily="50" charset="-128"/>
              </a:rPr>
              <a:t>%</a:t>
            </a:r>
          </a:p>
        </p:txBody>
      </p:sp>
      <p:sp>
        <p:nvSpPr>
          <p:cNvPr id="117" name="テキスト ボックス 116">
            <a:extLst>
              <a:ext uri="{FF2B5EF4-FFF2-40B4-BE49-F238E27FC236}">
                <a16:creationId xmlns:a16="http://schemas.microsoft.com/office/drawing/2014/main" id="{321D83BD-6643-4F9E-A47C-5C6F78A50B1C}"/>
              </a:ext>
            </a:extLst>
          </p:cNvPr>
          <p:cNvSpPr txBox="1"/>
          <p:nvPr/>
        </p:nvSpPr>
        <p:spPr>
          <a:xfrm>
            <a:off x="4569542" y="6557971"/>
            <a:ext cx="1195530" cy="200055"/>
          </a:xfrm>
          <a:prstGeom prst="rect">
            <a:avLst/>
          </a:prstGeom>
          <a:noFill/>
          <a:ln>
            <a:noFill/>
          </a:ln>
        </p:spPr>
        <p:txBody>
          <a:bodyPr wrap="square" rtlCol="0">
            <a:spAutoFit/>
          </a:bodyPr>
          <a:lstStyle/>
          <a:p>
            <a:pPr algn="ctr" defTabSz="452438"/>
            <a:r>
              <a:rPr lang="ja-JP" altLang="en-US" sz="700" dirty="0">
                <a:solidFill>
                  <a:srgbClr val="FF0000"/>
                </a:solidFill>
                <a:latin typeface="BIZ UDPゴシック" panose="020B0400000000000000" pitchFamily="50" charset="-128"/>
                <a:ea typeface="BIZ UDPゴシック" panose="020B0400000000000000" pitchFamily="50" charset="-128"/>
              </a:rPr>
              <a:t>約▲５</a:t>
            </a:r>
            <a:r>
              <a:rPr lang="en-US" altLang="ja-JP" sz="700" dirty="0">
                <a:solidFill>
                  <a:srgbClr val="FF0000"/>
                </a:solidFill>
                <a:latin typeface="BIZ UDPゴシック" panose="020B0400000000000000" pitchFamily="50" charset="-128"/>
                <a:ea typeface="BIZ UDPゴシック" panose="020B0400000000000000" pitchFamily="50" charset="-128"/>
              </a:rPr>
              <a:t>%</a:t>
            </a:r>
          </a:p>
        </p:txBody>
      </p:sp>
      <p:sp>
        <p:nvSpPr>
          <p:cNvPr id="34" name="テキスト ボックス 33">
            <a:extLst>
              <a:ext uri="{FF2B5EF4-FFF2-40B4-BE49-F238E27FC236}">
                <a16:creationId xmlns:a16="http://schemas.microsoft.com/office/drawing/2014/main" id="{524BA741-7074-45E5-A039-77E8D6163FD8}"/>
              </a:ext>
            </a:extLst>
          </p:cNvPr>
          <p:cNvSpPr txBox="1"/>
          <p:nvPr/>
        </p:nvSpPr>
        <p:spPr>
          <a:xfrm>
            <a:off x="5324137" y="2783021"/>
            <a:ext cx="338554" cy="184666"/>
          </a:xfrm>
          <a:prstGeom prst="rect">
            <a:avLst/>
          </a:prstGeom>
          <a:noFill/>
        </p:spPr>
        <p:txBody>
          <a:bodyPr wrap="none" rtlCol="0">
            <a:spAutoFit/>
          </a:bodyPr>
          <a:lstStyle/>
          <a:p>
            <a:r>
              <a:rPr kumimoji="1" lang="en-US" altLang="ja-JP" sz="600" dirty="0"/>
              <a:t>※</a:t>
            </a:r>
            <a:r>
              <a:rPr kumimoji="1" lang="ja-JP" altLang="en-US" sz="600" dirty="0"/>
              <a:t>１</a:t>
            </a:r>
          </a:p>
        </p:txBody>
      </p:sp>
      <p:sp>
        <p:nvSpPr>
          <p:cNvPr id="118" name="テキスト ボックス 117">
            <a:extLst>
              <a:ext uri="{FF2B5EF4-FFF2-40B4-BE49-F238E27FC236}">
                <a16:creationId xmlns:a16="http://schemas.microsoft.com/office/drawing/2014/main" id="{32F224EA-AD5D-40E5-BD3E-2268E06DFBE5}"/>
              </a:ext>
            </a:extLst>
          </p:cNvPr>
          <p:cNvSpPr txBox="1"/>
          <p:nvPr/>
        </p:nvSpPr>
        <p:spPr>
          <a:xfrm>
            <a:off x="5324137" y="3340196"/>
            <a:ext cx="338554" cy="184666"/>
          </a:xfrm>
          <a:prstGeom prst="rect">
            <a:avLst/>
          </a:prstGeom>
          <a:noFill/>
        </p:spPr>
        <p:txBody>
          <a:bodyPr wrap="none" rtlCol="0">
            <a:spAutoFit/>
          </a:bodyPr>
          <a:lstStyle/>
          <a:p>
            <a:r>
              <a:rPr kumimoji="1" lang="en-US" altLang="ja-JP" sz="600" dirty="0"/>
              <a:t>※</a:t>
            </a:r>
            <a:r>
              <a:rPr kumimoji="1" lang="ja-JP" altLang="en-US" sz="600" dirty="0"/>
              <a:t>２</a:t>
            </a:r>
          </a:p>
        </p:txBody>
      </p:sp>
      <p:sp>
        <p:nvSpPr>
          <p:cNvPr id="119" name="テキスト ボックス 118">
            <a:extLst>
              <a:ext uri="{FF2B5EF4-FFF2-40B4-BE49-F238E27FC236}">
                <a16:creationId xmlns:a16="http://schemas.microsoft.com/office/drawing/2014/main" id="{C3D6F768-0C61-4E25-903A-687563BFC6DF}"/>
              </a:ext>
            </a:extLst>
          </p:cNvPr>
          <p:cNvSpPr txBox="1"/>
          <p:nvPr/>
        </p:nvSpPr>
        <p:spPr>
          <a:xfrm>
            <a:off x="8396430" y="2122365"/>
            <a:ext cx="3108543" cy="276999"/>
          </a:xfrm>
          <a:prstGeom prst="rect">
            <a:avLst/>
          </a:prstGeom>
          <a:noFill/>
        </p:spPr>
        <p:txBody>
          <a:bodyPr wrap="none" rtlCol="0">
            <a:spAutoFit/>
          </a:bodyPr>
          <a:lstStyle/>
          <a:p>
            <a:r>
              <a:rPr kumimoji="1" lang="en-US" altLang="ja-JP" sz="600" dirty="0"/>
              <a:t>※</a:t>
            </a:r>
            <a:r>
              <a:rPr kumimoji="1" lang="ja-JP" altLang="en-US" sz="600" dirty="0"/>
              <a:t>１　</a:t>
            </a:r>
            <a:r>
              <a:rPr lang="ja-JP" altLang="en-US" sz="600" dirty="0"/>
              <a:t>国土交通省のストック推計プログラムを用いて推計している（精査中の数値）</a:t>
            </a:r>
            <a:endParaRPr lang="en-US" altLang="ja-JP" sz="600" dirty="0"/>
          </a:p>
          <a:p>
            <a:r>
              <a:rPr kumimoji="1" lang="en-US" altLang="ja-JP" sz="600" dirty="0"/>
              <a:t>※</a:t>
            </a:r>
            <a:r>
              <a:rPr kumimoji="1" lang="ja-JP" altLang="en-US" sz="600" dirty="0"/>
              <a:t>２　総務省「住宅土地統計調査」による</a:t>
            </a:r>
            <a:r>
              <a:rPr kumimoji="1" lang="en-US" altLang="ja-JP" sz="600" dirty="0"/>
              <a:t>2018</a:t>
            </a:r>
            <a:r>
              <a:rPr kumimoji="1" lang="ja-JP" altLang="en-US" sz="600" dirty="0"/>
              <a:t>年と</a:t>
            </a:r>
            <a:r>
              <a:rPr kumimoji="1" lang="en-US" altLang="ja-JP" sz="600" dirty="0"/>
              <a:t>2023</a:t>
            </a:r>
            <a:r>
              <a:rPr kumimoji="1" lang="ja-JP" altLang="en-US" sz="600" dirty="0"/>
              <a:t>年の数値から推計している</a:t>
            </a:r>
          </a:p>
        </p:txBody>
      </p:sp>
    </p:spTree>
    <p:extLst>
      <p:ext uri="{BB962C8B-B14F-4D97-AF65-F5344CB8AC3E}">
        <p14:creationId xmlns:p14="http://schemas.microsoft.com/office/powerpoint/2010/main" val="116569507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869</TotalTime>
  <Words>5615</Words>
  <PresentationFormat>ワイド画面</PresentationFormat>
  <Paragraphs>633</Paragraphs>
  <Slides>9</Slides>
  <Notes>4</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9</vt:i4>
      </vt:variant>
    </vt:vector>
  </HeadingPairs>
  <TitlesOfParts>
    <vt:vector size="20" baseType="lpstr">
      <vt:lpstr>BIZ UDPゴシック</vt:lpstr>
      <vt:lpstr>Meiryo UI</vt:lpstr>
      <vt:lpstr>UD デジタル 教科書体 N-B</vt:lpstr>
      <vt:lpstr>UD デジタル 教科書体 NK-B</vt:lpstr>
      <vt:lpstr>UD デジタル 教科書体 NP-B</vt:lpstr>
      <vt:lpstr>UD デジタル 教科書体 NP-R</vt:lpstr>
      <vt:lpstr>UD デジタル 教科書体 N-R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2026-07-01T07:18:21Z</cp:lastPrinted>
  <dcterms:created xsi:type="dcterms:W3CDTF">2026-06-15T01:26:14Z</dcterms:created>
  <dcterms:modified xsi:type="dcterms:W3CDTF">2026-07-01T08:55:13Z</dcterms:modified>
</cp:coreProperties>
</file>