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7"/>
  </p:notesMasterIdLst>
  <p:sldIdLst>
    <p:sldId id="258" r:id="rId2"/>
    <p:sldId id="284" r:id="rId3"/>
    <p:sldId id="285" r:id="rId4"/>
    <p:sldId id="296" r:id="rId5"/>
    <p:sldId id="29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A1647-1DF9-4BFF-BA1B-BF82937AB57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A742D-7D1F-4E55-A137-338EACF13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877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lang="ja-JP" altLang="en-US" smtClean="0"/>
              <a:pPr/>
              <a:t>2022/3/17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48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1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08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2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0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31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48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31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11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85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6F7DD-B7FC-4FBE-A276-5D11A42D5D55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7AA02-ADB0-4DBD-B78E-12C06088D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00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87810" y="2721237"/>
            <a:ext cx="11727977" cy="723332"/>
          </a:xfrm>
          <a:prstGeom prst="rect">
            <a:avLst/>
          </a:prstGeom>
          <a:solidFill>
            <a:srgbClr val="000090"/>
          </a:solidFill>
          <a:ln w="28575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データで見るハルカス大学プロジェクト結果報告</a:t>
            </a:r>
          </a:p>
        </p:txBody>
      </p:sp>
    </p:spTree>
    <p:extLst>
      <p:ext uri="{BB962C8B-B14F-4D97-AF65-F5344CB8AC3E}">
        <p14:creationId xmlns:p14="http://schemas.microsoft.com/office/powerpoint/2010/main" val="267740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673" y="972831"/>
            <a:ext cx="9791254" cy="588516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59235" y="249499"/>
            <a:ext cx="11727977" cy="723332"/>
          </a:xfrm>
          <a:prstGeom prst="rect">
            <a:avLst/>
          </a:prstGeom>
          <a:solidFill>
            <a:srgbClr val="000090"/>
          </a:solidFill>
          <a:ln w="28575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３回目の応募者が最も多く、平均は約</a:t>
            </a:r>
            <a:r>
              <a:rPr kumimoji="1" lang="en-US" altLang="ja-JP" sz="3200" dirty="0">
                <a:solidFill>
                  <a:schemeClr val="bg1"/>
                </a:solidFill>
              </a:rPr>
              <a:t>53</a:t>
            </a:r>
            <a:r>
              <a:rPr kumimoji="1" lang="ja-JP" altLang="en-US" sz="3200" dirty="0">
                <a:solidFill>
                  <a:schemeClr val="bg1"/>
                </a:solidFill>
              </a:rPr>
              <a:t>人</a:t>
            </a: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1803127" y="3272367"/>
            <a:ext cx="8709578" cy="16931"/>
          </a:xfrm>
          <a:prstGeom prst="line">
            <a:avLst/>
          </a:prstGeom>
          <a:ln w="28575">
            <a:solidFill>
              <a:srgbClr val="00009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0445368" y="3104489"/>
            <a:ext cx="1835282" cy="335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90"/>
                </a:solidFill>
              </a:rPr>
              <a:t>平均値：</a:t>
            </a:r>
            <a:r>
              <a:rPr kumimoji="1" lang="en-US" altLang="ja-JP" dirty="0">
                <a:solidFill>
                  <a:srgbClr val="000090"/>
                </a:solidFill>
              </a:rPr>
              <a:t>52.6</a:t>
            </a:r>
            <a:endParaRPr kumimoji="1" lang="ja-JP" altLang="en-US" dirty="0">
              <a:solidFill>
                <a:srgbClr val="00009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62890" y="28547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55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31830" y="30187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51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14789" y="231605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70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82725" y="320345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44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128907" y="32303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27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722" y="972831"/>
            <a:ext cx="9791253" cy="588516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539999" y="5133975"/>
            <a:ext cx="8061325" cy="462492"/>
          </a:xfrm>
          <a:prstGeom prst="rect">
            <a:avLst/>
          </a:prstGeom>
          <a:noFill/>
          <a:ln w="28575">
            <a:solidFill>
              <a:srgbClr val="0000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9235" y="249499"/>
            <a:ext cx="11727977" cy="723332"/>
          </a:xfrm>
          <a:prstGeom prst="rect">
            <a:avLst/>
          </a:prstGeom>
          <a:solidFill>
            <a:srgbClr val="000090"/>
          </a:solidFill>
          <a:ln w="28575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年齢構成の割合は各回で変化、</a:t>
            </a:r>
            <a:r>
              <a:rPr kumimoji="1" lang="en-US" altLang="ja-JP" sz="3200" dirty="0">
                <a:solidFill>
                  <a:schemeClr val="bg1"/>
                </a:solidFill>
              </a:rPr>
              <a:t>10</a:t>
            </a:r>
            <a:r>
              <a:rPr kumimoji="1" lang="ja-JP" altLang="en-US" sz="3200" dirty="0">
                <a:solidFill>
                  <a:schemeClr val="bg1"/>
                </a:solidFill>
              </a:rPr>
              <a:t>代へのアプローチが要検討</a:t>
            </a:r>
          </a:p>
        </p:txBody>
      </p:sp>
    </p:spTree>
    <p:extLst>
      <p:ext uri="{BB962C8B-B14F-4D97-AF65-F5344CB8AC3E}">
        <p14:creationId xmlns:p14="http://schemas.microsoft.com/office/powerpoint/2010/main" val="37703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6331E4-4FFA-4108-9210-706CCA022335}"/>
              </a:ext>
            </a:extLst>
          </p:cNvPr>
          <p:cNvSpPr/>
          <p:nvPr/>
        </p:nvSpPr>
        <p:spPr>
          <a:xfrm>
            <a:off x="259235" y="249499"/>
            <a:ext cx="11727977" cy="723332"/>
          </a:xfrm>
          <a:prstGeom prst="rect">
            <a:avLst/>
          </a:prstGeom>
          <a:solidFill>
            <a:srgbClr val="000090"/>
          </a:solidFill>
          <a:ln w="28575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報道発表当日のアクセスは多く、最大はもずやんのツイート日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17CBB21-FABD-4EB0-9D97-AD8F62069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34" y="1426276"/>
            <a:ext cx="11766907" cy="5063423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C06A1CA-B3BE-4AB3-8472-C4DBAA51A1C2}"/>
              </a:ext>
            </a:extLst>
          </p:cNvPr>
          <p:cNvSpPr txBox="1"/>
          <p:nvPr/>
        </p:nvSpPr>
        <p:spPr>
          <a:xfrm>
            <a:off x="604210" y="2223206"/>
            <a:ext cx="369332" cy="1323439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第１回報道発表日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CEEE88F-58B4-4867-B6C5-4A06D99D4623}"/>
              </a:ext>
            </a:extLst>
          </p:cNvPr>
          <p:cNvSpPr txBox="1"/>
          <p:nvPr/>
        </p:nvSpPr>
        <p:spPr>
          <a:xfrm>
            <a:off x="1918660" y="2921168"/>
            <a:ext cx="369332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第１回開催日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5420903-F1AF-48F5-BC60-17C2E1375F11}"/>
              </a:ext>
            </a:extLst>
          </p:cNvPr>
          <p:cNvSpPr txBox="1"/>
          <p:nvPr/>
        </p:nvSpPr>
        <p:spPr>
          <a:xfrm>
            <a:off x="3309310" y="1994606"/>
            <a:ext cx="369332" cy="1323439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第２回報道発表日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441509B-42EE-4484-B0AC-946142309D14}"/>
              </a:ext>
            </a:extLst>
          </p:cNvPr>
          <p:cNvSpPr txBox="1"/>
          <p:nvPr/>
        </p:nvSpPr>
        <p:spPr>
          <a:xfrm>
            <a:off x="4623760" y="3038813"/>
            <a:ext cx="369332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第２回開催日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9BAEDAF-B10A-4808-8741-6A2B1742AC78}"/>
              </a:ext>
            </a:extLst>
          </p:cNvPr>
          <p:cNvSpPr txBox="1"/>
          <p:nvPr/>
        </p:nvSpPr>
        <p:spPr>
          <a:xfrm>
            <a:off x="6302236" y="2223205"/>
            <a:ext cx="369332" cy="1323439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第３回報道発表日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6B61C52-42FF-4D42-8DF2-9AE584F3DA27}"/>
              </a:ext>
            </a:extLst>
          </p:cNvPr>
          <p:cNvSpPr txBox="1"/>
          <p:nvPr/>
        </p:nvSpPr>
        <p:spPr>
          <a:xfrm>
            <a:off x="7450313" y="3659883"/>
            <a:ext cx="369332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第３回開催日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26C841C-677F-49B1-B47E-9DDC17A14FA7}"/>
              </a:ext>
            </a:extLst>
          </p:cNvPr>
          <p:cNvSpPr txBox="1"/>
          <p:nvPr/>
        </p:nvSpPr>
        <p:spPr>
          <a:xfrm>
            <a:off x="8517113" y="2514461"/>
            <a:ext cx="369332" cy="1631216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第４・５回報道発表日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6320BE9-CEC1-4728-B16C-17089EAFE962}"/>
              </a:ext>
            </a:extLst>
          </p:cNvPr>
          <p:cNvSpPr txBox="1"/>
          <p:nvPr/>
        </p:nvSpPr>
        <p:spPr>
          <a:xfrm>
            <a:off x="11159000" y="3532351"/>
            <a:ext cx="369332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第５回開催日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00D8F23-BBB2-4206-9D3E-96854289BDC5}"/>
              </a:ext>
            </a:extLst>
          </p:cNvPr>
          <p:cNvSpPr txBox="1"/>
          <p:nvPr/>
        </p:nvSpPr>
        <p:spPr>
          <a:xfrm>
            <a:off x="10010923" y="2956438"/>
            <a:ext cx="369332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第４回開催日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518EACF-68A3-4F08-A21C-678999CAC8BE}"/>
              </a:ext>
            </a:extLst>
          </p:cNvPr>
          <p:cNvSpPr/>
          <p:nvPr/>
        </p:nvSpPr>
        <p:spPr>
          <a:xfrm>
            <a:off x="6805216" y="1812174"/>
            <a:ext cx="880097" cy="377476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もずやんツイート</a:t>
            </a:r>
          </a:p>
        </p:txBody>
      </p:sp>
    </p:spTree>
    <p:extLst>
      <p:ext uri="{BB962C8B-B14F-4D97-AF65-F5344CB8AC3E}">
        <p14:creationId xmlns:p14="http://schemas.microsoft.com/office/powerpoint/2010/main" val="142858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002705A-1578-4265-B5D0-9CD498A6B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920" y="1176617"/>
            <a:ext cx="8099806" cy="5617334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59235" y="249499"/>
            <a:ext cx="11727977" cy="723332"/>
          </a:xfrm>
          <a:prstGeom prst="rect">
            <a:avLst/>
          </a:prstGeom>
          <a:solidFill>
            <a:srgbClr val="000090"/>
          </a:solidFill>
          <a:ln w="28575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イベント当日に大きな波、もずやん効果は高い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14A0E4E-1188-44A0-9735-39CCCD65BC8D}"/>
              </a:ext>
            </a:extLst>
          </p:cNvPr>
          <p:cNvSpPr txBox="1"/>
          <p:nvPr/>
        </p:nvSpPr>
        <p:spPr>
          <a:xfrm>
            <a:off x="259235" y="2154574"/>
            <a:ext cx="5060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インプレッション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DAEEE7-1033-4F8B-9D67-1794577A3D25}"/>
              </a:ext>
            </a:extLst>
          </p:cNvPr>
          <p:cNvSpPr txBox="1"/>
          <p:nvPr/>
        </p:nvSpPr>
        <p:spPr>
          <a:xfrm>
            <a:off x="8884352" y="1875441"/>
            <a:ext cx="461665" cy="33239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ツイート数・エンゲージメント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E2E0214-E186-41FA-8BD2-0EF0F97BDA3E}"/>
              </a:ext>
            </a:extLst>
          </p:cNvPr>
          <p:cNvSpPr txBox="1"/>
          <p:nvPr/>
        </p:nvSpPr>
        <p:spPr>
          <a:xfrm>
            <a:off x="9733135" y="2211383"/>
            <a:ext cx="2199630" cy="3046988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/>
              <a:t>【</a:t>
            </a:r>
            <a:r>
              <a:rPr kumimoji="1" lang="ja-JP" altLang="en-US" sz="1600" dirty="0"/>
              <a:t>参考</a:t>
            </a:r>
            <a:r>
              <a:rPr kumimoji="1" lang="en-US" altLang="ja-JP" sz="1600" dirty="0"/>
              <a:t>】</a:t>
            </a:r>
          </a:p>
          <a:p>
            <a:r>
              <a:rPr kumimoji="1" lang="ja-JP" altLang="en-US" sz="1600" dirty="0"/>
              <a:t>インプレッション：ユーザにツイートが表示された回数</a:t>
            </a:r>
            <a:endParaRPr kumimoji="1" lang="en-US" altLang="ja-JP" sz="1600" dirty="0"/>
          </a:p>
          <a:p>
            <a:r>
              <a:rPr kumimoji="1" lang="ja-JP" altLang="en-US" sz="1600" dirty="0"/>
              <a:t>エンゲージメント：ツイートを見て、ユーザが何か行動をした回数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en-US" altLang="ja-JP" sz="1600" b="1" u="sng" dirty="0">
                <a:solidFill>
                  <a:srgbClr val="000090"/>
                </a:solidFill>
              </a:rPr>
              <a:t>※</a:t>
            </a:r>
            <a:r>
              <a:rPr kumimoji="1" lang="ja-JP" altLang="en-US" sz="1600" b="1" u="sng" dirty="0">
                <a:solidFill>
                  <a:srgbClr val="000090"/>
                </a:solidFill>
              </a:rPr>
              <a:t>ツイート数を含め、すべて１日あたりのもの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55C24EF-7D77-4276-98CA-6B0C57EE4216}"/>
              </a:ext>
            </a:extLst>
          </p:cNvPr>
          <p:cNvSpPr txBox="1"/>
          <p:nvPr/>
        </p:nvSpPr>
        <p:spPr>
          <a:xfrm>
            <a:off x="2003775" y="2490332"/>
            <a:ext cx="346249" cy="1169551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/>
                </a:solidFill>
              </a:rPr>
              <a:t>もずやんツイート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C677063-F263-4448-88F4-115F50F3B346}"/>
              </a:ext>
            </a:extLst>
          </p:cNvPr>
          <p:cNvSpPr txBox="1"/>
          <p:nvPr/>
        </p:nvSpPr>
        <p:spPr>
          <a:xfrm>
            <a:off x="2409896" y="1875441"/>
            <a:ext cx="369332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第３回開催日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D47504C-83D8-404D-9D17-2EECE0E92CF1}"/>
              </a:ext>
            </a:extLst>
          </p:cNvPr>
          <p:cNvSpPr txBox="1"/>
          <p:nvPr/>
        </p:nvSpPr>
        <p:spPr>
          <a:xfrm>
            <a:off x="3674888" y="2992277"/>
            <a:ext cx="369332" cy="1631216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第４・５回報道発表日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2D63ABC-1030-4368-B6C8-98B420701C64}"/>
              </a:ext>
            </a:extLst>
          </p:cNvPr>
          <p:cNvSpPr/>
          <p:nvPr/>
        </p:nvSpPr>
        <p:spPr>
          <a:xfrm>
            <a:off x="3453077" y="1869322"/>
            <a:ext cx="1297162" cy="377476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もずやん参加のハルカス学園祭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5B95A65-A191-419A-9A6E-84A7F04C7CE2}"/>
              </a:ext>
            </a:extLst>
          </p:cNvPr>
          <p:cNvSpPr txBox="1"/>
          <p:nvPr/>
        </p:nvSpPr>
        <p:spPr>
          <a:xfrm>
            <a:off x="5424089" y="2383272"/>
            <a:ext cx="369332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第４回開催日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85E34B5-C871-4BB9-B6A1-675384152BFF}"/>
              </a:ext>
            </a:extLst>
          </p:cNvPr>
          <p:cNvSpPr txBox="1"/>
          <p:nvPr/>
        </p:nvSpPr>
        <p:spPr>
          <a:xfrm>
            <a:off x="6838669" y="3152051"/>
            <a:ext cx="369332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第５回開催日</a:t>
            </a:r>
          </a:p>
        </p:txBody>
      </p:sp>
    </p:spTree>
    <p:extLst>
      <p:ext uri="{BB962C8B-B14F-4D97-AF65-F5344CB8AC3E}">
        <p14:creationId xmlns:p14="http://schemas.microsoft.com/office/powerpoint/2010/main" val="51513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</Words>
  <Application>Microsoft Office PowerPoint</Application>
  <PresentationFormat>ワイド画面</PresentationFormat>
  <Paragraphs>34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2022-03-17T00:02:12Z</dcterms:created>
  <dcterms:modified xsi:type="dcterms:W3CDTF">2022-03-17T00:02:19Z</dcterms:modified>
</cp:coreProperties>
</file>