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bookmarkIdSeed="3">
  <p:sldMasterIdLst>
    <p:sldMasterId id="2147483912" r:id="rId1"/>
  </p:sldMasterIdLst>
  <p:notesMasterIdLst>
    <p:notesMasterId r:id="rId14"/>
  </p:notesMasterIdLst>
  <p:sldIdLst>
    <p:sldId id="258" r:id="rId2"/>
    <p:sldId id="262" r:id="rId3"/>
    <p:sldId id="263" r:id="rId4"/>
    <p:sldId id="266" r:id="rId5"/>
    <p:sldId id="269" r:id="rId6"/>
    <p:sldId id="338" r:id="rId7"/>
    <p:sldId id="341" r:id="rId8"/>
    <p:sldId id="271" r:id="rId9"/>
    <p:sldId id="273" r:id="rId10"/>
    <p:sldId id="339" r:id="rId11"/>
    <p:sldId id="343" r:id="rId12"/>
    <p:sldId id="344" r:id="rId13"/>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スタイル (中間)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2A488322-F2BA-4B5B-9748-0D474271808F}" styleName="中間スタイル 3 - アクセント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59" d="100"/>
          <a:sy n="59" d="100"/>
        </p:scale>
        <p:origin x="144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E4D5B7FE-B4A0-47A0-97DC-738B2DBDCD0D}" type="datetimeFigureOut">
              <a:rPr kumimoji="1" lang="ja-JP" altLang="en-US" smtClean="0"/>
              <a:t>2026/9/3</a:t>
            </a:fld>
            <a:endParaRPr kumimoji="1" lang="ja-JP" altLang="en-US"/>
          </a:p>
        </p:txBody>
      </p:sp>
      <p:sp>
        <p:nvSpPr>
          <p:cNvPr id="4" name="スライド イメージ プレースホルダー 3"/>
          <p:cNvSpPr>
            <a:spLocks noGrp="1" noRot="1" noChangeAspect="1"/>
          </p:cNvSpPr>
          <p:nvPr>
            <p:ph type="sldImg" idx="2"/>
          </p:nvPr>
        </p:nvSpPr>
        <p:spPr>
          <a:xfrm>
            <a:off x="1166813" y="1243013"/>
            <a:ext cx="447357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2C71D920-A432-4E51-AFD9-C2C9011493E5}" type="slidenum">
              <a:rPr kumimoji="1" lang="ja-JP" altLang="en-US" smtClean="0"/>
              <a:t>‹#›</a:t>
            </a:fld>
            <a:endParaRPr kumimoji="1" lang="ja-JP" altLang="en-US"/>
          </a:p>
        </p:txBody>
      </p:sp>
    </p:spTree>
    <p:extLst>
      <p:ext uri="{BB962C8B-B14F-4D97-AF65-F5344CB8AC3E}">
        <p14:creationId xmlns:p14="http://schemas.microsoft.com/office/powerpoint/2010/main" val="124939675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57E61C7-8B00-476A-9C0A-498B22CD21F1}"/>
              </a:ext>
            </a:extLst>
          </p:cNvPr>
          <p:cNvSpPr>
            <a:spLocks noGrp="1"/>
          </p:cNvSpPr>
          <p:nvPr>
            <p:ph type="ctrTitle"/>
          </p:nvPr>
        </p:nvSpPr>
        <p:spPr>
          <a:xfrm>
            <a:off x="1143000" y="1122363"/>
            <a:ext cx="6858000" cy="2387600"/>
          </a:xfrm>
        </p:spPr>
        <p:txBody>
          <a:bodyPr anchor="b"/>
          <a:lstStyle>
            <a:lvl1pPr algn="ctr">
              <a:defRPr sz="45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BD543987-2B1C-4250-B59B-FC3202E5C07D}"/>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BF171BCA-BE0F-4F61-85A8-3E32E7616780}"/>
              </a:ext>
            </a:extLst>
          </p:cNvPr>
          <p:cNvSpPr>
            <a:spLocks noGrp="1"/>
          </p:cNvSpPr>
          <p:nvPr>
            <p:ph type="dt" sz="half" idx="10"/>
          </p:nvPr>
        </p:nvSpPr>
        <p:spPr/>
        <p:txBody>
          <a:bodyPr/>
          <a:lstStyle/>
          <a:p>
            <a:fld id="{E025858E-9B7F-4F11-AD4B-F32C1A00619E}" type="datetime1">
              <a:rPr kumimoji="1" lang="ja-JP" altLang="en-US" smtClean="0"/>
              <a:t>2026/9/3</a:t>
            </a:fld>
            <a:endParaRPr kumimoji="1" lang="ja-JP" altLang="en-US"/>
          </a:p>
        </p:txBody>
      </p:sp>
      <p:sp>
        <p:nvSpPr>
          <p:cNvPr id="5" name="フッター プレースホルダー 4">
            <a:extLst>
              <a:ext uri="{FF2B5EF4-FFF2-40B4-BE49-F238E27FC236}">
                <a16:creationId xmlns:a16="http://schemas.microsoft.com/office/drawing/2014/main" id="{943480DD-7135-4D67-8E7F-1717211EE05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7EE280E-99DC-4C74-A7BF-A280391F3C53}"/>
              </a:ext>
            </a:extLst>
          </p:cNvPr>
          <p:cNvSpPr>
            <a:spLocks noGrp="1"/>
          </p:cNvSpPr>
          <p:nvPr>
            <p:ph type="sldNum" sz="quarter" idx="12"/>
          </p:nvPr>
        </p:nvSpPr>
        <p:spPr/>
        <p:txBody>
          <a:bodyPr/>
          <a:lstStyle/>
          <a:p>
            <a:fld id="{5B6D33FB-D081-4684-B9FB-6F6AA6895BAF}" type="slidenum">
              <a:rPr kumimoji="1" lang="ja-JP" altLang="en-US" smtClean="0"/>
              <a:t>‹#›</a:t>
            </a:fld>
            <a:endParaRPr kumimoji="1" lang="ja-JP" altLang="en-US" dirty="0"/>
          </a:p>
        </p:txBody>
      </p:sp>
    </p:spTree>
    <p:extLst>
      <p:ext uri="{BB962C8B-B14F-4D97-AF65-F5344CB8AC3E}">
        <p14:creationId xmlns:p14="http://schemas.microsoft.com/office/powerpoint/2010/main" val="27452353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B862E29-C3DD-4236-ABE5-E62D78A95FA3}"/>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BB3DE75B-1EA7-440E-B7D0-8F7F422A0C1F}"/>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98B78CD-8FD6-467D-A59D-2CC5FA9FBAE1}"/>
              </a:ext>
            </a:extLst>
          </p:cNvPr>
          <p:cNvSpPr>
            <a:spLocks noGrp="1"/>
          </p:cNvSpPr>
          <p:nvPr>
            <p:ph type="dt" sz="half" idx="10"/>
          </p:nvPr>
        </p:nvSpPr>
        <p:spPr/>
        <p:txBody>
          <a:bodyPr/>
          <a:lstStyle/>
          <a:p>
            <a:fld id="{8CE16ECA-02FC-4C2D-BBB8-29C9F99992C9}" type="datetime1">
              <a:rPr kumimoji="1" lang="ja-JP" altLang="en-US" smtClean="0"/>
              <a:t>2026/9/3</a:t>
            </a:fld>
            <a:endParaRPr kumimoji="1" lang="ja-JP" altLang="en-US"/>
          </a:p>
        </p:txBody>
      </p:sp>
      <p:sp>
        <p:nvSpPr>
          <p:cNvPr id="5" name="フッター プレースホルダー 4">
            <a:extLst>
              <a:ext uri="{FF2B5EF4-FFF2-40B4-BE49-F238E27FC236}">
                <a16:creationId xmlns:a16="http://schemas.microsoft.com/office/drawing/2014/main" id="{BCAF84D2-48ED-4408-9DA9-8B082243F37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BABF099-89EB-4599-9381-BADE6BDBD629}"/>
              </a:ext>
            </a:extLst>
          </p:cNvPr>
          <p:cNvSpPr>
            <a:spLocks noGrp="1"/>
          </p:cNvSpPr>
          <p:nvPr>
            <p:ph type="sldNum" sz="quarter" idx="12"/>
          </p:nvPr>
        </p:nvSpPr>
        <p:spPr/>
        <p:txBody>
          <a:bodyPr/>
          <a:lstStyle/>
          <a:p>
            <a:fld id="{5B6D33FB-D081-4684-B9FB-6F6AA6895BAF}" type="slidenum">
              <a:rPr kumimoji="1" lang="ja-JP" altLang="en-US" smtClean="0"/>
              <a:t>‹#›</a:t>
            </a:fld>
            <a:endParaRPr kumimoji="1" lang="ja-JP" altLang="en-US"/>
          </a:p>
        </p:txBody>
      </p:sp>
    </p:spTree>
    <p:extLst>
      <p:ext uri="{BB962C8B-B14F-4D97-AF65-F5344CB8AC3E}">
        <p14:creationId xmlns:p14="http://schemas.microsoft.com/office/powerpoint/2010/main" val="10499496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B03DBB05-AEB1-446E-813A-34BB50ED9FCD}"/>
              </a:ext>
            </a:extLst>
          </p:cNvPr>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E8EA98E-DB4F-412D-AADB-57489DCECE8D}"/>
              </a:ext>
            </a:extLst>
          </p:cNvPr>
          <p:cNvSpPr>
            <a:spLocks noGrp="1"/>
          </p:cNvSpPr>
          <p:nvPr>
            <p:ph type="body" orient="vert" idx="1"/>
          </p:nvPr>
        </p:nvSpPr>
        <p:spPr>
          <a:xfrm>
            <a:off x="628650" y="365125"/>
            <a:ext cx="58007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70FA010-CE5B-46B3-A4F5-DA58FB753195}"/>
              </a:ext>
            </a:extLst>
          </p:cNvPr>
          <p:cNvSpPr>
            <a:spLocks noGrp="1"/>
          </p:cNvSpPr>
          <p:nvPr>
            <p:ph type="dt" sz="half" idx="10"/>
          </p:nvPr>
        </p:nvSpPr>
        <p:spPr/>
        <p:txBody>
          <a:bodyPr/>
          <a:lstStyle/>
          <a:p>
            <a:fld id="{88C69207-1F9F-4DA8-9285-D5CE77DD4817}" type="datetime1">
              <a:rPr kumimoji="1" lang="ja-JP" altLang="en-US" smtClean="0"/>
              <a:t>2026/9/3</a:t>
            </a:fld>
            <a:endParaRPr kumimoji="1" lang="ja-JP" altLang="en-US"/>
          </a:p>
        </p:txBody>
      </p:sp>
      <p:sp>
        <p:nvSpPr>
          <p:cNvPr id="5" name="フッター プレースホルダー 4">
            <a:extLst>
              <a:ext uri="{FF2B5EF4-FFF2-40B4-BE49-F238E27FC236}">
                <a16:creationId xmlns:a16="http://schemas.microsoft.com/office/drawing/2014/main" id="{7ACB5A35-04C8-4415-987D-078B57F3965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EA5AB8D-87B2-4789-AC4E-2535D896FC51}"/>
              </a:ext>
            </a:extLst>
          </p:cNvPr>
          <p:cNvSpPr>
            <a:spLocks noGrp="1"/>
          </p:cNvSpPr>
          <p:nvPr>
            <p:ph type="sldNum" sz="quarter" idx="12"/>
          </p:nvPr>
        </p:nvSpPr>
        <p:spPr/>
        <p:txBody>
          <a:bodyPr/>
          <a:lstStyle/>
          <a:p>
            <a:fld id="{5B6D33FB-D081-4684-B9FB-6F6AA6895BAF}" type="slidenum">
              <a:rPr kumimoji="1" lang="ja-JP" altLang="en-US" smtClean="0"/>
              <a:t>‹#›</a:t>
            </a:fld>
            <a:endParaRPr kumimoji="1" lang="ja-JP" altLang="en-US"/>
          </a:p>
        </p:txBody>
      </p:sp>
    </p:spTree>
    <p:extLst>
      <p:ext uri="{BB962C8B-B14F-4D97-AF65-F5344CB8AC3E}">
        <p14:creationId xmlns:p14="http://schemas.microsoft.com/office/powerpoint/2010/main" val="1789023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9224E1C-AE93-447C-89A7-1D5D1F6495FA}"/>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911C01F-0C52-4197-99CA-50C4E8D79835}"/>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6A462B73-B514-4381-B4DF-FC3203D50FEB}"/>
              </a:ext>
            </a:extLst>
          </p:cNvPr>
          <p:cNvSpPr>
            <a:spLocks noGrp="1"/>
          </p:cNvSpPr>
          <p:nvPr>
            <p:ph type="dt" sz="half" idx="10"/>
          </p:nvPr>
        </p:nvSpPr>
        <p:spPr/>
        <p:txBody>
          <a:bodyPr/>
          <a:lstStyle/>
          <a:p>
            <a:fld id="{C7EE18E6-7FC0-408C-BD45-6DD1F4E4E19A}" type="datetime1">
              <a:rPr kumimoji="1" lang="ja-JP" altLang="en-US" smtClean="0"/>
              <a:t>2026/9/3</a:t>
            </a:fld>
            <a:endParaRPr kumimoji="1" lang="ja-JP" altLang="en-US"/>
          </a:p>
        </p:txBody>
      </p:sp>
      <p:sp>
        <p:nvSpPr>
          <p:cNvPr id="5" name="フッター プレースホルダー 4">
            <a:extLst>
              <a:ext uri="{FF2B5EF4-FFF2-40B4-BE49-F238E27FC236}">
                <a16:creationId xmlns:a16="http://schemas.microsoft.com/office/drawing/2014/main" id="{CF4F7FD0-FDE1-4C60-A05D-6F9F81C8795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1512533-7072-4AAD-A67F-0E42B54B46AB}"/>
              </a:ext>
            </a:extLst>
          </p:cNvPr>
          <p:cNvSpPr>
            <a:spLocks noGrp="1"/>
          </p:cNvSpPr>
          <p:nvPr>
            <p:ph type="sldNum" sz="quarter" idx="12"/>
          </p:nvPr>
        </p:nvSpPr>
        <p:spPr/>
        <p:txBody>
          <a:bodyPr/>
          <a:lstStyle/>
          <a:p>
            <a:fld id="{5B6D33FB-D081-4684-B9FB-6F6AA6895BAF}" type="slidenum">
              <a:rPr kumimoji="1" lang="ja-JP" altLang="en-US" smtClean="0"/>
              <a:t>‹#›</a:t>
            </a:fld>
            <a:endParaRPr kumimoji="1" lang="ja-JP" altLang="en-US"/>
          </a:p>
        </p:txBody>
      </p:sp>
    </p:spTree>
    <p:extLst>
      <p:ext uri="{BB962C8B-B14F-4D97-AF65-F5344CB8AC3E}">
        <p14:creationId xmlns:p14="http://schemas.microsoft.com/office/powerpoint/2010/main" val="36382864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3237CC4-2210-49CC-A195-35D361104DF3}"/>
              </a:ext>
            </a:extLst>
          </p:cNvPr>
          <p:cNvSpPr>
            <a:spLocks noGrp="1"/>
          </p:cNvSpPr>
          <p:nvPr>
            <p:ph type="title"/>
          </p:nvPr>
        </p:nvSpPr>
        <p:spPr>
          <a:xfrm>
            <a:off x="623888" y="1709739"/>
            <a:ext cx="7886700" cy="2852737"/>
          </a:xfrm>
        </p:spPr>
        <p:txBody>
          <a:bodyPr anchor="b"/>
          <a:lstStyle>
            <a:lvl1pPr>
              <a:defRPr sz="45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A7A1B70-F774-4165-816B-3E78116A06B3}"/>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E25FBD5E-05BC-40A9-B723-2FA18E452786}"/>
              </a:ext>
            </a:extLst>
          </p:cNvPr>
          <p:cNvSpPr>
            <a:spLocks noGrp="1"/>
          </p:cNvSpPr>
          <p:nvPr>
            <p:ph type="dt" sz="half" idx="10"/>
          </p:nvPr>
        </p:nvSpPr>
        <p:spPr/>
        <p:txBody>
          <a:bodyPr/>
          <a:lstStyle/>
          <a:p>
            <a:fld id="{0B601A0E-71C4-4F57-92EE-686856E393CE}" type="datetime1">
              <a:rPr kumimoji="1" lang="ja-JP" altLang="en-US" smtClean="0"/>
              <a:t>2026/9/3</a:t>
            </a:fld>
            <a:endParaRPr kumimoji="1" lang="ja-JP" altLang="en-US"/>
          </a:p>
        </p:txBody>
      </p:sp>
      <p:sp>
        <p:nvSpPr>
          <p:cNvPr id="5" name="フッター プレースホルダー 4">
            <a:extLst>
              <a:ext uri="{FF2B5EF4-FFF2-40B4-BE49-F238E27FC236}">
                <a16:creationId xmlns:a16="http://schemas.microsoft.com/office/drawing/2014/main" id="{8855300C-AB3C-4CA0-AC8F-5346800AE78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8DF89D1-744C-4784-8C63-CF319E985EBD}"/>
              </a:ext>
            </a:extLst>
          </p:cNvPr>
          <p:cNvSpPr>
            <a:spLocks noGrp="1"/>
          </p:cNvSpPr>
          <p:nvPr>
            <p:ph type="sldNum" sz="quarter" idx="12"/>
          </p:nvPr>
        </p:nvSpPr>
        <p:spPr/>
        <p:txBody>
          <a:bodyPr/>
          <a:lstStyle/>
          <a:p>
            <a:fld id="{5B6D33FB-D081-4684-B9FB-6F6AA6895BAF}" type="slidenum">
              <a:rPr kumimoji="1" lang="ja-JP" altLang="en-US" smtClean="0"/>
              <a:t>‹#›</a:t>
            </a:fld>
            <a:endParaRPr kumimoji="1" lang="ja-JP" altLang="en-US"/>
          </a:p>
        </p:txBody>
      </p:sp>
    </p:spTree>
    <p:extLst>
      <p:ext uri="{BB962C8B-B14F-4D97-AF65-F5344CB8AC3E}">
        <p14:creationId xmlns:p14="http://schemas.microsoft.com/office/powerpoint/2010/main" val="18912923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DEEAB7F-D517-4AA5-A8C4-CE4074CB1C71}"/>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74F40E1-EE67-4591-9377-6A34A172C2AC}"/>
              </a:ext>
            </a:extLst>
          </p:cNvPr>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095A072B-3CCA-48A3-ACF7-D1BB8A0C97A7}"/>
              </a:ext>
            </a:extLst>
          </p:cNvPr>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D9943B6D-55EC-44AD-A6E1-1A34F551B860}"/>
              </a:ext>
            </a:extLst>
          </p:cNvPr>
          <p:cNvSpPr>
            <a:spLocks noGrp="1"/>
          </p:cNvSpPr>
          <p:nvPr>
            <p:ph type="dt" sz="half" idx="10"/>
          </p:nvPr>
        </p:nvSpPr>
        <p:spPr/>
        <p:txBody>
          <a:bodyPr/>
          <a:lstStyle/>
          <a:p>
            <a:fld id="{C19AF153-E0E1-464A-B759-575F0CAAFF46}" type="datetime1">
              <a:rPr kumimoji="1" lang="ja-JP" altLang="en-US" smtClean="0"/>
              <a:t>2026/9/3</a:t>
            </a:fld>
            <a:endParaRPr kumimoji="1" lang="ja-JP" altLang="en-US"/>
          </a:p>
        </p:txBody>
      </p:sp>
      <p:sp>
        <p:nvSpPr>
          <p:cNvPr id="6" name="フッター プレースホルダー 5">
            <a:extLst>
              <a:ext uri="{FF2B5EF4-FFF2-40B4-BE49-F238E27FC236}">
                <a16:creationId xmlns:a16="http://schemas.microsoft.com/office/drawing/2014/main" id="{3C8EB3A0-F181-494B-8303-51D04247A8F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F8D9CAA4-2BCE-4260-A6ED-6FD1610207D7}"/>
              </a:ext>
            </a:extLst>
          </p:cNvPr>
          <p:cNvSpPr>
            <a:spLocks noGrp="1"/>
          </p:cNvSpPr>
          <p:nvPr>
            <p:ph type="sldNum" sz="quarter" idx="12"/>
          </p:nvPr>
        </p:nvSpPr>
        <p:spPr/>
        <p:txBody>
          <a:bodyPr/>
          <a:lstStyle/>
          <a:p>
            <a:fld id="{5B6D33FB-D081-4684-B9FB-6F6AA6895BAF}" type="slidenum">
              <a:rPr kumimoji="1" lang="ja-JP" altLang="en-US" smtClean="0"/>
              <a:t>‹#›</a:t>
            </a:fld>
            <a:endParaRPr kumimoji="1" lang="ja-JP" altLang="en-US"/>
          </a:p>
        </p:txBody>
      </p:sp>
    </p:spTree>
    <p:extLst>
      <p:ext uri="{BB962C8B-B14F-4D97-AF65-F5344CB8AC3E}">
        <p14:creationId xmlns:p14="http://schemas.microsoft.com/office/powerpoint/2010/main" val="4131603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25DD5DD-0DCB-4DDB-BA89-11957ABD34E5}"/>
              </a:ext>
            </a:extLst>
          </p:cNvPr>
          <p:cNvSpPr>
            <a:spLocks noGrp="1"/>
          </p:cNvSpPr>
          <p:nvPr>
            <p:ph type="title"/>
          </p:nvPr>
        </p:nvSpPr>
        <p:spPr>
          <a:xfrm>
            <a:off x="629841" y="365126"/>
            <a:ext cx="78867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A932DCE0-1A6D-4CEE-ABC9-A9B918FF7799}"/>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76DB8F9B-91A4-40B4-B2DC-12B8E575B73F}"/>
              </a:ext>
            </a:extLst>
          </p:cNvPr>
          <p:cNvSpPr>
            <a:spLocks noGrp="1"/>
          </p:cNvSpPr>
          <p:nvPr>
            <p:ph sz="half" idx="2"/>
          </p:nvPr>
        </p:nvSpPr>
        <p:spPr>
          <a:xfrm>
            <a:off x="629842" y="2505075"/>
            <a:ext cx="3868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8994533A-8BA4-4BA4-935A-3B30F1C9D415}"/>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C5EC0B5B-D56F-49CC-88B0-6E338B01F111}"/>
              </a:ext>
            </a:extLst>
          </p:cNvPr>
          <p:cNvSpPr>
            <a:spLocks noGrp="1"/>
          </p:cNvSpPr>
          <p:nvPr>
            <p:ph sz="quarter" idx="4"/>
          </p:nvPr>
        </p:nvSpPr>
        <p:spPr>
          <a:xfrm>
            <a:off x="4629150" y="2505075"/>
            <a:ext cx="3887391"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9B9DB182-75AB-4E9A-8564-CBCA594D44CD}"/>
              </a:ext>
            </a:extLst>
          </p:cNvPr>
          <p:cNvSpPr>
            <a:spLocks noGrp="1"/>
          </p:cNvSpPr>
          <p:nvPr>
            <p:ph type="dt" sz="half" idx="10"/>
          </p:nvPr>
        </p:nvSpPr>
        <p:spPr/>
        <p:txBody>
          <a:bodyPr/>
          <a:lstStyle/>
          <a:p>
            <a:fld id="{76E1F4BB-0052-4247-864D-076F3D426F37}" type="datetime1">
              <a:rPr kumimoji="1" lang="ja-JP" altLang="en-US" smtClean="0"/>
              <a:t>2026/9/3</a:t>
            </a:fld>
            <a:endParaRPr kumimoji="1" lang="ja-JP" altLang="en-US"/>
          </a:p>
        </p:txBody>
      </p:sp>
      <p:sp>
        <p:nvSpPr>
          <p:cNvPr id="8" name="フッター プレースホルダー 7">
            <a:extLst>
              <a:ext uri="{FF2B5EF4-FFF2-40B4-BE49-F238E27FC236}">
                <a16:creationId xmlns:a16="http://schemas.microsoft.com/office/drawing/2014/main" id="{5637A7D8-C35D-49F0-BB98-FDEE6A747ACA}"/>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E8AFC907-C66C-4B03-93E2-94ADC70D9653}"/>
              </a:ext>
            </a:extLst>
          </p:cNvPr>
          <p:cNvSpPr>
            <a:spLocks noGrp="1"/>
          </p:cNvSpPr>
          <p:nvPr>
            <p:ph type="sldNum" sz="quarter" idx="12"/>
          </p:nvPr>
        </p:nvSpPr>
        <p:spPr/>
        <p:txBody>
          <a:bodyPr/>
          <a:lstStyle/>
          <a:p>
            <a:fld id="{5B6D33FB-D081-4684-B9FB-6F6AA6895BAF}" type="slidenum">
              <a:rPr kumimoji="1" lang="ja-JP" altLang="en-US" smtClean="0"/>
              <a:t>‹#›</a:t>
            </a:fld>
            <a:endParaRPr kumimoji="1" lang="ja-JP" altLang="en-US"/>
          </a:p>
        </p:txBody>
      </p:sp>
    </p:spTree>
    <p:extLst>
      <p:ext uri="{BB962C8B-B14F-4D97-AF65-F5344CB8AC3E}">
        <p14:creationId xmlns:p14="http://schemas.microsoft.com/office/powerpoint/2010/main" val="32000895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8C2EE77-7CC7-49E2-BF19-43A77F674A52}"/>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4DAA9B4C-022D-477B-89D0-50469D95E4AC}"/>
              </a:ext>
            </a:extLst>
          </p:cNvPr>
          <p:cNvSpPr>
            <a:spLocks noGrp="1"/>
          </p:cNvSpPr>
          <p:nvPr>
            <p:ph type="dt" sz="half" idx="10"/>
          </p:nvPr>
        </p:nvSpPr>
        <p:spPr/>
        <p:txBody>
          <a:bodyPr/>
          <a:lstStyle/>
          <a:p>
            <a:fld id="{7EDC9027-F908-45C8-A2FA-156E3EF49DCC}" type="datetime1">
              <a:rPr kumimoji="1" lang="ja-JP" altLang="en-US" smtClean="0"/>
              <a:t>2026/9/3</a:t>
            </a:fld>
            <a:endParaRPr kumimoji="1" lang="ja-JP" altLang="en-US"/>
          </a:p>
        </p:txBody>
      </p:sp>
      <p:sp>
        <p:nvSpPr>
          <p:cNvPr id="4" name="フッター プレースホルダー 3">
            <a:extLst>
              <a:ext uri="{FF2B5EF4-FFF2-40B4-BE49-F238E27FC236}">
                <a16:creationId xmlns:a16="http://schemas.microsoft.com/office/drawing/2014/main" id="{BFCE721D-0581-4A95-867B-A2D73B022C47}"/>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308C625B-4A0F-4155-A28B-3A8AC6AE88DD}"/>
              </a:ext>
            </a:extLst>
          </p:cNvPr>
          <p:cNvSpPr>
            <a:spLocks noGrp="1"/>
          </p:cNvSpPr>
          <p:nvPr>
            <p:ph type="sldNum" sz="quarter" idx="12"/>
          </p:nvPr>
        </p:nvSpPr>
        <p:spPr/>
        <p:txBody>
          <a:bodyPr/>
          <a:lstStyle/>
          <a:p>
            <a:fld id="{5B6D33FB-D081-4684-B9FB-6F6AA6895BAF}" type="slidenum">
              <a:rPr kumimoji="1" lang="ja-JP" altLang="en-US" smtClean="0"/>
              <a:t>‹#›</a:t>
            </a:fld>
            <a:endParaRPr kumimoji="1" lang="ja-JP" altLang="en-US"/>
          </a:p>
        </p:txBody>
      </p:sp>
    </p:spTree>
    <p:extLst>
      <p:ext uri="{BB962C8B-B14F-4D97-AF65-F5344CB8AC3E}">
        <p14:creationId xmlns:p14="http://schemas.microsoft.com/office/powerpoint/2010/main" val="5084692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097457CE-1044-45C9-B7FE-8BFB61F90CAE}"/>
              </a:ext>
            </a:extLst>
          </p:cNvPr>
          <p:cNvSpPr>
            <a:spLocks noGrp="1"/>
          </p:cNvSpPr>
          <p:nvPr>
            <p:ph type="dt" sz="half" idx="10"/>
          </p:nvPr>
        </p:nvSpPr>
        <p:spPr/>
        <p:txBody>
          <a:bodyPr/>
          <a:lstStyle/>
          <a:p>
            <a:fld id="{377D366F-33A3-4520-972E-56EC1477A270}" type="datetime1">
              <a:rPr kumimoji="1" lang="ja-JP" altLang="en-US" smtClean="0"/>
              <a:t>2026/9/3</a:t>
            </a:fld>
            <a:endParaRPr kumimoji="1" lang="ja-JP" altLang="en-US"/>
          </a:p>
        </p:txBody>
      </p:sp>
      <p:sp>
        <p:nvSpPr>
          <p:cNvPr id="3" name="フッター プレースホルダー 2">
            <a:extLst>
              <a:ext uri="{FF2B5EF4-FFF2-40B4-BE49-F238E27FC236}">
                <a16:creationId xmlns:a16="http://schemas.microsoft.com/office/drawing/2014/main" id="{7AC91B15-8FD7-41ED-958F-D12C70927983}"/>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A590CC09-5FB0-4344-9A9A-A6A76394A937}"/>
              </a:ext>
            </a:extLst>
          </p:cNvPr>
          <p:cNvSpPr>
            <a:spLocks noGrp="1"/>
          </p:cNvSpPr>
          <p:nvPr>
            <p:ph type="sldNum" sz="quarter" idx="12"/>
          </p:nvPr>
        </p:nvSpPr>
        <p:spPr/>
        <p:txBody>
          <a:bodyPr/>
          <a:lstStyle/>
          <a:p>
            <a:fld id="{5B6D33FB-D081-4684-B9FB-6F6AA6895BAF}" type="slidenum">
              <a:rPr kumimoji="1" lang="ja-JP" altLang="en-US" smtClean="0"/>
              <a:t>‹#›</a:t>
            </a:fld>
            <a:endParaRPr kumimoji="1" lang="ja-JP" altLang="en-US"/>
          </a:p>
        </p:txBody>
      </p:sp>
    </p:spTree>
    <p:extLst>
      <p:ext uri="{BB962C8B-B14F-4D97-AF65-F5344CB8AC3E}">
        <p14:creationId xmlns:p14="http://schemas.microsoft.com/office/powerpoint/2010/main" val="28138120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F50F6B0-CCA4-4767-B69B-BE38982CE5E6}"/>
              </a:ext>
            </a:extLst>
          </p:cNvPr>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1E28C8D-9D5A-4C98-AFE8-1E1CCF3B23F1}"/>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D5479A3B-4631-41B8-BDC9-D93898E7E568}"/>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7B27CD0E-0579-431C-A6D9-29976499232C}"/>
              </a:ext>
            </a:extLst>
          </p:cNvPr>
          <p:cNvSpPr>
            <a:spLocks noGrp="1"/>
          </p:cNvSpPr>
          <p:nvPr>
            <p:ph type="dt" sz="half" idx="10"/>
          </p:nvPr>
        </p:nvSpPr>
        <p:spPr/>
        <p:txBody>
          <a:bodyPr/>
          <a:lstStyle/>
          <a:p>
            <a:fld id="{9E90C844-E7A2-4E4D-8114-153563350638}" type="datetime1">
              <a:rPr kumimoji="1" lang="ja-JP" altLang="en-US" smtClean="0"/>
              <a:t>2026/9/3</a:t>
            </a:fld>
            <a:endParaRPr kumimoji="1" lang="ja-JP" altLang="en-US"/>
          </a:p>
        </p:txBody>
      </p:sp>
      <p:sp>
        <p:nvSpPr>
          <p:cNvPr id="6" name="フッター プレースホルダー 5">
            <a:extLst>
              <a:ext uri="{FF2B5EF4-FFF2-40B4-BE49-F238E27FC236}">
                <a16:creationId xmlns:a16="http://schemas.microsoft.com/office/drawing/2014/main" id="{391364AC-346E-436B-A9B1-EAE44C4DB0D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088453CE-1CB5-466C-81BB-2869146DA528}"/>
              </a:ext>
            </a:extLst>
          </p:cNvPr>
          <p:cNvSpPr>
            <a:spLocks noGrp="1"/>
          </p:cNvSpPr>
          <p:nvPr>
            <p:ph type="sldNum" sz="quarter" idx="12"/>
          </p:nvPr>
        </p:nvSpPr>
        <p:spPr/>
        <p:txBody>
          <a:bodyPr/>
          <a:lstStyle/>
          <a:p>
            <a:fld id="{5B6D33FB-D081-4684-B9FB-6F6AA6895BAF}" type="slidenum">
              <a:rPr kumimoji="1" lang="ja-JP" altLang="en-US" smtClean="0"/>
              <a:t>‹#›</a:t>
            </a:fld>
            <a:endParaRPr kumimoji="1" lang="ja-JP" altLang="en-US"/>
          </a:p>
        </p:txBody>
      </p:sp>
    </p:spTree>
    <p:extLst>
      <p:ext uri="{BB962C8B-B14F-4D97-AF65-F5344CB8AC3E}">
        <p14:creationId xmlns:p14="http://schemas.microsoft.com/office/powerpoint/2010/main" val="2212626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5677320-B1E0-4E4E-B5A5-B12ADB9CEA88}"/>
              </a:ext>
            </a:extLst>
          </p:cNvPr>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01DA090D-6258-45AE-8FB1-BDF00A14D15B}"/>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kumimoji="1" lang="ja-JP" altLang="en-US"/>
          </a:p>
        </p:txBody>
      </p:sp>
      <p:sp>
        <p:nvSpPr>
          <p:cNvPr id="4" name="テキスト プレースホルダー 3">
            <a:extLst>
              <a:ext uri="{FF2B5EF4-FFF2-40B4-BE49-F238E27FC236}">
                <a16:creationId xmlns:a16="http://schemas.microsoft.com/office/drawing/2014/main" id="{089EDBCD-87B7-47CD-887C-62BB44A36D46}"/>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75FD34FA-005F-40E0-8D34-2C140EF03E4D}"/>
              </a:ext>
            </a:extLst>
          </p:cNvPr>
          <p:cNvSpPr>
            <a:spLocks noGrp="1"/>
          </p:cNvSpPr>
          <p:nvPr>
            <p:ph type="dt" sz="half" idx="10"/>
          </p:nvPr>
        </p:nvSpPr>
        <p:spPr/>
        <p:txBody>
          <a:bodyPr/>
          <a:lstStyle/>
          <a:p>
            <a:fld id="{23631440-6FDF-493A-992E-4E6C36CD9932}" type="datetime1">
              <a:rPr kumimoji="1" lang="ja-JP" altLang="en-US" smtClean="0"/>
              <a:t>2026/9/3</a:t>
            </a:fld>
            <a:endParaRPr kumimoji="1" lang="ja-JP" altLang="en-US"/>
          </a:p>
        </p:txBody>
      </p:sp>
      <p:sp>
        <p:nvSpPr>
          <p:cNvPr id="6" name="フッター プレースホルダー 5">
            <a:extLst>
              <a:ext uri="{FF2B5EF4-FFF2-40B4-BE49-F238E27FC236}">
                <a16:creationId xmlns:a16="http://schemas.microsoft.com/office/drawing/2014/main" id="{A4C117FD-7C8D-4AD4-BDBB-A6B8701D2D4C}"/>
              </a:ext>
            </a:extLst>
          </p:cNvPr>
          <p:cNvSpPr>
            <a:spLocks noGrp="1"/>
          </p:cNvSpPr>
          <p:nvPr>
            <p:ph type="ftr" sz="quarter" idx="11"/>
          </p:nvPr>
        </p:nvSpPr>
        <p:spPr/>
        <p:txBody>
          <a:bodyPr/>
          <a:lstStyle/>
          <a:p>
            <a:endParaRPr lang="en-US" dirty="0"/>
          </a:p>
        </p:txBody>
      </p:sp>
      <p:sp>
        <p:nvSpPr>
          <p:cNvPr id="7" name="スライド番号プレースホルダー 6">
            <a:extLst>
              <a:ext uri="{FF2B5EF4-FFF2-40B4-BE49-F238E27FC236}">
                <a16:creationId xmlns:a16="http://schemas.microsoft.com/office/drawing/2014/main" id="{B7090604-158F-49E9-9726-2652CA019D3E}"/>
              </a:ext>
            </a:extLst>
          </p:cNvPr>
          <p:cNvSpPr>
            <a:spLocks noGrp="1"/>
          </p:cNvSpPr>
          <p:nvPr>
            <p:ph type="sldNum" sz="quarter" idx="12"/>
          </p:nvPr>
        </p:nvSpPr>
        <p:spPr/>
        <p:txBody>
          <a:bodyPr/>
          <a:lstStyle/>
          <a:p>
            <a:fld id="{5B6D33FB-D081-4684-B9FB-6F6AA6895BAF}" type="slidenum">
              <a:rPr kumimoji="1" lang="ja-JP" altLang="en-US" smtClean="0"/>
              <a:t>‹#›</a:t>
            </a:fld>
            <a:endParaRPr kumimoji="1" lang="ja-JP" altLang="en-US"/>
          </a:p>
        </p:txBody>
      </p:sp>
    </p:spTree>
    <p:extLst>
      <p:ext uri="{BB962C8B-B14F-4D97-AF65-F5344CB8AC3E}">
        <p14:creationId xmlns:p14="http://schemas.microsoft.com/office/powerpoint/2010/main" val="10611877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A40F84AD-09D0-425A-85D0-58752DF2C2ED}"/>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98FA9C4-6D15-4BF4-81CE-857812FB4AC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A3CAEBB-0883-4F5B-9588-A67728378E15}"/>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27EE855E-C611-43B6-8833-F223F9B752D5}" type="datetime1">
              <a:rPr kumimoji="1" lang="ja-JP" altLang="en-US" smtClean="0"/>
              <a:t>2026/9/3</a:t>
            </a:fld>
            <a:endParaRPr kumimoji="1" lang="ja-JP" altLang="en-US"/>
          </a:p>
        </p:txBody>
      </p:sp>
      <p:sp>
        <p:nvSpPr>
          <p:cNvPr id="5" name="フッター プレースホルダー 4">
            <a:extLst>
              <a:ext uri="{FF2B5EF4-FFF2-40B4-BE49-F238E27FC236}">
                <a16:creationId xmlns:a16="http://schemas.microsoft.com/office/drawing/2014/main" id="{47E65FF7-840D-4C1D-8003-F1128D3C5B04}"/>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1E8E8829-E241-412E-BC92-475C421896F0}"/>
              </a:ext>
            </a:extLst>
          </p:cNvPr>
          <p:cNvSpPr>
            <a:spLocks noGrp="1"/>
          </p:cNvSpPr>
          <p:nvPr>
            <p:ph type="sldNum" sz="quarter" idx="4"/>
          </p:nvPr>
        </p:nvSpPr>
        <p:spPr>
          <a:xfrm>
            <a:off x="7086600" y="6492874"/>
            <a:ext cx="2057400" cy="365125"/>
          </a:xfrm>
          <a:prstGeom prst="rect">
            <a:avLst/>
          </a:prstGeom>
        </p:spPr>
        <p:txBody>
          <a:bodyPr vert="horz" lIns="91440" tIns="45720" rIns="91440" bIns="45720" rtlCol="0" anchor="b"/>
          <a:lstStyle>
            <a:lvl1pPr algn="r">
              <a:defRPr sz="1400">
                <a:solidFill>
                  <a:schemeClr val="tx1">
                    <a:tint val="75000"/>
                  </a:schemeClr>
                </a:solidFill>
                <a:latin typeface="BIZ UDPゴシック" panose="020B0400000000000000" pitchFamily="50" charset="-128"/>
                <a:ea typeface="BIZ UDPゴシック" panose="020B0400000000000000" pitchFamily="50" charset="-128"/>
              </a:defRPr>
            </a:lvl1pPr>
          </a:lstStyle>
          <a:p>
            <a:r>
              <a:rPr lang="en-US" altLang="ja-JP"/>
              <a:t>&lt;#&gt;</a:t>
            </a:r>
            <a:endParaRPr lang="ja-JP" altLang="en-US" dirty="0"/>
          </a:p>
        </p:txBody>
      </p:sp>
    </p:spTree>
    <p:extLst>
      <p:ext uri="{BB962C8B-B14F-4D97-AF65-F5344CB8AC3E}">
        <p14:creationId xmlns:p14="http://schemas.microsoft.com/office/powerpoint/2010/main" val="1776374763"/>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hf hdr="0" ftr="0" dt="0"/>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png"/><Relationship Id="rId7" Type="http://schemas.openxmlformats.org/officeDocument/2006/relationships/image" Target="../media/image10.jpeg"/><Relationship Id="rId2" Type="http://schemas.openxmlformats.org/officeDocument/2006/relationships/image" Target="../media/image5.jp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g"/><Relationship Id="rId4" Type="http://schemas.openxmlformats.org/officeDocument/2006/relationships/image" Target="../media/image7.jpeg"/><Relationship Id="rId9" Type="http://schemas.openxmlformats.org/officeDocument/2006/relationships/image" Target="../media/image1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36AB208-60F4-4D19-AE3A-B80B04F24579}"/>
              </a:ext>
            </a:extLst>
          </p:cNvPr>
          <p:cNvSpPr>
            <a:spLocks noGrp="1"/>
          </p:cNvSpPr>
          <p:nvPr>
            <p:ph type="ctrTitle"/>
          </p:nvPr>
        </p:nvSpPr>
        <p:spPr>
          <a:xfrm>
            <a:off x="678180" y="1063942"/>
            <a:ext cx="7566660" cy="2387600"/>
          </a:xfrm>
        </p:spPr>
        <p:txBody>
          <a:bodyPr anchor="ctr">
            <a:normAutofit/>
          </a:bodyPr>
          <a:lstStyle/>
          <a:p>
            <a:r>
              <a:rPr lang="ja-JP" altLang="en-US" sz="3600" b="1" dirty="0">
                <a:latin typeface="UD デジタル 教科書体 NK-R" panose="02020400000000000000" pitchFamily="18" charset="-128"/>
                <a:ea typeface="UD デジタル 教科書体 NK-R" panose="02020400000000000000" pitchFamily="18" charset="-128"/>
              </a:rPr>
              <a:t>福祉部</a:t>
            </a:r>
            <a:br>
              <a:rPr lang="en-US" altLang="ja-JP" sz="3600" b="1" dirty="0">
                <a:latin typeface="UD デジタル 教科書体 NK-R" panose="02020400000000000000" pitchFamily="18" charset="-128"/>
                <a:ea typeface="UD デジタル 教科書体 NK-R" panose="02020400000000000000" pitchFamily="18" charset="-128"/>
              </a:rPr>
            </a:br>
            <a:r>
              <a:rPr lang="ja-JP" altLang="en-US" sz="3600" b="1" dirty="0">
                <a:latin typeface="UD デジタル 教科書体 NK-R" panose="02020400000000000000" pitchFamily="18" charset="-128"/>
                <a:ea typeface="UD デジタル 教科書体 NK-R" panose="02020400000000000000" pitchFamily="18" charset="-128"/>
              </a:rPr>
              <a:t>大阪・関西万博アクションプラン</a:t>
            </a:r>
            <a:br>
              <a:rPr lang="en-US" altLang="ja-JP" sz="3600" b="1" dirty="0">
                <a:latin typeface="UD デジタル 教科書体 NK-R" panose="02020400000000000000" pitchFamily="18" charset="-128"/>
                <a:ea typeface="UD デジタル 教科書体 NK-R" panose="02020400000000000000" pitchFamily="18" charset="-128"/>
              </a:rPr>
            </a:br>
            <a:r>
              <a:rPr lang="ja-JP" altLang="en-US" sz="3600" b="1" dirty="0">
                <a:latin typeface="UD デジタル 教科書体 NK-R" panose="02020400000000000000" pitchFamily="18" charset="-128"/>
                <a:ea typeface="UD デジタル 教科書体 NK-R" panose="02020400000000000000" pitchFamily="18" charset="-128"/>
              </a:rPr>
              <a:t>（最終版）</a:t>
            </a:r>
          </a:p>
        </p:txBody>
      </p:sp>
      <p:sp>
        <p:nvSpPr>
          <p:cNvPr id="3" name="字幕 2">
            <a:extLst>
              <a:ext uri="{FF2B5EF4-FFF2-40B4-BE49-F238E27FC236}">
                <a16:creationId xmlns:a16="http://schemas.microsoft.com/office/drawing/2014/main" id="{D6657FB9-CFEE-4C2C-8A9C-990FB1DBA2E4}"/>
              </a:ext>
            </a:extLst>
          </p:cNvPr>
          <p:cNvSpPr>
            <a:spLocks noGrp="1"/>
          </p:cNvSpPr>
          <p:nvPr>
            <p:ph type="subTitle" idx="1"/>
          </p:nvPr>
        </p:nvSpPr>
        <p:spPr>
          <a:xfrm>
            <a:off x="1143000" y="4364038"/>
            <a:ext cx="6858000" cy="1655762"/>
          </a:xfrm>
        </p:spPr>
        <p:txBody>
          <a:bodyPr>
            <a:normAutofit/>
          </a:bodyPr>
          <a:lstStyle/>
          <a:p>
            <a:r>
              <a:rPr lang="ja-JP" altLang="en-US" sz="3200" dirty="0">
                <a:latin typeface="UD デジタル 教科書体 NK-R" panose="02020400000000000000" pitchFamily="18" charset="-128"/>
                <a:ea typeface="UD デジタル 教科書体 NK-R" panose="02020400000000000000" pitchFamily="18" charset="-128"/>
              </a:rPr>
              <a:t>令和８年３月</a:t>
            </a:r>
          </a:p>
        </p:txBody>
      </p:sp>
      <p:sp>
        <p:nvSpPr>
          <p:cNvPr id="4" name="スライド番号プレースホルダー 3">
            <a:extLst>
              <a:ext uri="{FF2B5EF4-FFF2-40B4-BE49-F238E27FC236}">
                <a16:creationId xmlns:a16="http://schemas.microsoft.com/office/drawing/2014/main" id="{D6D41FF7-8BE5-6EDE-A6FD-C10F373900B5}"/>
              </a:ext>
            </a:extLst>
          </p:cNvPr>
          <p:cNvSpPr>
            <a:spLocks noGrp="1"/>
          </p:cNvSpPr>
          <p:nvPr>
            <p:ph type="sldNum" sz="quarter" idx="12"/>
          </p:nvPr>
        </p:nvSpPr>
        <p:spPr/>
        <p:txBody>
          <a:bodyPr/>
          <a:lstStyle/>
          <a:p>
            <a:fld id="{5B6D33FB-D081-4684-B9FB-6F6AA6895BAF}" type="slidenum">
              <a:rPr kumimoji="1" lang="ja-JP" altLang="en-US" smtClean="0"/>
              <a:t>1</a:t>
            </a:fld>
            <a:endParaRPr kumimoji="1" lang="ja-JP" altLang="en-US" dirty="0"/>
          </a:p>
        </p:txBody>
      </p:sp>
    </p:spTree>
    <p:extLst>
      <p:ext uri="{BB962C8B-B14F-4D97-AF65-F5344CB8AC3E}">
        <p14:creationId xmlns:p14="http://schemas.microsoft.com/office/powerpoint/2010/main" val="21782429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B8369B9C-1088-4B12-9C29-54F3CC4C88BC}"/>
              </a:ext>
            </a:extLst>
          </p:cNvPr>
          <p:cNvGraphicFramePr>
            <a:graphicFrameLocks noGrp="1"/>
          </p:cNvGraphicFramePr>
          <p:nvPr>
            <p:extLst>
              <p:ext uri="{D42A27DB-BD31-4B8C-83A1-F6EECF244321}">
                <p14:modId xmlns:p14="http://schemas.microsoft.com/office/powerpoint/2010/main" val="3281667025"/>
              </p:ext>
            </p:extLst>
          </p:nvPr>
        </p:nvGraphicFramePr>
        <p:xfrm>
          <a:off x="64511" y="454932"/>
          <a:ext cx="9012225" cy="3108960"/>
        </p:xfrm>
        <a:graphic>
          <a:graphicData uri="http://schemas.openxmlformats.org/drawingml/2006/table">
            <a:tbl>
              <a:tblPr firstRow="1" firstCol="1" bandRow="1">
                <a:tableStyleId>{5940675A-B579-460E-94D1-54222C63F5DA}</a:tableStyleId>
              </a:tblPr>
              <a:tblGrid>
                <a:gridCol w="1155616">
                  <a:extLst>
                    <a:ext uri="{9D8B030D-6E8A-4147-A177-3AD203B41FA5}">
                      <a16:colId xmlns:a16="http://schemas.microsoft.com/office/drawing/2014/main" val="994074380"/>
                    </a:ext>
                  </a:extLst>
                </a:gridCol>
                <a:gridCol w="970243">
                  <a:extLst>
                    <a:ext uri="{9D8B030D-6E8A-4147-A177-3AD203B41FA5}">
                      <a16:colId xmlns:a16="http://schemas.microsoft.com/office/drawing/2014/main" val="1412453820"/>
                    </a:ext>
                  </a:extLst>
                </a:gridCol>
                <a:gridCol w="2855515">
                  <a:extLst>
                    <a:ext uri="{9D8B030D-6E8A-4147-A177-3AD203B41FA5}">
                      <a16:colId xmlns:a16="http://schemas.microsoft.com/office/drawing/2014/main" val="25360060"/>
                    </a:ext>
                  </a:extLst>
                </a:gridCol>
                <a:gridCol w="1072110">
                  <a:extLst>
                    <a:ext uri="{9D8B030D-6E8A-4147-A177-3AD203B41FA5}">
                      <a16:colId xmlns:a16="http://schemas.microsoft.com/office/drawing/2014/main" val="712548091"/>
                    </a:ext>
                  </a:extLst>
                </a:gridCol>
                <a:gridCol w="2958741">
                  <a:extLst>
                    <a:ext uri="{9D8B030D-6E8A-4147-A177-3AD203B41FA5}">
                      <a16:colId xmlns:a16="http://schemas.microsoft.com/office/drawing/2014/main" val="3220240617"/>
                    </a:ext>
                  </a:extLst>
                </a:gridCol>
              </a:tblGrid>
              <a:tr h="659216">
                <a:tc>
                  <a:txBody>
                    <a:bodyPr/>
                    <a:lstStyle/>
                    <a:p>
                      <a:pPr marL="0" algn="l" defTabSz="685800" rtl="0" eaLnBrk="1" latinLnBrk="0" hangingPunct="1"/>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事業概要</a:t>
                      </a:r>
                    </a:p>
                  </a:txBody>
                  <a:tcPr marL="68580" marR="68580" marT="0" marB="0"/>
                </a:tc>
                <a:tc gridSpan="4">
                  <a:txBody>
                    <a:bodyPr/>
                    <a:lstStyle/>
                    <a:p>
                      <a:pPr marL="171450" indent="-171450">
                        <a:buFont typeface="UD デジタル 教科書体 NK-R" panose="02020400000000000000" pitchFamily="18" charset="-128"/>
                        <a:buChar char="○"/>
                      </a:pPr>
                      <a:r>
                        <a:rPr kumimoji="1" lang="en-US" altLang="ja-JP" sz="1200" b="0" i="0" u="none" strike="noStrike" kern="1200" baseline="0" dirty="0">
                          <a:solidFill>
                            <a:schemeClr val="tx1"/>
                          </a:solidFill>
                          <a:latin typeface="UD デジタル 教科書体 NK-R" panose="02020400000000000000" pitchFamily="18" charset="-128"/>
                          <a:ea typeface="UD デジタル 教科書体 NK-R" panose="02020400000000000000" pitchFamily="18" charset="-128"/>
                          <a:cs typeface="+mn-cs"/>
                        </a:rPr>
                        <a:t>2025</a:t>
                      </a:r>
                      <a:r>
                        <a:rPr kumimoji="1" lang="ja-JP" altLang="en-US" sz="1200" b="0" i="0" u="none" strike="noStrike" kern="1200" baseline="0" dirty="0">
                          <a:solidFill>
                            <a:schemeClr val="tx1"/>
                          </a:solidFill>
                          <a:latin typeface="UD デジタル 教科書体 NK-R" panose="02020400000000000000" pitchFamily="18" charset="-128"/>
                          <a:ea typeface="UD デジタル 教科書体 NK-R" panose="02020400000000000000" pitchFamily="18" charset="-128"/>
                          <a:cs typeface="+mn-cs"/>
                        </a:rPr>
                        <a:t>年の⼤阪・関⻄万博において、次代を担う⼦どもたちに世界</a:t>
                      </a:r>
                      <a:r>
                        <a:rPr kumimoji="1" lang="en-US" altLang="ja-JP" sz="1200" b="0" i="0" u="none" strike="noStrike" kern="1200" baseline="0" dirty="0">
                          <a:solidFill>
                            <a:schemeClr val="tx1"/>
                          </a:solidFill>
                          <a:latin typeface="UD デジタル 教科書体 NK-R" panose="02020400000000000000" pitchFamily="18" charset="-128"/>
                          <a:ea typeface="UD デジタル 教科書体 NK-R" panose="02020400000000000000" pitchFamily="18" charset="-128"/>
                          <a:cs typeface="+mn-cs"/>
                        </a:rPr>
                        <a:t>150</a:t>
                      </a:r>
                      <a:r>
                        <a:rPr kumimoji="1" lang="ja-JP" altLang="en-US" sz="1200" b="0" i="0" u="none" strike="noStrike" kern="1200" baseline="0" dirty="0">
                          <a:solidFill>
                            <a:schemeClr val="tx1"/>
                          </a:solidFill>
                          <a:latin typeface="UD デジタル 教科書体 NK-R" panose="02020400000000000000" pitchFamily="18" charset="-128"/>
                          <a:ea typeface="UD デジタル 教科書体 NK-R" panose="02020400000000000000" pitchFamily="18" charset="-128"/>
                          <a:cs typeface="+mn-cs"/>
                        </a:rPr>
                        <a:t>ヶ国を超える国々の英知が結集された最先端の技術やサービス等に直接触れる体験を重ね、将来に向けて夢と希望をたくさん感じとってもらうため、⼤阪の⼦どもたちに万博会場への来場機会を提供する。具体的には各家庭からの申請</a:t>
                      </a:r>
                      <a:r>
                        <a:rPr kumimoji="1" lang="en-US" altLang="ja-JP" sz="1200" b="0" i="0" u="none" strike="noStrike" kern="1200" baseline="0" dirty="0">
                          <a:solidFill>
                            <a:schemeClr val="tx1"/>
                          </a:solidFill>
                          <a:latin typeface="UD デジタル 教科書体 NK-R" panose="02020400000000000000" pitchFamily="18" charset="-128"/>
                          <a:ea typeface="UD デジタル 教科書体 NK-R" panose="02020400000000000000" pitchFamily="18" charset="-128"/>
                          <a:cs typeface="+mn-cs"/>
                        </a:rPr>
                        <a:t>(WEB</a:t>
                      </a:r>
                      <a:r>
                        <a:rPr kumimoji="1" lang="ja-JP" altLang="en-US" sz="1200" b="0" i="0" u="none" strike="noStrike" kern="1200" baseline="0" dirty="0">
                          <a:solidFill>
                            <a:schemeClr val="tx1"/>
                          </a:solidFill>
                          <a:latin typeface="UD デジタル 教科書体 NK-R" panose="02020400000000000000" pitchFamily="18" charset="-128"/>
                          <a:ea typeface="UD デジタル 教科書体 NK-R" panose="02020400000000000000" pitchFamily="18" charset="-128"/>
                          <a:cs typeface="+mn-cs"/>
                        </a:rPr>
                        <a:t>又は郵送</a:t>
                      </a:r>
                      <a:r>
                        <a:rPr kumimoji="1" lang="en-US" altLang="ja-JP" sz="1200" b="0" i="0" u="none" strike="noStrike" kern="1200" baseline="0" dirty="0">
                          <a:solidFill>
                            <a:schemeClr val="tx1"/>
                          </a:solidFill>
                          <a:latin typeface="UD デジタル 教科書体 NK-R" panose="02020400000000000000" pitchFamily="18" charset="-128"/>
                          <a:ea typeface="UD デジタル 教科書体 NK-R" panose="02020400000000000000" pitchFamily="18" charset="-128"/>
                          <a:cs typeface="+mn-cs"/>
                        </a:rPr>
                        <a:t>)</a:t>
                      </a:r>
                      <a:r>
                        <a:rPr kumimoji="1" lang="ja-JP" altLang="en-US" sz="1200" b="0" i="0" u="none" strike="noStrike" kern="1200" baseline="0" dirty="0">
                          <a:solidFill>
                            <a:schemeClr val="tx1"/>
                          </a:solidFill>
                          <a:latin typeface="UD デジタル 教科書体 NK-R" panose="02020400000000000000" pitchFamily="18" charset="-128"/>
                          <a:ea typeface="UD デジタル 教科書体 NK-R" panose="02020400000000000000" pitchFamily="18" charset="-128"/>
                          <a:cs typeface="+mn-cs"/>
                        </a:rPr>
                        <a:t>に基づき、大阪府内在住の４・５歳児等の子どもに万博入場券</a:t>
                      </a:r>
                      <a:r>
                        <a:rPr kumimoji="1" lang="en-US" altLang="ja-JP" sz="1200" b="0" i="0" u="none" strike="noStrike" kern="1200" baseline="0" dirty="0">
                          <a:solidFill>
                            <a:schemeClr val="tx1"/>
                          </a:solidFill>
                          <a:latin typeface="UD デジタル 教科書体 NK-R" panose="02020400000000000000" pitchFamily="18" charset="-128"/>
                          <a:ea typeface="UD デジタル 教科書体 NK-R" panose="02020400000000000000" pitchFamily="18" charset="-128"/>
                          <a:cs typeface="+mn-cs"/>
                        </a:rPr>
                        <a:t>(</a:t>
                      </a:r>
                      <a:r>
                        <a:rPr kumimoji="1" lang="ja-JP" altLang="en-US" sz="1200" b="0" i="0" u="none" strike="noStrike" kern="1200" baseline="0" dirty="0">
                          <a:solidFill>
                            <a:schemeClr val="tx1"/>
                          </a:solidFill>
                          <a:latin typeface="UD デジタル 教科書体 NK-R" panose="02020400000000000000" pitchFamily="18" charset="-128"/>
                          <a:ea typeface="UD デジタル 教科書体 NK-R" panose="02020400000000000000" pitchFamily="18" charset="-128"/>
                          <a:cs typeface="+mn-cs"/>
                        </a:rPr>
                        <a:t>チケット</a:t>
                      </a:r>
                      <a:r>
                        <a:rPr kumimoji="1" lang="en-US" altLang="ja-JP" sz="1200" b="0" i="0" u="none" strike="noStrike" kern="1200" baseline="0" dirty="0">
                          <a:solidFill>
                            <a:schemeClr val="tx1"/>
                          </a:solidFill>
                          <a:latin typeface="UD デジタル 教科書体 NK-R" panose="02020400000000000000" pitchFamily="18" charset="-128"/>
                          <a:ea typeface="UD デジタル 教科書体 NK-R" panose="02020400000000000000" pitchFamily="18" charset="-128"/>
                          <a:cs typeface="+mn-cs"/>
                        </a:rPr>
                        <a:t>ID)</a:t>
                      </a:r>
                      <a:r>
                        <a:rPr kumimoji="1" lang="ja-JP" altLang="en-US" sz="1200" b="0" i="0" u="none" strike="noStrike" kern="1200" baseline="0" dirty="0">
                          <a:solidFill>
                            <a:schemeClr val="tx1"/>
                          </a:solidFill>
                          <a:latin typeface="UD デジタル 教科書体 NK-R" panose="02020400000000000000" pitchFamily="18" charset="-128"/>
                          <a:ea typeface="UD デジタル 教科書体 NK-R" panose="02020400000000000000" pitchFamily="18" charset="-128"/>
                          <a:cs typeface="+mn-cs"/>
                        </a:rPr>
                        <a:t>を</a:t>
                      </a:r>
                      <a:r>
                        <a:rPr kumimoji="1" lang="en-US" altLang="ja-JP" sz="1200" b="0" i="0" u="none" strike="noStrike" kern="1200" baseline="0" dirty="0">
                          <a:solidFill>
                            <a:schemeClr val="tx1"/>
                          </a:solidFill>
                          <a:latin typeface="UD デジタル 教科書体 NK-R" panose="02020400000000000000" pitchFamily="18" charset="-128"/>
                          <a:ea typeface="UD デジタル 教科書体 NK-R" panose="02020400000000000000" pitchFamily="18" charset="-128"/>
                          <a:cs typeface="+mn-cs"/>
                        </a:rPr>
                        <a:t>1</a:t>
                      </a:r>
                      <a:r>
                        <a:rPr kumimoji="1" lang="ja-JP" altLang="en-US" sz="1200" b="0" i="0" u="none" strike="noStrike" kern="1200" baseline="0" dirty="0">
                          <a:solidFill>
                            <a:schemeClr val="tx1"/>
                          </a:solidFill>
                          <a:latin typeface="UD デジタル 教科書体 NK-R" panose="02020400000000000000" pitchFamily="18" charset="-128"/>
                          <a:ea typeface="UD デジタル 教科書体 NK-R" panose="02020400000000000000" pitchFamily="18" charset="-128"/>
                          <a:cs typeface="+mn-cs"/>
                        </a:rPr>
                        <a:t>枚配付する。</a:t>
                      </a:r>
                      <a:endParaRPr kumimoji="1"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352452417"/>
                  </a:ext>
                </a:extLst>
              </a:tr>
              <a:tr h="325562">
                <a:tc>
                  <a:txBody>
                    <a:bodyPr/>
                    <a:lstStyle/>
                    <a:p>
                      <a:pPr marL="0" algn="l" defTabSz="685800" rtl="0" eaLnBrk="1" latinLnBrk="0" hangingPunct="1"/>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具体的な目標</a:t>
                      </a:r>
                    </a:p>
                  </a:txBody>
                  <a:tcPr marL="68580" marR="68580" marT="0" marB="0"/>
                </a:tc>
                <a:tc gridSpan="4">
                  <a:txBody>
                    <a:bodyPr/>
                    <a:lstStyle/>
                    <a:p>
                      <a:r>
                        <a:rPr kumimoji="1" lang="ja-JP" altLang="en-US" sz="1200" b="0" i="0" u="none" strike="noStrike" kern="1200" baseline="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大阪府内在住の子どもたちに１枚でも多くの入場券</a:t>
                      </a:r>
                      <a:r>
                        <a:rPr kumimoji="1" lang="en-US" altLang="ja-JP" sz="1200" b="0" i="0" u="none" strike="noStrike" kern="1200" baseline="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a:t>
                      </a:r>
                      <a:r>
                        <a:rPr kumimoji="1" lang="ja-JP" altLang="en-US" sz="1200" b="0" i="0" u="none" strike="noStrike" kern="1200" baseline="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チケット</a:t>
                      </a:r>
                      <a:r>
                        <a:rPr kumimoji="1" lang="en-US" altLang="ja-JP" sz="1200" b="0" i="0" u="none" strike="noStrike" kern="1200" baseline="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ID)</a:t>
                      </a:r>
                      <a:r>
                        <a:rPr kumimoji="1" lang="ja-JP" altLang="en-US" sz="1200" b="0" i="0" u="none" strike="noStrike" kern="1200" baseline="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を配付する。</a:t>
                      </a:r>
                      <a:endParaRPr kumimoji="1" lang="en-US" altLang="ja-JP" sz="1200" b="0" i="0" u="none" strike="noStrike" kern="1200" baseline="0" dirty="0">
                        <a:solidFill>
                          <a:schemeClr val="tx1"/>
                        </a:solidFill>
                        <a:effectLst/>
                        <a:latin typeface="UD デジタル 教科書体 NK-R" panose="02020400000000000000" pitchFamily="18" charset="-128"/>
                        <a:ea typeface="UD デジタル 教科書体 NK-R" panose="02020400000000000000" pitchFamily="18" charset="-128"/>
                        <a:cs typeface="+mn-cs"/>
                      </a:endParaRPr>
                    </a:p>
                    <a:p>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市町村と連携し、円滑な府事業及び市町村事業実施を図る。</a:t>
                      </a:r>
                      <a:endParaRPr kumimoji="1"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85333871"/>
                  </a:ext>
                </a:extLst>
              </a:tr>
              <a:tr h="0">
                <a:tc>
                  <a:txBody>
                    <a:bodyPr/>
                    <a:lstStyle/>
                    <a:p>
                      <a:pPr algn="l"/>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実施手法・時期</a:t>
                      </a:r>
                    </a:p>
                  </a:txBody>
                  <a:tcPr marL="68580" marR="68580" marT="0" marB="0" anchor="ctr"/>
                </a:tc>
                <a:tc>
                  <a:txBody>
                    <a:bodyPr/>
                    <a:lstStyle/>
                    <a:p>
                      <a:pPr algn="l"/>
                      <a:r>
                        <a:rPr lang="ja-JP" altLang="en-US" sz="1200" kern="100" dirty="0">
                          <a:effectLst/>
                          <a:latin typeface="UD デジタル 教科書体 NK-R" panose="02020400000000000000" pitchFamily="18" charset="-128"/>
                          <a:ea typeface="UD デジタル 教科書体 NK-R" panose="02020400000000000000" pitchFamily="18" charset="-128"/>
                        </a:rPr>
                        <a:t>実施手法</a:t>
                      </a:r>
                      <a:endParaRPr lang="en-US" altLang="ja-JP" sz="1200" kern="100" dirty="0">
                        <a:effectLst/>
                        <a:latin typeface="UD デジタル 教科書体 NK-R" panose="02020400000000000000" pitchFamily="18" charset="-128"/>
                        <a:ea typeface="UD デジタル 教科書体 NK-R" panose="02020400000000000000" pitchFamily="18" charset="-128"/>
                      </a:endParaRPr>
                    </a:p>
                  </a:txBody>
                  <a:tcPr marL="68580" marR="6858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電子申請システム又は郵送による申請</a:t>
                      </a:r>
                      <a:endParaRPr lang="ja-JP"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nchor="ctr"/>
                </a:tc>
                <a:tc>
                  <a:txBody>
                    <a:bodyPr/>
                    <a:lstStyle/>
                    <a:p>
                      <a:pPr algn="l"/>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申請受付期間</a:t>
                      </a:r>
                      <a:endPar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令和</a:t>
                      </a:r>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6</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a:t>
                      </a:r>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9</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月頃～令和</a:t>
                      </a:r>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7</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a:t>
                      </a:r>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9</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月頃</a:t>
                      </a:r>
                      <a:endPar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21434144"/>
                  </a:ext>
                </a:extLst>
              </a:tr>
              <a:tr h="325562">
                <a:tc>
                  <a:txBody>
                    <a:bodyPr/>
                    <a:lstStyle/>
                    <a:p>
                      <a:pPr algn="l"/>
                      <a:r>
                        <a:rPr lang="ja-JP" altLang="en-US" sz="1200" kern="100" dirty="0">
                          <a:effectLst/>
                          <a:latin typeface="UD デジタル 教科書体 NK-R" panose="02020400000000000000" pitchFamily="18" charset="-128"/>
                          <a:ea typeface="UD デジタル 教科書体 NK-R" panose="02020400000000000000" pitchFamily="18" charset="-128"/>
                        </a:rPr>
                        <a:t>予算</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gridSpan="4">
                  <a:txBody>
                    <a:bodyPr/>
                    <a:lstStyle/>
                    <a:p>
                      <a:pPr algn="just"/>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R6</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年（２０２４）度　　　委託料　２８７，０００千円　　　　　　　　　　　　　　　　　　　　　　　　　　　　　</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R7</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年（２０２５）度     委託料　１１１，０００千円　　　　入場料　１５６，０００千円　　　　　</a:t>
                      </a:r>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R6</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R7</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年度計　</a:t>
                      </a:r>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554,000</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千円</a:t>
                      </a:r>
                    </a:p>
                  </a:txBody>
                  <a:tcPr marL="68580" marR="68580" marT="0" marB="0"/>
                </a:tc>
                <a:tc hMerge="1">
                  <a:txBody>
                    <a:bodyPr/>
                    <a:lstStyle/>
                    <a:p>
                      <a:pPr algn="just"/>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R5</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年度　</a:t>
                      </a:r>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15,213</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千円</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R6</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年度　</a:t>
                      </a:r>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24,068</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千円</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R7</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年度　　　　　　　　千円</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134742551"/>
                  </a:ext>
                </a:extLst>
              </a:tr>
              <a:tr h="152786">
                <a:tc>
                  <a:txBody>
                    <a:bodyPr/>
                    <a:lstStyle/>
                    <a:p>
                      <a:pPr algn="l"/>
                      <a:r>
                        <a:rPr lang="ja-JP" altLang="en-US" sz="1200" kern="100" dirty="0">
                          <a:effectLst/>
                          <a:latin typeface="UD デジタル 教科書体 NK-R" panose="02020400000000000000" pitchFamily="18" charset="-128"/>
                          <a:ea typeface="UD デジタル 教科書体 NK-R" panose="02020400000000000000" pitchFamily="18" charset="-128"/>
                        </a:rPr>
                        <a:t>体制</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gridSpan="4">
                  <a:txBody>
                    <a:bodyPr/>
                    <a:lstStyle/>
                    <a:p>
                      <a:pPr algn="just"/>
                      <a:r>
                        <a:rPr lang="en-US" altLang="ja-JP" sz="1200" kern="100" dirty="0">
                          <a:effectLst/>
                          <a:latin typeface="UD デジタル 教科書体 NK-R" panose="02020400000000000000" pitchFamily="18" charset="-128"/>
                          <a:ea typeface="UD デジタル 教科書体 NK-R" panose="02020400000000000000" pitchFamily="18" charset="-128"/>
                        </a:rPr>
                        <a:t>※</a:t>
                      </a:r>
                      <a:r>
                        <a:rPr lang="ja-JP" altLang="en-US" sz="1200" kern="100" dirty="0">
                          <a:effectLst/>
                          <a:latin typeface="UD デジタル 教科書体 NK-R" panose="02020400000000000000" pitchFamily="18" charset="-128"/>
                          <a:ea typeface="UD デジタル 教科書体 NK-R" panose="02020400000000000000" pitchFamily="18" charset="-128"/>
                        </a:rPr>
                        <a:t>主担課は◎</a:t>
                      </a:r>
                      <a:r>
                        <a:rPr lang="ja-JP" altLang="en-US" sz="1200" kern="100" dirty="0">
                          <a:effectLst/>
                          <a:latin typeface="UD デジタル 教科書体 NK-R" panose="02020400000000000000" pitchFamily="18" charset="-128"/>
                          <a:ea typeface="UD デジタル 教科書体 NK-R" panose="02020400000000000000" pitchFamily="18" charset="-128"/>
                          <a:cs typeface="+mn-cs"/>
                        </a:rPr>
                        <a:t>　　　</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◎子ども青少年課　万博招待事業グループ</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hMerge="1">
                  <a:txBody>
                    <a:bodyPr/>
                    <a:lstStyle/>
                    <a:p>
                      <a:pPr algn="just"/>
                      <a:r>
                        <a:rPr lang="ja-JP" sz="1200" kern="100" dirty="0">
                          <a:effectLst/>
                          <a:latin typeface="UD デジタル 教科書体 NK-R" panose="02020400000000000000" pitchFamily="18" charset="-128"/>
                          <a:ea typeface="UD デジタル 教科書体 NK-R" panose="02020400000000000000" pitchFamily="18" charset="-128"/>
                        </a:rPr>
                        <a:t>※主担課は◎</a:t>
                      </a:r>
                      <a:endParaRPr lang="en-US" altLang="ja-JP" sz="1200" kern="100" dirty="0">
                        <a:effectLst/>
                        <a:latin typeface="UD デジタル 教科書体 NK-R" panose="02020400000000000000" pitchFamily="18" charset="-128"/>
                        <a:ea typeface="UD デジタル 教科書体 NK-R" panose="02020400000000000000" pitchFamily="18" charset="-128"/>
                      </a:endParaRPr>
                    </a:p>
                    <a:p>
                      <a:pPr algn="just"/>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◎障がい福祉室自立支援課</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257182108"/>
                  </a:ext>
                </a:extLst>
              </a:tr>
              <a:tr h="712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万博後のあるべき姿</a:t>
                      </a:r>
                    </a:p>
                  </a:txBody>
                  <a:tcPr marL="68580" marR="68580" marT="0" marB="0"/>
                </a:tc>
                <a:tc gridSpan="4">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baseline="0" dirty="0">
                          <a:solidFill>
                            <a:schemeClr val="tx1"/>
                          </a:solidFill>
                          <a:latin typeface="UD デジタル 教科書体 NK-R" panose="02020400000000000000" pitchFamily="18" charset="-128"/>
                          <a:ea typeface="UD デジタル 教科書体 NK-R" panose="02020400000000000000" pitchFamily="18" charset="-128"/>
                          <a:cs typeface="+mn-cs"/>
                        </a:rPr>
                        <a:t>最先端の技術やサービス等に直接触れる体験をした子どもたちが次世代を担う新しい技術やサービスを創出し、世界・日本・大阪にイノベーションをもたらす。</a:t>
                      </a:r>
                      <a:endParaRPr kumimoji="1" lang="en-US" altLang="ja-JP" sz="1200" b="0" i="0" u="none" strike="noStrike" kern="1200" baseline="0" dirty="0">
                        <a:solidFill>
                          <a:schemeClr val="tx1"/>
                        </a:solidFill>
                        <a:latin typeface="UD デジタル 教科書体 NK-R" panose="02020400000000000000" pitchFamily="18" charset="-128"/>
                        <a:ea typeface="UD デジタル 教科書体 NK-R" panose="02020400000000000000" pitchFamily="18" charset="-128"/>
                        <a:cs typeface="+mn-cs"/>
                      </a:endParaRPr>
                    </a:p>
                    <a:p>
                      <a:pPr marL="0" marR="0" lvl="0" indent="0" algn="just"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baseline="0" dirty="0">
                          <a:solidFill>
                            <a:schemeClr val="tx1"/>
                          </a:solidFill>
                          <a:latin typeface="UD デジタル 教科書体 NK-R" panose="02020400000000000000" pitchFamily="18" charset="-128"/>
                          <a:ea typeface="UD デジタル 教科書体 NK-R" panose="02020400000000000000" pitchFamily="18" charset="-128"/>
                          <a:cs typeface="+mn-cs"/>
                        </a:rPr>
                        <a:t>万博会場に来場した子どもたちがたくさんの夢や希望を感じとり、視野を広げ、多角的な視点で物事を考える力を身に着け、将来の世界社会に貢献する。</a:t>
                      </a:r>
                      <a:endParaRPr kumimoji="1" lang="en-US" altLang="ja-JP" sz="1200" b="0" i="0" u="none" strike="noStrike" kern="1200" baseline="0" dirty="0">
                        <a:solidFill>
                          <a:schemeClr val="tx1"/>
                        </a:solidFill>
                        <a:latin typeface="UD デジタル 教科書体 NK-R" panose="02020400000000000000" pitchFamily="18" charset="-128"/>
                        <a:ea typeface="UD デジタル 教科書体 NK-R" panose="02020400000000000000" pitchFamily="18" charset="-128"/>
                        <a:cs typeface="+mn-cs"/>
                      </a:endParaRPr>
                    </a:p>
                    <a:p>
                      <a:pPr marL="0" marR="0" lvl="0" indent="0" algn="just" defTabSz="6858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baseline="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a:t>
                      </a:r>
                      <a:r>
                        <a:rPr kumimoji="1" lang="ja-JP" altLang="en-US" sz="1200" b="0" i="0" u="none" strike="noStrike" kern="1200" baseline="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対象者</a:t>
                      </a:r>
                      <a:r>
                        <a:rPr kumimoji="1" lang="en-US" altLang="ja-JP" sz="1200" b="0" i="0" u="none" strike="noStrike" kern="1200" baseline="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139,000</a:t>
                      </a:r>
                      <a:r>
                        <a:rPr kumimoji="1" lang="ja-JP" altLang="en-US" sz="1200" b="0" i="0" u="none" strike="noStrike" kern="1200" baseline="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人のうち、申請数</a:t>
                      </a:r>
                      <a:r>
                        <a:rPr kumimoji="1" lang="en-US" altLang="ja-JP" sz="1200" b="0" i="0" u="none" strike="noStrike" kern="1200" baseline="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71,599</a:t>
                      </a:r>
                      <a:r>
                        <a:rPr kumimoji="1" lang="ja-JP" altLang="en-US" sz="1200" b="0" i="0" u="none" strike="noStrike" kern="1200" baseline="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人、配布数</a:t>
                      </a:r>
                      <a:r>
                        <a:rPr kumimoji="1" lang="en-US" altLang="ja-JP" sz="1200" b="0" i="0" u="none" strike="noStrike" kern="1200" baseline="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54,882</a:t>
                      </a:r>
                      <a:r>
                        <a:rPr kumimoji="1" lang="ja-JP" altLang="en-US" sz="1200" b="0" i="0" u="none" strike="noStrike" kern="1200" baseline="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人、入場数</a:t>
                      </a:r>
                      <a:r>
                        <a:rPr kumimoji="1" lang="en-US" altLang="ja-JP" sz="1200" b="0" i="0" u="none" strike="noStrike" kern="1200" baseline="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35,411</a:t>
                      </a:r>
                      <a:r>
                        <a:rPr kumimoji="1" lang="ja-JP" altLang="en-US" sz="1200" b="0" i="0" u="none" strike="noStrike" kern="1200" baseline="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人。</a:t>
                      </a:r>
                      <a:endParaRPr kumimoji="1" lang="en-US" altLang="ja-JP" sz="1200" b="0" i="0" u="none" strike="noStrike" kern="1200" baseline="0" dirty="0">
                        <a:solidFill>
                          <a:schemeClr val="tx1"/>
                        </a:solidFill>
                        <a:effectLst/>
                        <a:latin typeface="UD デジタル 教科書体 NK-R" panose="02020400000000000000" pitchFamily="18" charset="-128"/>
                        <a:ea typeface="UD デジタル 教科書体 NK-R" panose="02020400000000000000" pitchFamily="18" charset="-128"/>
                        <a:cs typeface="+mn-cs"/>
                      </a:endParaRPr>
                    </a:p>
                    <a:p>
                      <a:pPr marL="0" marR="0" lvl="0" indent="0" algn="just"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baseline="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＜市町村事業＞</a:t>
                      </a:r>
                      <a:endParaRPr kumimoji="1" lang="en-US" altLang="ja-JP" sz="1200" b="0" i="0" u="none" strike="noStrike" kern="1200" baseline="0" dirty="0">
                        <a:solidFill>
                          <a:schemeClr val="tx1"/>
                        </a:solidFill>
                        <a:effectLst/>
                        <a:latin typeface="UD デジタル 教科書体 NK-R" panose="02020400000000000000" pitchFamily="18" charset="-128"/>
                        <a:ea typeface="UD デジタル 教科書体 NK-R" panose="02020400000000000000" pitchFamily="18" charset="-128"/>
                        <a:cs typeface="+mn-cs"/>
                      </a:endParaRPr>
                    </a:p>
                    <a:p>
                      <a:pPr marL="0" marR="0" lvl="0" indent="0" algn="just"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baseline="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対象者数</a:t>
                      </a:r>
                      <a:r>
                        <a:rPr kumimoji="1" lang="en-US" altLang="ja-JP" sz="1200" b="0" i="0" u="none" strike="noStrike" kern="1200" baseline="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713,717</a:t>
                      </a:r>
                      <a:r>
                        <a:rPr kumimoji="1" lang="ja-JP" altLang="en-US" sz="1200" b="0" i="0" u="none" strike="noStrike" kern="1200" baseline="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人（</a:t>
                      </a:r>
                      <a:r>
                        <a:rPr kumimoji="1" lang="en-US" altLang="ja-JP" sz="1200" b="0" i="0" u="none" strike="noStrike" kern="1200" baseline="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33</a:t>
                      </a:r>
                      <a:r>
                        <a:rPr kumimoji="1" lang="ja-JP" altLang="en-US" sz="1200" b="0" i="0" u="none" strike="noStrike" kern="1200" baseline="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団体）、申請数</a:t>
                      </a:r>
                      <a:r>
                        <a:rPr kumimoji="1" lang="en-US" altLang="ja-JP" sz="1200" b="0" i="0" u="none" strike="noStrike" kern="1200" baseline="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296,013</a:t>
                      </a:r>
                      <a:r>
                        <a:rPr kumimoji="1" lang="ja-JP" altLang="en-US" sz="1200" b="0" i="0" u="none" strike="noStrike" kern="1200" baseline="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人、配布数</a:t>
                      </a:r>
                      <a:r>
                        <a:rPr kumimoji="1" lang="en-US" altLang="ja-JP" sz="1200" b="0" i="0" u="none" strike="noStrike" kern="1200" baseline="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229,023</a:t>
                      </a:r>
                      <a:r>
                        <a:rPr kumimoji="1" lang="ja-JP" altLang="en-US" sz="1200" b="0" i="0" u="none" strike="noStrike" kern="1200" baseline="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人、入場数</a:t>
                      </a:r>
                      <a:r>
                        <a:rPr kumimoji="1" lang="en-US" altLang="ja-JP" sz="1200" b="0" i="0" u="none" strike="noStrike" kern="1200" baseline="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128,674</a:t>
                      </a:r>
                      <a:r>
                        <a:rPr kumimoji="1" lang="ja-JP" altLang="en-US" sz="1200" b="0" i="0" u="none" strike="noStrike" kern="1200" baseline="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人</a:t>
                      </a:r>
                      <a:endParaRPr kumimoji="1"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hMerge="1">
                  <a:txBody>
                    <a:bodyPr/>
                    <a:lstStyle/>
                    <a:p>
                      <a:pPr algn="just"/>
                      <a:endParaRPr lang="en-US" sz="1200" kern="100" dirty="0">
                        <a:effectLst/>
                        <a:latin typeface="UD デジタル 教科書体 NK-R" panose="02020400000000000000" pitchFamily="18" charset="-128"/>
                        <a:ea typeface="UD デジタル 教科書体 NK-R" panose="02020400000000000000" pitchFamily="18" charset="-128"/>
                      </a:endParaRPr>
                    </a:p>
                  </a:txBody>
                  <a:tcPr marL="68580" marR="68580" marT="0" marB="0"/>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688397747"/>
                  </a:ext>
                </a:extLst>
              </a:tr>
            </a:tbl>
          </a:graphicData>
        </a:graphic>
      </p:graphicFrame>
      <p:sp>
        <p:nvSpPr>
          <p:cNvPr id="5" name="タイトル 1">
            <a:extLst>
              <a:ext uri="{FF2B5EF4-FFF2-40B4-BE49-F238E27FC236}">
                <a16:creationId xmlns:a16="http://schemas.microsoft.com/office/drawing/2014/main" id="{89632777-648D-4E52-96D6-22F3506F150C}"/>
              </a:ext>
            </a:extLst>
          </p:cNvPr>
          <p:cNvSpPr txBox="1">
            <a:spLocks/>
          </p:cNvSpPr>
          <p:nvPr/>
        </p:nvSpPr>
        <p:spPr>
          <a:xfrm>
            <a:off x="0" y="-1"/>
            <a:ext cx="9144000" cy="363795"/>
          </a:xfrm>
          <a:prstGeom prst="rect">
            <a:avLst/>
          </a:prstGeom>
          <a:solidFill>
            <a:srgbClr val="002060"/>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800" b="1" dirty="0">
                <a:solidFill>
                  <a:schemeClr val="bg1"/>
                </a:solidFill>
                <a:latin typeface="Meiryo UI" panose="020B0604030504040204" pitchFamily="50" charset="-128"/>
                <a:ea typeface="Meiryo UI" panose="020B0604030504040204" pitchFamily="50" charset="-128"/>
              </a:rPr>
              <a:t>個票</a:t>
            </a:r>
            <a:r>
              <a:rPr lang="en-US" altLang="ja-JP" sz="1800" b="1" dirty="0">
                <a:solidFill>
                  <a:schemeClr val="bg1"/>
                </a:solidFill>
                <a:latin typeface="Meiryo UI" panose="020B0604030504040204" pitchFamily="50" charset="-128"/>
                <a:ea typeface="Meiryo UI" panose="020B0604030504040204" pitchFamily="50" charset="-128"/>
              </a:rPr>
              <a:t>(2)</a:t>
            </a:r>
            <a:r>
              <a:rPr lang="ja-JP" altLang="en-US" sz="1800" b="1" dirty="0">
                <a:solidFill>
                  <a:schemeClr val="bg1"/>
                </a:solidFill>
                <a:latin typeface="Meiryo UI" panose="020B0604030504040204" pitchFamily="50" charset="-128"/>
                <a:ea typeface="Meiryo UI" panose="020B0604030504040204" pitchFamily="50" charset="-128"/>
              </a:rPr>
              <a:t>ー⑦（２０２５年日本国際博覧会子ども招待事業）　　　　　　　　　子ども青少年課</a:t>
            </a:r>
            <a:endParaRPr lang="ja-JP" altLang="en-US" sz="1800" b="1" dirty="0">
              <a:solidFill>
                <a:schemeClr val="bg1"/>
              </a:solidFill>
              <a:latin typeface="UD デジタル 教科書体 NK-R" panose="02020400000000000000" pitchFamily="18" charset="-128"/>
              <a:ea typeface="UD デジタル 教科書体 NK-R" panose="02020400000000000000" pitchFamily="18" charset="-128"/>
            </a:endParaRPr>
          </a:p>
        </p:txBody>
      </p:sp>
      <p:sp>
        <p:nvSpPr>
          <p:cNvPr id="4" name="スライド番号プレースホルダー 3">
            <a:extLst>
              <a:ext uri="{FF2B5EF4-FFF2-40B4-BE49-F238E27FC236}">
                <a16:creationId xmlns:a16="http://schemas.microsoft.com/office/drawing/2014/main" id="{D33B273E-512E-CBC9-ABB4-14C0AE43F38D}"/>
              </a:ext>
            </a:extLst>
          </p:cNvPr>
          <p:cNvSpPr>
            <a:spLocks noGrp="1"/>
          </p:cNvSpPr>
          <p:nvPr>
            <p:ph type="sldNum" sz="quarter" idx="12"/>
          </p:nvPr>
        </p:nvSpPr>
        <p:spPr>
          <a:xfrm>
            <a:off x="7086600" y="6492874"/>
            <a:ext cx="2057400" cy="365125"/>
          </a:xfrm>
        </p:spPr>
        <p:txBody>
          <a:bodyPr/>
          <a:lstStyle/>
          <a:p>
            <a:fld id="{5B6D33FB-D081-4684-B9FB-6F6AA6895BAF}" type="slidenum">
              <a:rPr kumimoji="1" lang="ja-JP" altLang="en-US" smtClean="0"/>
              <a:t>10</a:t>
            </a:fld>
            <a:endParaRPr kumimoji="1" lang="ja-JP" altLang="en-US" dirty="0"/>
          </a:p>
        </p:txBody>
      </p:sp>
    </p:spTree>
    <p:extLst>
      <p:ext uri="{BB962C8B-B14F-4D97-AF65-F5344CB8AC3E}">
        <p14:creationId xmlns:p14="http://schemas.microsoft.com/office/powerpoint/2010/main" val="5471498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9AC935D9-70C0-4FAE-8CEA-50D3669AF95B}"/>
              </a:ext>
            </a:extLst>
          </p:cNvPr>
          <p:cNvSpPr/>
          <p:nvPr/>
        </p:nvSpPr>
        <p:spPr>
          <a:xfrm>
            <a:off x="0" y="91871"/>
            <a:ext cx="5847080" cy="361950"/>
          </a:xfrm>
          <a:prstGeom prst="roundRect">
            <a:avLst/>
          </a:prstGeom>
          <a:solidFill>
            <a:schemeClr val="accent1">
              <a:lumMod val="75000"/>
            </a:schemeClr>
          </a:solidFill>
          <a:ln>
            <a:noFill/>
          </a:ln>
        </p:spPr>
        <p:style>
          <a:lnRef idx="3">
            <a:schemeClr val="lt1"/>
          </a:lnRef>
          <a:fillRef idx="1">
            <a:schemeClr val="accent1"/>
          </a:fillRef>
          <a:effectRef idx="1">
            <a:schemeClr val="accent1"/>
          </a:effectRef>
          <a:fontRef idx="minor">
            <a:schemeClr val="lt1"/>
          </a:fontRef>
        </p:style>
        <p:txBody>
          <a:bodyPr rot="0" spcFirstLastPara="0" vert="horz" wrap="square" lIns="91440" tIns="0" rIns="91440" bIns="0" numCol="1" spcCol="0" rtlCol="0" fromWordArt="0" anchor="t" anchorCtr="0" forceAA="0" compatLnSpc="1">
            <a:prstTxWarp prst="textNoShape">
              <a:avLst/>
            </a:prstTxWarp>
            <a:noAutofit/>
          </a:bodyPr>
          <a:lstStyle/>
          <a:p>
            <a:pPr algn="ctr"/>
            <a:r>
              <a:rPr lang="ja-JP" b="1" kern="100" dirty="0">
                <a:effectLst/>
                <a:ea typeface="Meiryo UI" panose="020B0604030504040204" pitchFamily="50" charset="-128"/>
                <a:cs typeface="Times New Roman" panose="02020603050405020304" pitchFamily="18" charset="0"/>
              </a:rPr>
              <a:t>大阪・関西万博のレガシーを活かした事業の実施</a:t>
            </a:r>
            <a:endParaRPr lang="ja-JP" kern="100" dirty="0">
              <a:effectLst/>
              <a:ea typeface="游明朝" panose="02020400000000000000" pitchFamily="18" charset="-128"/>
              <a:cs typeface="Times New Roman" panose="02020603050405020304" pitchFamily="18" charset="0"/>
            </a:endParaRPr>
          </a:p>
        </p:txBody>
      </p:sp>
      <p:sp>
        <p:nvSpPr>
          <p:cNvPr id="6" name="テキスト ボックス 5">
            <a:extLst>
              <a:ext uri="{FF2B5EF4-FFF2-40B4-BE49-F238E27FC236}">
                <a16:creationId xmlns:a16="http://schemas.microsoft.com/office/drawing/2014/main" id="{512225E2-A5B2-4BE3-B977-86B3FF067A3F}"/>
              </a:ext>
            </a:extLst>
          </p:cNvPr>
          <p:cNvSpPr txBox="1"/>
          <p:nvPr/>
        </p:nvSpPr>
        <p:spPr>
          <a:xfrm>
            <a:off x="88087" y="1000868"/>
            <a:ext cx="8967826" cy="1077218"/>
          </a:xfrm>
          <a:prstGeom prst="rect">
            <a:avLst/>
          </a:prstGeom>
          <a:noFill/>
        </p:spPr>
        <p:txBody>
          <a:bodyPr wrap="square">
            <a:spAutoFit/>
          </a:bodyPr>
          <a:lstStyle/>
          <a:p>
            <a:pPr lvl="0" algn="just"/>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万博では、様々な最先端技術が紹介され、「いのち輝く未来社会」の絵姿が</a:t>
            </a:r>
          </a:p>
          <a:p>
            <a:pPr lvl="0" algn="just"/>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示されました。こうした最先端技術に、障がい者の社会参加、</a:t>
            </a: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QOL</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向上の一環</a:t>
            </a:r>
          </a:p>
          <a:p>
            <a:pPr lvl="0" algn="just"/>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として、障がい者の芸術鑑賞場面にスポットを当て、最先端技術を応用した</a:t>
            </a:r>
          </a:p>
          <a:p>
            <a:pPr lvl="0" algn="just"/>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障がい者の新しい芸術鑑賞手法「ボーダレスアート鑑賞モデル」の創出を行います。</a:t>
            </a:r>
          </a:p>
        </p:txBody>
      </p:sp>
      <p:sp>
        <p:nvSpPr>
          <p:cNvPr id="8" name="正方形/長方形 7">
            <a:extLst>
              <a:ext uri="{FF2B5EF4-FFF2-40B4-BE49-F238E27FC236}">
                <a16:creationId xmlns:a16="http://schemas.microsoft.com/office/drawing/2014/main" id="{3244C8C9-4F60-49E6-99E0-1F572858924E}"/>
              </a:ext>
            </a:extLst>
          </p:cNvPr>
          <p:cNvSpPr/>
          <p:nvPr/>
        </p:nvSpPr>
        <p:spPr>
          <a:xfrm>
            <a:off x="88086" y="567659"/>
            <a:ext cx="8898597" cy="342193"/>
          </a:xfrm>
          <a:prstGeom prst="rect">
            <a:avLst/>
          </a:prstGeom>
          <a:solidFill>
            <a:sysClr val="window" lastClr="FFFFFF">
              <a:lumMod val="50000"/>
            </a:sysClr>
          </a:solidFill>
          <a:ln w="19050" cap="flat" cmpd="sng" algn="ctr">
            <a:noFill/>
            <a:prstDash val="solid"/>
            <a:miter lim="800000"/>
          </a:ln>
          <a:effectLst/>
        </p:spPr>
        <p:txBody>
          <a:bodyPr rot="0" spcFirstLastPara="0" vert="horz" wrap="square" lIns="91440" tIns="0" rIns="91440" bIns="0" numCol="1" spcCol="0" rtlCol="0" fromWordArt="0" anchor="ctr" anchorCtr="0" forceAA="0" compatLnSpc="1">
            <a:prstTxWarp prst="textNoShape">
              <a:avLst/>
            </a:prstTxWarp>
            <a:noAutofit/>
          </a:bodyPr>
          <a:lstStyle/>
          <a:p>
            <a:pPr algn="l">
              <a:lnSpc>
                <a:spcPts val="1200"/>
              </a:lnSpc>
            </a:pPr>
            <a:r>
              <a:rPr lang="ja-JP" altLang="en-US" sz="140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「ボーダレスアート鑑賞モデル」の創出（障がい者芸術鑑賞モデル創出事業　</a:t>
            </a:r>
            <a:r>
              <a:rPr lang="en-US" altLang="ja-JP" sz="140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[10,003</a:t>
            </a:r>
            <a:r>
              <a:rPr lang="ja-JP" altLang="en-US" sz="140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千円</a:t>
            </a:r>
            <a:r>
              <a:rPr lang="en-US" altLang="ja-JP" sz="140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40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a:t>
            </a:r>
          </a:p>
        </p:txBody>
      </p:sp>
      <p:sp>
        <p:nvSpPr>
          <p:cNvPr id="9" name="正方形/長方形 8">
            <a:extLst>
              <a:ext uri="{FF2B5EF4-FFF2-40B4-BE49-F238E27FC236}">
                <a16:creationId xmlns:a16="http://schemas.microsoft.com/office/drawing/2014/main" id="{7C145B65-DCB0-424A-A8E0-FA87B3295B79}"/>
              </a:ext>
            </a:extLst>
          </p:cNvPr>
          <p:cNvSpPr/>
          <p:nvPr/>
        </p:nvSpPr>
        <p:spPr>
          <a:xfrm>
            <a:off x="88086" y="2303528"/>
            <a:ext cx="8898597" cy="398044"/>
          </a:xfrm>
          <a:prstGeom prst="rect">
            <a:avLst/>
          </a:prstGeom>
          <a:solidFill>
            <a:sysClr val="window" lastClr="FFFFFF">
              <a:lumMod val="50000"/>
            </a:sysClr>
          </a:solidFill>
          <a:ln w="19050" cap="flat" cmpd="sng" algn="ctr">
            <a:noFill/>
            <a:prstDash val="solid"/>
            <a:miter lim="800000"/>
          </a:ln>
          <a:effectLst/>
        </p:spPr>
        <p:txBody>
          <a:bodyPr rot="0" spcFirstLastPara="0" vert="horz" wrap="square" lIns="91440" tIns="0" rIns="91440" bIns="0" numCol="1" spcCol="0" rtlCol="0" fromWordArt="0" anchor="ctr" anchorCtr="0" forceAA="0" compatLnSpc="1">
            <a:prstTxWarp prst="textNoShape">
              <a:avLst/>
            </a:prstTxWarp>
            <a:noAutofit/>
          </a:bodyPr>
          <a:lstStyle/>
          <a:p>
            <a:pPr algn="l">
              <a:lnSpc>
                <a:spcPts val="1200"/>
              </a:lnSpc>
            </a:pPr>
            <a:r>
              <a:rPr lang="ja-JP" altLang="en-US" sz="140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公共施設・商業施設等へのベビーカーファスト・トラック等の導入促進（こどもファスト・トラック推進事業）</a:t>
            </a:r>
            <a:r>
              <a:rPr lang="en-US" altLang="ja-JP" sz="140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[15,106</a:t>
            </a:r>
            <a:r>
              <a:rPr lang="ja-JP" altLang="en-US" sz="140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千円</a:t>
            </a:r>
            <a:r>
              <a:rPr lang="en-US" altLang="ja-JP" sz="140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40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　</a:t>
            </a:r>
          </a:p>
        </p:txBody>
      </p:sp>
      <p:pic>
        <p:nvPicPr>
          <p:cNvPr id="12" name="図 11">
            <a:extLst>
              <a:ext uri="{FF2B5EF4-FFF2-40B4-BE49-F238E27FC236}">
                <a16:creationId xmlns:a16="http://schemas.microsoft.com/office/drawing/2014/main" id="{54B71242-553D-4460-9DF0-E3B2E5F2D10F}"/>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7869327" y="1056233"/>
            <a:ext cx="790115" cy="1207161"/>
          </a:xfrm>
          <a:prstGeom prst="rect">
            <a:avLst/>
          </a:prstGeom>
        </p:spPr>
      </p:pic>
      <p:sp>
        <p:nvSpPr>
          <p:cNvPr id="14" name="テキスト ボックス 13">
            <a:extLst>
              <a:ext uri="{FF2B5EF4-FFF2-40B4-BE49-F238E27FC236}">
                <a16:creationId xmlns:a16="http://schemas.microsoft.com/office/drawing/2014/main" id="{8CA09941-5E77-4098-B08E-593F32F9B956}"/>
              </a:ext>
            </a:extLst>
          </p:cNvPr>
          <p:cNvSpPr txBox="1"/>
          <p:nvPr/>
        </p:nvSpPr>
        <p:spPr>
          <a:xfrm>
            <a:off x="88087" y="2826152"/>
            <a:ext cx="8967826" cy="1323439"/>
          </a:xfrm>
          <a:prstGeom prst="rect">
            <a:avLst/>
          </a:prstGeom>
          <a:noFill/>
        </p:spPr>
        <p:txBody>
          <a:bodyPr wrap="square">
            <a:spAutoFit/>
          </a:bodyPr>
          <a:lstStyle/>
          <a:p>
            <a:pPr lvl="0" algn="just"/>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万博におけるベビーカー等の優先レーン設置の取組みなどを受け、子育て</a:t>
            </a:r>
          </a:p>
          <a:p>
            <a:pPr lvl="0" algn="just"/>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家庭等への配慮の気運醸成に取り組み、社会への定着を図ります。</a:t>
            </a:r>
          </a:p>
          <a:p>
            <a:pPr lvl="0" algn="just"/>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１</a:t>
            </a: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公共施設・商業施設等へのベビーカーファスト・トラック等の導入を促進</a:t>
            </a:r>
          </a:p>
          <a:p>
            <a:pPr lvl="0" algn="just"/>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２</a:t>
            </a: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イベントでの優先レーン等の設置の取組みを促進</a:t>
            </a:r>
          </a:p>
          <a:p>
            <a:pPr lvl="0" algn="just"/>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３</a:t>
            </a: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社会的な理解と意識改革を促進</a:t>
            </a:r>
          </a:p>
        </p:txBody>
      </p:sp>
      <p:grpSp>
        <p:nvGrpSpPr>
          <p:cNvPr id="15" name="グループ化 14">
            <a:extLst>
              <a:ext uri="{FF2B5EF4-FFF2-40B4-BE49-F238E27FC236}">
                <a16:creationId xmlns:a16="http://schemas.microsoft.com/office/drawing/2014/main" id="{81F799F5-2AAA-42ED-A64A-18C575F74FB2}"/>
              </a:ext>
            </a:extLst>
          </p:cNvPr>
          <p:cNvGrpSpPr/>
          <p:nvPr/>
        </p:nvGrpSpPr>
        <p:grpSpPr>
          <a:xfrm>
            <a:off x="6854805" y="2972080"/>
            <a:ext cx="1569720" cy="1298574"/>
            <a:chOff x="0" y="0"/>
            <a:chExt cx="3164337" cy="2598390"/>
          </a:xfrm>
        </p:grpSpPr>
        <p:pic>
          <p:nvPicPr>
            <p:cNvPr id="16" name="図 15">
              <a:extLst>
                <a:ext uri="{FF2B5EF4-FFF2-40B4-BE49-F238E27FC236}">
                  <a16:creationId xmlns:a16="http://schemas.microsoft.com/office/drawing/2014/main" id="{9BE147D2-9433-4B3A-BB45-BACE64344D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92986" y="0"/>
              <a:ext cx="1771351" cy="1609715"/>
            </a:xfrm>
            <a:prstGeom prst="rect">
              <a:avLst/>
            </a:prstGeom>
          </p:spPr>
        </p:pic>
        <p:sp>
          <p:nvSpPr>
            <p:cNvPr id="17" name="矢印: 左 16">
              <a:extLst>
                <a:ext uri="{FF2B5EF4-FFF2-40B4-BE49-F238E27FC236}">
                  <a16:creationId xmlns:a16="http://schemas.microsoft.com/office/drawing/2014/main" id="{9EDB49F0-BD24-4CB9-8803-6368C0E6CF7A}"/>
                </a:ext>
              </a:extLst>
            </p:cNvPr>
            <p:cNvSpPr/>
            <p:nvPr/>
          </p:nvSpPr>
          <p:spPr>
            <a:xfrm>
              <a:off x="0" y="620503"/>
              <a:ext cx="2434696" cy="1977887"/>
            </a:xfrm>
            <a:prstGeom prst="leftArrow">
              <a:avLst/>
            </a:prstGeom>
            <a:gradFill flip="none" rotWithShape="1">
              <a:lin ang="2700000" scaled="1"/>
              <a:tileRect/>
            </a:gradFill>
            <a:scene3d>
              <a:camera prst="isometricOffAxis2Top"/>
              <a:lightRig rig="threePt" dir="t"/>
            </a:scene3d>
          </p:spPr>
          <p:style>
            <a:lnRef idx="1">
              <a:schemeClr val="accent2"/>
            </a:lnRef>
            <a:fillRef idx="2">
              <a:schemeClr val="accent2"/>
            </a:fillRef>
            <a:effectRef idx="1">
              <a:schemeClr val="accent2"/>
            </a:effectRef>
            <a:fontRef idx="minor">
              <a:schemeClr val="dk1"/>
            </a:fontRef>
          </p:style>
          <p:txBody>
            <a:bodyPr rtlCol="0" anchor="ctr">
              <a:normAutofit/>
            </a:bodyPr>
            <a:lstStyle/>
            <a:p>
              <a:pPr algn="ctr"/>
              <a:r>
                <a:rPr lang="ja-JP" sz="2400" kern="1200">
                  <a:solidFill>
                    <a:srgbClr val="000000"/>
                  </a:solidFill>
                  <a:effectLst/>
                  <a:ea typeface="HGP創英角ｺﾞｼｯｸUB" panose="020B0900000000000000" pitchFamily="50" charset="-128"/>
                  <a:cs typeface="Times New Roman" panose="02020603050405020304" pitchFamily="18" charset="0"/>
                </a:rPr>
                <a:t>優先</a:t>
              </a:r>
              <a:endParaRPr lang="ja-JP" sz="1050" kern="100">
                <a:effectLst/>
                <a:ea typeface="游明朝" panose="02020400000000000000" pitchFamily="18" charset="-128"/>
                <a:cs typeface="Times New Roman" panose="02020603050405020304" pitchFamily="18" charset="0"/>
              </a:endParaRPr>
            </a:p>
          </p:txBody>
        </p:sp>
      </p:grpSp>
      <p:sp>
        <p:nvSpPr>
          <p:cNvPr id="18" name="正方形/長方形 17">
            <a:extLst>
              <a:ext uri="{FF2B5EF4-FFF2-40B4-BE49-F238E27FC236}">
                <a16:creationId xmlns:a16="http://schemas.microsoft.com/office/drawing/2014/main" id="{3E0BADDA-B745-489A-A681-AAA6EE97DD60}"/>
              </a:ext>
            </a:extLst>
          </p:cNvPr>
          <p:cNvSpPr/>
          <p:nvPr/>
        </p:nvSpPr>
        <p:spPr>
          <a:xfrm>
            <a:off x="88086" y="4156428"/>
            <a:ext cx="8898597" cy="620166"/>
          </a:xfrm>
          <a:prstGeom prst="rect">
            <a:avLst/>
          </a:prstGeom>
          <a:solidFill>
            <a:sysClr val="window" lastClr="FFFFFF">
              <a:lumMod val="50000"/>
            </a:sysClr>
          </a:solidFill>
          <a:ln w="19050" cap="flat" cmpd="sng" algn="ctr">
            <a:noFill/>
            <a:prstDash val="solid"/>
            <a:miter lim="800000"/>
          </a:ln>
          <a:effectLst/>
        </p:spPr>
        <p:txBody>
          <a:bodyPr rot="0" spcFirstLastPara="0" vert="horz" wrap="square" lIns="91440" tIns="0" rIns="91440" bIns="0" numCol="1" spcCol="0" rtlCol="0" fromWordArt="0" anchor="ctr" anchorCtr="0" forceAA="0" compatLnSpc="1">
            <a:prstTxWarp prst="textNoShape">
              <a:avLst/>
            </a:prstTxWarp>
            <a:noAutofit/>
          </a:bodyPr>
          <a:lstStyle/>
          <a:p>
            <a:pPr algn="l">
              <a:lnSpc>
                <a:spcPts val="1200"/>
              </a:lnSpc>
            </a:pPr>
            <a:r>
              <a:rPr lang="ja-JP" altLang="en-US" sz="140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子ども家庭センター等における翻訳サービス活用</a:t>
            </a:r>
            <a:endParaRPr lang="en-US" altLang="ja-JP" sz="140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p>
            <a:pPr algn="l">
              <a:lnSpc>
                <a:spcPts val="1200"/>
              </a:lnSpc>
            </a:pPr>
            <a:r>
              <a:rPr lang="ja-JP" altLang="en-US" sz="140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（子ども家庭センター等多言語音声翻訳サービス活用事業</a:t>
            </a:r>
            <a:r>
              <a:rPr lang="en-US" altLang="ja-JP" sz="140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[23,689</a:t>
            </a:r>
            <a:r>
              <a:rPr lang="ja-JP" altLang="en-US" sz="140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千円</a:t>
            </a:r>
            <a:r>
              <a:rPr lang="en-US" altLang="ja-JP" sz="140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40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a:t>
            </a:r>
          </a:p>
        </p:txBody>
      </p:sp>
      <p:sp>
        <p:nvSpPr>
          <p:cNvPr id="19" name="テキスト ボックス 18">
            <a:extLst>
              <a:ext uri="{FF2B5EF4-FFF2-40B4-BE49-F238E27FC236}">
                <a16:creationId xmlns:a16="http://schemas.microsoft.com/office/drawing/2014/main" id="{5C0A694B-F6E2-41CF-B7D3-8B847C920F58}"/>
              </a:ext>
            </a:extLst>
          </p:cNvPr>
          <p:cNvSpPr txBox="1"/>
          <p:nvPr/>
        </p:nvSpPr>
        <p:spPr>
          <a:xfrm>
            <a:off x="176174" y="4897657"/>
            <a:ext cx="8810509" cy="2062103"/>
          </a:xfrm>
          <a:prstGeom prst="rect">
            <a:avLst/>
          </a:prstGeom>
          <a:noFill/>
        </p:spPr>
        <p:txBody>
          <a:bodyPr wrap="square">
            <a:spAutoFit/>
          </a:bodyPr>
          <a:lstStyle/>
          <a:p>
            <a:pPr lvl="0" algn="just"/>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万博では、日本語の微妙なニュアンスを多言語に即時変換する「</a:t>
            </a: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EXPO</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ホンヤク」が、言語のバリアフリーを実現し、好評を博しました。一方、訪日外国人や外国人人材の増加に伴い、子ども家庭センター等における外国人・外国ルーツの府民への対応も増加し、緊急性が</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lvl="0" algn="just"/>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高くセンシティブな相談内容を正確に伝える必要性が高まっています。</a:t>
            </a:r>
          </a:p>
          <a:p>
            <a:pPr lvl="0" algn="just"/>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これらの相談業務の現場では、言語の壁が大きな課題となって</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lvl="0" algn="just"/>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いるため、万博で展開された最先端技術をソフトレガシーとして</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lvl="0" algn="just"/>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活用し、府民が安心して相談できる環境を構築していきます。</a:t>
            </a:r>
          </a:p>
          <a:p>
            <a:pPr lvl="0" algn="just"/>
            <a:endPar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p:txBody>
      </p:sp>
      <p:pic>
        <p:nvPicPr>
          <p:cNvPr id="20" name="図 19">
            <a:extLst>
              <a:ext uri="{FF2B5EF4-FFF2-40B4-BE49-F238E27FC236}">
                <a16:creationId xmlns:a16="http://schemas.microsoft.com/office/drawing/2014/main" id="{D716F619-9F71-4B9E-867F-CCB57A2237DB}"/>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7230473" y="5674360"/>
            <a:ext cx="1509395" cy="989330"/>
          </a:xfrm>
          <a:prstGeom prst="rect">
            <a:avLst/>
          </a:prstGeom>
        </p:spPr>
      </p:pic>
      <p:sp>
        <p:nvSpPr>
          <p:cNvPr id="3" name="スライド番号プレースホルダー 3">
            <a:extLst>
              <a:ext uri="{FF2B5EF4-FFF2-40B4-BE49-F238E27FC236}">
                <a16:creationId xmlns:a16="http://schemas.microsoft.com/office/drawing/2014/main" id="{0D8E464A-F07A-396C-E2E7-FB91EA3D52F4}"/>
              </a:ext>
            </a:extLst>
          </p:cNvPr>
          <p:cNvSpPr>
            <a:spLocks noGrp="1"/>
          </p:cNvSpPr>
          <p:nvPr>
            <p:ph type="sldNum" sz="quarter" idx="12"/>
          </p:nvPr>
        </p:nvSpPr>
        <p:spPr>
          <a:xfrm>
            <a:off x="7086600" y="6492874"/>
            <a:ext cx="2057400" cy="365125"/>
          </a:xfrm>
        </p:spPr>
        <p:txBody>
          <a:bodyPr/>
          <a:lstStyle/>
          <a:p>
            <a:fld id="{5B6D33FB-D081-4684-B9FB-6F6AA6895BAF}" type="slidenum">
              <a:rPr kumimoji="1" lang="ja-JP" altLang="en-US" smtClean="0"/>
              <a:t>11</a:t>
            </a:fld>
            <a:endParaRPr kumimoji="1" lang="ja-JP" altLang="en-US" dirty="0"/>
          </a:p>
        </p:txBody>
      </p:sp>
    </p:spTree>
    <p:extLst>
      <p:ext uri="{BB962C8B-B14F-4D97-AF65-F5344CB8AC3E}">
        <p14:creationId xmlns:p14="http://schemas.microsoft.com/office/powerpoint/2010/main" val="39097791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9AC935D9-70C0-4FAE-8CEA-50D3669AF95B}"/>
              </a:ext>
            </a:extLst>
          </p:cNvPr>
          <p:cNvSpPr/>
          <p:nvPr/>
        </p:nvSpPr>
        <p:spPr>
          <a:xfrm>
            <a:off x="0" y="91871"/>
            <a:ext cx="5847080" cy="361950"/>
          </a:xfrm>
          <a:prstGeom prst="roundRect">
            <a:avLst/>
          </a:prstGeom>
          <a:solidFill>
            <a:schemeClr val="accent1">
              <a:lumMod val="75000"/>
            </a:schemeClr>
          </a:solidFill>
          <a:ln>
            <a:noFill/>
          </a:ln>
        </p:spPr>
        <p:style>
          <a:lnRef idx="3">
            <a:schemeClr val="lt1"/>
          </a:lnRef>
          <a:fillRef idx="1">
            <a:schemeClr val="accent1"/>
          </a:fillRef>
          <a:effectRef idx="1">
            <a:schemeClr val="accent1"/>
          </a:effectRef>
          <a:fontRef idx="minor">
            <a:schemeClr val="lt1"/>
          </a:fontRef>
        </p:style>
        <p:txBody>
          <a:bodyPr rot="0" spcFirstLastPara="0" vert="horz" wrap="square" lIns="91440" tIns="0" rIns="91440" bIns="0" numCol="1" spcCol="0" rtlCol="0" fromWordArt="0" anchor="t" anchorCtr="0" forceAA="0" compatLnSpc="1">
            <a:prstTxWarp prst="textNoShape">
              <a:avLst/>
            </a:prstTxWarp>
            <a:noAutofit/>
          </a:bodyPr>
          <a:lstStyle/>
          <a:p>
            <a:pPr algn="ctr"/>
            <a:r>
              <a:rPr lang="ja-JP" b="1" kern="100" dirty="0">
                <a:effectLst/>
                <a:ea typeface="Meiryo UI" panose="020B0604030504040204" pitchFamily="50" charset="-128"/>
                <a:cs typeface="Times New Roman" panose="02020603050405020304" pitchFamily="18" charset="0"/>
              </a:rPr>
              <a:t>大阪・関西万博のレガシーを活かした事業の実施</a:t>
            </a:r>
            <a:endParaRPr lang="ja-JP" kern="100" dirty="0">
              <a:effectLst/>
              <a:ea typeface="游明朝" panose="02020400000000000000" pitchFamily="18" charset="-128"/>
              <a:cs typeface="Times New Roman" panose="02020603050405020304" pitchFamily="18" charset="0"/>
            </a:endParaRPr>
          </a:p>
        </p:txBody>
      </p:sp>
      <p:sp>
        <p:nvSpPr>
          <p:cNvPr id="6" name="テキスト ボックス 5">
            <a:extLst>
              <a:ext uri="{FF2B5EF4-FFF2-40B4-BE49-F238E27FC236}">
                <a16:creationId xmlns:a16="http://schemas.microsoft.com/office/drawing/2014/main" id="{512225E2-A5B2-4BE3-B977-86B3FF067A3F}"/>
              </a:ext>
            </a:extLst>
          </p:cNvPr>
          <p:cNvSpPr txBox="1"/>
          <p:nvPr/>
        </p:nvSpPr>
        <p:spPr>
          <a:xfrm>
            <a:off x="88087" y="1000868"/>
            <a:ext cx="8967826" cy="2554545"/>
          </a:xfrm>
          <a:prstGeom prst="rect">
            <a:avLst/>
          </a:prstGeom>
          <a:noFill/>
        </p:spPr>
        <p:txBody>
          <a:bodyPr wrap="square">
            <a:spAutoFit/>
          </a:bodyPr>
          <a:lstStyle/>
          <a:p>
            <a:pPr lvl="0" algn="just"/>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介護テクノロジー導入補助　［</a:t>
            </a: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1,389,216</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千円］</a:t>
            </a:r>
          </a:p>
          <a:p>
            <a:pPr lvl="0" algn="just"/>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(2)</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自費での大規模修繕に伴い導入する介護テクノロジー補助［</a:t>
            </a: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494,000</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千円］</a:t>
            </a:r>
          </a:p>
          <a:p>
            <a:pPr lvl="0" algn="just"/>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(3)</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大阪府介護生産性向上支援センターの運営等による支援　［</a:t>
            </a: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58,610</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千円］</a:t>
            </a:r>
          </a:p>
          <a:p>
            <a:pPr lvl="0" algn="just"/>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人間洗濯機など万博で披露された先端技術が介護現場向けに実用化されており、これらの機器を含め、現場の生産性向上を進めるテクノロジーの導入経費を補助します。</a:t>
            </a:r>
          </a:p>
          <a:p>
            <a:pPr lvl="0" algn="just"/>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大阪府介護生産性向上支援センターでは、これらの機器の</a:t>
            </a:r>
          </a:p>
          <a:p>
            <a:pPr lvl="0" algn="just"/>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展示を行うほか、施設での導入から活用、定着までを伴走支援</a:t>
            </a:r>
          </a:p>
          <a:p>
            <a:pPr lvl="0" algn="just"/>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するなど、生産性向上に取り組む介護事業者を支援します。</a:t>
            </a:r>
          </a:p>
          <a:p>
            <a:pPr lvl="0" algn="just"/>
            <a:endPar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lvl="0" algn="just"/>
            <a:endPar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p:txBody>
      </p:sp>
      <p:sp>
        <p:nvSpPr>
          <p:cNvPr id="8" name="正方形/長方形 7">
            <a:extLst>
              <a:ext uri="{FF2B5EF4-FFF2-40B4-BE49-F238E27FC236}">
                <a16:creationId xmlns:a16="http://schemas.microsoft.com/office/drawing/2014/main" id="{3244C8C9-4F60-49E6-99E0-1F572858924E}"/>
              </a:ext>
            </a:extLst>
          </p:cNvPr>
          <p:cNvSpPr/>
          <p:nvPr/>
        </p:nvSpPr>
        <p:spPr>
          <a:xfrm>
            <a:off x="88086" y="547994"/>
            <a:ext cx="8898597" cy="336318"/>
          </a:xfrm>
          <a:prstGeom prst="rect">
            <a:avLst/>
          </a:prstGeom>
          <a:solidFill>
            <a:sysClr val="window" lastClr="FFFFFF">
              <a:lumMod val="50000"/>
            </a:sysClr>
          </a:solidFill>
          <a:ln w="19050" cap="flat" cmpd="sng" algn="ctr">
            <a:noFill/>
            <a:prstDash val="solid"/>
            <a:miter lim="800000"/>
          </a:ln>
          <a:effectLst/>
        </p:spPr>
        <p:txBody>
          <a:bodyPr rot="0" spcFirstLastPara="0" vert="horz" wrap="square" lIns="91440" tIns="0" rIns="91440" bIns="0" numCol="1" spcCol="0" rtlCol="0" fromWordArt="0" anchor="ctr" anchorCtr="0" forceAA="0" compatLnSpc="1">
            <a:prstTxWarp prst="textNoShape">
              <a:avLst/>
            </a:prstTxWarp>
            <a:noAutofit/>
          </a:bodyPr>
          <a:lstStyle/>
          <a:p>
            <a:pPr algn="l">
              <a:lnSpc>
                <a:spcPts val="1200"/>
              </a:lnSpc>
            </a:pPr>
            <a:r>
              <a:rPr lang="ja-JP" altLang="en-US" sz="140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介護分野におけるロボット・人間洗濯機などテクノロジーの社会実装</a:t>
            </a:r>
          </a:p>
        </p:txBody>
      </p:sp>
      <p:sp>
        <p:nvSpPr>
          <p:cNvPr id="9" name="正方形/長方形 8">
            <a:extLst>
              <a:ext uri="{FF2B5EF4-FFF2-40B4-BE49-F238E27FC236}">
                <a16:creationId xmlns:a16="http://schemas.microsoft.com/office/drawing/2014/main" id="{7C145B65-DCB0-424A-A8E0-FA87B3295B79}"/>
              </a:ext>
            </a:extLst>
          </p:cNvPr>
          <p:cNvSpPr/>
          <p:nvPr/>
        </p:nvSpPr>
        <p:spPr>
          <a:xfrm>
            <a:off x="88085" y="3204403"/>
            <a:ext cx="8898597" cy="361950"/>
          </a:xfrm>
          <a:prstGeom prst="rect">
            <a:avLst/>
          </a:prstGeom>
          <a:solidFill>
            <a:sysClr val="window" lastClr="FFFFFF">
              <a:lumMod val="50000"/>
            </a:sysClr>
          </a:solidFill>
          <a:ln w="19050" cap="flat" cmpd="sng" algn="ctr">
            <a:noFill/>
            <a:prstDash val="solid"/>
            <a:miter lim="800000"/>
          </a:ln>
          <a:effectLst/>
        </p:spPr>
        <p:txBody>
          <a:bodyPr rot="0" spcFirstLastPara="0" vert="horz" wrap="square" lIns="91440" tIns="0" rIns="91440" bIns="0" numCol="1" spcCol="0" rtlCol="0" fromWordArt="0" anchor="ctr" anchorCtr="0" forceAA="0" compatLnSpc="1">
            <a:prstTxWarp prst="textNoShape">
              <a:avLst/>
            </a:prstTxWarp>
            <a:noAutofit/>
          </a:bodyPr>
          <a:lstStyle/>
          <a:p>
            <a:pPr algn="l">
              <a:lnSpc>
                <a:spcPts val="1200"/>
              </a:lnSpc>
            </a:pPr>
            <a:r>
              <a:rPr lang="ja-JP" altLang="en-US" sz="140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心のバリアフリー認定施設の拡充・府民への啓発（心のバリアフリー認定推進事業）</a:t>
            </a:r>
            <a:r>
              <a:rPr lang="en-US" altLang="ja-JP" sz="140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a:t>
            </a:r>
            <a:r>
              <a:rPr lang="en-US" altLang="ja-JP" sz="1400" kern="100"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2</a:t>
            </a:r>
            <a:r>
              <a:rPr lang="en-US" altLang="ja-JP" sz="140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,295</a:t>
            </a:r>
            <a:r>
              <a:rPr lang="ja-JP" altLang="en-US" sz="140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千円</a:t>
            </a:r>
            <a:r>
              <a:rPr lang="en-US" altLang="ja-JP" sz="140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40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　</a:t>
            </a:r>
          </a:p>
        </p:txBody>
      </p:sp>
      <p:sp>
        <p:nvSpPr>
          <p:cNvPr id="14" name="テキスト ボックス 13">
            <a:extLst>
              <a:ext uri="{FF2B5EF4-FFF2-40B4-BE49-F238E27FC236}">
                <a16:creationId xmlns:a16="http://schemas.microsoft.com/office/drawing/2014/main" id="{8CA09941-5E77-4098-B08E-593F32F9B956}"/>
              </a:ext>
            </a:extLst>
          </p:cNvPr>
          <p:cNvSpPr txBox="1"/>
          <p:nvPr/>
        </p:nvSpPr>
        <p:spPr>
          <a:xfrm>
            <a:off x="88087" y="3897868"/>
            <a:ext cx="8967826" cy="2554545"/>
          </a:xfrm>
          <a:prstGeom prst="rect">
            <a:avLst/>
          </a:prstGeom>
          <a:noFill/>
        </p:spPr>
        <p:txBody>
          <a:bodyPr wrap="square">
            <a:spAutoFit/>
          </a:bodyPr>
          <a:lstStyle/>
          <a:p>
            <a:pPr lvl="0" algn="just"/>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万博の理念を継承し、障がい等の有無や年齢にかかわらず、すべての人が安心して楽しめる旅（ユニバーサルツーリズム＝誰もが気兼ねなく参加できる旅行）を推進していく観点から、障がい者、高齢者等誰もが快適に利用できる宿泊施設や観光・集客施設、飲食店の拡大及び情報発信が重要である。</a:t>
            </a:r>
          </a:p>
          <a:p>
            <a:pPr lvl="0" algn="just"/>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府内の観光においても多くの人が利用する飲食店を中心に、施設を運営する事業者に対し、観光庁が実施する「観光施設における心のバリアフリー認定」の取得に</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lvl="0" algn="just"/>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必要な措置等を周知する広報啓発を行い、認定施設の増加</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lvl="0" algn="just"/>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に繋げることで、観光客及び府民にとっても利用しやすい</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lvl="0" algn="just"/>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環境整備を推進していく。</a:t>
            </a:r>
          </a:p>
          <a:p>
            <a:pPr lvl="0" algn="just"/>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併せて、府民に対し、「心のバリアフリー」に関する広報啓発を行い、</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lvl="0" algn="just"/>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府内における「心のバリアフリー」の認知度向上を図る。</a:t>
            </a:r>
          </a:p>
        </p:txBody>
      </p:sp>
      <p:pic>
        <p:nvPicPr>
          <p:cNvPr id="21" name="図 20">
            <a:extLst>
              <a:ext uri="{FF2B5EF4-FFF2-40B4-BE49-F238E27FC236}">
                <a16:creationId xmlns:a16="http://schemas.microsoft.com/office/drawing/2014/main" id="{8C94E31F-C8B2-49BD-92B5-B5F9303615C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47080" y="2080117"/>
            <a:ext cx="1331349" cy="1007730"/>
          </a:xfrm>
          <a:prstGeom prst="rect">
            <a:avLst/>
          </a:prstGeom>
          <a:noFill/>
          <a:ln>
            <a:noFill/>
          </a:ln>
        </p:spPr>
      </p:pic>
      <p:pic>
        <p:nvPicPr>
          <p:cNvPr id="22" name="図 21">
            <a:extLst>
              <a:ext uri="{FF2B5EF4-FFF2-40B4-BE49-F238E27FC236}">
                <a16:creationId xmlns:a16="http://schemas.microsoft.com/office/drawing/2014/main" id="{6497FD3B-422A-4744-8BFA-9396A0E2981B}"/>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00617" y="2080118"/>
            <a:ext cx="1331349" cy="1007730"/>
          </a:xfrm>
          <a:prstGeom prst="rect">
            <a:avLst/>
          </a:prstGeom>
          <a:noFill/>
          <a:ln>
            <a:noFill/>
          </a:ln>
        </p:spPr>
      </p:pic>
      <p:pic>
        <p:nvPicPr>
          <p:cNvPr id="23" name="図 22">
            <a:extLst>
              <a:ext uri="{FF2B5EF4-FFF2-40B4-BE49-F238E27FC236}">
                <a16:creationId xmlns:a16="http://schemas.microsoft.com/office/drawing/2014/main" id="{1C7C36D3-4617-4F89-BD9D-9E8D087ABC17}"/>
              </a:ext>
            </a:extLst>
          </p:cNvPr>
          <p:cNvPicPr>
            <a:picLocks noChangeAspect="1"/>
          </p:cNvPicPr>
          <p:nvPr/>
        </p:nvPicPr>
        <p:blipFill>
          <a:blip r:embed="rId4"/>
          <a:stretch>
            <a:fillRect/>
          </a:stretch>
        </p:blipFill>
        <p:spPr>
          <a:xfrm>
            <a:off x="7243141" y="5032139"/>
            <a:ext cx="1440544" cy="1381141"/>
          </a:xfrm>
          <a:prstGeom prst="rect">
            <a:avLst/>
          </a:prstGeom>
          <a:solidFill>
            <a:schemeClr val="bg1"/>
          </a:solidFill>
          <a:ln>
            <a:noFill/>
          </a:ln>
        </p:spPr>
      </p:pic>
      <p:sp>
        <p:nvSpPr>
          <p:cNvPr id="3" name="スライド番号プレースホルダー 3">
            <a:extLst>
              <a:ext uri="{FF2B5EF4-FFF2-40B4-BE49-F238E27FC236}">
                <a16:creationId xmlns:a16="http://schemas.microsoft.com/office/drawing/2014/main" id="{511BD694-FB05-10B6-E734-D3A73FB4376A}"/>
              </a:ext>
            </a:extLst>
          </p:cNvPr>
          <p:cNvSpPr>
            <a:spLocks noGrp="1"/>
          </p:cNvSpPr>
          <p:nvPr>
            <p:ph type="sldNum" sz="quarter" idx="12"/>
          </p:nvPr>
        </p:nvSpPr>
        <p:spPr>
          <a:xfrm>
            <a:off x="7086600" y="6492874"/>
            <a:ext cx="2057400" cy="365125"/>
          </a:xfrm>
        </p:spPr>
        <p:txBody>
          <a:bodyPr/>
          <a:lstStyle/>
          <a:p>
            <a:fld id="{5B6D33FB-D081-4684-B9FB-6F6AA6895BAF}" type="slidenum">
              <a:rPr kumimoji="1" lang="ja-JP" altLang="en-US" smtClean="0"/>
              <a:t>12</a:t>
            </a:fld>
            <a:endParaRPr kumimoji="1" lang="ja-JP" altLang="en-US" dirty="0"/>
          </a:p>
        </p:txBody>
      </p:sp>
    </p:spTree>
    <p:extLst>
      <p:ext uri="{BB962C8B-B14F-4D97-AF65-F5344CB8AC3E}">
        <p14:creationId xmlns:p14="http://schemas.microsoft.com/office/powerpoint/2010/main" val="312721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2447539D-7F8B-4AE8-8C04-BE6677BA91A0}"/>
              </a:ext>
            </a:extLst>
          </p:cNvPr>
          <p:cNvSpPr txBox="1"/>
          <p:nvPr/>
        </p:nvSpPr>
        <p:spPr>
          <a:xfrm>
            <a:off x="446226" y="5329030"/>
            <a:ext cx="8251548" cy="1200329"/>
          </a:xfrm>
          <a:prstGeom prst="rect">
            <a:avLst/>
          </a:prstGeom>
          <a:noFill/>
          <a:ln>
            <a:solidFill>
              <a:schemeClr val="tx1"/>
            </a:solidFill>
          </a:ln>
        </p:spPr>
        <p:txBody>
          <a:bodyPr wrap="square">
            <a:spAutoFit/>
          </a:bodyPr>
          <a:lstStyle/>
          <a:p>
            <a:pPr indent="133350" algn="just"/>
            <a:endParaRPr lang="en-US" altLang="ja-JP"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indent="133350" algn="just"/>
            <a:r>
              <a:rPr lang="ja-JP" altLang="en-US"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r>
              <a:rPr lang="ja-JP" altLang="ja-JP"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（１）</a:t>
            </a:r>
            <a:r>
              <a:rPr lang="ja-JP" altLang="en-US"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万博会場での</a:t>
            </a:r>
            <a:r>
              <a:rPr lang="ja-JP" altLang="ja-JP"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大阪モデルをはじめとした先進的な取組みの国内外への発信</a:t>
            </a:r>
          </a:p>
          <a:p>
            <a:pPr indent="133350" algn="just"/>
            <a:r>
              <a:rPr lang="ja-JP" altLang="en-US"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r>
              <a:rPr lang="ja-JP" altLang="ja-JP"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（２）万博に向けて府民や来阪者が活動しやすいユニバーサルデザイン</a:t>
            </a:r>
            <a:r>
              <a:rPr lang="ja-JP" altLang="en-US"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等</a:t>
            </a:r>
            <a:r>
              <a:rPr lang="ja-JP" altLang="ja-JP"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の推進</a:t>
            </a:r>
          </a:p>
          <a:p>
            <a:pPr indent="133350" algn="just"/>
            <a:r>
              <a:rPr lang="ja-JP" altLang="en-US"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r>
              <a:rPr lang="ja-JP" altLang="ja-JP"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（３）万博での取組みをレガシーとして定着発展</a:t>
            </a:r>
          </a:p>
        </p:txBody>
      </p:sp>
      <p:sp>
        <p:nvSpPr>
          <p:cNvPr id="4" name="タイトル 1">
            <a:extLst>
              <a:ext uri="{FF2B5EF4-FFF2-40B4-BE49-F238E27FC236}">
                <a16:creationId xmlns:a16="http://schemas.microsoft.com/office/drawing/2014/main" id="{46EAD106-5C93-4CDD-A7B5-2E74FAC0F890}"/>
              </a:ext>
            </a:extLst>
          </p:cNvPr>
          <p:cNvSpPr txBox="1">
            <a:spLocks/>
          </p:cNvSpPr>
          <p:nvPr/>
        </p:nvSpPr>
        <p:spPr>
          <a:xfrm>
            <a:off x="0" y="0"/>
            <a:ext cx="9144000" cy="396000"/>
          </a:xfrm>
          <a:prstGeom prst="rect">
            <a:avLst/>
          </a:prstGeom>
          <a:solidFill>
            <a:srgbClr val="002060"/>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800" b="1" dirty="0">
                <a:solidFill>
                  <a:schemeClr val="bg1"/>
                </a:solidFill>
                <a:latin typeface="Meiryo UI" panose="020B0604030504040204" pitchFamily="50" charset="-128"/>
                <a:ea typeface="Meiryo UI" panose="020B0604030504040204" pitchFamily="50" charset="-128"/>
              </a:rPr>
              <a:t>　１　基本的な考え方</a:t>
            </a:r>
            <a:endParaRPr lang="ja-JP" altLang="en-US" sz="1800" b="1" dirty="0">
              <a:solidFill>
                <a:schemeClr val="bg1"/>
              </a:solidFill>
              <a:latin typeface="UD デジタル 教科書体 NK-R" panose="02020400000000000000" pitchFamily="18" charset="-128"/>
              <a:ea typeface="UD デジタル 教科書体 NK-R" panose="02020400000000000000" pitchFamily="18" charset="-128"/>
            </a:endParaRPr>
          </a:p>
        </p:txBody>
      </p:sp>
      <p:sp>
        <p:nvSpPr>
          <p:cNvPr id="7" name="テキスト ボックス 6">
            <a:extLst>
              <a:ext uri="{FF2B5EF4-FFF2-40B4-BE49-F238E27FC236}">
                <a16:creationId xmlns:a16="http://schemas.microsoft.com/office/drawing/2014/main" id="{8BE51785-1E71-48D5-BE2D-BBC070A8E1BC}"/>
              </a:ext>
            </a:extLst>
          </p:cNvPr>
          <p:cNvSpPr txBox="1"/>
          <p:nvPr/>
        </p:nvSpPr>
        <p:spPr>
          <a:xfrm>
            <a:off x="115212" y="619570"/>
            <a:ext cx="8967826" cy="4031873"/>
          </a:xfrm>
          <a:prstGeom prst="rect">
            <a:avLst/>
          </a:prstGeom>
          <a:noFill/>
        </p:spPr>
        <p:txBody>
          <a:bodyPr wrap="square">
            <a:spAutoFit/>
          </a:bodyPr>
          <a:lstStyle/>
          <a:p>
            <a:pPr marL="285750" lvl="0" indent="-285750" algn="just">
              <a:buFont typeface="Wingdings" panose="05000000000000000000" pitchFamily="2" charset="2"/>
              <a:buChar char="p"/>
            </a:pP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2025</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年大阪・関西万博（以下、万博）は、「いのち輝く未来社会のデザイン」をテーマに、一人</a:t>
            </a:r>
            <a:r>
              <a:rPr lang="ja-JP" altLang="en-US" sz="16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ひとりがそれぞれの可能性を最大限に発揮できる持続可能な社会を創ることを</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めざしている。</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lvl="0" algn="just"/>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285750" lvl="0" indent="-285750" algn="just">
              <a:buFont typeface="Wingdings" panose="05000000000000000000" pitchFamily="2" charset="2"/>
              <a:buChar char="p"/>
            </a:pP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2040</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年（令和</a:t>
            </a: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22</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年）に大阪の人口動態は、団塊ジュニア世代が</a:t>
            </a: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65</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歳を超えることにより高齢者</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lvl="0" algn="just"/>
            <a:r>
              <a:rPr lang="ja-JP" altLang="en-US" sz="16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人口がピークを迎え、人口減少が加速化するなか、地域コミュニティの維持が困難になることが予想</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lvl="0" algn="just"/>
            <a:r>
              <a:rPr lang="en-US" altLang="ja-JP" sz="16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されている。</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lvl="0" algn="just"/>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285750" indent="-285750" algn="just">
              <a:buFont typeface="Wingdings" panose="05000000000000000000" pitchFamily="2" charset="2"/>
              <a:buChar char="p"/>
            </a:pPr>
            <a:r>
              <a:rPr lang="ja-JP" altLang="en-US" sz="16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そのような中で、子ども、高齢者、障がい者等の全ての人々が地域、暮らし、生きがいを共に創り、高め合うことのできる「地域共生社会」を実現するためには、「支え手側」と「受け手側」に分かれるのではなく、地域のあらゆる住民が役割を持ち、支え合いながら、自分らしく活躍できる地域コミュニティを育成し、福祉等の地域の公的サービスと協働して助け合いながら暮らすことのできる仕組みを多様な主体が連携・協働して構築していくが重要となる。</a:t>
            </a:r>
            <a:endParaRPr lang="en-US" altLang="ja-JP" sz="16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endParaRPr lang="en-US" altLang="ja-JP" sz="16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285750" indent="-285750" algn="just">
              <a:buFont typeface="Wingdings" panose="05000000000000000000" pitchFamily="2" charset="2"/>
              <a:buChar char="p"/>
            </a:pPr>
            <a:r>
              <a:rPr lang="ja-JP" altLang="en-US" sz="16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そのため、福祉部においては、この万博のインパクトを最大限に活かし、障がいの有無や年齢等に</a:t>
            </a:r>
            <a:endParaRPr lang="en-US" altLang="ja-JP" sz="16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ja-JP" altLang="en-US" sz="16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かかわらず、万博の理念を踏まえた「いのち輝く地域共生社会」の実現をめざし、関係機関等と連携</a:t>
            </a:r>
            <a:endParaRPr lang="en-US" altLang="ja-JP" sz="16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ja-JP" altLang="en-US" sz="16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し取組みを進めていく。</a:t>
            </a:r>
            <a:endParaRPr lang="ja-JP"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p:txBody>
      </p:sp>
      <p:sp>
        <p:nvSpPr>
          <p:cNvPr id="2" name="二等辺三角形 1">
            <a:extLst>
              <a:ext uri="{FF2B5EF4-FFF2-40B4-BE49-F238E27FC236}">
                <a16:creationId xmlns:a16="http://schemas.microsoft.com/office/drawing/2014/main" id="{34E131D6-87BD-4191-97B5-B1C9B2FDA441}"/>
              </a:ext>
            </a:extLst>
          </p:cNvPr>
          <p:cNvSpPr/>
          <p:nvPr/>
        </p:nvSpPr>
        <p:spPr>
          <a:xfrm rot="10800000">
            <a:off x="3545281" y="4600965"/>
            <a:ext cx="1543808" cy="402906"/>
          </a:xfrm>
          <a:prstGeom prst="triangle">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4C826683-A92B-49B4-A1C8-B5CD4EC7EA7E}"/>
              </a:ext>
            </a:extLst>
          </p:cNvPr>
          <p:cNvSpPr txBox="1"/>
          <p:nvPr/>
        </p:nvSpPr>
        <p:spPr>
          <a:xfrm>
            <a:off x="446226" y="5081618"/>
            <a:ext cx="1965960" cy="369332"/>
          </a:xfrm>
          <a:prstGeom prst="rect">
            <a:avLst/>
          </a:prstGeom>
          <a:solidFill>
            <a:schemeClr val="tx1">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wrap="square">
            <a:spAutoFit/>
          </a:bodyPr>
          <a:lstStyle/>
          <a:p>
            <a:pPr indent="133350" algn="just"/>
            <a:r>
              <a:rPr lang="ja-JP" altLang="en-US"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取組みの方向性</a:t>
            </a:r>
            <a:endParaRPr lang="en-US" altLang="ja-JP"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p:txBody>
      </p:sp>
      <p:sp>
        <p:nvSpPr>
          <p:cNvPr id="6" name="スライド番号プレースホルダー 3">
            <a:extLst>
              <a:ext uri="{FF2B5EF4-FFF2-40B4-BE49-F238E27FC236}">
                <a16:creationId xmlns:a16="http://schemas.microsoft.com/office/drawing/2014/main" id="{8FCB75B8-4257-3A54-B675-E97A329A3D59}"/>
              </a:ext>
            </a:extLst>
          </p:cNvPr>
          <p:cNvSpPr>
            <a:spLocks noGrp="1"/>
          </p:cNvSpPr>
          <p:nvPr>
            <p:ph type="sldNum" sz="quarter" idx="12"/>
          </p:nvPr>
        </p:nvSpPr>
        <p:spPr>
          <a:xfrm>
            <a:off x="7086600" y="6492874"/>
            <a:ext cx="2057400" cy="365125"/>
          </a:xfrm>
        </p:spPr>
        <p:txBody>
          <a:bodyPr/>
          <a:lstStyle/>
          <a:p>
            <a:fld id="{5B6D33FB-D081-4684-B9FB-6F6AA6895BAF}" type="slidenum">
              <a:rPr kumimoji="1" lang="ja-JP" altLang="en-US" smtClean="0"/>
              <a:t>2</a:t>
            </a:fld>
            <a:endParaRPr kumimoji="1" lang="ja-JP" altLang="en-US" dirty="0"/>
          </a:p>
        </p:txBody>
      </p:sp>
    </p:spTree>
    <p:extLst>
      <p:ext uri="{BB962C8B-B14F-4D97-AF65-F5344CB8AC3E}">
        <p14:creationId xmlns:p14="http://schemas.microsoft.com/office/powerpoint/2010/main" val="24231720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F2D4B87-FA0D-48B3-BB0E-92A2FB60768B}"/>
              </a:ext>
            </a:extLst>
          </p:cNvPr>
          <p:cNvSpPr txBox="1">
            <a:spLocks/>
          </p:cNvSpPr>
          <p:nvPr/>
        </p:nvSpPr>
        <p:spPr>
          <a:xfrm>
            <a:off x="0" y="0"/>
            <a:ext cx="9144000" cy="396000"/>
          </a:xfrm>
          <a:prstGeom prst="rect">
            <a:avLst/>
          </a:prstGeom>
          <a:solidFill>
            <a:srgbClr val="002060"/>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800" b="1" dirty="0">
                <a:solidFill>
                  <a:schemeClr val="bg1"/>
                </a:solidFill>
                <a:latin typeface="Meiryo UI" panose="020B0604030504040204" pitchFamily="50" charset="-128"/>
                <a:ea typeface="Meiryo UI" panose="020B0604030504040204" pitchFamily="50" charset="-128"/>
              </a:rPr>
              <a:t>　２　各種取組み</a:t>
            </a:r>
            <a:endParaRPr lang="ja-JP" altLang="en-US" sz="1800" b="1" dirty="0">
              <a:solidFill>
                <a:schemeClr val="bg1"/>
              </a:solidFill>
              <a:latin typeface="UD デジタル 教科書体 NK-R" panose="02020400000000000000" pitchFamily="18" charset="-128"/>
              <a:ea typeface="UD デジタル 教科書体 NK-R" panose="02020400000000000000" pitchFamily="18" charset="-128"/>
            </a:endParaRPr>
          </a:p>
        </p:txBody>
      </p:sp>
      <p:sp>
        <p:nvSpPr>
          <p:cNvPr id="3" name="テキスト ボックス 2">
            <a:extLst>
              <a:ext uri="{FF2B5EF4-FFF2-40B4-BE49-F238E27FC236}">
                <a16:creationId xmlns:a16="http://schemas.microsoft.com/office/drawing/2014/main" id="{CD84AB5E-11EE-42AE-AF7B-A869911E44A2}"/>
              </a:ext>
            </a:extLst>
          </p:cNvPr>
          <p:cNvSpPr txBox="1"/>
          <p:nvPr/>
        </p:nvSpPr>
        <p:spPr>
          <a:xfrm>
            <a:off x="0" y="396000"/>
            <a:ext cx="9144000" cy="6694140"/>
          </a:xfrm>
          <a:prstGeom prst="rect">
            <a:avLst/>
          </a:prstGeom>
          <a:noFill/>
        </p:spPr>
        <p:txBody>
          <a:bodyPr wrap="square">
            <a:spAutoFit/>
          </a:bodyPr>
          <a:lstStyle/>
          <a:p>
            <a:pPr indent="133350" algn="just"/>
            <a:endParaRPr lang="en-US" altLang="ja-JP" sz="13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indent="133350" algn="just"/>
            <a:endParaRPr lang="en-US" altLang="ja-JP"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indent="133350" algn="just"/>
            <a:r>
              <a:rPr lang="ja-JP" altLang="en-US"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ja-JP" sz="13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府主催・共催</a:t>
            </a:r>
          </a:p>
          <a:p>
            <a:pPr eaLnBrk="0" fontAlgn="base" hangingPunct="0">
              <a:spcBef>
                <a:spcPct val="0"/>
              </a:spcBef>
              <a:spcAft>
                <a:spcPct val="0"/>
              </a:spcAft>
            </a:pPr>
            <a:r>
              <a:rPr lang="ja-JP" altLang="en-US" sz="13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①　</a:t>
            </a:r>
            <a:r>
              <a:rPr lang="ja-JP" altLang="en-US" sz="1300" i="0" dirty="0">
                <a:solidFill>
                  <a:srgbClr val="000000"/>
                </a:solidFill>
                <a:effectLst/>
                <a:latin typeface="UD デジタル 教科書体 NK-R" panose="02020400000000000000" pitchFamily="18" charset="-128"/>
                <a:ea typeface="UD デジタル 教科書体 NK-R" panose="02020400000000000000" pitchFamily="18" charset="-128"/>
              </a:rPr>
              <a:t>障がい者舞台芸術発信事業</a:t>
            </a:r>
            <a:endParaRPr lang="en-US" altLang="ja-JP" sz="1300" i="0" dirty="0">
              <a:solidFill>
                <a:srgbClr val="000000"/>
              </a:solidFill>
              <a:effectLst/>
              <a:latin typeface="UD デジタル 教科書体 NK-R" panose="02020400000000000000" pitchFamily="18" charset="-128"/>
              <a:ea typeface="UD デジタル 教科書体 NK-R" panose="02020400000000000000" pitchFamily="18" charset="-128"/>
            </a:endParaRPr>
          </a:p>
          <a:p>
            <a:pPr eaLnBrk="0" fontAlgn="base" hangingPunct="0">
              <a:spcBef>
                <a:spcPct val="0"/>
              </a:spcBef>
              <a:spcAft>
                <a:spcPct val="0"/>
              </a:spcAft>
            </a:pPr>
            <a:r>
              <a:rPr lang="ja-JP" altLang="en-US" sz="13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日程：</a:t>
            </a:r>
            <a:r>
              <a:rPr lang="en-US" altLang="ja-JP"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2025</a:t>
            </a:r>
            <a:r>
              <a:rPr lang="ja-JP" altLang="en-US"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年（令和７年）９月５日　会場：</a:t>
            </a:r>
            <a:r>
              <a:rPr lang="en-US" altLang="ja-JP"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EXPO</a:t>
            </a:r>
            <a:r>
              <a:rPr lang="ja-JP" altLang="en-US"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ホール</a:t>
            </a:r>
            <a:endParaRPr lang="en-US" altLang="ja-JP" sz="1300" i="0" dirty="0">
              <a:solidFill>
                <a:srgbClr val="000000"/>
              </a:solidFill>
              <a:effectLst/>
              <a:latin typeface="UD デジタル 教科書体 NK-R" panose="02020400000000000000" pitchFamily="18" charset="-128"/>
              <a:ea typeface="UD デジタル 教科書体 NK-R" panose="02020400000000000000" pitchFamily="18" charset="-128"/>
            </a:endParaRPr>
          </a:p>
          <a:p>
            <a:pPr eaLnBrk="0" fontAlgn="base" hangingPunct="0">
              <a:spcBef>
                <a:spcPct val="0"/>
              </a:spcBef>
              <a:spcAft>
                <a:spcPct val="0"/>
              </a:spcAft>
            </a:pPr>
            <a:r>
              <a:rPr lang="ja-JP" altLang="en-US" sz="1300" dirty="0">
                <a:solidFill>
                  <a:srgbClr val="000000"/>
                </a:solidFill>
                <a:latin typeface="UD デジタル 教科書体 NK-R" panose="02020400000000000000" pitchFamily="18" charset="-128"/>
                <a:ea typeface="UD デジタル 教科書体 NK-R" panose="02020400000000000000" pitchFamily="18" charset="-128"/>
              </a:rPr>
              <a:t>　　　　②　</a:t>
            </a:r>
            <a:r>
              <a:rPr lang="ja-JP" altLang="en-US" sz="1300" i="0" dirty="0">
                <a:solidFill>
                  <a:srgbClr val="000000"/>
                </a:solidFill>
                <a:effectLst/>
                <a:latin typeface="UD デジタル 教科書体 NK-R" panose="02020400000000000000" pitchFamily="18" charset="-128"/>
                <a:ea typeface="UD デジタル 教科書体 NK-R" panose="02020400000000000000" pitchFamily="18" charset="-128"/>
              </a:rPr>
              <a:t>障がい者現代アート発信事業</a:t>
            </a:r>
            <a:endParaRPr lang="en-US" altLang="ja-JP" sz="13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eaLnBrk="0" fontAlgn="base" hangingPunct="0">
              <a:spcBef>
                <a:spcPct val="0"/>
              </a:spcBef>
              <a:spcAft>
                <a:spcPct val="0"/>
              </a:spcAft>
            </a:pPr>
            <a:r>
              <a:rPr lang="ja-JP" altLang="en-US" sz="13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日程：</a:t>
            </a:r>
            <a:r>
              <a:rPr lang="en-US" altLang="ja-JP"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2025</a:t>
            </a:r>
            <a:r>
              <a:rPr lang="ja-JP" altLang="en-US"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年（令和７年）７月</a:t>
            </a:r>
            <a:r>
              <a:rPr lang="en-US" altLang="ja-JP"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26</a:t>
            </a:r>
            <a:r>
              <a:rPr lang="ja-JP" altLang="en-US"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日、</a:t>
            </a:r>
            <a:r>
              <a:rPr lang="en-US" altLang="ja-JP"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27</a:t>
            </a:r>
            <a:r>
              <a:rPr lang="ja-JP" altLang="en-US"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日　会場：ギャラリー</a:t>
            </a:r>
            <a:r>
              <a:rPr lang="en-US" altLang="ja-JP"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WEST</a:t>
            </a:r>
          </a:p>
          <a:p>
            <a:pPr eaLnBrk="0" fontAlgn="base" hangingPunct="0">
              <a:spcBef>
                <a:spcPct val="0"/>
              </a:spcBef>
              <a:spcAft>
                <a:spcPct val="0"/>
              </a:spcAft>
            </a:pPr>
            <a:r>
              <a:rPr kumimoji="0" lang="ja-JP" altLang="en-US" sz="13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r>
              <a:rPr lang="ja-JP" altLang="ja-JP" sz="1300" kern="100" dirty="0">
                <a:effectLst/>
                <a:latin typeface="UD デジタル 教科書体 NK-R" panose="02020400000000000000" pitchFamily="18" charset="-128"/>
                <a:ea typeface="UD デジタル 教科書体 NK-R" panose="02020400000000000000" pitchFamily="18" charset="-128"/>
                <a:cs typeface="Courier New" panose="02070309020205020404" pitchFamily="49" charset="0"/>
              </a:rPr>
              <a:t>ビックアイ</a:t>
            </a:r>
            <a:r>
              <a:rPr lang="ja-JP" altLang="en-US" sz="1300" kern="100" dirty="0">
                <a:effectLst/>
                <a:latin typeface="UD デジタル 教科書体 NK-R" panose="02020400000000000000" pitchFamily="18" charset="-128"/>
                <a:ea typeface="UD デジタル 教科書体 NK-R" panose="02020400000000000000" pitchFamily="18" charset="-128"/>
                <a:cs typeface="Courier New" panose="02070309020205020404" pitchFamily="49" charset="0"/>
              </a:rPr>
              <a:t>（</a:t>
            </a:r>
            <a:r>
              <a:rPr lang="ja-JP" altLang="ja-JP" sz="1300" kern="100" dirty="0">
                <a:effectLst/>
                <a:latin typeface="UD デジタル 教科書体 NK-R" panose="02020400000000000000" pitchFamily="18" charset="-128"/>
                <a:ea typeface="UD デジタル 教科書体 NK-R" panose="02020400000000000000" pitchFamily="18" charset="-128"/>
                <a:cs typeface="Courier New" panose="02070309020205020404" pitchFamily="49" charset="0"/>
              </a:rPr>
              <a:t>文化庁受託</a:t>
            </a:r>
            <a:r>
              <a:rPr lang="ja-JP" altLang="en-US" sz="1300" kern="100" dirty="0">
                <a:effectLst/>
                <a:latin typeface="UD デジタル 教科書体 NK-R" panose="02020400000000000000" pitchFamily="18" charset="-128"/>
                <a:ea typeface="UD デジタル 教科書体 NK-R" panose="02020400000000000000" pitchFamily="18" charset="-128"/>
                <a:cs typeface="Courier New" panose="02070309020205020404" pitchFamily="49" charset="0"/>
              </a:rPr>
              <a:t>事業）や</a:t>
            </a:r>
            <a:r>
              <a:rPr lang="ja-JP" altLang="ja-JP" sz="1300" kern="100" dirty="0">
                <a:effectLst/>
                <a:latin typeface="UD デジタル 教科書体 NK-R" panose="02020400000000000000" pitchFamily="18" charset="-128"/>
                <a:ea typeface="UD デジタル 教科書体 NK-R" panose="02020400000000000000" pitchFamily="18" charset="-128"/>
                <a:cs typeface="Courier New" panose="02070309020205020404" pitchFamily="49" charset="0"/>
              </a:rPr>
              <a:t>「</a:t>
            </a:r>
            <a:r>
              <a:rPr lang="en-US" altLang="ja-JP" sz="1300" kern="100" dirty="0">
                <a:effectLst/>
                <a:latin typeface="UD デジタル 教科書体 NK-R" panose="02020400000000000000" pitchFamily="18" charset="-128"/>
                <a:ea typeface="UD デジタル 教科書体 NK-R" panose="02020400000000000000" pitchFamily="18" charset="-128"/>
                <a:cs typeface="Courier New" panose="02070309020205020404" pitchFamily="49" charset="0"/>
              </a:rPr>
              <a:t>about me</a:t>
            </a:r>
            <a:r>
              <a:rPr lang="ja-JP" altLang="ja-JP" sz="1300" kern="100" dirty="0">
                <a:effectLst/>
                <a:latin typeface="UD デジタル 教科書体 NK-R" panose="02020400000000000000" pitchFamily="18" charset="-128"/>
                <a:ea typeface="UD デジタル 教科書体 NK-R" panose="02020400000000000000" pitchFamily="18" charset="-128"/>
                <a:cs typeface="Courier New" panose="02070309020205020404" pitchFamily="49" charset="0"/>
              </a:rPr>
              <a:t>」事業</a:t>
            </a:r>
            <a:r>
              <a:rPr lang="ja-JP" altLang="en-US" sz="1300" kern="100" dirty="0">
                <a:effectLst/>
                <a:latin typeface="UD デジタル 教科書体 NK-R" panose="02020400000000000000" pitchFamily="18" charset="-128"/>
                <a:ea typeface="UD デジタル 教科書体 NK-R" panose="02020400000000000000" pitchFamily="18" charset="-128"/>
                <a:cs typeface="Courier New" panose="02070309020205020404" pitchFamily="49" charset="0"/>
              </a:rPr>
              <a:t>との連携など</a:t>
            </a:r>
            <a:r>
              <a:rPr kumimoji="0" lang="ja-JP" altLang="en-US" sz="13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endParaRPr kumimoji="0" lang="en-US" altLang="ja-JP" sz="13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r>
              <a:rPr kumimoji="0" lang="ja-JP" altLang="en-US" sz="13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③　</a:t>
            </a:r>
            <a:r>
              <a:rPr lang="ja-JP" altLang="ja-JP" sz="13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地域共生社会の実現をめざした取組み発表</a:t>
            </a:r>
            <a:endParaRPr lang="en-US" altLang="ja-JP" sz="13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r>
              <a:rPr lang="ja-JP" altLang="en-US"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日程：</a:t>
            </a:r>
            <a:r>
              <a:rPr lang="en-US" altLang="ja-JP"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2025</a:t>
            </a:r>
            <a:r>
              <a:rPr lang="ja-JP" altLang="en-US"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年（令和７年）９月１４日、</a:t>
            </a:r>
            <a:r>
              <a:rPr lang="en-US" altLang="ja-JP"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15</a:t>
            </a:r>
            <a:r>
              <a:rPr lang="ja-JP" altLang="en-US"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日　</a:t>
            </a:r>
            <a:r>
              <a:rPr lang="ja-JP" altLang="en-US" sz="13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会場：大阪ヘルスケアパビリオン</a:t>
            </a:r>
            <a:endParaRPr lang="en-US" altLang="ja-JP" sz="13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eaLnBrk="0" fontAlgn="base" hangingPunct="0">
              <a:spcBef>
                <a:spcPct val="0"/>
              </a:spcBef>
              <a:spcAft>
                <a:spcPct val="0"/>
              </a:spcAft>
            </a:pPr>
            <a:r>
              <a:rPr lang="ja-JP" altLang="en-US"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⇒先行事例の発表、府施策</a:t>
            </a:r>
            <a:r>
              <a:rPr lang="en-US" altLang="ja-JP"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PR</a:t>
            </a:r>
            <a:r>
              <a:rPr lang="ja-JP" altLang="en-US"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ja-JP" sz="13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各種団体支援</a:t>
            </a:r>
            <a:endParaRPr lang="en-US" altLang="ja-JP" sz="13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eaLnBrk="0" fontAlgn="base" hangingPunct="0">
              <a:spcBef>
                <a:spcPct val="0"/>
              </a:spcBef>
              <a:spcAft>
                <a:spcPct val="0"/>
              </a:spcAft>
            </a:pPr>
            <a:endParaRPr lang="en-US" altLang="ja-JP"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eaLnBrk="0" fontAlgn="base" hangingPunct="0">
              <a:spcBef>
                <a:spcPct val="0"/>
              </a:spcBef>
              <a:spcAft>
                <a:spcPct val="0"/>
              </a:spcAft>
            </a:pPr>
            <a:r>
              <a:rPr lang="ja-JP" altLang="en-US" sz="13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endParaRPr lang="en-US" altLang="ja-JP" sz="13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lvl="0" eaLnBrk="0" fontAlgn="base" hangingPunct="0">
              <a:spcBef>
                <a:spcPct val="0"/>
              </a:spcBef>
              <a:spcAft>
                <a:spcPct val="0"/>
              </a:spcAft>
            </a:pPr>
            <a:r>
              <a:rPr lang="ja-JP" altLang="en-US" sz="13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①　</a:t>
            </a:r>
            <a:r>
              <a:rPr lang="ja-JP" altLang="ja-JP" sz="13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ユニバーサルデザイン部会の運営</a:t>
            </a:r>
            <a:r>
              <a:rPr lang="ja-JP" altLang="en-US" sz="13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・庁内連絡会議の運営（ユニバーサルデザイン推進指針の改定）</a:t>
            </a:r>
            <a:endParaRPr lang="en-US" altLang="ja-JP" sz="13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lvl="0" eaLnBrk="0" fontAlgn="base" hangingPunct="0">
              <a:spcBef>
                <a:spcPct val="0"/>
              </a:spcBef>
              <a:spcAft>
                <a:spcPct val="0"/>
              </a:spcAft>
            </a:pPr>
            <a:r>
              <a:rPr lang="ja-JP" altLang="en-US" sz="13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②　</a:t>
            </a:r>
            <a:r>
              <a:rPr lang="ja-JP" altLang="ja-JP" sz="13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心のバリアフリー認定施設の拡充</a:t>
            </a:r>
            <a:endParaRPr lang="en-US" altLang="ja-JP" sz="13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lvl="0" eaLnBrk="0" fontAlgn="base" hangingPunct="0">
              <a:spcBef>
                <a:spcPct val="0"/>
              </a:spcBef>
              <a:spcAft>
                <a:spcPct val="0"/>
              </a:spcAft>
            </a:pPr>
            <a:r>
              <a:rPr lang="ja-JP" altLang="en-US" sz="13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③　</a:t>
            </a:r>
            <a:r>
              <a:rPr lang="ja-JP" altLang="ja-JP" sz="13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音響式信号機の設置拡充　→市町村の要望等をもとに府警本部で設置拡充</a:t>
            </a:r>
            <a:endParaRPr lang="en-US" altLang="ja-JP" sz="13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lvl="0" eaLnBrk="0" fontAlgn="base" hangingPunct="0">
              <a:spcBef>
                <a:spcPct val="0"/>
              </a:spcBef>
              <a:spcAft>
                <a:spcPct val="0"/>
              </a:spcAft>
            </a:pPr>
            <a:r>
              <a:rPr lang="ja-JP" altLang="en-US" sz="13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④　</a:t>
            </a:r>
            <a:r>
              <a:rPr lang="ja-JP" altLang="ja-JP" sz="13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ヘルプマークの認知度向上と国内外来阪者への提供</a:t>
            </a:r>
            <a:endParaRPr lang="en-US" altLang="ja-JP" sz="13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lvl="0" eaLnBrk="0" fontAlgn="base" hangingPunct="0">
              <a:spcBef>
                <a:spcPct val="0"/>
              </a:spcBef>
              <a:spcAft>
                <a:spcPct val="0"/>
              </a:spcAft>
            </a:pPr>
            <a:r>
              <a:rPr lang="ja-JP" altLang="en-US" sz="13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⑤　</a:t>
            </a:r>
            <a:r>
              <a:rPr lang="ja-JP" altLang="ja-JP" sz="13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補助犬の認知度向上</a:t>
            </a:r>
            <a:endParaRPr lang="en-US" altLang="ja-JP" sz="13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lvl="0" eaLnBrk="0" fontAlgn="base" hangingPunct="0">
              <a:spcBef>
                <a:spcPct val="0"/>
              </a:spcBef>
              <a:spcAft>
                <a:spcPct val="0"/>
              </a:spcAft>
            </a:pPr>
            <a:r>
              <a:rPr lang="ja-JP" altLang="en-US" sz="13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⑥　子</a:t>
            </a:r>
            <a:r>
              <a:rPr lang="ja-JP" altLang="ja-JP" sz="13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ども・子育て世帯外出応援事業・「こどもファスト・トラック」等の取組促進</a:t>
            </a:r>
            <a:endParaRPr lang="en-US" altLang="ja-JP" sz="13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lvl="0" eaLnBrk="0" fontAlgn="base" hangingPunct="0">
              <a:spcBef>
                <a:spcPct val="0"/>
              </a:spcBef>
              <a:spcAft>
                <a:spcPct val="0"/>
              </a:spcAft>
            </a:pPr>
            <a:r>
              <a:rPr lang="ja-JP" altLang="en-US" sz="13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r>
              <a:rPr lang="ja-JP" altLang="ja-JP" sz="13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（機運醸成→予算事業／子ども専用車両等やファーストレーンの導入→庁内照会・調整）</a:t>
            </a:r>
            <a:endParaRPr lang="en-US" altLang="ja-JP" sz="13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lvl="0" eaLnBrk="0" fontAlgn="base" hangingPunct="0">
              <a:spcBef>
                <a:spcPct val="0"/>
              </a:spcBef>
              <a:spcAft>
                <a:spcPct val="0"/>
              </a:spcAft>
            </a:pPr>
            <a:r>
              <a:rPr lang="ja-JP" altLang="en-US" sz="13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⑦</a:t>
            </a:r>
            <a:r>
              <a:rPr lang="ja-JP" altLang="en-US"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２０２５年日本国際博覧会子ども招待事業　</a:t>
            </a:r>
            <a:endParaRPr lang="en-US" altLang="ja-JP" sz="13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ja-JP" altLang="en-US" sz="13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r>
              <a:rPr lang="ja-JP" altLang="en-US"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endParaRPr lang="en-US" altLang="ja-JP"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ja-JP" altLang="en-US"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endParaRPr lang="en-US" altLang="ja-JP"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ja-JP" altLang="en-US"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～発展～　　</a:t>
            </a:r>
            <a:endParaRPr lang="en-US" altLang="ja-JP"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ja-JP" altLang="en-US"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　＜新規＞</a:t>
            </a:r>
            <a:r>
              <a:rPr lang="en-US" altLang="ja-JP"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r>
              <a:rPr lang="ja-JP" altLang="en-US"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知事重点</a:t>
            </a:r>
            <a:r>
              <a:rPr lang="en-US" altLang="ja-JP"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en-US" sz="13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「ボーダレスアート鑑賞モデル」の創出（障がい者芸術鑑賞モデル創出事業）</a:t>
            </a:r>
            <a:endParaRPr lang="en-US" altLang="ja-JP" sz="1300" kern="100" dirty="0">
              <a:solidFill>
                <a:srgbClr val="000000"/>
              </a:solidFill>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ja-JP" altLang="en-US"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　＜新規＞</a:t>
            </a:r>
            <a:r>
              <a:rPr lang="ja-JP" altLang="en-US" sz="13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公共施設・商業施設等へのベビーカーファスト・トラック等の導入促進（こどもファスト・トラック推進事業）</a:t>
            </a:r>
            <a:r>
              <a:rPr lang="ja-JP" altLang="en-US"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endParaRPr lang="en-US" altLang="ja-JP"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ja-JP" altLang="en-US"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  ＜新規＞子ども家庭センター等における翻訳サービス活用（</a:t>
            </a:r>
            <a:r>
              <a:rPr lang="ja-JP" altLang="en-US" sz="13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子ども家庭センター等多言語音声翻訳サービス活用事業）</a:t>
            </a:r>
            <a:endParaRPr lang="en-US" altLang="ja-JP" sz="13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ja-JP" altLang="en-US"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　　</a:t>
            </a:r>
            <a:r>
              <a:rPr lang="en-US" altLang="ja-JP"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en-US"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知事重点</a:t>
            </a:r>
            <a:r>
              <a:rPr lang="en-US" altLang="ja-JP"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en-US"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介護分野におけるロボット・人間洗濯機などテクノロジーの社会実装</a:t>
            </a:r>
            <a:endParaRPr lang="en-US" altLang="ja-JP"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ja-JP" altLang="en-US" sz="13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～定着～</a:t>
            </a:r>
            <a:endParaRPr lang="en-US" altLang="ja-JP" sz="13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ja-JP" altLang="en-US"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　心のバリアフリー認定施設の拡充・府民への啓発（心のバリアフリー認定推進事業）</a:t>
            </a:r>
            <a:endParaRPr lang="en-US" altLang="ja-JP"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ja-JP" altLang="en-US"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　</a:t>
            </a:r>
            <a:r>
              <a:rPr lang="ja-JP" altLang="ja-JP" sz="13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舞台芸術の</a:t>
            </a:r>
            <a:r>
              <a:rPr lang="ja-JP" altLang="ja-JP" sz="1300" kern="100" dirty="0">
                <a:solidFill>
                  <a:srgbClr val="000000"/>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アーティスト、伴走支援者の発掘／障がいのあるアーティストの創作活動の活発化</a:t>
            </a:r>
            <a:r>
              <a:rPr lang="ja-JP" altLang="en-US" sz="1300" kern="100" dirty="0">
                <a:solidFill>
                  <a:srgbClr val="000000"/>
                </a:solidFill>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endParaRPr lang="en-US" altLang="ja-JP" sz="1300" kern="100" dirty="0">
              <a:solidFill>
                <a:srgbClr val="000000"/>
              </a:solidFill>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ja-JP" altLang="en-US" sz="1300"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　</a:t>
            </a:r>
            <a:r>
              <a:rPr lang="ja-JP" altLang="ja-JP" sz="13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ヘルプマーク</a:t>
            </a:r>
            <a:r>
              <a:rPr lang="ja-JP" altLang="en-US" sz="13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ja-JP" sz="13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補助犬の普及</a:t>
            </a:r>
            <a:endParaRPr lang="en-US" altLang="ja-JP" sz="13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endParaRPr lang="en-US" altLang="ja-JP" sz="13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p:txBody>
      </p:sp>
      <p:sp>
        <p:nvSpPr>
          <p:cNvPr id="8" name="テキスト ボックス 7">
            <a:extLst>
              <a:ext uri="{FF2B5EF4-FFF2-40B4-BE49-F238E27FC236}">
                <a16:creationId xmlns:a16="http://schemas.microsoft.com/office/drawing/2014/main" id="{EB293398-CA80-4EC4-BE67-3FBC16A0986F}"/>
              </a:ext>
            </a:extLst>
          </p:cNvPr>
          <p:cNvSpPr txBox="1"/>
          <p:nvPr/>
        </p:nvSpPr>
        <p:spPr>
          <a:xfrm>
            <a:off x="76652" y="427939"/>
            <a:ext cx="9067347" cy="307777"/>
          </a:xfrm>
          <a:prstGeom prst="rect">
            <a:avLst/>
          </a:prstGeom>
          <a:solidFill>
            <a:schemeClr val="tx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ja-JP" altLang="en-US" sz="1400" b="1"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r>
              <a:rPr lang="ja-JP" altLang="ja-JP" sz="1400" b="1"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（１）</a:t>
            </a:r>
            <a:r>
              <a:rPr lang="ja-JP" altLang="en-US" sz="1400" b="1"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万博会場での</a:t>
            </a:r>
            <a:r>
              <a:rPr lang="ja-JP" altLang="ja-JP" sz="1400" b="1"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大阪モデルをはじめとした先進的な取組みの国内外への発信</a:t>
            </a:r>
            <a:endParaRPr lang="ja-JP" altLang="en-US" sz="1400" b="1" dirty="0"/>
          </a:p>
        </p:txBody>
      </p:sp>
      <p:sp>
        <p:nvSpPr>
          <p:cNvPr id="9" name="テキスト ボックス 8">
            <a:extLst>
              <a:ext uri="{FF2B5EF4-FFF2-40B4-BE49-F238E27FC236}">
                <a16:creationId xmlns:a16="http://schemas.microsoft.com/office/drawing/2014/main" id="{4CBA9DB3-DE95-46CE-8090-51F5893C0141}"/>
              </a:ext>
            </a:extLst>
          </p:cNvPr>
          <p:cNvSpPr txBox="1"/>
          <p:nvPr/>
        </p:nvSpPr>
        <p:spPr>
          <a:xfrm>
            <a:off x="76653" y="4618197"/>
            <a:ext cx="9067347" cy="307777"/>
          </a:xfrm>
          <a:prstGeom prst="rect">
            <a:avLst/>
          </a:prstGeom>
          <a:solidFill>
            <a:schemeClr val="tx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just"/>
            <a:r>
              <a:rPr lang="ja-JP" altLang="en-US" sz="1400" b="1"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r>
              <a:rPr lang="ja-JP" altLang="ja-JP" sz="1400" b="1"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en-US" sz="1400" b="1"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３</a:t>
            </a:r>
            <a:r>
              <a:rPr lang="ja-JP" altLang="ja-JP" sz="1400" b="1"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en-US" sz="1400" b="1"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万博での取組みを福祉部のレガシーとして発展・定着</a:t>
            </a:r>
            <a:endParaRPr lang="en-US" altLang="ja-JP" sz="1400" b="1"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p:txBody>
      </p:sp>
      <p:sp>
        <p:nvSpPr>
          <p:cNvPr id="10" name="テキスト ボックス 9">
            <a:extLst>
              <a:ext uri="{FF2B5EF4-FFF2-40B4-BE49-F238E27FC236}">
                <a16:creationId xmlns:a16="http://schemas.microsoft.com/office/drawing/2014/main" id="{E23D1BDB-44B3-4398-BE29-CF2FBF7E49B4}"/>
              </a:ext>
            </a:extLst>
          </p:cNvPr>
          <p:cNvSpPr txBox="1"/>
          <p:nvPr/>
        </p:nvSpPr>
        <p:spPr>
          <a:xfrm>
            <a:off x="76653" y="2654087"/>
            <a:ext cx="9067347" cy="307777"/>
          </a:xfrm>
          <a:prstGeom prst="rect">
            <a:avLst/>
          </a:prstGeom>
          <a:solidFill>
            <a:schemeClr val="tx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indent="133350"/>
            <a:r>
              <a:rPr lang="ja-JP" altLang="en-US" sz="1400" b="1" kern="100" dirty="0">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（２）万博に向けて府民や来阪者が活動しやすいユニバーサルデザイン等の推進</a:t>
            </a:r>
            <a:endParaRPr lang="ja-JP" altLang="ja-JP" sz="1400" b="1"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p:txBody>
      </p:sp>
      <p:sp>
        <p:nvSpPr>
          <p:cNvPr id="5" name="スライド番号プレースホルダー 3">
            <a:extLst>
              <a:ext uri="{FF2B5EF4-FFF2-40B4-BE49-F238E27FC236}">
                <a16:creationId xmlns:a16="http://schemas.microsoft.com/office/drawing/2014/main" id="{C0F48A90-7D49-09CB-C68C-4F630A42FF12}"/>
              </a:ext>
            </a:extLst>
          </p:cNvPr>
          <p:cNvSpPr>
            <a:spLocks noGrp="1"/>
          </p:cNvSpPr>
          <p:nvPr>
            <p:ph type="sldNum" sz="quarter" idx="12"/>
          </p:nvPr>
        </p:nvSpPr>
        <p:spPr>
          <a:xfrm>
            <a:off x="7086600" y="6492874"/>
            <a:ext cx="2057400" cy="365125"/>
          </a:xfrm>
        </p:spPr>
        <p:txBody>
          <a:bodyPr/>
          <a:lstStyle/>
          <a:p>
            <a:fld id="{5B6D33FB-D081-4684-B9FB-6F6AA6895BAF}" type="slidenum">
              <a:rPr kumimoji="1" lang="ja-JP" altLang="en-US" smtClean="0"/>
              <a:t>3</a:t>
            </a:fld>
            <a:endParaRPr kumimoji="1" lang="ja-JP" altLang="en-US" dirty="0"/>
          </a:p>
        </p:txBody>
      </p:sp>
    </p:spTree>
    <p:extLst>
      <p:ext uri="{BB962C8B-B14F-4D97-AF65-F5344CB8AC3E}">
        <p14:creationId xmlns:p14="http://schemas.microsoft.com/office/powerpoint/2010/main" val="15751134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B8369B9C-1088-4B12-9C29-54F3CC4C88BC}"/>
              </a:ext>
            </a:extLst>
          </p:cNvPr>
          <p:cNvGraphicFramePr>
            <a:graphicFrameLocks noGrp="1"/>
          </p:cNvGraphicFramePr>
          <p:nvPr>
            <p:extLst>
              <p:ext uri="{D42A27DB-BD31-4B8C-83A1-F6EECF244321}">
                <p14:modId xmlns:p14="http://schemas.microsoft.com/office/powerpoint/2010/main" val="964611789"/>
              </p:ext>
            </p:extLst>
          </p:nvPr>
        </p:nvGraphicFramePr>
        <p:xfrm>
          <a:off x="55183" y="481657"/>
          <a:ext cx="9006056" cy="2926080"/>
        </p:xfrm>
        <a:graphic>
          <a:graphicData uri="http://schemas.openxmlformats.org/drawingml/2006/table">
            <a:tbl>
              <a:tblPr firstRow="1" firstCol="1" bandRow="1">
                <a:tableStyleId>{5940675A-B579-460E-94D1-54222C63F5DA}</a:tableStyleId>
              </a:tblPr>
              <a:tblGrid>
                <a:gridCol w="1154825">
                  <a:extLst>
                    <a:ext uri="{9D8B030D-6E8A-4147-A177-3AD203B41FA5}">
                      <a16:colId xmlns:a16="http://schemas.microsoft.com/office/drawing/2014/main" val="994074380"/>
                    </a:ext>
                  </a:extLst>
                </a:gridCol>
                <a:gridCol w="969579">
                  <a:extLst>
                    <a:ext uri="{9D8B030D-6E8A-4147-A177-3AD203B41FA5}">
                      <a16:colId xmlns:a16="http://schemas.microsoft.com/office/drawing/2014/main" val="1412453820"/>
                    </a:ext>
                  </a:extLst>
                </a:gridCol>
                <a:gridCol w="2853559">
                  <a:extLst>
                    <a:ext uri="{9D8B030D-6E8A-4147-A177-3AD203B41FA5}">
                      <a16:colId xmlns:a16="http://schemas.microsoft.com/office/drawing/2014/main" val="25360060"/>
                    </a:ext>
                  </a:extLst>
                </a:gridCol>
                <a:gridCol w="772510">
                  <a:extLst>
                    <a:ext uri="{9D8B030D-6E8A-4147-A177-3AD203B41FA5}">
                      <a16:colId xmlns:a16="http://schemas.microsoft.com/office/drawing/2014/main" val="712548091"/>
                    </a:ext>
                  </a:extLst>
                </a:gridCol>
                <a:gridCol w="3255583">
                  <a:extLst>
                    <a:ext uri="{9D8B030D-6E8A-4147-A177-3AD203B41FA5}">
                      <a16:colId xmlns:a16="http://schemas.microsoft.com/office/drawing/2014/main" val="3220240617"/>
                    </a:ext>
                  </a:extLst>
                </a:gridCol>
              </a:tblGrid>
              <a:tr h="808127">
                <a:tc>
                  <a:txBody>
                    <a:bodyPr/>
                    <a:lstStyle/>
                    <a:p>
                      <a:pPr algn="l"/>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事業概要</a:t>
                      </a:r>
                      <a:endParaRPr 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gridSpan="4">
                  <a:txBody>
                    <a:bodyPr/>
                    <a:lstStyle/>
                    <a:p>
                      <a:pPr algn="just"/>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rPr>
                        <a:t>〇万博の大阪パビリオンやメイン会場などのイベントタイムスケジュールの１コマ等を利用し、　障がいのある人、ない人が混</a:t>
                      </a:r>
                      <a:endPar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endParaRPr>
                    </a:p>
                    <a:p>
                      <a:pPr algn="just"/>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rPr>
                        <a:t>　在するダンスチームが作品を発表する機会を創出する。</a:t>
                      </a:r>
                      <a:endPar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endParaRPr>
                    </a:p>
                    <a:p>
                      <a:pPr algn="just"/>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〇</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rPr>
                        <a:t>アーティスト、　伴走支援者の発掘や、成果目標としている育成を行うことで、障がいのある人が様々な立ち位置で参画す</a:t>
                      </a:r>
                      <a:endPar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endParaRPr>
                    </a:p>
                    <a:p>
                      <a:pPr algn="just"/>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rPr>
                        <a:t>　る舞台芸術分野の</a:t>
                      </a:r>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rPr>
                        <a:t>PR</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rPr>
                        <a:t>を行うとともに、障がいの有無が関係ないことを、府民（世界）に向け広く発信が可能となる万博を　</a:t>
                      </a:r>
                      <a:endPar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endParaRPr>
                    </a:p>
                    <a:p>
                      <a:pPr algn="just"/>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rPr>
                        <a:t>　起爆剤とし、発信する。</a:t>
                      </a:r>
                      <a:endPar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352452417"/>
                  </a:ext>
                </a:extLst>
              </a:tr>
              <a:tr h="161625">
                <a:tc>
                  <a:txBody>
                    <a:bodyPr/>
                    <a:lstStyle/>
                    <a:p>
                      <a:pPr algn="l"/>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具体的な目標</a:t>
                      </a:r>
                      <a:endParaRPr 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gridSpan="4">
                  <a:txBody>
                    <a:bodyPr/>
                    <a:lstStyle/>
                    <a:p>
                      <a:pPr algn="just"/>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R6</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年度　作品、稽古実施、記録集作成　　　</a:t>
                      </a:r>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７年度　万博会場での作品発表</a:t>
                      </a:r>
                    </a:p>
                  </a:txBody>
                  <a:tcPr marL="68580" marR="68580" marT="0" marB="0"/>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85333871"/>
                  </a:ext>
                </a:extLst>
              </a:tr>
              <a:tr h="323251">
                <a:tc rowSpan="2">
                  <a:txBody>
                    <a:bodyPr/>
                    <a:lstStyle/>
                    <a:p>
                      <a:pPr algn="l"/>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開催場所・時期</a:t>
                      </a:r>
                    </a:p>
                    <a:p>
                      <a:pPr algn="l"/>
                      <a:r>
                        <a:rPr 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rPr>
                        <a:t> </a:t>
                      </a:r>
                      <a:endPar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algn="just"/>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rPr>
                        <a:t>万博会場内</a:t>
                      </a:r>
                      <a:endPar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endParaRPr>
                    </a:p>
                  </a:txBody>
                  <a:tcPr marL="68580" marR="68580"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EXPO</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ホール</a:t>
                      </a:r>
                      <a:endParaRPr lang="ja-JP"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algn="just"/>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開催時期</a:t>
                      </a:r>
                      <a:endParaRPr 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令和７（２０２５）年９月５日</a:t>
                      </a:r>
                      <a:endPar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SDG</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ｓフォーラム開会式における披露</a:t>
                      </a:r>
                      <a:endParaRPr lang="ja-JP"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extLst>
                  <a:ext uri="{0D108BD9-81ED-4DB2-BD59-A6C34878D82A}">
                    <a16:rowId xmlns:a16="http://schemas.microsoft.com/office/drawing/2014/main" val="221434144"/>
                  </a:ext>
                </a:extLst>
              </a:tr>
              <a:tr h="161625">
                <a:tc vMerge="1">
                  <a:txBody>
                    <a:bodyPr/>
                    <a:lstStyle/>
                    <a:p>
                      <a:pPr algn="l"/>
                      <a:r>
                        <a:rPr lang="en-US" sz="1200" kern="100" dirty="0">
                          <a:effectLst/>
                          <a:latin typeface="UD デジタル 教科書体 NK-R" panose="02020400000000000000" pitchFamily="18" charset="-128"/>
                          <a:ea typeface="UD デジタル 教科書体 NK-R" panose="02020400000000000000" pitchFamily="18" charset="-128"/>
                        </a:rPr>
                        <a:t> </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algn="just"/>
                      <a:r>
                        <a:rPr lang="ja-JP" altLang="en-US" sz="1200" strike="noStrike"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万博会場外</a:t>
                      </a:r>
                      <a:endParaRPr lang="ja-JP" sz="1200" strike="noStrike"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ja-JP" sz="1200" strike="noStrike"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endParaRPr lang="ja-JP" sz="1200" strike="noStrike"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200" strike="noStrike"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開催時期</a:t>
                      </a:r>
                      <a:endParaRPr lang="en-US" altLang="ja-JP" sz="1200" strike="noStrike"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ja-JP" sz="1200" strike="noStrike"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endParaRPr lang="ja-JP" sz="1200" strike="noStrike"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extLst>
                  <a:ext uri="{0D108BD9-81ED-4DB2-BD59-A6C34878D82A}">
                    <a16:rowId xmlns:a16="http://schemas.microsoft.com/office/drawing/2014/main" val="1348374927"/>
                  </a:ext>
                </a:extLst>
              </a:tr>
              <a:tr h="484876">
                <a:tc>
                  <a:txBody>
                    <a:bodyPr/>
                    <a:lstStyle/>
                    <a:p>
                      <a:pPr algn="l"/>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rPr>
                        <a:t>予算</a:t>
                      </a:r>
                      <a:endParaRPr 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gridSpan="4">
                  <a:txBody>
                    <a:bodyPr/>
                    <a:lstStyle/>
                    <a:p>
                      <a:pPr algn="just"/>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R5</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年（２０２３）度　　　</a:t>
                      </a:r>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15,213</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千円</a:t>
                      </a:r>
                      <a:endPar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R6</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年（２０２４）度　　　</a:t>
                      </a:r>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24,068</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千円</a:t>
                      </a:r>
                      <a:endPar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R7</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年（２０２５）度     </a:t>
                      </a:r>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27,152</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千円</a:t>
                      </a:r>
                    </a:p>
                  </a:txBody>
                  <a:tcPr marL="68580" marR="68580" marT="0" marB="0"/>
                </a:tc>
                <a:tc hMerge="1">
                  <a:txBody>
                    <a:bodyPr/>
                    <a:lstStyle/>
                    <a:p>
                      <a:pPr algn="just"/>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R5</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年度　</a:t>
                      </a:r>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15,213</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千円</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R6</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年度　</a:t>
                      </a:r>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24,068</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千円</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R7</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年度　　　　　　　　千円</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134742551"/>
                  </a:ext>
                </a:extLst>
              </a:tr>
              <a:tr h="323251">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体制</a:t>
                      </a:r>
                    </a:p>
                  </a:txBody>
                  <a:tcPr marL="68580" marR="68580" marT="0" marB="0"/>
                </a:tc>
                <a:tc gridSpan="4">
                  <a:txBody>
                    <a:bodyPr/>
                    <a:lstStyle/>
                    <a:p>
                      <a:pPr algn="just"/>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rPr>
                        <a:t>※</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rPr>
                        <a:t>主担課は◎</a:t>
                      </a:r>
                      <a:endPar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endParaRPr>
                    </a:p>
                    <a:p>
                      <a:pPr algn="just"/>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◎障がい福祉室自立支援課</a:t>
                      </a:r>
                      <a:endPar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hMerge="1">
                  <a:txBody>
                    <a:bodyPr/>
                    <a:lstStyle/>
                    <a:p>
                      <a:pPr algn="just"/>
                      <a:r>
                        <a:rPr lang="ja-JP" sz="1200" kern="100" dirty="0">
                          <a:effectLst/>
                          <a:latin typeface="UD デジタル 教科書体 NK-R" panose="02020400000000000000" pitchFamily="18" charset="-128"/>
                          <a:ea typeface="UD デジタル 教科書体 NK-R" panose="02020400000000000000" pitchFamily="18" charset="-128"/>
                        </a:rPr>
                        <a:t>※主担課は◎</a:t>
                      </a:r>
                      <a:endParaRPr lang="en-US" altLang="ja-JP" sz="1200" kern="100" dirty="0">
                        <a:effectLst/>
                        <a:latin typeface="UD デジタル 教科書体 NK-R" panose="02020400000000000000" pitchFamily="18" charset="-128"/>
                        <a:ea typeface="UD デジタル 教科書体 NK-R" panose="02020400000000000000" pitchFamily="18" charset="-128"/>
                      </a:endParaRPr>
                    </a:p>
                    <a:p>
                      <a:pPr algn="just"/>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◎障がい福祉室自立支援課</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257182108"/>
                  </a:ext>
                </a:extLst>
              </a:tr>
              <a:tr h="271494">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万博後のあるべき姿</a:t>
                      </a:r>
                    </a:p>
                  </a:txBody>
                  <a:tcPr marL="68580" marR="68580" marT="0" marB="0"/>
                </a:tc>
                <a:tc gridSpan="4">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舞台芸術分野の</a:t>
                      </a:r>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PR</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を行うとともに、この分野において障がいの有無が関係ないことが、世界的な認識となる。</a:t>
                      </a:r>
                      <a:endParaRPr lang="ja-JP"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endPar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hMerge="1">
                  <a:txBody>
                    <a:bodyPr/>
                    <a:lstStyle/>
                    <a:p>
                      <a:pPr algn="just"/>
                      <a:endParaRPr lang="en-US" sz="1200" kern="100" dirty="0">
                        <a:effectLst/>
                        <a:latin typeface="UD デジタル 教科書体 NK-R" panose="02020400000000000000" pitchFamily="18" charset="-128"/>
                        <a:ea typeface="UD デジタル 教科書体 NK-R" panose="02020400000000000000" pitchFamily="18" charset="-128"/>
                      </a:endParaRPr>
                    </a:p>
                  </a:txBody>
                  <a:tcPr marL="68580" marR="68580" marT="0" marB="0"/>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688397747"/>
                  </a:ext>
                </a:extLst>
              </a:tr>
            </a:tbl>
          </a:graphicData>
        </a:graphic>
      </p:graphicFrame>
      <p:sp>
        <p:nvSpPr>
          <p:cNvPr id="5" name="タイトル 1">
            <a:extLst>
              <a:ext uri="{FF2B5EF4-FFF2-40B4-BE49-F238E27FC236}">
                <a16:creationId xmlns:a16="http://schemas.microsoft.com/office/drawing/2014/main" id="{89632777-648D-4E52-96D6-22F3506F150C}"/>
              </a:ext>
            </a:extLst>
          </p:cNvPr>
          <p:cNvSpPr txBox="1">
            <a:spLocks/>
          </p:cNvSpPr>
          <p:nvPr/>
        </p:nvSpPr>
        <p:spPr>
          <a:xfrm>
            <a:off x="0" y="0"/>
            <a:ext cx="9144000" cy="396000"/>
          </a:xfrm>
          <a:prstGeom prst="rect">
            <a:avLst/>
          </a:prstGeom>
          <a:solidFill>
            <a:srgbClr val="002060"/>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800" b="1" dirty="0">
                <a:solidFill>
                  <a:schemeClr val="bg1"/>
                </a:solidFill>
                <a:latin typeface="Meiryo UI" panose="020B0604030504040204" pitchFamily="50" charset="-128"/>
                <a:ea typeface="Meiryo UI" panose="020B0604030504040204" pitchFamily="50" charset="-128"/>
              </a:rPr>
              <a:t>　個票　</a:t>
            </a:r>
            <a:r>
              <a:rPr lang="en-US" altLang="ja-JP" sz="1800" b="1" dirty="0">
                <a:solidFill>
                  <a:schemeClr val="bg1"/>
                </a:solidFill>
                <a:latin typeface="Meiryo UI" panose="020B0604030504040204" pitchFamily="50" charset="-128"/>
                <a:ea typeface="Meiryo UI" panose="020B0604030504040204" pitchFamily="50" charset="-128"/>
              </a:rPr>
              <a:t>(</a:t>
            </a:r>
            <a:r>
              <a:rPr lang="ja-JP" altLang="en-US" sz="1800" b="1" dirty="0">
                <a:solidFill>
                  <a:schemeClr val="bg1"/>
                </a:solidFill>
                <a:latin typeface="Meiryo UI" panose="020B0604030504040204" pitchFamily="50" charset="-128"/>
                <a:ea typeface="Meiryo UI" panose="020B0604030504040204" pitchFamily="50" charset="-128"/>
              </a:rPr>
              <a:t>１</a:t>
            </a:r>
            <a:r>
              <a:rPr lang="en-US" altLang="ja-JP" sz="1800" b="1" dirty="0">
                <a:solidFill>
                  <a:schemeClr val="bg1"/>
                </a:solidFill>
                <a:latin typeface="Meiryo UI" panose="020B0604030504040204" pitchFamily="50" charset="-128"/>
                <a:ea typeface="Meiryo UI" panose="020B0604030504040204" pitchFamily="50" charset="-128"/>
              </a:rPr>
              <a:t>)</a:t>
            </a:r>
            <a:r>
              <a:rPr lang="ja-JP" altLang="en-US" sz="1800" b="1" dirty="0">
                <a:solidFill>
                  <a:schemeClr val="bg1"/>
                </a:solidFill>
                <a:latin typeface="Meiryo UI" panose="020B0604030504040204" pitchFamily="50" charset="-128"/>
                <a:ea typeface="Meiryo UI" panose="020B0604030504040204" pitchFamily="50" charset="-128"/>
              </a:rPr>
              <a:t>ー①（障がい者舞台芸術発信事業）　　　　　　　　障がい福祉室自立支援課</a:t>
            </a:r>
            <a:endParaRPr lang="ja-JP" altLang="en-US" sz="1800" b="1" dirty="0">
              <a:solidFill>
                <a:schemeClr val="bg1"/>
              </a:solidFill>
              <a:latin typeface="UD デジタル 教科書体 NK-R" panose="02020400000000000000" pitchFamily="18" charset="-128"/>
              <a:ea typeface="UD デジタル 教科書体 NK-R" panose="02020400000000000000" pitchFamily="18" charset="-128"/>
            </a:endParaRPr>
          </a:p>
        </p:txBody>
      </p:sp>
      <p:pic>
        <p:nvPicPr>
          <p:cNvPr id="1026" name="Picture 2" descr="1">
            <a:extLst>
              <a:ext uri="{FF2B5EF4-FFF2-40B4-BE49-F238E27FC236}">
                <a16:creationId xmlns:a16="http://schemas.microsoft.com/office/drawing/2014/main" id="{65AF70B7-5009-4693-A12B-8F4426017D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0489" y="3805950"/>
            <a:ext cx="4326194" cy="243348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バナー2">
            <a:extLst>
              <a:ext uri="{FF2B5EF4-FFF2-40B4-BE49-F238E27FC236}">
                <a16:creationId xmlns:a16="http://schemas.microsoft.com/office/drawing/2014/main" id="{01D24C76-A265-4238-851D-7269F9707A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316" y="3805950"/>
            <a:ext cx="4462665" cy="2324305"/>
          </a:xfrm>
          <a:prstGeom prst="rect">
            <a:avLst/>
          </a:prstGeom>
          <a:noFill/>
          <a:extLst>
            <a:ext uri="{909E8E84-426E-40DD-AFC4-6F175D3DCCD1}">
              <a14:hiddenFill xmlns:a14="http://schemas.microsoft.com/office/drawing/2010/main">
                <a:solidFill>
                  <a:srgbClr val="FFFFFF"/>
                </a:solidFill>
              </a14:hiddenFill>
            </a:ext>
          </a:extLst>
        </p:spPr>
      </p:pic>
      <p:sp>
        <p:nvSpPr>
          <p:cNvPr id="4" name="スライド番号プレースホルダー 3">
            <a:extLst>
              <a:ext uri="{FF2B5EF4-FFF2-40B4-BE49-F238E27FC236}">
                <a16:creationId xmlns:a16="http://schemas.microsoft.com/office/drawing/2014/main" id="{BEADB3CD-1A2C-BA85-315D-44AE67A2BE10}"/>
              </a:ext>
            </a:extLst>
          </p:cNvPr>
          <p:cNvSpPr>
            <a:spLocks noGrp="1"/>
          </p:cNvSpPr>
          <p:nvPr>
            <p:ph type="sldNum" sz="quarter" idx="12"/>
          </p:nvPr>
        </p:nvSpPr>
        <p:spPr>
          <a:xfrm>
            <a:off x="7086600" y="6492874"/>
            <a:ext cx="2057400" cy="365125"/>
          </a:xfrm>
        </p:spPr>
        <p:txBody>
          <a:bodyPr/>
          <a:lstStyle/>
          <a:p>
            <a:fld id="{5B6D33FB-D081-4684-B9FB-6F6AA6895BAF}" type="slidenum">
              <a:rPr kumimoji="1" lang="ja-JP" altLang="en-US" smtClean="0"/>
              <a:t>4</a:t>
            </a:fld>
            <a:endParaRPr kumimoji="1" lang="ja-JP" altLang="en-US" dirty="0"/>
          </a:p>
        </p:txBody>
      </p:sp>
    </p:spTree>
    <p:extLst>
      <p:ext uri="{BB962C8B-B14F-4D97-AF65-F5344CB8AC3E}">
        <p14:creationId xmlns:p14="http://schemas.microsoft.com/office/powerpoint/2010/main" val="32593571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B8369B9C-1088-4B12-9C29-54F3CC4C88BC}"/>
              </a:ext>
            </a:extLst>
          </p:cNvPr>
          <p:cNvGraphicFramePr>
            <a:graphicFrameLocks noGrp="1"/>
          </p:cNvGraphicFramePr>
          <p:nvPr>
            <p:extLst>
              <p:ext uri="{D42A27DB-BD31-4B8C-83A1-F6EECF244321}">
                <p14:modId xmlns:p14="http://schemas.microsoft.com/office/powerpoint/2010/main" val="1643067411"/>
              </p:ext>
            </p:extLst>
          </p:nvPr>
        </p:nvGraphicFramePr>
        <p:xfrm>
          <a:off x="55183" y="481659"/>
          <a:ext cx="9006056" cy="2584577"/>
        </p:xfrm>
        <a:graphic>
          <a:graphicData uri="http://schemas.openxmlformats.org/drawingml/2006/table">
            <a:tbl>
              <a:tblPr firstRow="1" firstCol="1" bandRow="1">
                <a:tableStyleId>{5940675A-B579-460E-94D1-54222C63F5DA}</a:tableStyleId>
              </a:tblPr>
              <a:tblGrid>
                <a:gridCol w="1154825">
                  <a:extLst>
                    <a:ext uri="{9D8B030D-6E8A-4147-A177-3AD203B41FA5}">
                      <a16:colId xmlns:a16="http://schemas.microsoft.com/office/drawing/2014/main" val="994074380"/>
                    </a:ext>
                  </a:extLst>
                </a:gridCol>
                <a:gridCol w="969579">
                  <a:extLst>
                    <a:ext uri="{9D8B030D-6E8A-4147-A177-3AD203B41FA5}">
                      <a16:colId xmlns:a16="http://schemas.microsoft.com/office/drawing/2014/main" val="1412453820"/>
                    </a:ext>
                  </a:extLst>
                </a:gridCol>
                <a:gridCol w="2853559">
                  <a:extLst>
                    <a:ext uri="{9D8B030D-6E8A-4147-A177-3AD203B41FA5}">
                      <a16:colId xmlns:a16="http://schemas.microsoft.com/office/drawing/2014/main" val="25360060"/>
                    </a:ext>
                  </a:extLst>
                </a:gridCol>
                <a:gridCol w="772510">
                  <a:extLst>
                    <a:ext uri="{9D8B030D-6E8A-4147-A177-3AD203B41FA5}">
                      <a16:colId xmlns:a16="http://schemas.microsoft.com/office/drawing/2014/main" val="712548091"/>
                    </a:ext>
                  </a:extLst>
                </a:gridCol>
                <a:gridCol w="3255583">
                  <a:extLst>
                    <a:ext uri="{9D8B030D-6E8A-4147-A177-3AD203B41FA5}">
                      <a16:colId xmlns:a16="http://schemas.microsoft.com/office/drawing/2014/main" val="3220240617"/>
                    </a:ext>
                  </a:extLst>
                </a:gridCol>
              </a:tblGrid>
              <a:tr h="473665">
                <a:tc>
                  <a:txBody>
                    <a:bodyPr/>
                    <a:lstStyle/>
                    <a:p>
                      <a:pPr algn="l"/>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事業概要</a:t>
                      </a:r>
                      <a:endParaRPr 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gridSpan="4">
                  <a:txBody>
                    <a:bodyPr/>
                    <a:lstStyle/>
                    <a:p>
                      <a:pPr algn="just"/>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rPr>
                        <a:t>〇作家の人となりや制作の背景、作品が持つ意味などを解説するキャプションにより面白さが増し、作品が躍動する「障が</a:t>
                      </a:r>
                      <a:endPar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endParaRPr>
                    </a:p>
                    <a:p>
                      <a:pPr algn="just"/>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rPr>
                        <a:t>　いのあるアーティストの作品」の特性を生かした展示会を、万博のギャラリー等において実施する。</a:t>
                      </a:r>
                      <a:endPar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endParaRPr>
                    </a:p>
                    <a:p>
                      <a:pPr algn="just"/>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〇障がいのあるアーティストの自立を促し、障がいのあるアーティストの作品を現代アートとしてより認知を高める。</a:t>
                      </a:r>
                      <a:endPar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352452417"/>
                  </a:ext>
                </a:extLst>
              </a:tr>
              <a:tr h="315777">
                <a:tc>
                  <a:txBody>
                    <a:bodyPr/>
                    <a:lstStyle/>
                    <a:p>
                      <a:pPr algn="l"/>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具体的な目標</a:t>
                      </a:r>
                      <a:endParaRPr 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gridSpan="4">
                  <a:txBody>
                    <a:bodyPr/>
                    <a:lstStyle/>
                    <a:p>
                      <a:pPr algn="just"/>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６年度　作品の収集、キュレーターを招へいし考察</a:t>
                      </a:r>
                      <a:endPar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R7</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年度　アーカイブ構築、万博会場での作品発表</a:t>
                      </a:r>
                    </a:p>
                  </a:txBody>
                  <a:tcPr marL="68580" marR="68580" marT="0" marB="0"/>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85333871"/>
                  </a:ext>
                </a:extLst>
              </a:tr>
              <a:tr h="157888">
                <a:tc rowSpan="2">
                  <a:txBody>
                    <a:bodyPr/>
                    <a:lstStyle/>
                    <a:p>
                      <a:pPr algn="l"/>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開催場所・時期</a:t>
                      </a:r>
                    </a:p>
                    <a:p>
                      <a:pPr algn="l"/>
                      <a:r>
                        <a:rPr 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rPr>
                        <a:t> </a:t>
                      </a:r>
                      <a:endPar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algn="just"/>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rPr>
                        <a:t>万博会場内</a:t>
                      </a:r>
                      <a:endPar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endParaRPr>
                    </a:p>
                  </a:txBody>
                  <a:tcPr marL="68580" marR="68580"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ギャラリー</a:t>
                      </a:r>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WEST</a:t>
                      </a:r>
                      <a:endParaRPr lang="ja-JP"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algn="just"/>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開催時期</a:t>
                      </a:r>
                      <a:endParaRPr 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令和７（２０２５）年</a:t>
                      </a:r>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7</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月</a:t>
                      </a:r>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26</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日・</a:t>
                      </a:r>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27</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日</a:t>
                      </a:r>
                      <a:endParaRPr lang="ja-JP"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extLst>
                  <a:ext uri="{0D108BD9-81ED-4DB2-BD59-A6C34878D82A}">
                    <a16:rowId xmlns:a16="http://schemas.microsoft.com/office/drawing/2014/main" val="221434144"/>
                  </a:ext>
                </a:extLst>
              </a:tr>
              <a:tr h="157888">
                <a:tc vMerge="1">
                  <a:txBody>
                    <a:bodyPr/>
                    <a:lstStyle/>
                    <a:p>
                      <a:pPr algn="l"/>
                      <a:r>
                        <a:rPr lang="en-US" sz="1200" kern="100" dirty="0">
                          <a:effectLst/>
                          <a:latin typeface="UD デジタル 教科書体 NK-R" panose="02020400000000000000" pitchFamily="18" charset="-128"/>
                          <a:ea typeface="UD デジタル 教科書体 NK-R" panose="02020400000000000000" pitchFamily="18" charset="-128"/>
                        </a:rPr>
                        <a:t> </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algn="just"/>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万博会場外</a:t>
                      </a:r>
                      <a:endParaRPr 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府外展示場</a:t>
                      </a:r>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3</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か所程度</a:t>
                      </a:r>
                      <a:endParaRPr 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開催時期</a:t>
                      </a:r>
                      <a:endPar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R6</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2024</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）年度</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extLst>
                  <a:ext uri="{0D108BD9-81ED-4DB2-BD59-A6C34878D82A}">
                    <a16:rowId xmlns:a16="http://schemas.microsoft.com/office/drawing/2014/main" val="1348374927"/>
                  </a:ext>
                </a:extLst>
              </a:tr>
              <a:tr h="315777">
                <a:tc>
                  <a:txBody>
                    <a:bodyPr/>
                    <a:lstStyle/>
                    <a:p>
                      <a:pPr algn="l"/>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rPr>
                        <a:t>予算</a:t>
                      </a:r>
                      <a:endParaRPr 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gridSpan="4">
                  <a:txBody>
                    <a:bodyPr/>
                    <a:lstStyle/>
                    <a:p>
                      <a:pPr algn="just"/>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R6</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年（２０２４）度　　　</a:t>
                      </a:r>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32,000</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千円</a:t>
                      </a:r>
                      <a:endPar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685800" rtl="0" eaLnBrk="1" fontAlgn="auto" latinLnBrk="0" hangingPunct="1">
                        <a:lnSpc>
                          <a:spcPct val="100000"/>
                        </a:lnSpc>
                        <a:spcBef>
                          <a:spcPts val="0"/>
                        </a:spcBef>
                        <a:spcAft>
                          <a:spcPts val="0"/>
                        </a:spcAft>
                        <a:buClrTx/>
                        <a:buSzTx/>
                        <a:buFontTx/>
                        <a:buNone/>
                        <a:tabLst/>
                        <a:defRPr/>
                      </a:pPr>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R7</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年（２０２５）度     </a:t>
                      </a:r>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34,379</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千円</a:t>
                      </a:r>
                    </a:p>
                  </a:txBody>
                  <a:tcPr marL="68580" marR="68580" marT="0" marB="0"/>
                </a:tc>
                <a:tc hMerge="1">
                  <a:txBody>
                    <a:bodyPr/>
                    <a:lstStyle/>
                    <a:p>
                      <a:pPr algn="just"/>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R5</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年度　</a:t>
                      </a:r>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15,213</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千円</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R6</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年度　</a:t>
                      </a:r>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24,068</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千円</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R7</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年度　　　　　　　　千円</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134742551"/>
                  </a:ext>
                </a:extLst>
              </a:tr>
              <a:tr h="315777">
                <a:tc>
                  <a:txBody>
                    <a:bodyPr/>
                    <a:lstStyle/>
                    <a:p>
                      <a:pPr algn="l"/>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rPr>
                        <a:t>体制</a:t>
                      </a:r>
                      <a:endParaRPr 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gridSpan="4">
                  <a:txBody>
                    <a:bodyPr/>
                    <a:lstStyle/>
                    <a:p>
                      <a:pPr algn="just"/>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rPr>
                        <a:t>※</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rPr>
                        <a:t>主担課は◎</a:t>
                      </a:r>
                      <a:endPar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endParaRPr>
                    </a:p>
                    <a:p>
                      <a:pPr algn="just"/>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◎障がい福祉室自立支援課</a:t>
                      </a:r>
                      <a:endPar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hMerge="1">
                  <a:txBody>
                    <a:bodyPr/>
                    <a:lstStyle/>
                    <a:p>
                      <a:pPr algn="just"/>
                      <a:r>
                        <a:rPr lang="ja-JP" sz="1200" kern="100" dirty="0">
                          <a:effectLst/>
                          <a:latin typeface="UD デジタル 教科書体 NK-R" panose="02020400000000000000" pitchFamily="18" charset="-128"/>
                          <a:ea typeface="UD デジタル 教科書体 NK-R" panose="02020400000000000000" pitchFamily="18" charset="-128"/>
                        </a:rPr>
                        <a:t>※主担課は◎</a:t>
                      </a:r>
                      <a:endParaRPr lang="en-US" altLang="ja-JP" sz="1200" kern="100" dirty="0">
                        <a:effectLst/>
                        <a:latin typeface="UD デジタル 教科書体 NK-R" panose="02020400000000000000" pitchFamily="18" charset="-128"/>
                        <a:ea typeface="UD デジタル 教科書体 NK-R" panose="02020400000000000000" pitchFamily="18" charset="-128"/>
                      </a:endParaRPr>
                    </a:p>
                    <a:p>
                      <a:pPr algn="just"/>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◎障がい福祉室自立支援課</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257182108"/>
                  </a:ext>
                </a:extLst>
              </a:tr>
              <a:tr h="572897">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万博後のあるべき姿</a:t>
                      </a:r>
                    </a:p>
                  </a:txBody>
                  <a:tcPr marL="68580" marR="68580" marT="0" marB="0"/>
                </a:tc>
                <a:tc gridSpan="4">
                  <a:txBody>
                    <a:bodyPr/>
                    <a:lstStyle/>
                    <a:p>
                      <a:pPr algn="just"/>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万博のテーマは「いのち輝く」であるところ、とりわけ文化芸術分野においては、障がいの有無は関係がないことを、障がいのあるアーティスト作品の芸術的魅力を「現代アート」として発信することで、「誰一人取り残さない」共生社会（ダイバーシティ）の実現に向け、レガシーを継承する。</a:t>
                      </a:r>
                    </a:p>
                  </a:txBody>
                  <a:tcPr marL="68580" marR="68580" marT="0" marB="0"/>
                </a:tc>
                <a:tc hMerge="1">
                  <a:txBody>
                    <a:bodyPr/>
                    <a:lstStyle/>
                    <a:p>
                      <a:pPr algn="just"/>
                      <a:endParaRPr lang="en-US" sz="1200" kern="100" dirty="0">
                        <a:effectLst/>
                        <a:latin typeface="UD デジタル 教科書体 NK-R" panose="02020400000000000000" pitchFamily="18" charset="-128"/>
                        <a:ea typeface="UD デジタル 教科書体 NK-R" panose="02020400000000000000" pitchFamily="18" charset="-128"/>
                      </a:endParaRPr>
                    </a:p>
                  </a:txBody>
                  <a:tcPr marL="68580" marR="68580" marT="0" marB="0"/>
                </a:tc>
                <a:tc hMerge="1">
                  <a:txBody>
                    <a:bodyPr/>
                    <a:lstStyle/>
                    <a:p>
                      <a:endParaRPr kumimoji="1" lang="ja-JP" altLang="en-US"/>
                    </a:p>
                  </a:txBody>
                  <a:tcPr/>
                </a:tc>
                <a:tc hMerge="1">
                  <a:txBody>
                    <a:bodyPr/>
                    <a:lstStyle/>
                    <a:p>
                      <a:endParaRPr kumimoji="1" lang="ja-JP" altLang="en-US" dirty="0"/>
                    </a:p>
                  </a:txBody>
                  <a:tcPr/>
                </a:tc>
                <a:extLst>
                  <a:ext uri="{0D108BD9-81ED-4DB2-BD59-A6C34878D82A}">
                    <a16:rowId xmlns:a16="http://schemas.microsoft.com/office/drawing/2014/main" val="2688397747"/>
                  </a:ext>
                </a:extLst>
              </a:tr>
            </a:tbl>
          </a:graphicData>
        </a:graphic>
      </p:graphicFrame>
      <p:sp>
        <p:nvSpPr>
          <p:cNvPr id="5" name="タイトル 1">
            <a:extLst>
              <a:ext uri="{FF2B5EF4-FFF2-40B4-BE49-F238E27FC236}">
                <a16:creationId xmlns:a16="http://schemas.microsoft.com/office/drawing/2014/main" id="{89632777-648D-4E52-96D6-22F3506F150C}"/>
              </a:ext>
            </a:extLst>
          </p:cNvPr>
          <p:cNvSpPr txBox="1">
            <a:spLocks/>
          </p:cNvSpPr>
          <p:nvPr/>
        </p:nvSpPr>
        <p:spPr>
          <a:xfrm>
            <a:off x="0" y="0"/>
            <a:ext cx="9144000" cy="396000"/>
          </a:xfrm>
          <a:prstGeom prst="rect">
            <a:avLst/>
          </a:prstGeom>
          <a:solidFill>
            <a:srgbClr val="002060"/>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800" b="1" dirty="0">
                <a:solidFill>
                  <a:schemeClr val="bg1"/>
                </a:solidFill>
                <a:latin typeface="Meiryo UI" panose="020B0604030504040204" pitchFamily="50" charset="-128"/>
                <a:ea typeface="Meiryo UI" panose="020B0604030504040204" pitchFamily="50" charset="-128"/>
              </a:rPr>
              <a:t>　個票</a:t>
            </a:r>
            <a:r>
              <a:rPr lang="en-US" altLang="ja-JP" sz="1800" b="1" dirty="0">
                <a:solidFill>
                  <a:schemeClr val="bg1"/>
                </a:solidFill>
                <a:latin typeface="Meiryo UI" panose="020B0604030504040204" pitchFamily="50" charset="-128"/>
                <a:ea typeface="Meiryo UI" panose="020B0604030504040204" pitchFamily="50" charset="-128"/>
              </a:rPr>
              <a:t>(</a:t>
            </a:r>
            <a:r>
              <a:rPr lang="ja-JP" altLang="en-US" sz="1800" b="1" dirty="0">
                <a:solidFill>
                  <a:schemeClr val="bg1"/>
                </a:solidFill>
                <a:latin typeface="Meiryo UI" panose="020B0604030504040204" pitchFamily="50" charset="-128"/>
                <a:ea typeface="Meiryo UI" panose="020B0604030504040204" pitchFamily="50" charset="-128"/>
              </a:rPr>
              <a:t>１</a:t>
            </a:r>
            <a:r>
              <a:rPr lang="en-US" altLang="ja-JP" sz="1800" b="1" dirty="0">
                <a:solidFill>
                  <a:schemeClr val="bg1"/>
                </a:solidFill>
                <a:latin typeface="Meiryo UI" panose="020B0604030504040204" pitchFamily="50" charset="-128"/>
                <a:ea typeface="Meiryo UI" panose="020B0604030504040204" pitchFamily="50" charset="-128"/>
              </a:rPr>
              <a:t>)</a:t>
            </a:r>
            <a:r>
              <a:rPr lang="ja-JP" altLang="en-US" sz="1800" b="1" dirty="0">
                <a:solidFill>
                  <a:schemeClr val="bg1"/>
                </a:solidFill>
                <a:latin typeface="Meiryo UI" panose="020B0604030504040204" pitchFamily="50" charset="-128"/>
                <a:ea typeface="Meiryo UI" panose="020B0604030504040204" pitchFamily="50" charset="-128"/>
              </a:rPr>
              <a:t>ー②（障がい者現代アート発信事業）　　　　　　　障がい福祉室自立支援課</a:t>
            </a:r>
            <a:endParaRPr lang="ja-JP" altLang="en-US" sz="1800" b="1" dirty="0">
              <a:solidFill>
                <a:schemeClr val="bg1"/>
              </a:solidFill>
              <a:latin typeface="UD デジタル 教科書体 NK-R" panose="02020400000000000000" pitchFamily="18" charset="-128"/>
              <a:ea typeface="UD デジタル 教科書体 NK-R" panose="02020400000000000000" pitchFamily="18" charset="-128"/>
            </a:endParaRPr>
          </a:p>
        </p:txBody>
      </p:sp>
      <p:pic>
        <p:nvPicPr>
          <p:cNvPr id="6" name="図 5">
            <a:extLst>
              <a:ext uri="{FF2B5EF4-FFF2-40B4-BE49-F238E27FC236}">
                <a16:creationId xmlns:a16="http://schemas.microsoft.com/office/drawing/2014/main" id="{AD7FB3B4-8128-466A-A727-AD44539C31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5542" y="3488028"/>
            <a:ext cx="4113658" cy="2888313"/>
          </a:xfrm>
          <a:prstGeom prst="rect">
            <a:avLst/>
          </a:prstGeom>
        </p:spPr>
      </p:pic>
      <p:pic>
        <p:nvPicPr>
          <p:cNvPr id="9" name="図 8">
            <a:extLst>
              <a:ext uri="{FF2B5EF4-FFF2-40B4-BE49-F238E27FC236}">
                <a16:creationId xmlns:a16="http://schemas.microsoft.com/office/drawing/2014/main" id="{DF64A429-1935-49AA-8769-D405A16DBB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3429000"/>
            <a:ext cx="4276438" cy="2990122"/>
          </a:xfrm>
          <a:prstGeom prst="rect">
            <a:avLst/>
          </a:prstGeom>
        </p:spPr>
      </p:pic>
      <p:sp>
        <p:nvSpPr>
          <p:cNvPr id="4" name="スライド番号プレースホルダー 3">
            <a:extLst>
              <a:ext uri="{FF2B5EF4-FFF2-40B4-BE49-F238E27FC236}">
                <a16:creationId xmlns:a16="http://schemas.microsoft.com/office/drawing/2014/main" id="{D9D34D17-0C13-611E-6179-D2DAE580B53D}"/>
              </a:ext>
            </a:extLst>
          </p:cNvPr>
          <p:cNvSpPr>
            <a:spLocks noGrp="1"/>
          </p:cNvSpPr>
          <p:nvPr>
            <p:ph type="sldNum" sz="quarter" idx="12"/>
          </p:nvPr>
        </p:nvSpPr>
        <p:spPr>
          <a:xfrm>
            <a:off x="7086600" y="6492874"/>
            <a:ext cx="2057400" cy="365125"/>
          </a:xfrm>
        </p:spPr>
        <p:txBody>
          <a:bodyPr/>
          <a:lstStyle/>
          <a:p>
            <a:fld id="{5B6D33FB-D081-4684-B9FB-6F6AA6895BAF}" type="slidenum">
              <a:rPr kumimoji="1" lang="ja-JP" altLang="en-US" smtClean="0"/>
              <a:t>5</a:t>
            </a:fld>
            <a:endParaRPr kumimoji="1" lang="ja-JP" altLang="en-US" dirty="0"/>
          </a:p>
        </p:txBody>
      </p:sp>
    </p:spTree>
    <p:extLst>
      <p:ext uri="{BB962C8B-B14F-4D97-AF65-F5344CB8AC3E}">
        <p14:creationId xmlns:p14="http://schemas.microsoft.com/office/powerpoint/2010/main" val="7881619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B8369B9C-1088-4B12-9C29-54F3CC4C88BC}"/>
              </a:ext>
            </a:extLst>
          </p:cNvPr>
          <p:cNvGraphicFramePr>
            <a:graphicFrameLocks noGrp="1"/>
          </p:cNvGraphicFramePr>
          <p:nvPr>
            <p:extLst>
              <p:ext uri="{D42A27DB-BD31-4B8C-83A1-F6EECF244321}">
                <p14:modId xmlns:p14="http://schemas.microsoft.com/office/powerpoint/2010/main" val="3025046039"/>
              </p:ext>
            </p:extLst>
          </p:nvPr>
        </p:nvGraphicFramePr>
        <p:xfrm>
          <a:off x="68972" y="571321"/>
          <a:ext cx="9006056" cy="3039185"/>
        </p:xfrm>
        <a:graphic>
          <a:graphicData uri="http://schemas.openxmlformats.org/drawingml/2006/table">
            <a:tbl>
              <a:tblPr firstRow="1" firstCol="1" bandRow="1">
                <a:tableStyleId>{5940675A-B579-460E-94D1-54222C63F5DA}</a:tableStyleId>
              </a:tblPr>
              <a:tblGrid>
                <a:gridCol w="1154825">
                  <a:extLst>
                    <a:ext uri="{9D8B030D-6E8A-4147-A177-3AD203B41FA5}">
                      <a16:colId xmlns:a16="http://schemas.microsoft.com/office/drawing/2014/main" val="994074380"/>
                    </a:ext>
                  </a:extLst>
                </a:gridCol>
                <a:gridCol w="969579">
                  <a:extLst>
                    <a:ext uri="{9D8B030D-6E8A-4147-A177-3AD203B41FA5}">
                      <a16:colId xmlns:a16="http://schemas.microsoft.com/office/drawing/2014/main" val="1412453820"/>
                    </a:ext>
                  </a:extLst>
                </a:gridCol>
                <a:gridCol w="2575293">
                  <a:extLst>
                    <a:ext uri="{9D8B030D-6E8A-4147-A177-3AD203B41FA5}">
                      <a16:colId xmlns:a16="http://schemas.microsoft.com/office/drawing/2014/main" val="25360060"/>
                    </a:ext>
                  </a:extLst>
                </a:gridCol>
                <a:gridCol w="777240">
                  <a:extLst>
                    <a:ext uri="{9D8B030D-6E8A-4147-A177-3AD203B41FA5}">
                      <a16:colId xmlns:a16="http://schemas.microsoft.com/office/drawing/2014/main" val="712548091"/>
                    </a:ext>
                  </a:extLst>
                </a:gridCol>
                <a:gridCol w="3529119">
                  <a:extLst>
                    <a:ext uri="{9D8B030D-6E8A-4147-A177-3AD203B41FA5}">
                      <a16:colId xmlns:a16="http://schemas.microsoft.com/office/drawing/2014/main" val="3220240617"/>
                    </a:ext>
                  </a:extLst>
                </a:gridCol>
              </a:tblGrid>
              <a:tr h="679661">
                <a:tc>
                  <a:txBody>
                    <a:bodyPr/>
                    <a:lstStyle/>
                    <a:p>
                      <a:pPr algn="l"/>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事業概要</a:t>
                      </a:r>
                      <a:endParaRPr 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gridSpan="4">
                  <a:txBody>
                    <a:bodyPr/>
                    <a:lstStyle/>
                    <a:p>
                      <a:pPr algn="just"/>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rPr>
                        <a:t>〇万博のテーマである「いのち輝く未来社会」を大阪で実現していくためには、子どもや高齢者、障がい者を支える福祉</a:t>
                      </a:r>
                      <a:endPar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endParaRPr>
                    </a:p>
                    <a:p>
                      <a:pPr algn="just"/>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rPr>
                        <a:t>　　分野の様々な活動を万博で</a:t>
                      </a:r>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rPr>
                        <a:t>PR</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rPr>
                        <a:t>するとともに、そうした活動に取り組んでいる方々の思いをさらに高め、万博のレガシー</a:t>
                      </a:r>
                      <a:endPar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endParaRPr>
                    </a:p>
                    <a:p>
                      <a:pPr algn="just"/>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rPr>
                        <a:t>　　として活動の活発化を図る。</a:t>
                      </a:r>
                      <a:endPar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endParaRPr>
                    </a:p>
                    <a:p>
                      <a:pPr algn="just"/>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〇万博の場を府民（当事者や支援団体等）や企業、行政が対話を通して新たな福祉サービスを共創する場の一つとする。</a:t>
                      </a:r>
                      <a:endPar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352452417"/>
                  </a:ext>
                </a:extLst>
              </a:tr>
              <a:tr h="169915">
                <a:tc>
                  <a:txBody>
                    <a:bodyPr/>
                    <a:lstStyle/>
                    <a:p>
                      <a:pPr algn="l"/>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具体的な目標</a:t>
                      </a:r>
                      <a:endParaRPr 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gridSpan="4">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R6</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年度　出演団体決定、準備　　　</a:t>
                      </a:r>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７年度　万博会場での発表</a:t>
                      </a:r>
                    </a:p>
                  </a:txBody>
                  <a:tcPr marL="68580" marR="68580" marT="0" marB="0"/>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85333871"/>
                  </a:ext>
                </a:extLst>
              </a:tr>
              <a:tr h="339831">
                <a:tc rowSpan="2">
                  <a:txBody>
                    <a:bodyPr/>
                    <a:lstStyle/>
                    <a:p>
                      <a:pPr algn="l"/>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開催場所・時期</a:t>
                      </a:r>
                    </a:p>
                    <a:p>
                      <a:pPr algn="l"/>
                      <a:r>
                        <a:rPr 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rPr>
                        <a:t> </a:t>
                      </a:r>
                      <a:endPar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algn="just"/>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rPr>
                        <a:t>万博会場内</a:t>
                      </a:r>
                      <a:endPar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endParaRPr>
                    </a:p>
                  </a:txBody>
                  <a:tcPr marL="68580" marR="68580"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大阪ヘルスケアパビリオンリボーンステージ</a:t>
                      </a:r>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endParaRPr lang="ja-JP"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algn="just"/>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開催時期</a:t>
                      </a:r>
                      <a:endParaRPr 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令和７（２０２５）年９月</a:t>
                      </a:r>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14</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日・</a:t>
                      </a:r>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15</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日</a:t>
                      </a:r>
                      <a:endParaRPr lang="ja-JP"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extLst>
                  <a:ext uri="{0D108BD9-81ED-4DB2-BD59-A6C34878D82A}">
                    <a16:rowId xmlns:a16="http://schemas.microsoft.com/office/drawing/2014/main" val="221434144"/>
                  </a:ext>
                </a:extLst>
              </a:tr>
              <a:tr h="169915">
                <a:tc vMerge="1">
                  <a:txBody>
                    <a:bodyPr/>
                    <a:lstStyle/>
                    <a:p>
                      <a:pPr algn="l"/>
                      <a:r>
                        <a:rPr lang="en-US" sz="1200" kern="100" dirty="0">
                          <a:effectLst/>
                          <a:latin typeface="UD デジタル 教科書体 NK-R" panose="02020400000000000000" pitchFamily="18" charset="-128"/>
                          <a:ea typeface="UD デジタル 教科書体 NK-R" panose="02020400000000000000" pitchFamily="18" charset="-128"/>
                        </a:rPr>
                        <a:t> </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algn="just"/>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万博会場外</a:t>
                      </a:r>
                      <a:endParaRPr 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マイドームおおさか（プレイベント）</a:t>
                      </a:r>
                      <a:endParaRPr 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開催時期</a:t>
                      </a:r>
                      <a:endPar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令和７（</a:t>
                      </a:r>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2025</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）年３月</a:t>
                      </a:r>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17</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日</a:t>
                      </a:r>
                      <a:endParaRPr 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extLst>
                  <a:ext uri="{0D108BD9-81ED-4DB2-BD59-A6C34878D82A}">
                    <a16:rowId xmlns:a16="http://schemas.microsoft.com/office/drawing/2014/main" val="1348374927"/>
                  </a:ext>
                </a:extLst>
              </a:tr>
              <a:tr h="339831">
                <a:tc>
                  <a:txBody>
                    <a:bodyPr/>
                    <a:lstStyle/>
                    <a:p>
                      <a:pPr algn="l"/>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rPr>
                        <a:t>予算</a:t>
                      </a:r>
                      <a:endParaRPr 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gridSpan="4">
                  <a:txBody>
                    <a:bodyPr/>
                    <a:lstStyle/>
                    <a:p>
                      <a:pPr algn="just"/>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R6</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年（２０２４）度　　　　　　　　 ー千円　</a:t>
                      </a:r>
                      <a:endPar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R7</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年（２０２５）度     </a:t>
                      </a:r>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22,420</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千円</a:t>
                      </a:r>
                    </a:p>
                  </a:txBody>
                  <a:tcPr marL="68580" marR="68580" marT="0" marB="0"/>
                </a:tc>
                <a:tc hMerge="1">
                  <a:txBody>
                    <a:bodyPr/>
                    <a:lstStyle/>
                    <a:p>
                      <a:pPr algn="just"/>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R5</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年度　</a:t>
                      </a:r>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15,213</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千円</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R6</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年度　</a:t>
                      </a:r>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24,068</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千円</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R7</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年度　　　　　　　　千円</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134742551"/>
                  </a:ext>
                </a:extLst>
              </a:tr>
              <a:tr h="679661">
                <a:tc>
                  <a:txBody>
                    <a:bodyPr/>
                    <a:lstStyle/>
                    <a:p>
                      <a:pPr algn="l"/>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rPr>
                        <a:t>体制</a:t>
                      </a:r>
                      <a:endParaRPr 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gridSpan="4">
                  <a:txBody>
                    <a:bodyPr/>
                    <a:lstStyle/>
                    <a:p>
                      <a:pPr algn="just"/>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rPr>
                        <a:t>※</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rPr>
                        <a:t>主担課は◎</a:t>
                      </a:r>
                      <a:endPar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endParaRPr>
                    </a:p>
                    <a:p>
                      <a:pPr algn="just"/>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◎福祉総務課、地域室（民生委員ほか）、障がい室（こさえたん、高次機能障害、障がい者団体）、高齢室（認知症予防（大阪公立大学）、高齢者団体）、子ども家庭局（里親・子ども関係団体）</a:t>
                      </a:r>
                      <a:endPar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連携：大阪市</a:t>
                      </a:r>
                      <a:endPar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hMerge="1">
                  <a:txBody>
                    <a:bodyPr/>
                    <a:lstStyle/>
                    <a:p>
                      <a:pPr algn="just"/>
                      <a:r>
                        <a:rPr lang="ja-JP" sz="1200" kern="100" dirty="0">
                          <a:effectLst/>
                          <a:latin typeface="UD デジタル 教科書体 NK-R" panose="02020400000000000000" pitchFamily="18" charset="-128"/>
                          <a:ea typeface="UD デジタル 教科書体 NK-R" panose="02020400000000000000" pitchFamily="18" charset="-128"/>
                        </a:rPr>
                        <a:t>※主担課は◎</a:t>
                      </a:r>
                      <a:endParaRPr lang="en-US" altLang="ja-JP" sz="1200" kern="100" dirty="0">
                        <a:effectLst/>
                        <a:latin typeface="UD デジタル 教科書体 NK-R" panose="02020400000000000000" pitchFamily="18" charset="-128"/>
                        <a:ea typeface="UD デジタル 教科書体 NK-R" panose="02020400000000000000" pitchFamily="18" charset="-128"/>
                      </a:endParaRPr>
                    </a:p>
                    <a:p>
                      <a:pPr algn="just"/>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◎障がい福祉室自立支援課</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257182108"/>
                  </a:ext>
                </a:extLst>
              </a:tr>
              <a:tr h="478865">
                <a:tc>
                  <a:txBody>
                    <a:bodyPr/>
                    <a:lstStyle/>
                    <a:p>
                      <a:pPr algn="l"/>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万博</a:t>
                      </a:r>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j</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後のあるべき姿</a:t>
                      </a:r>
                      <a:endParaRPr 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gridSpan="4">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万博を経てできた横のつながりを万博開催後も引き続き連携</a:t>
                      </a:r>
                    </a:p>
                  </a:txBody>
                  <a:tcPr marL="68580" marR="68580" marT="0" marB="0"/>
                </a:tc>
                <a:tc hMerge="1">
                  <a:txBody>
                    <a:bodyPr/>
                    <a:lstStyle/>
                    <a:p>
                      <a:pPr algn="just"/>
                      <a:endParaRPr lang="en-US" sz="1200" kern="100" dirty="0">
                        <a:effectLst/>
                        <a:latin typeface="UD デジタル 教科書体 NK-R" panose="02020400000000000000" pitchFamily="18" charset="-128"/>
                        <a:ea typeface="UD デジタル 教科書体 NK-R" panose="02020400000000000000" pitchFamily="18" charset="-128"/>
                      </a:endParaRPr>
                    </a:p>
                  </a:txBody>
                  <a:tcPr marL="68580" marR="68580" marT="0" marB="0"/>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688397747"/>
                  </a:ext>
                </a:extLst>
              </a:tr>
            </a:tbl>
          </a:graphicData>
        </a:graphic>
      </p:graphicFrame>
      <p:sp>
        <p:nvSpPr>
          <p:cNvPr id="5" name="タイトル 1">
            <a:extLst>
              <a:ext uri="{FF2B5EF4-FFF2-40B4-BE49-F238E27FC236}">
                <a16:creationId xmlns:a16="http://schemas.microsoft.com/office/drawing/2014/main" id="{89632777-648D-4E52-96D6-22F3506F150C}"/>
              </a:ext>
            </a:extLst>
          </p:cNvPr>
          <p:cNvSpPr txBox="1">
            <a:spLocks/>
          </p:cNvSpPr>
          <p:nvPr/>
        </p:nvSpPr>
        <p:spPr>
          <a:xfrm>
            <a:off x="0" y="-1"/>
            <a:ext cx="9144000" cy="540000"/>
          </a:xfrm>
          <a:prstGeom prst="rect">
            <a:avLst/>
          </a:prstGeom>
          <a:solidFill>
            <a:srgbClr val="002060"/>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800" b="1" dirty="0">
                <a:solidFill>
                  <a:schemeClr val="bg1"/>
                </a:solidFill>
                <a:latin typeface="Meiryo UI" panose="020B0604030504040204" pitchFamily="50" charset="-128"/>
                <a:ea typeface="Meiryo UI" panose="020B0604030504040204" pitchFamily="50" charset="-128"/>
              </a:rPr>
              <a:t>個票　</a:t>
            </a:r>
            <a:r>
              <a:rPr lang="en-US" altLang="ja-JP" sz="1800" b="1" dirty="0">
                <a:solidFill>
                  <a:schemeClr val="bg1"/>
                </a:solidFill>
                <a:latin typeface="Meiryo UI" panose="020B0604030504040204" pitchFamily="50" charset="-128"/>
                <a:ea typeface="Meiryo UI" panose="020B0604030504040204" pitchFamily="50" charset="-128"/>
              </a:rPr>
              <a:t>(</a:t>
            </a:r>
            <a:r>
              <a:rPr lang="ja-JP" altLang="en-US" sz="1800" b="1" dirty="0">
                <a:solidFill>
                  <a:schemeClr val="bg1"/>
                </a:solidFill>
                <a:latin typeface="Meiryo UI" panose="020B0604030504040204" pitchFamily="50" charset="-128"/>
                <a:ea typeface="Meiryo UI" panose="020B0604030504040204" pitchFamily="50" charset="-128"/>
              </a:rPr>
              <a:t>１</a:t>
            </a:r>
            <a:r>
              <a:rPr lang="en-US" altLang="ja-JP" sz="1800" b="1" dirty="0">
                <a:solidFill>
                  <a:schemeClr val="bg1"/>
                </a:solidFill>
                <a:latin typeface="Meiryo UI" panose="020B0604030504040204" pitchFamily="50" charset="-128"/>
                <a:ea typeface="Meiryo UI" panose="020B0604030504040204" pitchFamily="50" charset="-128"/>
              </a:rPr>
              <a:t>)</a:t>
            </a:r>
            <a:r>
              <a:rPr lang="ja-JP" altLang="en-US" sz="1800" b="1" dirty="0">
                <a:solidFill>
                  <a:schemeClr val="bg1"/>
                </a:solidFill>
                <a:latin typeface="Meiryo UI" panose="020B0604030504040204" pitchFamily="50" charset="-128"/>
                <a:ea typeface="Meiryo UI" panose="020B0604030504040204" pitchFamily="50" charset="-128"/>
              </a:rPr>
              <a:t>ー③（地域共生社会の実現をめざした取組み発表）　</a:t>
            </a:r>
            <a:endParaRPr lang="en-US" altLang="ja-JP" sz="1800" b="1" dirty="0">
              <a:solidFill>
                <a:schemeClr val="bg1"/>
              </a:solidFill>
              <a:latin typeface="Meiryo UI" panose="020B0604030504040204" pitchFamily="50" charset="-128"/>
              <a:ea typeface="Meiryo UI" panose="020B0604030504040204" pitchFamily="50" charset="-128"/>
            </a:endParaRPr>
          </a:p>
          <a:p>
            <a:r>
              <a:rPr lang="ja-JP" altLang="en-US" sz="1800" b="1" dirty="0">
                <a:solidFill>
                  <a:schemeClr val="bg1"/>
                </a:solidFill>
                <a:latin typeface="Meiryo UI" panose="020B0604030504040204" pitchFamily="50" charset="-128"/>
                <a:ea typeface="Meiryo UI" panose="020B0604030504040204" pitchFamily="50" charset="-128"/>
              </a:rPr>
              <a:t>　　　　　　　　　　　　　　　　　　　　　　　　　　　　　　　　　　　　　　　　　　　　　　　　　　　福祉総務課</a:t>
            </a:r>
            <a:endParaRPr lang="ja-JP" altLang="en-US" sz="1800" b="1" dirty="0">
              <a:solidFill>
                <a:schemeClr val="bg1"/>
              </a:solidFill>
              <a:latin typeface="UD デジタル 教科書体 NK-R" panose="02020400000000000000" pitchFamily="18" charset="-128"/>
              <a:ea typeface="UD デジタル 教科書体 NK-R" panose="02020400000000000000" pitchFamily="18" charset="-128"/>
            </a:endParaRPr>
          </a:p>
        </p:txBody>
      </p:sp>
      <p:pic>
        <p:nvPicPr>
          <p:cNvPr id="13" name="図 12">
            <a:extLst>
              <a:ext uri="{FF2B5EF4-FFF2-40B4-BE49-F238E27FC236}">
                <a16:creationId xmlns:a16="http://schemas.microsoft.com/office/drawing/2014/main" id="{D73225AD-066F-4473-938D-E37A07AC9D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4615" y="5287148"/>
            <a:ext cx="1931677" cy="1448882"/>
          </a:xfrm>
          <a:prstGeom prst="rect">
            <a:avLst/>
          </a:prstGeom>
        </p:spPr>
      </p:pic>
      <p:pic>
        <p:nvPicPr>
          <p:cNvPr id="17" name="図 16">
            <a:extLst>
              <a:ext uri="{FF2B5EF4-FFF2-40B4-BE49-F238E27FC236}">
                <a16:creationId xmlns:a16="http://schemas.microsoft.com/office/drawing/2014/main" id="{62260958-03CB-4BFD-ABB1-EECC4A1665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172" y="3733200"/>
            <a:ext cx="2156564" cy="1448882"/>
          </a:xfrm>
          <a:prstGeom prst="rect">
            <a:avLst/>
          </a:prstGeom>
        </p:spPr>
      </p:pic>
      <p:pic>
        <p:nvPicPr>
          <p:cNvPr id="19" name="図 18">
            <a:extLst>
              <a:ext uri="{FF2B5EF4-FFF2-40B4-BE49-F238E27FC236}">
                <a16:creationId xmlns:a16="http://schemas.microsoft.com/office/drawing/2014/main" id="{EBB8FC32-FBF0-4017-AB85-672A50B5D9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04324" y="5310279"/>
            <a:ext cx="2012291" cy="1509218"/>
          </a:xfrm>
          <a:prstGeom prst="rect">
            <a:avLst/>
          </a:prstGeom>
        </p:spPr>
      </p:pic>
      <p:pic>
        <p:nvPicPr>
          <p:cNvPr id="21" name="図 20">
            <a:extLst>
              <a:ext uri="{FF2B5EF4-FFF2-40B4-BE49-F238E27FC236}">
                <a16:creationId xmlns:a16="http://schemas.microsoft.com/office/drawing/2014/main" id="{0A4EFEEF-982C-4B45-983F-3DBC14BE5C8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62736" y="5311027"/>
            <a:ext cx="1868643" cy="1401125"/>
          </a:xfrm>
          <a:prstGeom prst="rect">
            <a:avLst/>
          </a:prstGeom>
        </p:spPr>
      </p:pic>
      <p:pic>
        <p:nvPicPr>
          <p:cNvPr id="23" name="図 22">
            <a:extLst>
              <a:ext uri="{FF2B5EF4-FFF2-40B4-BE49-F238E27FC236}">
                <a16:creationId xmlns:a16="http://schemas.microsoft.com/office/drawing/2014/main" id="{B4F79D8B-4691-41ED-A506-0B5B0656261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99277" y="3738703"/>
            <a:ext cx="2165069" cy="1443379"/>
          </a:xfrm>
          <a:prstGeom prst="rect">
            <a:avLst/>
          </a:prstGeom>
        </p:spPr>
      </p:pic>
      <p:pic>
        <p:nvPicPr>
          <p:cNvPr id="27" name="図 26">
            <a:extLst>
              <a:ext uri="{FF2B5EF4-FFF2-40B4-BE49-F238E27FC236}">
                <a16:creationId xmlns:a16="http://schemas.microsoft.com/office/drawing/2014/main" id="{7724E316-D7CE-4AA3-AA1E-759BAD56DC2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09958" y="3685482"/>
            <a:ext cx="2165069" cy="1443380"/>
          </a:xfrm>
          <a:prstGeom prst="rect">
            <a:avLst/>
          </a:prstGeom>
        </p:spPr>
      </p:pic>
      <p:pic>
        <p:nvPicPr>
          <p:cNvPr id="29" name="図 28">
            <a:extLst>
              <a:ext uri="{FF2B5EF4-FFF2-40B4-BE49-F238E27FC236}">
                <a16:creationId xmlns:a16="http://schemas.microsoft.com/office/drawing/2014/main" id="{1E08C707-5DA2-4A88-88A7-19E60F9C7E5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804323" y="3733200"/>
            <a:ext cx="2012291" cy="1341527"/>
          </a:xfrm>
          <a:prstGeom prst="rect">
            <a:avLst/>
          </a:prstGeom>
        </p:spPr>
      </p:pic>
      <p:pic>
        <p:nvPicPr>
          <p:cNvPr id="31" name="図 30">
            <a:extLst>
              <a:ext uri="{FF2B5EF4-FFF2-40B4-BE49-F238E27FC236}">
                <a16:creationId xmlns:a16="http://schemas.microsoft.com/office/drawing/2014/main" id="{B38A73B8-4D64-4236-A115-92FE8269199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615972" y="5310279"/>
            <a:ext cx="1931677" cy="1449162"/>
          </a:xfrm>
          <a:prstGeom prst="rect">
            <a:avLst/>
          </a:prstGeom>
        </p:spPr>
      </p:pic>
      <p:sp>
        <p:nvSpPr>
          <p:cNvPr id="4" name="スライド番号プレースホルダー 3">
            <a:extLst>
              <a:ext uri="{FF2B5EF4-FFF2-40B4-BE49-F238E27FC236}">
                <a16:creationId xmlns:a16="http://schemas.microsoft.com/office/drawing/2014/main" id="{6CEF5A72-B2B0-EE24-AD7A-1786A05ACE85}"/>
              </a:ext>
            </a:extLst>
          </p:cNvPr>
          <p:cNvSpPr>
            <a:spLocks noGrp="1"/>
          </p:cNvSpPr>
          <p:nvPr>
            <p:ph type="sldNum" sz="quarter" idx="12"/>
          </p:nvPr>
        </p:nvSpPr>
        <p:spPr>
          <a:xfrm>
            <a:off x="7086600" y="6492874"/>
            <a:ext cx="2057400" cy="365125"/>
          </a:xfrm>
        </p:spPr>
        <p:txBody>
          <a:bodyPr/>
          <a:lstStyle/>
          <a:p>
            <a:fld id="{5B6D33FB-D081-4684-B9FB-6F6AA6895BAF}" type="slidenum">
              <a:rPr kumimoji="1" lang="ja-JP" altLang="en-US" smtClean="0"/>
              <a:t>6</a:t>
            </a:fld>
            <a:endParaRPr kumimoji="1" lang="ja-JP" altLang="en-US" dirty="0"/>
          </a:p>
        </p:txBody>
      </p:sp>
    </p:spTree>
    <p:extLst>
      <p:ext uri="{BB962C8B-B14F-4D97-AF65-F5344CB8AC3E}">
        <p14:creationId xmlns:p14="http://schemas.microsoft.com/office/powerpoint/2010/main" val="34191391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B8369B9C-1088-4B12-9C29-54F3CC4C88BC}"/>
              </a:ext>
            </a:extLst>
          </p:cNvPr>
          <p:cNvGraphicFramePr>
            <a:graphicFrameLocks noGrp="1"/>
          </p:cNvGraphicFramePr>
          <p:nvPr>
            <p:extLst>
              <p:ext uri="{D42A27DB-BD31-4B8C-83A1-F6EECF244321}">
                <p14:modId xmlns:p14="http://schemas.microsoft.com/office/powerpoint/2010/main" val="1338964374"/>
              </p:ext>
            </p:extLst>
          </p:nvPr>
        </p:nvGraphicFramePr>
        <p:xfrm>
          <a:off x="82484" y="445500"/>
          <a:ext cx="8979033" cy="2846340"/>
        </p:xfrm>
        <a:graphic>
          <a:graphicData uri="http://schemas.openxmlformats.org/drawingml/2006/table">
            <a:tbl>
              <a:tblPr firstRow="1" firstCol="1" bandRow="1">
                <a:tableStyleId>{5940675A-B579-460E-94D1-54222C63F5DA}</a:tableStyleId>
              </a:tblPr>
              <a:tblGrid>
                <a:gridCol w="1151360">
                  <a:extLst>
                    <a:ext uri="{9D8B030D-6E8A-4147-A177-3AD203B41FA5}">
                      <a16:colId xmlns:a16="http://schemas.microsoft.com/office/drawing/2014/main" val="994074380"/>
                    </a:ext>
                  </a:extLst>
                </a:gridCol>
                <a:gridCol w="966670">
                  <a:extLst>
                    <a:ext uri="{9D8B030D-6E8A-4147-A177-3AD203B41FA5}">
                      <a16:colId xmlns:a16="http://schemas.microsoft.com/office/drawing/2014/main" val="1412453820"/>
                    </a:ext>
                  </a:extLst>
                </a:gridCol>
                <a:gridCol w="2844998">
                  <a:extLst>
                    <a:ext uri="{9D8B030D-6E8A-4147-A177-3AD203B41FA5}">
                      <a16:colId xmlns:a16="http://schemas.microsoft.com/office/drawing/2014/main" val="25360060"/>
                    </a:ext>
                  </a:extLst>
                </a:gridCol>
                <a:gridCol w="770192">
                  <a:extLst>
                    <a:ext uri="{9D8B030D-6E8A-4147-A177-3AD203B41FA5}">
                      <a16:colId xmlns:a16="http://schemas.microsoft.com/office/drawing/2014/main" val="712548091"/>
                    </a:ext>
                  </a:extLst>
                </a:gridCol>
                <a:gridCol w="3245813">
                  <a:extLst>
                    <a:ext uri="{9D8B030D-6E8A-4147-A177-3AD203B41FA5}">
                      <a16:colId xmlns:a16="http://schemas.microsoft.com/office/drawing/2014/main" val="3220240617"/>
                    </a:ext>
                  </a:extLst>
                </a:gridCol>
              </a:tblGrid>
              <a:tr h="438420">
                <a:tc>
                  <a:txBody>
                    <a:bodyPr/>
                    <a:lstStyle/>
                    <a:p>
                      <a:pPr marL="0" algn="l" defTabSz="685800" rtl="0" eaLnBrk="1" latinLnBrk="0" hangingPunct="1"/>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事業概要</a:t>
                      </a:r>
                    </a:p>
                  </a:txBody>
                  <a:tcPr marL="51435" marR="51435" marT="0" marB="0"/>
                </a:tc>
                <a:tc gridSpan="4">
                  <a:txBody>
                    <a:bodyPr/>
                    <a:lstStyle/>
                    <a:p>
                      <a:pPr marL="0" algn="l" defTabSz="685800" rtl="0" eaLnBrk="1" latinLnBrk="0" hangingPunct="1"/>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〇ユニバーサルデザイン部会の運営</a:t>
                      </a:r>
                      <a:endParaRPr kumimoji="1"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algn="l" defTabSz="685800" rtl="0" eaLnBrk="1" latinLnBrk="0" hangingPunct="1"/>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〇ユニバーサル推進指針庁内連絡会議の運営</a:t>
                      </a:r>
                      <a:endParaRPr kumimoji="1"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51435" marR="51435" marT="0" marB="0"/>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352452417"/>
                  </a:ext>
                </a:extLst>
              </a:tr>
              <a:tr h="174348">
                <a:tc>
                  <a:txBody>
                    <a:bodyPr/>
                    <a:lstStyle/>
                    <a:p>
                      <a:pPr algn="l"/>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具体的な目標</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51435" marR="51435" marT="0" marB="0"/>
                </a:tc>
                <a:tc gridSpan="4">
                  <a:txBody>
                    <a:bodyPr/>
                    <a:lstStyle/>
                    <a:p>
                      <a:pPr marL="0" algn="l" defTabSz="685800" rtl="0" eaLnBrk="1" latinLnBrk="0" hangingPunct="1"/>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万博開催までに万博会場外におけるユニバーサルデザインの推進を促進するため、部会を開催（計４回）</a:t>
                      </a:r>
                      <a:endParaRPr kumimoji="1"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algn="l" defTabSz="685800" rtl="0" eaLnBrk="1" latinLnBrk="0" hangingPunct="1"/>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令和８年</a:t>
                      </a:r>
                      <a:r>
                        <a:rPr kumimoji="1"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(2026)</a:t>
                      </a:r>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度末　ユニバーサル推進指針改定</a:t>
                      </a:r>
                      <a:endParaRPr kumimoji="1"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51435" marR="51435" marT="0" marB="0"/>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85333871"/>
                  </a:ext>
                </a:extLst>
              </a:tr>
              <a:tr h="174348">
                <a:tc rowSpan="2">
                  <a:txBody>
                    <a:bodyPr/>
                    <a:lstStyle/>
                    <a:p>
                      <a:pPr algn="l"/>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開催場所・時期</a:t>
                      </a:r>
                    </a:p>
                    <a:p>
                      <a:pPr algn="l"/>
                      <a:r>
                        <a:rPr lang="en-US" sz="1200" kern="100" dirty="0">
                          <a:effectLst/>
                          <a:latin typeface="UD デジタル 教科書体 NK-R" panose="02020400000000000000" pitchFamily="18" charset="-128"/>
                          <a:ea typeface="UD デジタル 教科書体 NK-R" panose="02020400000000000000" pitchFamily="18" charset="-128"/>
                        </a:rPr>
                        <a:t> </a:t>
                      </a:r>
                      <a:endPar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51435" marR="51435" marT="0" marB="0"/>
                </a:tc>
                <a:tc>
                  <a:txBody>
                    <a:bodyPr/>
                    <a:lstStyle/>
                    <a:p>
                      <a:pPr algn="just"/>
                      <a:r>
                        <a:rPr lang="ja-JP" altLang="en-US" sz="1200" kern="100" dirty="0">
                          <a:effectLst/>
                          <a:latin typeface="UD デジタル 教科書体 NK-R" panose="02020400000000000000" pitchFamily="18" charset="-128"/>
                          <a:ea typeface="UD デジタル 教科書体 NK-R" panose="02020400000000000000" pitchFamily="18" charset="-128"/>
                        </a:rPr>
                        <a:t>万博会場内</a:t>
                      </a:r>
                      <a:endParaRPr lang="en-US" altLang="ja-JP" sz="1200" kern="100" dirty="0">
                        <a:effectLst/>
                        <a:latin typeface="UD デジタル 教科書体 NK-R" panose="02020400000000000000" pitchFamily="18" charset="-128"/>
                        <a:ea typeface="UD デジタル 教科書体 NK-R" panose="02020400000000000000" pitchFamily="18" charset="-128"/>
                      </a:endParaRPr>
                    </a:p>
                  </a:txBody>
                  <a:tcPr marL="51435" marR="51435"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endParaRPr lang="ja-JP"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51435" marR="51435" marT="0" marB="0"/>
                </a:tc>
                <a:tc>
                  <a:txBody>
                    <a:bodyPr/>
                    <a:lstStyle/>
                    <a:p>
                      <a:pPr algn="just"/>
                      <a:r>
                        <a:rPr lang="ja-JP" altLang="en-US" sz="9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開催時期</a:t>
                      </a:r>
                      <a:endParaRPr lang="ja-JP" sz="9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51435" marR="51435"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endParaRPr lang="ja-JP" altLang="ja-JP" sz="9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51435" marR="51435" marT="0" marB="0"/>
                </a:tc>
                <a:extLst>
                  <a:ext uri="{0D108BD9-81ED-4DB2-BD59-A6C34878D82A}">
                    <a16:rowId xmlns:a16="http://schemas.microsoft.com/office/drawing/2014/main" val="221434144"/>
                  </a:ext>
                </a:extLst>
              </a:tr>
              <a:tr h="174348">
                <a:tc vMerge="1">
                  <a:txBody>
                    <a:bodyPr/>
                    <a:lstStyle/>
                    <a:p>
                      <a:pPr algn="l"/>
                      <a:r>
                        <a:rPr lang="en-US" sz="1200" kern="100" dirty="0">
                          <a:effectLst/>
                          <a:latin typeface="UD デジタル 教科書体 NK-R" panose="02020400000000000000" pitchFamily="18" charset="-128"/>
                          <a:ea typeface="UD デジタル 教科書体 NK-R" panose="02020400000000000000" pitchFamily="18" charset="-128"/>
                        </a:rPr>
                        <a:t> </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algn="just"/>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万博会場外</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51435" marR="51435"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endParaRPr lang="ja-JP"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51435" marR="51435"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9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開催時期</a:t>
                      </a:r>
                      <a:endParaRPr lang="en-US" altLang="ja-JP" sz="9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51435" marR="51435"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endParaRPr lang="ja-JP" altLang="ja-JP" sz="9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51435" marR="51435" marT="0" marB="0"/>
                </a:tc>
                <a:extLst>
                  <a:ext uri="{0D108BD9-81ED-4DB2-BD59-A6C34878D82A}">
                    <a16:rowId xmlns:a16="http://schemas.microsoft.com/office/drawing/2014/main" val="1348374927"/>
                  </a:ext>
                </a:extLst>
              </a:tr>
              <a:tr h="396240">
                <a:tc>
                  <a:txBody>
                    <a:bodyPr/>
                    <a:lstStyle/>
                    <a:p>
                      <a:pPr algn="l"/>
                      <a:r>
                        <a:rPr lang="ja-JP" altLang="en-US" sz="1200" kern="100" dirty="0">
                          <a:effectLst/>
                          <a:latin typeface="UD デジタル 教科書体 NK-R" panose="02020400000000000000" pitchFamily="18" charset="-128"/>
                          <a:ea typeface="UD デジタル 教科書体 NK-R" panose="02020400000000000000" pitchFamily="18" charset="-128"/>
                        </a:rPr>
                        <a:t>予算</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51435" marR="51435" marT="0" marB="0"/>
                </a:tc>
                <a:tc gridSpan="4">
                  <a:txBody>
                    <a:bodyPr/>
                    <a:lstStyle/>
                    <a:p>
                      <a:pPr algn="just"/>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R6</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年（２０２４）度　　　　　　　　 ー千円</a:t>
                      </a:r>
                      <a:endPar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R7</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年（２０２５）度</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ー千円</a:t>
                      </a:r>
                      <a:endPar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51435" marR="51435" marT="0" marB="0"/>
                </a:tc>
                <a:tc hMerge="1">
                  <a:txBody>
                    <a:bodyPr/>
                    <a:lstStyle/>
                    <a:p>
                      <a:pPr algn="just"/>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R5</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年度　</a:t>
                      </a:r>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15,213</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千円</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R6</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年度　</a:t>
                      </a:r>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24,068</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千円</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R7</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年度　　　　　　　　千円</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134742551"/>
                  </a:ext>
                </a:extLst>
              </a:tr>
              <a:tr h="348695">
                <a:tc>
                  <a:txBody>
                    <a:bodyPr/>
                    <a:lstStyle/>
                    <a:p>
                      <a:pPr algn="l"/>
                      <a:r>
                        <a:rPr lang="ja-JP" altLang="en-US" sz="1200" kern="100" dirty="0">
                          <a:effectLst/>
                          <a:latin typeface="UD デジタル 教科書体 NK-R" panose="02020400000000000000" pitchFamily="18" charset="-128"/>
                          <a:ea typeface="UD デジタル 教科書体 NK-R" panose="02020400000000000000" pitchFamily="18" charset="-128"/>
                        </a:rPr>
                        <a:t>体制</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51435" marR="51435" marT="0" marB="0"/>
                </a:tc>
                <a:tc gridSpan="4">
                  <a:txBody>
                    <a:bodyPr/>
                    <a:lstStyle/>
                    <a:p>
                      <a:pPr algn="just"/>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主担課は◎</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◎福祉総務課</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ユニバーサルデザイン部会：</a:t>
                      </a:r>
                      <a:r>
                        <a:rPr lang="zh-TW"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府民文化部、福祉部、都市整備部／</a:t>
                      </a:r>
                      <a:r>
                        <a:rPr lang="en-US" altLang="zh-TW"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zh-TW"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市</a:t>
                      </a:r>
                      <a:r>
                        <a:rPr lang="en-US" altLang="zh-TW"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zh-TW"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区役所、都市交通局、計画調整局、福祉局、建設</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局</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ユニバーサルデザイン推進指針庁内連絡会議：政策企画部、総務部、財務部、スマートシティ戦略部、府民文化部、福祉部、健康医療部、商工労働部、環境農林水産部、都市整備部、大阪都市計画局、警察本部、教育庁</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51435" marR="51435" marT="0" marB="0"/>
                </a:tc>
                <a:tc hMerge="1">
                  <a:txBody>
                    <a:bodyPr/>
                    <a:lstStyle/>
                    <a:p>
                      <a:pPr algn="just"/>
                      <a:r>
                        <a:rPr lang="ja-JP" sz="1200" kern="100" dirty="0">
                          <a:effectLst/>
                          <a:latin typeface="UD デジタル 教科書体 NK-R" panose="02020400000000000000" pitchFamily="18" charset="-128"/>
                          <a:ea typeface="UD デジタル 教科書体 NK-R" panose="02020400000000000000" pitchFamily="18" charset="-128"/>
                        </a:rPr>
                        <a:t>※主担課は◎</a:t>
                      </a:r>
                      <a:endParaRPr lang="en-US" altLang="ja-JP" sz="1200" kern="100" dirty="0">
                        <a:effectLst/>
                        <a:latin typeface="UD デジタル 教科書体 NK-R" panose="02020400000000000000" pitchFamily="18" charset="-128"/>
                        <a:ea typeface="UD デジタル 教科書体 NK-R" panose="02020400000000000000" pitchFamily="18" charset="-128"/>
                      </a:endParaRPr>
                    </a:p>
                    <a:p>
                      <a:pPr algn="just"/>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◎障がい福祉室自立支援課</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hMerge="1">
                  <a:txBody>
                    <a:bodyPr/>
                    <a:lstStyle/>
                    <a:p>
                      <a:endParaRPr kumimoji="1" lang="ja-JP" altLang="en-US"/>
                    </a:p>
                  </a:txBody>
                  <a:tcPr/>
                </a:tc>
                <a:tc hMerge="1">
                  <a:txBody>
                    <a:bodyPr/>
                    <a:lstStyle/>
                    <a:p>
                      <a:endParaRPr kumimoji="1" lang="ja-JP" altLang="en-US" dirty="0"/>
                    </a:p>
                  </a:txBody>
                  <a:tcPr/>
                </a:tc>
                <a:extLst>
                  <a:ext uri="{0D108BD9-81ED-4DB2-BD59-A6C34878D82A}">
                    <a16:rowId xmlns:a16="http://schemas.microsoft.com/office/drawing/2014/main" val="2257182108"/>
                  </a:ext>
                </a:extLst>
              </a:tr>
              <a:tr h="279236">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万博後のあるべき姿</a:t>
                      </a:r>
                      <a:endPar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51435" marR="51435" marT="0" marB="0"/>
                </a:tc>
                <a:tc gridSpan="4">
                  <a:txBody>
                    <a:bodyPr/>
                    <a:lstStyle/>
                    <a:p>
                      <a:pPr marL="0" algn="l" defTabSz="685800" rtl="0" eaLnBrk="1" latinLnBrk="0" hangingPunct="1"/>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万博を踏まえたユニバーサルデザイン推進指針を令和８年度末に改定し、府として推進する。</a:t>
                      </a:r>
                      <a:endParaRPr kumimoji="1"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algn="l" defTabSz="685800" rtl="0" eaLnBrk="1" latinLnBrk="0" hangingPunct="1"/>
                      <a:r>
                        <a:rPr kumimoji="1"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令和８年２月政調会を経て、３月</a:t>
                      </a:r>
                      <a:r>
                        <a:rPr kumimoji="1"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31</a:t>
                      </a:r>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日改定及び報道提供</a:t>
                      </a:r>
                    </a:p>
                  </a:txBody>
                  <a:tcPr marL="51435" marR="51435" marT="0" marB="0"/>
                </a:tc>
                <a:tc hMerge="1">
                  <a:txBody>
                    <a:bodyPr/>
                    <a:lstStyle/>
                    <a:p>
                      <a:pPr algn="just"/>
                      <a:endParaRPr lang="en-US" sz="1200" kern="100" dirty="0">
                        <a:effectLst/>
                        <a:latin typeface="UD デジタル 教科書体 NK-R" panose="02020400000000000000" pitchFamily="18" charset="-128"/>
                        <a:ea typeface="UD デジタル 教科書体 NK-R" panose="02020400000000000000" pitchFamily="18" charset="-128"/>
                      </a:endParaRPr>
                    </a:p>
                  </a:txBody>
                  <a:tcPr marL="68580" marR="68580" marT="0" marB="0"/>
                </a:tc>
                <a:tc hMerge="1">
                  <a:txBody>
                    <a:bodyPr/>
                    <a:lstStyle/>
                    <a:p>
                      <a:endParaRPr kumimoji="1" lang="ja-JP" altLang="en-US"/>
                    </a:p>
                  </a:txBody>
                  <a:tcPr/>
                </a:tc>
                <a:tc hMerge="1">
                  <a:txBody>
                    <a:bodyPr/>
                    <a:lstStyle/>
                    <a:p>
                      <a:endParaRPr kumimoji="1" lang="ja-JP" altLang="en-US" dirty="0"/>
                    </a:p>
                  </a:txBody>
                  <a:tcPr/>
                </a:tc>
                <a:extLst>
                  <a:ext uri="{0D108BD9-81ED-4DB2-BD59-A6C34878D82A}">
                    <a16:rowId xmlns:a16="http://schemas.microsoft.com/office/drawing/2014/main" val="2688397747"/>
                  </a:ext>
                </a:extLst>
              </a:tr>
            </a:tbl>
          </a:graphicData>
        </a:graphic>
      </p:graphicFrame>
      <p:sp>
        <p:nvSpPr>
          <p:cNvPr id="8" name="タイトル 1">
            <a:extLst>
              <a:ext uri="{FF2B5EF4-FFF2-40B4-BE49-F238E27FC236}">
                <a16:creationId xmlns:a16="http://schemas.microsoft.com/office/drawing/2014/main" id="{4CB4E53A-F813-4821-AA95-6891B207F965}"/>
              </a:ext>
            </a:extLst>
          </p:cNvPr>
          <p:cNvSpPr txBox="1">
            <a:spLocks/>
          </p:cNvSpPr>
          <p:nvPr/>
        </p:nvSpPr>
        <p:spPr>
          <a:xfrm>
            <a:off x="0" y="0"/>
            <a:ext cx="9144000" cy="297000"/>
          </a:xfrm>
          <a:prstGeom prst="rect">
            <a:avLst/>
          </a:prstGeom>
          <a:solidFill>
            <a:srgbClr val="002060"/>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350" b="1" dirty="0">
                <a:solidFill>
                  <a:schemeClr val="bg1"/>
                </a:solidFill>
                <a:latin typeface="Meiryo UI" panose="020B0604030504040204" pitchFamily="50" charset="-128"/>
                <a:ea typeface="Meiryo UI" panose="020B0604030504040204" pitchFamily="50" charset="-128"/>
              </a:rPr>
              <a:t>　</a:t>
            </a:r>
            <a:r>
              <a:rPr lang="ja-JP" altLang="en-US" sz="1800" b="1" dirty="0">
                <a:solidFill>
                  <a:schemeClr val="bg1"/>
                </a:solidFill>
                <a:latin typeface="Meiryo UI" panose="020B0604030504040204" pitchFamily="50" charset="-128"/>
                <a:ea typeface="Meiryo UI" panose="020B0604030504040204" pitchFamily="50" charset="-128"/>
              </a:rPr>
              <a:t>個票</a:t>
            </a:r>
            <a:r>
              <a:rPr lang="en-US" altLang="ja-JP" sz="1800" b="1" dirty="0">
                <a:solidFill>
                  <a:schemeClr val="bg1"/>
                </a:solidFill>
                <a:latin typeface="Meiryo UI" panose="020B0604030504040204" pitchFamily="50" charset="-128"/>
                <a:ea typeface="Meiryo UI" panose="020B0604030504040204" pitchFamily="50" charset="-128"/>
              </a:rPr>
              <a:t>(</a:t>
            </a:r>
            <a:r>
              <a:rPr lang="ja-JP" altLang="en-US" sz="1800" b="1" dirty="0">
                <a:solidFill>
                  <a:schemeClr val="bg1"/>
                </a:solidFill>
                <a:latin typeface="Meiryo UI" panose="020B0604030504040204" pitchFamily="50" charset="-128"/>
                <a:ea typeface="Meiryo UI" panose="020B0604030504040204" pitchFamily="50" charset="-128"/>
              </a:rPr>
              <a:t>２</a:t>
            </a:r>
            <a:r>
              <a:rPr lang="en-US" altLang="ja-JP" sz="1800" b="1" dirty="0">
                <a:solidFill>
                  <a:schemeClr val="bg1"/>
                </a:solidFill>
                <a:latin typeface="Meiryo UI" panose="020B0604030504040204" pitchFamily="50" charset="-128"/>
                <a:ea typeface="Meiryo UI" panose="020B0604030504040204" pitchFamily="50" charset="-128"/>
              </a:rPr>
              <a:t>)</a:t>
            </a:r>
            <a:r>
              <a:rPr lang="ja-JP" altLang="en-US" sz="1800" b="1" dirty="0">
                <a:solidFill>
                  <a:schemeClr val="bg1"/>
                </a:solidFill>
                <a:latin typeface="Meiryo UI" panose="020B0604030504040204" pitchFamily="50" charset="-128"/>
                <a:ea typeface="Meiryo UI" panose="020B0604030504040204" pitchFamily="50" charset="-128"/>
              </a:rPr>
              <a:t>ー①（ユニバーサルデザイン部会の運営・庁内連絡会議の運営）　　　福祉総務課</a:t>
            </a:r>
            <a:endParaRPr lang="ja-JP" altLang="en-US" sz="1800" b="1" dirty="0">
              <a:solidFill>
                <a:schemeClr val="bg1"/>
              </a:solidFill>
              <a:latin typeface="UD デジタル 教科書体 NK-R" panose="02020400000000000000" pitchFamily="18" charset="-128"/>
              <a:ea typeface="UD デジタル 教科書体 NK-R" panose="02020400000000000000" pitchFamily="18" charset="-128"/>
            </a:endParaRPr>
          </a:p>
        </p:txBody>
      </p:sp>
      <p:sp>
        <p:nvSpPr>
          <p:cNvPr id="5" name="タイトル 1">
            <a:extLst>
              <a:ext uri="{FF2B5EF4-FFF2-40B4-BE49-F238E27FC236}">
                <a16:creationId xmlns:a16="http://schemas.microsoft.com/office/drawing/2014/main" id="{B2F5FB8E-6920-4FB2-BAD4-5916E2525A9F}"/>
              </a:ext>
            </a:extLst>
          </p:cNvPr>
          <p:cNvSpPr txBox="1">
            <a:spLocks/>
          </p:cNvSpPr>
          <p:nvPr/>
        </p:nvSpPr>
        <p:spPr>
          <a:xfrm>
            <a:off x="0" y="3573114"/>
            <a:ext cx="9144000" cy="297000"/>
          </a:xfrm>
          <a:prstGeom prst="rect">
            <a:avLst/>
          </a:prstGeom>
          <a:solidFill>
            <a:srgbClr val="002060"/>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350" b="1" dirty="0">
                <a:solidFill>
                  <a:schemeClr val="bg1"/>
                </a:solidFill>
                <a:latin typeface="Meiryo UI" panose="020B0604030504040204" pitchFamily="50" charset="-128"/>
                <a:ea typeface="Meiryo UI" panose="020B0604030504040204" pitchFamily="50" charset="-128"/>
              </a:rPr>
              <a:t>　</a:t>
            </a:r>
            <a:r>
              <a:rPr lang="ja-JP" altLang="en-US" sz="1800" b="1" dirty="0">
                <a:solidFill>
                  <a:schemeClr val="bg1"/>
                </a:solidFill>
                <a:latin typeface="Meiryo UI" panose="020B0604030504040204" pitchFamily="50" charset="-128"/>
                <a:ea typeface="Meiryo UI" panose="020B0604030504040204" pitchFamily="50" charset="-128"/>
              </a:rPr>
              <a:t>個票</a:t>
            </a:r>
            <a:r>
              <a:rPr lang="en-US" altLang="ja-JP" sz="1800" b="1" dirty="0">
                <a:solidFill>
                  <a:schemeClr val="bg1"/>
                </a:solidFill>
                <a:latin typeface="Meiryo UI" panose="020B0604030504040204" pitchFamily="50" charset="-128"/>
                <a:ea typeface="Meiryo UI" panose="020B0604030504040204" pitchFamily="50" charset="-128"/>
              </a:rPr>
              <a:t>(</a:t>
            </a:r>
            <a:r>
              <a:rPr lang="ja-JP" altLang="en-US" sz="1800" b="1" dirty="0">
                <a:solidFill>
                  <a:schemeClr val="bg1"/>
                </a:solidFill>
                <a:latin typeface="Meiryo UI" panose="020B0604030504040204" pitchFamily="50" charset="-128"/>
                <a:ea typeface="Meiryo UI" panose="020B0604030504040204" pitchFamily="50" charset="-128"/>
              </a:rPr>
              <a:t>２</a:t>
            </a:r>
            <a:r>
              <a:rPr lang="en-US" altLang="ja-JP" sz="1800" b="1" dirty="0">
                <a:solidFill>
                  <a:schemeClr val="bg1"/>
                </a:solidFill>
                <a:latin typeface="Meiryo UI" panose="020B0604030504040204" pitchFamily="50" charset="-128"/>
                <a:ea typeface="Meiryo UI" panose="020B0604030504040204" pitchFamily="50" charset="-128"/>
              </a:rPr>
              <a:t>)</a:t>
            </a:r>
            <a:r>
              <a:rPr lang="ja-JP" altLang="en-US" sz="1800" b="1" dirty="0">
                <a:solidFill>
                  <a:schemeClr val="bg1"/>
                </a:solidFill>
                <a:latin typeface="Meiryo UI" panose="020B0604030504040204" pitchFamily="50" charset="-128"/>
                <a:ea typeface="Meiryo UI" panose="020B0604030504040204" pitchFamily="50" charset="-128"/>
              </a:rPr>
              <a:t>ー②（心のバリアフリー認定施設の拡充）　　　　　　　　　　　　　　　　福祉総務課</a:t>
            </a:r>
            <a:endParaRPr lang="ja-JP" altLang="en-US" sz="1800" b="1" dirty="0">
              <a:solidFill>
                <a:schemeClr val="bg1"/>
              </a:solidFill>
              <a:latin typeface="UD デジタル 教科書体 NK-R" panose="02020400000000000000" pitchFamily="18" charset="-128"/>
              <a:ea typeface="UD デジタル 教科書体 NK-R" panose="02020400000000000000" pitchFamily="18" charset="-128"/>
            </a:endParaRPr>
          </a:p>
        </p:txBody>
      </p:sp>
      <p:graphicFrame>
        <p:nvGraphicFramePr>
          <p:cNvPr id="6" name="表 5">
            <a:extLst>
              <a:ext uri="{FF2B5EF4-FFF2-40B4-BE49-F238E27FC236}">
                <a16:creationId xmlns:a16="http://schemas.microsoft.com/office/drawing/2014/main" id="{C5FDD911-A490-43F0-A912-384234504E9E}"/>
              </a:ext>
            </a:extLst>
          </p:cNvPr>
          <p:cNvGraphicFramePr>
            <a:graphicFrameLocks noGrp="1"/>
          </p:cNvGraphicFramePr>
          <p:nvPr>
            <p:extLst>
              <p:ext uri="{D42A27DB-BD31-4B8C-83A1-F6EECF244321}">
                <p14:modId xmlns:p14="http://schemas.microsoft.com/office/powerpoint/2010/main" val="2890461788"/>
              </p:ext>
            </p:extLst>
          </p:nvPr>
        </p:nvGraphicFramePr>
        <p:xfrm>
          <a:off x="82484" y="3998142"/>
          <a:ext cx="8979033" cy="2542386"/>
        </p:xfrm>
        <a:graphic>
          <a:graphicData uri="http://schemas.openxmlformats.org/drawingml/2006/table">
            <a:tbl>
              <a:tblPr firstRow="1" firstCol="1" bandRow="1">
                <a:tableStyleId>{5940675A-B579-460E-94D1-54222C63F5DA}</a:tableStyleId>
              </a:tblPr>
              <a:tblGrid>
                <a:gridCol w="1151360">
                  <a:extLst>
                    <a:ext uri="{9D8B030D-6E8A-4147-A177-3AD203B41FA5}">
                      <a16:colId xmlns:a16="http://schemas.microsoft.com/office/drawing/2014/main" val="994074380"/>
                    </a:ext>
                  </a:extLst>
                </a:gridCol>
                <a:gridCol w="966670">
                  <a:extLst>
                    <a:ext uri="{9D8B030D-6E8A-4147-A177-3AD203B41FA5}">
                      <a16:colId xmlns:a16="http://schemas.microsoft.com/office/drawing/2014/main" val="1412453820"/>
                    </a:ext>
                  </a:extLst>
                </a:gridCol>
                <a:gridCol w="2844998">
                  <a:extLst>
                    <a:ext uri="{9D8B030D-6E8A-4147-A177-3AD203B41FA5}">
                      <a16:colId xmlns:a16="http://schemas.microsoft.com/office/drawing/2014/main" val="25360060"/>
                    </a:ext>
                  </a:extLst>
                </a:gridCol>
                <a:gridCol w="770192">
                  <a:extLst>
                    <a:ext uri="{9D8B030D-6E8A-4147-A177-3AD203B41FA5}">
                      <a16:colId xmlns:a16="http://schemas.microsoft.com/office/drawing/2014/main" val="712548091"/>
                    </a:ext>
                  </a:extLst>
                </a:gridCol>
                <a:gridCol w="3245813">
                  <a:extLst>
                    <a:ext uri="{9D8B030D-6E8A-4147-A177-3AD203B41FA5}">
                      <a16:colId xmlns:a16="http://schemas.microsoft.com/office/drawing/2014/main" val="3220240617"/>
                    </a:ext>
                  </a:extLst>
                </a:gridCol>
              </a:tblGrid>
              <a:tr h="523043">
                <a:tc>
                  <a:txBody>
                    <a:bodyPr/>
                    <a:lstStyle/>
                    <a:p>
                      <a:pPr marL="0" algn="l" defTabSz="685800" rtl="0" eaLnBrk="1" latinLnBrk="0" hangingPunct="1"/>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事業概要</a:t>
                      </a:r>
                    </a:p>
                  </a:txBody>
                  <a:tcPr marL="51435" marR="51435" marT="0" marB="0"/>
                </a:tc>
                <a:tc gridSpan="4">
                  <a:txBody>
                    <a:bodyPr/>
                    <a:lstStyle/>
                    <a:p>
                      <a:pPr marL="0" algn="l" defTabSz="685800" rtl="0" eaLnBrk="1" latinLnBrk="0" hangingPunct="1"/>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〇</a:t>
                      </a:r>
                      <a:r>
                        <a:rPr kumimoji="1" lang="ja-JP"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国内外から多くの人が大阪に集まる大阪・関西万博に向けて、年齢や障がいの有無等にかかわらず、誰もが快適に利用</a:t>
                      </a:r>
                      <a:endParaRPr kumimoji="1"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algn="l" defTabSz="685800" rtl="0" eaLnBrk="1" latinLnBrk="0" hangingPunct="1"/>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r>
                        <a:rPr kumimoji="1" lang="ja-JP"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できる宿泊施設や観光・集客施設、飲食店等を拡大するため、心のバリアフリーセミナーを開催し、「観光施設における心</a:t>
                      </a:r>
                      <a:endParaRPr kumimoji="1"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algn="l" defTabSz="685800" rtl="0" eaLnBrk="1" latinLnBrk="0" hangingPunct="1"/>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r>
                        <a:rPr kumimoji="1" lang="ja-JP"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のバリアフリー認定制度」の取得促進を図る。</a:t>
                      </a:r>
                      <a:endParaRPr kumimoji="1"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51435" marR="51435" marT="0" marB="0"/>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352452417"/>
                  </a:ext>
                </a:extLst>
              </a:tr>
              <a:tr h="174348">
                <a:tc>
                  <a:txBody>
                    <a:bodyPr/>
                    <a:lstStyle/>
                    <a:p>
                      <a:pPr algn="l"/>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具体的な目標</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51435" marR="51435" marT="0" marB="0"/>
                </a:tc>
                <a:tc gridSpan="4">
                  <a:txBody>
                    <a:bodyPr/>
                    <a:lstStyle/>
                    <a:p>
                      <a:pPr marL="0" algn="l" defTabSz="685800" rtl="0" eaLnBrk="1" latinLnBrk="0" hangingPunct="1"/>
                      <a:r>
                        <a:rPr kumimoji="1" lang="ja-JP"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府内の心のバリアフリー認定施設数</a:t>
                      </a:r>
                      <a:r>
                        <a:rPr kumimoji="1"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70</a:t>
                      </a:r>
                      <a:r>
                        <a:rPr kumimoji="1" lang="ja-JP"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施設以上</a:t>
                      </a:r>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kumimoji="1" lang="zh-TW"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令和６年度末</a:t>
                      </a:r>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r>
                        <a:rPr kumimoji="1" lang="zh-TW"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（令和</a:t>
                      </a:r>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６</a:t>
                      </a:r>
                      <a:r>
                        <a:rPr kumimoji="1" lang="zh-TW"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a:t>
                      </a:r>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３</a:t>
                      </a:r>
                      <a:r>
                        <a:rPr kumimoji="1" lang="zh-TW"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月末時点：</a:t>
                      </a:r>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３１</a:t>
                      </a:r>
                      <a:r>
                        <a:rPr kumimoji="1" lang="zh-TW"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施設）</a:t>
                      </a:r>
                      <a:endParaRPr kumimoji="1"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51435" marR="51435" marT="0" marB="0"/>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85333871"/>
                  </a:ext>
                </a:extLst>
              </a:tr>
              <a:tr h="174348">
                <a:tc rowSpan="2">
                  <a:txBody>
                    <a:bodyPr/>
                    <a:lstStyle/>
                    <a:p>
                      <a:pPr algn="l"/>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開催場所・時期</a:t>
                      </a:r>
                    </a:p>
                    <a:p>
                      <a:pPr algn="l"/>
                      <a:r>
                        <a:rPr lang="en-US" sz="1200" kern="100" dirty="0">
                          <a:effectLst/>
                          <a:latin typeface="UD デジタル 教科書体 NK-R" panose="02020400000000000000" pitchFamily="18" charset="-128"/>
                          <a:ea typeface="UD デジタル 教科書体 NK-R" panose="02020400000000000000" pitchFamily="18" charset="-128"/>
                        </a:rPr>
                        <a:t> </a:t>
                      </a:r>
                      <a:endPar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51435" marR="51435" marT="0" marB="0"/>
                </a:tc>
                <a:tc>
                  <a:txBody>
                    <a:bodyPr/>
                    <a:lstStyle/>
                    <a:p>
                      <a:pPr algn="just"/>
                      <a:r>
                        <a:rPr lang="ja-JP" altLang="en-US" sz="1200" kern="100" dirty="0">
                          <a:effectLst/>
                          <a:latin typeface="UD デジタル 教科書体 NK-R" panose="02020400000000000000" pitchFamily="18" charset="-128"/>
                          <a:ea typeface="UD デジタル 教科書体 NK-R" panose="02020400000000000000" pitchFamily="18" charset="-128"/>
                        </a:rPr>
                        <a:t>万博会場内</a:t>
                      </a:r>
                      <a:endParaRPr lang="en-US" altLang="ja-JP" sz="1200" kern="100" dirty="0">
                        <a:effectLst/>
                        <a:latin typeface="UD デジタル 教科書体 NK-R" panose="02020400000000000000" pitchFamily="18" charset="-128"/>
                        <a:ea typeface="UD デジタル 教科書体 NK-R" panose="02020400000000000000" pitchFamily="18" charset="-128"/>
                      </a:endParaRPr>
                    </a:p>
                  </a:txBody>
                  <a:tcPr marL="51435" marR="51435"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endParaRPr lang="ja-JP"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51435" marR="51435" marT="0" marB="0"/>
                </a:tc>
                <a:tc>
                  <a:txBody>
                    <a:bodyPr/>
                    <a:lstStyle/>
                    <a:p>
                      <a:pPr algn="just"/>
                      <a:r>
                        <a:rPr lang="ja-JP" altLang="en-US" sz="9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開催時期</a:t>
                      </a:r>
                      <a:endParaRPr lang="ja-JP" sz="9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51435" marR="51435"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9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endParaRPr lang="ja-JP" altLang="ja-JP" sz="9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51435" marR="51435" marT="0" marB="0"/>
                </a:tc>
                <a:extLst>
                  <a:ext uri="{0D108BD9-81ED-4DB2-BD59-A6C34878D82A}">
                    <a16:rowId xmlns:a16="http://schemas.microsoft.com/office/drawing/2014/main" val="221434144"/>
                  </a:ext>
                </a:extLst>
              </a:tr>
              <a:tr h="174348">
                <a:tc vMerge="1">
                  <a:txBody>
                    <a:bodyPr/>
                    <a:lstStyle/>
                    <a:p>
                      <a:pPr algn="l"/>
                      <a:r>
                        <a:rPr lang="en-US" sz="1200" kern="100" dirty="0">
                          <a:effectLst/>
                          <a:latin typeface="UD デジタル 教科書体 NK-R" panose="02020400000000000000" pitchFamily="18" charset="-128"/>
                          <a:ea typeface="UD デジタル 教科書体 NK-R" panose="02020400000000000000" pitchFamily="18" charset="-128"/>
                        </a:rPr>
                        <a:t> </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algn="just"/>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万博会場外</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51435" marR="51435"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大阪市内・オンライン</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51435" marR="51435"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9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開催時期</a:t>
                      </a:r>
                      <a:endParaRPr lang="en-US" altLang="ja-JP" sz="9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51435" marR="51435"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７月～１１月に２回　</a:t>
                      </a:r>
                      <a:r>
                        <a:rPr lang="en-US" altLang="ja-JP" sz="9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en-US" sz="9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内１回オンライン</a:t>
                      </a:r>
                      <a:endParaRPr lang="ja-JP" sz="9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51435" marR="51435" marT="0" marB="0"/>
                </a:tc>
                <a:extLst>
                  <a:ext uri="{0D108BD9-81ED-4DB2-BD59-A6C34878D82A}">
                    <a16:rowId xmlns:a16="http://schemas.microsoft.com/office/drawing/2014/main" val="1348374927"/>
                  </a:ext>
                </a:extLst>
              </a:tr>
              <a:tr h="523043">
                <a:tc>
                  <a:txBody>
                    <a:bodyPr/>
                    <a:lstStyle/>
                    <a:p>
                      <a:pPr algn="l"/>
                      <a:r>
                        <a:rPr lang="ja-JP" altLang="en-US" sz="1200" kern="100" dirty="0">
                          <a:effectLst/>
                          <a:latin typeface="UD デジタル 教科書体 NK-R" panose="02020400000000000000" pitchFamily="18" charset="-128"/>
                          <a:ea typeface="UD デジタル 教科書体 NK-R" panose="02020400000000000000" pitchFamily="18" charset="-128"/>
                        </a:rPr>
                        <a:t>予算</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51435" marR="51435" marT="0" marB="0"/>
                </a:tc>
                <a:tc gridSpan="4">
                  <a:txBody>
                    <a:bodyPr/>
                    <a:lstStyle/>
                    <a:p>
                      <a:pPr algn="just"/>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R5</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a:t>
                      </a:r>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2023</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）度　　　</a:t>
                      </a:r>
                      <a:r>
                        <a:rPr kumimoji="1"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1,340</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千円　</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R6</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年（２０２４）度　　　</a:t>
                      </a:r>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1,331</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千円</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R7</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年（２０２５）度     　　　　ー千円</a:t>
                      </a:r>
                    </a:p>
                  </a:txBody>
                  <a:tcPr marL="51435" marR="51435" marT="0" marB="0"/>
                </a:tc>
                <a:tc hMerge="1">
                  <a:txBody>
                    <a:bodyPr/>
                    <a:lstStyle/>
                    <a:p>
                      <a:pPr algn="just"/>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R5</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年度　</a:t>
                      </a:r>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15,213</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千円</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R6</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年度　</a:t>
                      </a:r>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24,068</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千円</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R7</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年度　　　　　　　　千円</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134742551"/>
                  </a:ext>
                </a:extLst>
              </a:tr>
              <a:tr h="348695">
                <a:tc>
                  <a:txBody>
                    <a:bodyPr/>
                    <a:lstStyle/>
                    <a:p>
                      <a:pPr algn="l"/>
                      <a:r>
                        <a:rPr lang="ja-JP" altLang="en-US" sz="1200" kern="100" dirty="0">
                          <a:effectLst/>
                          <a:latin typeface="UD デジタル 教科書体 NK-R" panose="02020400000000000000" pitchFamily="18" charset="-128"/>
                          <a:ea typeface="UD デジタル 教科書体 NK-R" panose="02020400000000000000" pitchFamily="18" charset="-128"/>
                        </a:rPr>
                        <a:t>体制</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51435" marR="51435" marT="0" marB="0"/>
                </a:tc>
                <a:tc gridSpan="4">
                  <a:txBody>
                    <a:bodyPr/>
                    <a:lstStyle/>
                    <a:p>
                      <a:pPr algn="just"/>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主担課は◎</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◎福祉総務課</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51435" marR="51435" marT="0" marB="0"/>
                </a:tc>
                <a:tc hMerge="1">
                  <a:txBody>
                    <a:bodyPr/>
                    <a:lstStyle/>
                    <a:p>
                      <a:pPr algn="just"/>
                      <a:r>
                        <a:rPr lang="ja-JP" sz="1200" kern="100" dirty="0">
                          <a:effectLst/>
                          <a:latin typeface="UD デジタル 教科書体 NK-R" panose="02020400000000000000" pitchFamily="18" charset="-128"/>
                          <a:ea typeface="UD デジタル 教科書体 NK-R" panose="02020400000000000000" pitchFamily="18" charset="-128"/>
                        </a:rPr>
                        <a:t>※主担課は◎</a:t>
                      </a:r>
                      <a:endParaRPr lang="en-US" altLang="ja-JP" sz="1200" kern="100" dirty="0">
                        <a:effectLst/>
                        <a:latin typeface="UD デジタル 教科書体 NK-R" panose="02020400000000000000" pitchFamily="18" charset="-128"/>
                        <a:ea typeface="UD デジタル 教科書体 NK-R" panose="02020400000000000000" pitchFamily="18" charset="-128"/>
                      </a:endParaRPr>
                    </a:p>
                    <a:p>
                      <a:pPr algn="just"/>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◎障がい福祉室自立支援課</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257182108"/>
                  </a:ext>
                </a:extLst>
              </a:tr>
              <a:tr h="530706">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万博後のあるべき姿</a:t>
                      </a:r>
                      <a:endParaRPr lang="ja-JP"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51435" marR="51435" marT="0" marB="0"/>
                </a:tc>
                <a:tc gridSpan="4">
                  <a:txBody>
                    <a:bodyPr/>
                    <a:lstStyle/>
                    <a:p>
                      <a:pPr marL="0" algn="l" defTabSz="685800" rtl="0" eaLnBrk="1" latinLnBrk="0" hangingPunct="1"/>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年齢や障がいの有無等にかかわらず、誰もが快適に利用できる宿泊施設や観光・集客施設、飲食店等が拡大。</a:t>
                      </a:r>
                      <a:endParaRPr kumimoji="1"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algn="l" defTabSz="685800" rtl="0" eaLnBrk="1" latinLnBrk="0" hangingPunct="1"/>
                      <a:r>
                        <a:rPr kumimoji="1"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令和８年２月末時点　</a:t>
                      </a:r>
                      <a:r>
                        <a:rPr kumimoji="1" lang="zh-TW"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合計</a:t>
                      </a:r>
                      <a:r>
                        <a:rPr kumimoji="1" lang="en-US" altLang="zh-TW"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12</a:t>
                      </a:r>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７</a:t>
                      </a:r>
                      <a:r>
                        <a:rPr kumimoji="1" lang="zh-TW"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施設（宿泊施設：</a:t>
                      </a:r>
                      <a:r>
                        <a:rPr kumimoji="1" lang="en-US" altLang="zh-TW"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10</a:t>
                      </a:r>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７</a:t>
                      </a:r>
                      <a:r>
                        <a:rPr kumimoji="1" lang="zh-TW"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飲食店：</a:t>
                      </a:r>
                      <a:r>
                        <a:rPr kumimoji="1" lang="en-US" altLang="zh-TW"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9</a:t>
                      </a:r>
                      <a:r>
                        <a:rPr kumimoji="1" lang="zh-TW"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観光案内所：</a:t>
                      </a:r>
                      <a:r>
                        <a:rPr kumimoji="1" lang="en-US" altLang="zh-TW"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7</a:t>
                      </a:r>
                      <a:r>
                        <a:rPr kumimoji="1" lang="zh-TW"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博物館：</a:t>
                      </a:r>
                      <a:r>
                        <a:rPr kumimoji="1" lang="en-US" altLang="zh-TW"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4</a:t>
                      </a:r>
                      <a:r>
                        <a:rPr kumimoji="1" lang="zh-TW"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endParaRPr kumimoji="1"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51435" marR="51435" marT="0" marB="0"/>
                </a:tc>
                <a:tc hMerge="1">
                  <a:txBody>
                    <a:bodyPr/>
                    <a:lstStyle/>
                    <a:p>
                      <a:pPr algn="just"/>
                      <a:endParaRPr lang="en-US" sz="1200" kern="100" dirty="0">
                        <a:effectLst/>
                        <a:latin typeface="UD デジタル 教科書体 NK-R" panose="02020400000000000000" pitchFamily="18" charset="-128"/>
                        <a:ea typeface="UD デジタル 教科書体 NK-R" panose="02020400000000000000" pitchFamily="18" charset="-128"/>
                      </a:endParaRPr>
                    </a:p>
                  </a:txBody>
                  <a:tcPr marL="68580" marR="68580" marT="0" marB="0"/>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688397747"/>
                  </a:ext>
                </a:extLst>
              </a:tr>
            </a:tbl>
          </a:graphicData>
        </a:graphic>
      </p:graphicFrame>
      <p:sp>
        <p:nvSpPr>
          <p:cNvPr id="4" name="スライド番号プレースホルダー 3">
            <a:extLst>
              <a:ext uri="{FF2B5EF4-FFF2-40B4-BE49-F238E27FC236}">
                <a16:creationId xmlns:a16="http://schemas.microsoft.com/office/drawing/2014/main" id="{8CDBA9D3-0EB5-C936-4277-2294F1042EB8}"/>
              </a:ext>
            </a:extLst>
          </p:cNvPr>
          <p:cNvSpPr>
            <a:spLocks noGrp="1"/>
          </p:cNvSpPr>
          <p:nvPr>
            <p:ph type="sldNum" sz="quarter" idx="12"/>
          </p:nvPr>
        </p:nvSpPr>
        <p:spPr>
          <a:xfrm>
            <a:off x="7086600" y="6492874"/>
            <a:ext cx="2057400" cy="365125"/>
          </a:xfrm>
        </p:spPr>
        <p:txBody>
          <a:bodyPr/>
          <a:lstStyle/>
          <a:p>
            <a:fld id="{5B6D33FB-D081-4684-B9FB-6F6AA6895BAF}" type="slidenum">
              <a:rPr kumimoji="1" lang="ja-JP" altLang="en-US" smtClean="0"/>
              <a:t>7</a:t>
            </a:fld>
            <a:endParaRPr kumimoji="1" lang="ja-JP" altLang="en-US" dirty="0"/>
          </a:p>
        </p:txBody>
      </p:sp>
    </p:spTree>
    <p:extLst>
      <p:ext uri="{BB962C8B-B14F-4D97-AF65-F5344CB8AC3E}">
        <p14:creationId xmlns:p14="http://schemas.microsoft.com/office/powerpoint/2010/main" val="34666383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B8369B9C-1088-4B12-9C29-54F3CC4C88BC}"/>
              </a:ext>
            </a:extLst>
          </p:cNvPr>
          <p:cNvGraphicFramePr>
            <a:graphicFrameLocks noGrp="1"/>
          </p:cNvGraphicFramePr>
          <p:nvPr>
            <p:extLst>
              <p:ext uri="{D42A27DB-BD31-4B8C-83A1-F6EECF244321}">
                <p14:modId xmlns:p14="http://schemas.microsoft.com/office/powerpoint/2010/main" val="1432108820"/>
              </p:ext>
            </p:extLst>
          </p:nvPr>
        </p:nvGraphicFramePr>
        <p:xfrm>
          <a:off x="55183" y="481656"/>
          <a:ext cx="9006056" cy="2665805"/>
        </p:xfrm>
        <a:graphic>
          <a:graphicData uri="http://schemas.openxmlformats.org/drawingml/2006/table">
            <a:tbl>
              <a:tblPr firstRow="1" firstCol="1" bandRow="1">
                <a:tableStyleId>{5940675A-B579-460E-94D1-54222C63F5DA}</a:tableStyleId>
              </a:tblPr>
              <a:tblGrid>
                <a:gridCol w="1154825">
                  <a:extLst>
                    <a:ext uri="{9D8B030D-6E8A-4147-A177-3AD203B41FA5}">
                      <a16:colId xmlns:a16="http://schemas.microsoft.com/office/drawing/2014/main" val="994074380"/>
                    </a:ext>
                  </a:extLst>
                </a:gridCol>
                <a:gridCol w="969579">
                  <a:extLst>
                    <a:ext uri="{9D8B030D-6E8A-4147-A177-3AD203B41FA5}">
                      <a16:colId xmlns:a16="http://schemas.microsoft.com/office/drawing/2014/main" val="1412453820"/>
                    </a:ext>
                  </a:extLst>
                </a:gridCol>
                <a:gridCol w="2853559">
                  <a:extLst>
                    <a:ext uri="{9D8B030D-6E8A-4147-A177-3AD203B41FA5}">
                      <a16:colId xmlns:a16="http://schemas.microsoft.com/office/drawing/2014/main" val="25360060"/>
                    </a:ext>
                  </a:extLst>
                </a:gridCol>
                <a:gridCol w="772510">
                  <a:extLst>
                    <a:ext uri="{9D8B030D-6E8A-4147-A177-3AD203B41FA5}">
                      <a16:colId xmlns:a16="http://schemas.microsoft.com/office/drawing/2014/main" val="712548091"/>
                    </a:ext>
                  </a:extLst>
                </a:gridCol>
                <a:gridCol w="3255583">
                  <a:extLst>
                    <a:ext uri="{9D8B030D-6E8A-4147-A177-3AD203B41FA5}">
                      <a16:colId xmlns:a16="http://schemas.microsoft.com/office/drawing/2014/main" val="3220240617"/>
                    </a:ext>
                  </a:extLst>
                </a:gridCol>
              </a:tblGrid>
              <a:tr h="337592">
                <a:tc>
                  <a:txBody>
                    <a:bodyPr/>
                    <a:lstStyle/>
                    <a:p>
                      <a:pPr marL="0" algn="l" defTabSz="685800" rtl="0" eaLnBrk="1" latinLnBrk="0" hangingPunct="1"/>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事業概要</a:t>
                      </a:r>
                    </a:p>
                  </a:txBody>
                  <a:tcPr marL="68580" marR="68580" marT="0" marB="0"/>
                </a:tc>
                <a:tc gridSpan="4">
                  <a:txBody>
                    <a:bodyPr/>
                    <a:lstStyle/>
                    <a:p>
                      <a:pPr marL="0" algn="l" defTabSz="685800" rtl="0" eaLnBrk="1" latinLnBrk="0" hangingPunct="1"/>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〇万博の来訪者や万博後のインバウンドの増加をみすえ、様々な方々に対するおもてなし向上策の一環として、交通信号機</a:t>
                      </a:r>
                      <a:endParaRPr kumimoji="1"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algn="l" defTabSz="685800" rtl="0" eaLnBrk="1" latinLnBrk="0" hangingPunct="1"/>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に視覚障がい者用付加装置を整備し、視覚障がい者、高齢者等に対する安全・安心な移動環境を整備する。</a:t>
                      </a:r>
                      <a:endParaRPr kumimoji="1"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352452417"/>
                  </a:ext>
                </a:extLst>
              </a:tr>
              <a:tr h="105757">
                <a:tc>
                  <a:txBody>
                    <a:bodyPr/>
                    <a:lstStyle/>
                    <a:p>
                      <a:pPr marL="0" algn="l" defTabSz="685800" rtl="0" eaLnBrk="1" latinLnBrk="0" hangingPunct="1"/>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具体的な目標</a:t>
                      </a:r>
                    </a:p>
                  </a:txBody>
                  <a:tcPr marL="68580" marR="68580" marT="0" marB="0"/>
                </a:tc>
                <a:tc gridSpan="4">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〇視覚障がい者、高齢者等に安全・安心な移動環境を提供する。</a:t>
                      </a:r>
                    </a:p>
                    <a:p>
                      <a:pPr marL="0" algn="l" defTabSz="685800" rtl="0" eaLnBrk="1" latinLnBrk="0" hangingPunct="1"/>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○視覚障がい者用付加装置の整備</a:t>
                      </a:r>
                      <a:r>
                        <a:rPr kumimoji="1"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:2025</a:t>
                      </a:r>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年度までに</a:t>
                      </a:r>
                      <a:r>
                        <a:rPr kumimoji="1"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60</a:t>
                      </a:r>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基程度</a:t>
                      </a:r>
                      <a:endParaRPr kumimoji="1"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85333871"/>
                  </a:ext>
                </a:extLst>
              </a:tr>
              <a:tr h="197354">
                <a:tc rowSpan="2">
                  <a:txBody>
                    <a:bodyPr/>
                    <a:lstStyle/>
                    <a:p>
                      <a:pPr algn="l"/>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開催場所・時期</a:t>
                      </a:r>
                    </a:p>
                    <a:p>
                      <a:pPr algn="l"/>
                      <a:r>
                        <a:rPr lang="en-US" sz="1200" kern="100" dirty="0">
                          <a:effectLst/>
                          <a:latin typeface="UD デジタル 教科書体 NK-R" panose="02020400000000000000" pitchFamily="18" charset="-128"/>
                          <a:ea typeface="UD デジタル 教科書体 NK-R" panose="02020400000000000000" pitchFamily="18" charset="-128"/>
                        </a:rPr>
                        <a:t> </a:t>
                      </a:r>
                      <a:endPar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algn="just"/>
                      <a:r>
                        <a:rPr lang="ja-JP" altLang="en-US" sz="1200" kern="100" dirty="0">
                          <a:effectLst/>
                          <a:latin typeface="UD デジタル 教科書体 NK-R" panose="02020400000000000000" pitchFamily="18" charset="-128"/>
                          <a:ea typeface="UD デジタル 教科書体 NK-R" panose="02020400000000000000" pitchFamily="18" charset="-128"/>
                        </a:rPr>
                        <a:t>万博会場内</a:t>
                      </a:r>
                      <a:endParaRPr lang="en-US" altLang="ja-JP" sz="1200" kern="100" dirty="0">
                        <a:effectLst/>
                        <a:latin typeface="UD デジタル 教科書体 NK-R" panose="02020400000000000000" pitchFamily="18" charset="-128"/>
                        <a:ea typeface="UD デジタル 教科書体 NK-R" panose="02020400000000000000" pitchFamily="18" charset="-128"/>
                      </a:endParaRPr>
                    </a:p>
                  </a:txBody>
                  <a:tcPr marL="68580" marR="68580"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endParaRPr lang="ja-JP"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algn="just"/>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開催時期</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endParaRPr lang="ja-JP"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extLst>
                  <a:ext uri="{0D108BD9-81ED-4DB2-BD59-A6C34878D82A}">
                    <a16:rowId xmlns:a16="http://schemas.microsoft.com/office/drawing/2014/main" val="221434144"/>
                  </a:ext>
                </a:extLst>
              </a:tr>
              <a:tr h="197354">
                <a:tc vMerge="1">
                  <a:txBody>
                    <a:bodyPr/>
                    <a:lstStyle/>
                    <a:p>
                      <a:pPr algn="l"/>
                      <a:r>
                        <a:rPr lang="en-US" sz="1200" kern="100" dirty="0">
                          <a:effectLst/>
                          <a:latin typeface="UD デジタル 教科書体 NK-R" panose="02020400000000000000" pitchFamily="18" charset="-128"/>
                          <a:ea typeface="UD デジタル 教科書体 NK-R" panose="02020400000000000000" pitchFamily="18" charset="-128"/>
                        </a:rPr>
                        <a:t> </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algn="just"/>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万博会場外</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府内各地</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開催時期</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R6</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R7</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年度</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extLst>
                  <a:ext uri="{0D108BD9-81ED-4DB2-BD59-A6C34878D82A}">
                    <a16:rowId xmlns:a16="http://schemas.microsoft.com/office/drawing/2014/main" val="1348374927"/>
                  </a:ext>
                </a:extLst>
              </a:tr>
              <a:tr h="514448">
                <a:tc>
                  <a:txBody>
                    <a:bodyPr/>
                    <a:lstStyle/>
                    <a:p>
                      <a:pPr algn="l"/>
                      <a:r>
                        <a:rPr lang="ja-JP" altLang="en-US" sz="1200" kern="100" dirty="0">
                          <a:effectLst/>
                          <a:latin typeface="UD デジタル 教科書体 NK-R" panose="02020400000000000000" pitchFamily="18" charset="-128"/>
                          <a:ea typeface="UD デジタル 教科書体 NK-R" panose="02020400000000000000" pitchFamily="18" charset="-128"/>
                        </a:rPr>
                        <a:t>予算</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gridSpan="4">
                  <a:txBody>
                    <a:bodyPr/>
                    <a:lstStyle/>
                    <a:p>
                      <a:pPr algn="just"/>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R6</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年（２０２４）度　　　</a:t>
                      </a:r>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119,700</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千円</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R7</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年（２０２５）度     </a:t>
                      </a:r>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100,000</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千円</a:t>
                      </a:r>
                    </a:p>
                  </a:txBody>
                  <a:tcPr marL="68580" marR="68580" marT="0" marB="0"/>
                </a:tc>
                <a:tc hMerge="1">
                  <a:txBody>
                    <a:bodyPr/>
                    <a:lstStyle/>
                    <a:p>
                      <a:pPr algn="just"/>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R5</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年度　</a:t>
                      </a:r>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15,213</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千円</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R6</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年度　</a:t>
                      </a:r>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24,068</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千円</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R7</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年度　　　　　　　　千円</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134742551"/>
                  </a:ext>
                </a:extLst>
              </a:tr>
              <a:tr h="342965">
                <a:tc>
                  <a:txBody>
                    <a:bodyPr/>
                    <a:lstStyle/>
                    <a:p>
                      <a:pPr algn="l"/>
                      <a:r>
                        <a:rPr lang="ja-JP" altLang="en-US" sz="1200" kern="100" dirty="0">
                          <a:effectLst/>
                          <a:latin typeface="UD デジタル 教科書体 NK-R" panose="02020400000000000000" pitchFamily="18" charset="-128"/>
                          <a:ea typeface="UD デジタル 教科書体 NK-R" panose="02020400000000000000" pitchFamily="18" charset="-128"/>
                        </a:rPr>
                        <a:t>体制</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gridSpan="4">
                  <a:txBody>
                    <a:bodyPr/>
                    <a:lstStyle/>
                    <a:p>
                      <a:pPr algn="just"/>
                      <a:r>
                        <a:rPr lang="en-US" altLang="ja-JP" sz="1200" kern="100" dirty="0">
                          <a:effectLst/>
                          <a:latin typeface="UD デジタル 教科書体 NK-R" panose="02020400000000000000" pitchFamily="18" charset="-128"/>
                          <a:ea typeface="UD デジタル 教科書体 NK-R" panose="02020400000000000000" pitchFamily="18" charset="-128"/>
                        </a:rPr>
                        <a:t>※</a:t>
                      </a:r>
                      <a:r>
                        <a:rPr lang="ja-JP" altLang="en-US" sz="1200" kern="100" dirty="0">
                          <a:effectLst/>
                          <a:latin typeface="UD デジタル 教科書体 NK-R" panose="02020400000000000000" pitchFamily="18" charset="-128"/>
                          <a:ea typeface="UD デジタル 教科書体 NK-R" panose="02020400000000000000" pitchFamily="18" charset="-128"/>
                        </a:rPr>
                        <a:t>主担課は◎</a:t>
                      </a:r>
                      <a:endParaRPr lang="en-US" altLang="ja-JP" sz="1200" kern="100" dirty="0">
                        <a:effectLst/>
                        <a:latin typeface="UD デジタル 教科書体 NK-R" panose="02020400000000000000" pitchFamily="18" charset="-128"/>
                        <a:ea typeface="UD デジタル 教科書体 NK-R" panose="02020400000000000000" pitchFamily="18" charset="-128"/>
                      </a:endParaRPr>
                    </a:p>
                    <a:p>
                      <a:pPr algn="just"/>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障がい福祉企画課（窓口）、政策企画総務課、道路環境課、市町村局振興課、交通規制課（府警本部）</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hMerge="1">
                  <a:txBody>
                    <a:bodyPr/>
                    <a:lstStyle/>
                    <a:p>
                      <a:pPr algn="just"/>
                      <a:r>
                        <a:rPr lang="ja-JP" sz="1200" kern="100" dirty="0">
                          <a:effectLst/>
                          <a:latin typeface="UD デジタル 教科書体 NK-R" panose="02020400000000000000" pitchFamily="18" charset="-128"/>
                          <a:ea typeface="UD デジタル 教科書体 NK-R" panose="02020400000000000000" pitchFamily="18" charset="-128"/>
                        </a:rPr>
                        <a:t>※主担課は◎</a:t>
                      </a:r>
                      <a:endParaRPr lang="en-US" altLang="ja-JP" sz="1200" kern="100" dirty="0">
                        <a:effectLst/>
                        <a:latin typeface="UD デジタル 教科書体 NK-R" panose="02020400000000000000" pitchFamily="18" charset="-128"/>
                        <a:ea typeface="UD デジタル 教科書体 NK-R" panose="02020400000000000000" pitchFamily="18" charset="-128"/>
                      </a:endParaRPr>
                    </a:p>
                    <a:p>
                      <a:pPr algn="just"/>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◎障がい福祉室自立支援課</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257182108"/>
                  </a:ext>
                </a:extLst>
              </a:tr>
              <a:tr h="659369">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万博後のあるべき姿</a:t>
                      </a:r>
                    </a:p>
                  </a:txBody>
                  <a:tcPr marL="68580" marR="68580" marT="0" marB="0"/>
                </a:tc>
                <a:tc gridSpan="4">
                  <a:txBody>
                    <a:bodyPr/>
                    <a:lstStyle/>
                    <a:p>
                      <a:pPr algn="just"/>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視覚障がい者や高齢者が安全に移動することのできる環境が整備されている。</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令和８年３月末：</a:t>
                      </a:r>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60</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基設置済</a:t>
                      </a:r>
                      <a:endParaRPr lang="ja-JP"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hMerge="1">
                  <a:txBody>
                    <a:bodyPr/>
                    <a:lstStyle/>
                    <a:p>
                      <a:pPr algn="just"/>
                      <a:endParaRPr lang="en-US" sz="1200" kern="100" dirty="0">
                        <a:effectLst/>
                        <a:latin typeface="UD デジタル 教科書体 NK-R" panose="02020400000000000000" pitchFamily="18" charset="-128"/>
                        <a:ea typeface="UD デジタル 教科書体 NK-R" panose="02020400000000000000" pitchFamily="18" charset="-128"/>
                      </a:endParaRPr>
                    </a:p>
                  </a:txBody>
                  <a:tcPr marL="68580" marR="68580" marT="0" marB="0"/>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688397747"/>
                  </a:ext>
                </a:extLst>
              </a:tr>
            </a:tbl>
          </a:graphicData>
        </a:graphic>
      </p:graphicFrame>
      <p:sp>
        <p:nvSpPr>
          <p:cNvPr id="5" name="タイトル 1">
            <a:extLst>
              <a:ext uri="{FF2B5EF4-FFF2-40B4-BE49-F238E27FC236}">
                <a16:creationId xmlns:a16="http://schemas.microsoft.com/office/drawing/2014/main" id="{89632777-648D-4E52-96D6-22F3506F150C}"/>
              </a:ext>
            </a:extLst>
          </p:cNvPr>
          <p:cNvSpPr txBox="1">
            <a:spLocks/>
          </p:cNvSpPr>
          <p:nvPr/>
        </p:nvSpPr>
        <p:spPr>
          <a:xfrm>
            <a:off x="0" y="0"/>
            <a:ext cx="9144000" cy="342488"/>
          </a:xfrm>
          <a:prstGeom prst="rect">
            <a:avLst/>
          </a:prstGeom>
          <a:solidFill>
            <a:srgbClr val="002060"/>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800" b="1" dirty="0">
                <a:solidFill>
                  <a:schemeClr val="bg1"/>
                </a:solidFill>
                <a:latin typeface="Meiryo UI" panose="020B0604030504040204" pitchFamily="50" charset="-128"/>
                <a:ea typeface="Meiryo UI" panose="020B0604030504040204" pitchFamily="50" charset="-128"/>
              </a:rPr>
              <a:t>　個票</a:t>
            </a:r>
            <a:r>
              <a:rPr lang="en-US" altLang="ja-JP" sz="1800" b="1" dirty="0">
                <a:solidFill>
                  <a:schemeClr val="bg1"/>
                </a:solidFill>
                <a:latin typeface="Meiryo UI" panose="020B0604030504040204" pitchFamily="50" charset="-128"/>
                <a:ea typeface="Meiryo UI" panose="020B0604030504040204" pitchFamily="50" charset="-128"/>
              </a:rPr>
              <a:t>(2)</a:t>
            </a:r>
            <a:r>
              <a:rPr lang="ja-JP" altLang="en-US" sz="1800" b="1" dirty="0">
                <a:solidFill>
                  <a:schemeClr val="bg1"/>
                </a:solidFill>
                <a:latin typeface="Meiryo UI" panose="020B0604030504040204" pitchFamily="50" charset="-128"/>
                <a:ea typeface="Meiryo UI" panose="020B0604030504040204" pitchFamily="50" charset="-128"/>
              </a:rPr>
              <a:t>ー③（音響式信号機の設置拡充）　　　　　　　障がい福祉企画課（交通規制課）</a:t>
            </a:r>
            <a:endParaRPr lang="ja-JP" altLang="en-US" sz="1800" b="1" dirty="0">
              <a:solidFill>
                <a:schemeClr val="bg1"/>
              </a:solidFill>
              <a:latin typeface="UD デジタル 教科書体 NK-R" panose="02020400000000000000" pitchFamily="18" charset="-128"/>
              <a:ea typeface="UD デジタル 教科書体 NK-R" panose="02020400000000000000" pitchFamily="18" charset="-128"/>
            </a:endParaRPr>
          </a:p>
        </p:txBody>
      </p:sp>
      <p:sp>
        <p:nvSpPr>
          <p:cNvPr id="6" name="タイトル 1">
            <a:extLst>
              <a:ext uri="{FF2B5EF4-FFF2-40B4-BE49-F238E27FC236}">
                <a16:creationId xmlns:a16="http://schemas.microsoft.com/office/drawing/2014/main" id="{8617EE46-A8C4-4BBF-A56F-52A79EFC742B}"/>
              </a:ext>
            </a:extLst>
          </p:cNvPr>
          <p:cNvSpPr txBox="1">
            <a:spLocks/>
          </p:cNvSpPr>
          <p:nvPr/>
        </p:nvSpPr>
        <p:spPr>
          <a:xfrm>
            <a:off x="0" y="3286630"/>
            <a:ext cx="9144000" cy="342488"/>
          </a:xfrm>
          <a:prstGeom prst="rect">
            <a:avLst/>
          </a:prstGeom>
          <a:solidFill>
            <a:srgbClr val="002060"/>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800" b="1" dirty="0">
                <a:solidFill>
                  <a:schemeClr val="bg1"/>
                </a:solidFill>
                <a:latin typeface="Meiryo UI" panose="020B0604030504040204" pitchFamily="50" charset="-128"/>
                <a:ea typeface="Meiryo UI" panose="020B0604030504040204" pitchFamily="50" charset="-128"/>
              </a:rPr>
              <a:t>個票</a:t>
            </a:r>
            <a:r>
              <a:rPr lang="en-US" altLang="ja-JP" sz="1800" b="1" dirty="0">
                <a:solidFill>
                  <a:schemeClr val="bg1"/>
                </a:solidFill>
                <a:latin typeface="Meiryo UI" panose="020B0604030504040204" pitchFamily="50" charset="-128"/>
                <a:ea typeface="Meiryo UI" panose="020B0604030504040204" pitchFamily="50" charset="-128"/>
              </a:rPr>
              <a:t>(2)</a:t>
            </a:r>
            <a:r>
              <a:rPr lang="ja-JP" altLang="en-US" sz="1800" b="1" dirty="0">
                <a:solidFill>
                  <a:schemeClr val="bg1"/>
                </a:solidFill>
                <a:latin typeface="Meiryo UI" panose="020B0604030504040204" pitchFamily="50" charset="-128"/>
                <a:ea typeface="Meiryo UI" panose="020B0604030504040204" pitchFamily="50" charset="-128"/>
              </a:rPr>
              <a:t>ー④（ヘルプマークの認知度向上と国内外来阪者への提供）　　　障がい福祉企画課</a:t>
            </a:r>
            <a:endParaRPr lang="ja-JP" altLang="en-US" sz="1800" b="1" dirty="0">
              <a:solidFill>
                <a:schemeClr val="bg1"/>
              </a:solidFill>
              <a:latin typeface="UD デジタル 教科書体 NK-R" panose="02020400000000000000" pitchFamily="18" charset="-128"/>
              <a:ea typeface="UD デジタル 教科書体 NK-R" panose="02020400000000000000" pitchFamily="18" charset="-128"/>
            </a:endParaRPr>
          </a:p>
        </p:txBody>
      </p:sp>
      <p:graphicFrame>
        <p:nvGraphicFramePr>
          <p:cNvPr id="8" name="表 7">
            <a:extLst>
              <a:ext uri="{FF2B5EF4-FFF2-40B4-BE49-F238E27FC236}">
                <a16:creationId xmlns:a16="http://schemas.microsoft.com/office/drawing/2014/main" id="{556DDFEA-CCB4-45A7-94B8-0A39FDCE4DB1}"/>
              </a:ext>
            </a:extLst>
          </p:cNvPr>
          <p:cNvGraphicFramePr>
            <a:graphicFrameLocks noGrp="1"/>
          </p:cNvGraphicFramePr>
          <p:nvPr>
            <p:extLst>
              <p:ext uri="{D42A27DB-BD31-4B8C-83A1-F6EECF244321}">
                <p14:modId xmlns:p14="http://schemas.microsoft.com/office/powerpoint/2010/main" val="3632318250"/>
              </p:ext>
            </p:extLst>
          </p:nvPr>
        </p:nvGraphicFramePr>
        <p:xfrm>
          <a:off x="55183" y="3800422"/>
          <a:ext cx="9006056" cy="2926080"/>
        </p:xfrm>
        <a:graphic>
          <a:graphicData uri="http://schemas.openxmlformats.org/drawingml/2006/table">
            <a:tbl>
              <a:tblPr firstRow="1" firstCol="1" bandRow="1">
                <a:tableStyleId>{5940675A-B579-460E-94D1-54222C63F5DA}</a:tableStyleId>
              </a:tblPr>
              <a:tblGrid>
                <a:gridCol w="1154825">
                  <a:extLst>
                    <a:ext uri="{9D8B030D-6E8A-4147-A177-3AD203B41FA5}">
                      <a16:colId xmlns:a16="http://schemas.microsoft.com/office/drawing/2014/main" val="994074380"/>
                    </a:ext>
                  </a:extLst>
                </a:gridCol>
                <a:gridCol w="969579">
                  <a:extLst>
                    <a:ext uri="{9D8B030D-6E8A-4147-A177-3AD203B41FA5}">
                      <a16:colId xmlns:a16="http://schemas.microsoft.com/office/drawing/2014/main" val="1412453820"/>
                    </a:ext>
                  </a:extLst>
                </a:gridCol>
                <a:gridCol w="2853559">
                  <a:extLst>
                    <a:ext uri="{9D8B030D-6E8A-4147-A177-3AD203B41FA5}">
                      <a16:colId xmlns:a16="http://schemas.microsoft.com/office/drawing/2014/main" val="25360060"/>
                    </a:ext>
                  </a:extLst>
                </a:gridCol>
                <a:gridCol w="772510">
                  <a:extLst>
                    <a:ext uri="{9D8B030D-6E8A-4147-A177-3AD203B41FA5}">
                      <a16:colId xmlns:a16="http://schemas.microsoft.com/office/drawing/2014/main" val="712548091"/>
                    </a:ext>
                  </a:extLst>
                </a:gridCol>
                <a:gridCol w="3255583">
                  <a:extLst>
                    <a:ext uri="{9D8B030D-6E8A-4147-A177-3AD203B41FA5}">
                      <a16:colId xmlns:a16="http://schemas.microsoft.com/office/drawing/2014/main" val="3220240617"/>
                    </a:ext>
                  </a:extLst>
                </a:gridCol>
              </a:tblGrid>
              <a:tr h="357990">
                <a:tc>
                  <a:txBody>
                    <a:bodyPr/>
                    <a:lstStyle/>
                    <a:p>
                      <a:pPr marL="0" algn="l" defTabSz="685800" rtl="0" eaLnBrk="1" latinLnBrk="0" hangingPunct="1"/>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事業概要</a:t>
                      </a:r>
                    </a:p>
                  </a:txBody>
                  <a:tcPr marL="68580" marR="68580" marT="0" marB="0"/>
                </a:tc>
                <a:tc gridSpan="4">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〇障がい等を理由に援助等</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を必要とする来阪外国人が適切な援助等を受けられるよう、ヘルプマークをデザインしたシールを作成し、心のバリアフリー認定を取得した施設や観光協会などを中心に配布する。</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352452417"/>
                  </a:ext>
                </a:extLst>
              </a:tr>
              <a:tr h="536985">
                <a:tc>
                  <a:txBody>
                    <a:bodyPr/>
                    <a:lstStyle/>
                    <a:p>
                      <a:pPr marL="0" algn="l" defTabSz="685800" rtl="0" eaLnBrk="1" latinLnBrk="0" hangingPunct="1"/>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具体的な目標</a:t>
                      </a:r>
                    </a:p>
                  </a:txBody>
                  <a:tcPr marL="68580" marR="68580" marT="0" marB="0"/>
                </a:tc>
                <a:tc gridSpan="4">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〇障がい等の事情を抱えた外国人がヘルプマークを着用した際に、席を譲ってもらう、困っている際に声をかけてもらうなど、ホスピタリティ溢れる対応を受けることで、大阪のイメージ向上を図る。また、その方が自国に戻り、大阪でのヘルプマーク着用時のことを広めることで、大阪のブランド力向上に寄与する。さらに府民のヘルプマーク認知度向上も図る。</a:t>
                      </a:r>
                      <a:endParaRPr kumimoji="1"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85333871"/>
                  </a:ext>
                </a:extLst>
              </a:tr>
              <a:tr h="178995">
                <a:tc rowSpan="2">
                  <a:txBody>
                    <a:bodyPr/>
                    <a:lstStyle/>
                    <a:p>
                      <a:pPr algn="l"/>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開催場所・時期</a:t>
                      </a:r>
                    </a:p>
                    <a:p>
                      <a:pPr algn="l"/>
                      <a:r>
                        <a:rPr lang="en-US" sz="1200" kern="100" dirty="0">
                          <a:effectLst/>
                          <a:latin typeface="UD デジタル 教科書体 NK-R" panose="02020400000000000000" pitchFamily="18" charset="-128"/>
                          <a:ea typeface="UD デジタル 教科書体 NK-R" panose="02020400000000000000" pitchFamily="18" charset="-128"/>
                        </a:rPr>
                        <a:t> </a:t>
                      </a:r>
                      <a:endPar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algn="just"/>
                      <a:r>
                        <a:rPr lang="ja-JP" altLang="en-US" sz="1200" kern="100" dirty="0">
                          <a:effectLst/>
                          <a:latin typeface="UD デジタル 教科書体 NK-R" panose="02020400000000000000" pitchFamily="18" charset="-128"/>
                          <a:ea typeface="UD デジタル 教科書体 NK-R" panose="02020400000000000000" pitchFamily="18" charset="-128"/>
                        </a:rPr>
                        <a:t>万博会場内</a:t>
                      </a:r>
                      <a:endParaRPr lang="en-US" altLang="ja-JP" sz="1200" kern="100" dirty="0">
                        <a:effectLst/>
                        <a:latin typeface="UD デジタル 教科書体 NK-R" panose="02020400000000000000" pitchFamily="18" charset="-128"/>
                        <a:ea typeface="UD デジタル 教科書体 NK-R" panose="02020400000000000000" pitchFamily="18" charset="-128"/>
                      </a:endParaRPr>
                    </a:p>
                  </a:txBody>
                  <a:tcPr marL="68580" marR="68580"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endParaRPr lang="ja-JP"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algn="just"/>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開催時期</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endParaRPr lang="ja-JP"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extLst>
                  <a:ext uri="{0D108BD9-81ED-4DB2-BD59-A6C34878D82A}">
                    <a16:rowId xmlns:a16="http://schemas.microsoft.com/office/drawing/2014/main" val="221434144"/>
                  </a:ext>
                </a:extLst>
              </a:tr>
              <a:tr h="357990">
                <a:tc vMerge="1">
                  <a:txBody>
                    <a:bodyPr/>
                    <a:lstStyle/>
                    <a:p>
                      <a:pPr algn="l"/>
                      <a:r>
                        <a:rPr lang="en-US" sz="1200" kern="100" dirty="0">
                          <a:effectLst/>
                          <a:latin typeface="UD デジタル 教科書体 NK-R" panose="02020400000000000000" pitchFamily="18" charset="-128"/>
                          <a:ea typeface="UD デジタル 教科書体 NK-R" panose="02020400000000000000" pitchFamily="18" charset="-128"/>
                        </a:rPr>
                        <a:t> </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algn="just"/>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万博会場外</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配布場所：心のバリアフリー認定を取得した施設や観光協会など</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開催時期</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配布期間：万博の会期中</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extLst>
                  <a:ext uri="{0D108BD9-81ED-4DB2-BD59-A6C34878D82A}">
                    <a16:rowId xmlns:a16="http://schemas.microsoft.com/office/drawing/2014/main" val="1348374927"/>
                  </a:ext>
                </a:extLst>
              </a:tr>
              <a:tr h="357990">
                <a:tc>
                  <a:txBody>
                    <a:bodyPr/>
                    <a:lstStyle/>
                    <a:p>
                      <a:pPr algn="l"/>
                      <a:r>
                        <a:rPr lang="ja-JP" altLang="en-US" sz="1200" kern="100" dirty="0">
                          <a:effectLst/>
                          <a:latin typeface="UD デジタル 教科書体 NK-R" panose="02020400000000000000" pitchFamily="18" charset="-128"/>
                          <a:ea typeface="UD デジタル 教科書体 NK-R" panose="02020400000000000000" pitchFamily="18" charset="-128"/>
                        </a:rPr>
                        <a:t>予算</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gridSpan="4">
                  <a:txBody>
                    <a:bodyPr/>
                    <a:lstStyle/>
                    <a:p>
                      <a:pPr algn="just"/>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R6</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年（２０２４）度　</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ー千円</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R7</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年（２０２５）度</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ー千円</a:t>
                      </a:r>
                      <a:endPar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hMerge="1">
                  <a:txBody>
                    <a:bodyPr/>
                    <a:lstStyle/>
                    <a:p>
                      <a:pPr algn="just"/>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R5</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年度　</a:t>
                      </a:r>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15,213</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千円</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R6</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年度　</a:t>
                      </a:r>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24,068</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千円</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R7</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年度　　　　　　　　千円</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134742551"/>
                  </a:ext>
                </a:extLst>
              </a:tr>
              <a:tr h="357990">
                <a:tc>
                  <a:txBody>
                    <a:bodyPr/>
                    <a:lstStyle/>
                    <a:p>
                      <a:pPr algn="l"/>
                      <a:r>
                        <a:rPr lang="ja-JP" altLang="en-US" sz="1200" kern="100" dirty="0">
                          <a:effectLst/>
                          <a:latin typeface="UD デジタル 教科書体 NK-R" panose="02020400000000000000" pitchFamily="18" charset="-128"/>
                          <a:ea typeface="UD デジタル 教科書体 NK-R" panose="02020400000000000000" pitchFamily="18" charset="-128"/>
                        </a:rPr>
                        <a:t>体制</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gridSpan="4">
                  <a:txBody>
                    <a:bodyPr/>
                    <a:lstStyle/>
                    <a:p>
                      <a:pPr algn="just"/>
                      <a:r>
                        <a:rPr lang="en-US" altLang="ja-JP" sz="1200" kern="100" dirty="0">
                          <a:effectLst/>
                          <a:latin typeface="UD デジタル 教科書体 NK-R" panose="02020400000000000000" pitchFamily="18" charset="-128"/>
                          <a:ea typeface="UD デジタル 教科書体 NK-R" panose="02020400000000000000" pitchFamily="18" charset="-128"/>
                        </a:rPr>
                        <a:t>※</a:t>
                      </a:r>
                      <a:r>
                        <a:rPr lang="ja-JP" altLang="en-US" sz="1200" kern="100" dirty="0">
                          <a:effectLst/>
                          <a:latin typeface="UD デジタル 教科書体 NK-R" panose="02020400000000000000" pitchFamily="18" charset="-128"/>
                          <a:ea typeface="UD デジタル 教科書体 NK-R" panose="02020400000000000000" pitchFamily="18" charset="-128"/>
                        </a:rPr>
                        <a:t>主担課は◎</a:t>
                      </a:r>
                      <a:endParaRPr lang="en-US" altLang="ja-JP" sz="1200" kern="100" dirty="0">
                        <a:effectLst/>
                        <a:latin typeface="UD デジタル 教科書体 NK-R" panose="02020400000000000000" pitchFamily="18" charset="-128"/>
                        <a:ea typeface="UD デジタル 教科書体 NK-R" panose="02020400000000000000" pitchFamily="18" charset="-128"/>
                      </a:endParaRPr>
                    </a:p>
                    <a:p>
                      <a:pPr algn="just"/>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◎障がい福祉企画課</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hMerge="1">
                  <a:txBody>
                    <a:bodyPr/>
                    <a:lstStyle/>
                    <a:p>
                      <a:pPr algn="just"/>
                      <a:r>
                        <a:rPr lang="ja-JP" sz="1200" kern="100" dirty="0">
                          <a:effectLst/>
                          <a:latin typeface="UD デジタル 教科書体 NK-R" panose="02020400000000000000" pitchFamily="18" charset="-128"/>
                          <a:ea typeface="UD デジタル 教科書体 NK-R" panose="02020400000000000000" pitchFamily="18" charset="-128"/>
                        </a:rPr>
                        <a:t>※主担課は◎</a:t>
                      </a:r>
                      <a:endParaRPr lang="en-US" altLang="ja-JP" sz="1200" kern="100" dirty="0">
                        <a:effectLst/>
                        <a:latin typeface="UD デジタル 教科書体 NK-R" panose="02020400000000000000" pitchFamily="18" charset="-128"/>
                        <a:ea typeface="UD デジタル 教科書体 NK-R" panose="02020400000000000000" pitchFamily="18" charset="-128"/>
                      </a:endParaRPr>
                    </a:p>
                    <a:p>
                      <a:pPr algn="just"/>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◎障がい福祉室自立支援課</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257182108"/>
                  </a:ext>
                </a:extLst>
              </a:tr>
              <a:tr h="716245">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万博後のあるべき姿</a:t>
                      </a:r>
                    </a:p>
                  </a:txBody>
                  <a:tcPr marL="68580" marR="68580" marT="0" marB="0"/>
                </a:tc>
                <a:tc gridSpan="4">
                  <a:txBody>
                    <a:bodyPr/>
                    <a:lstStyle/>
                    <a:p>
                      <a:pPr algn="just"/>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ヘルプマークの認知度を向上させ、共生社会の実現を進めるとともに、来阪した訪日外国人がヘルプマークをつけることによって実際に車内で席を譲ってもらったり、困っているときに声をかけてもらったりすることで、大阪府のイメージが向上している。</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来阪外国人向けヘルプマークを１万部作成・万博会場等</a:t>
                      </a:r>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23</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カ所で配布</a:t>
                      </a:r>
                    </a:p>
                  </a:txBody>
                  <a:tcPr marL="68580" marR="68580" marT="0" marB="0"/>
                </a:tc>
                <a:tc hMerge="1">
                  <a:txBody>
                    <a:bodyPr/>
                    <a:lstStyle/>
                    <a:p>
                      <a:pPr algn="just"/>
                      <a:endParaRPr lang="en-US" sz="1200" kern="100" dirty="0">
                        <a:effectLst/>
                        <a:latin typeface="UD デジタル 教科書体 NK-R" panose="02020400000000000000" pitchFamily="18" charset="-128"/>
                        <a:ea typeface="UD デジタル 教科書体 NK-R" panose="02020400000000000000" pitchFamily="18" charset="-128"/>
                      </a:endParaRPr>
                    </a:p>
                  </a:txBody>
                  <a:tcPr marL="68580" marR="68580" marT="0" marB="0"/>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688397747"/>
                  </a:ext>
                </a:extLst>
              </a:tr>
            </a:tbl>
          </a:graphicData>
        </a:graphic>
      </p:graphicFrame>
      <p:sp>
        <p:nvSpPr>
          <p:cNvPr id="4" name="スライド番号プレースホルダー 3">
            <a:extLst>
              <a:ext uri="{FF2B5EF4-FFF2-40B4-BE49-F238E27FC236}">
                <a16:creationId xmlns:a16="http://schemas.microsoft.com/office/drawing/2014/main" id="{C57D3D51-2EC4-CCF3-0B2D-2EF7F4B17411}"/>
              </a:ext>
            </a:extLst>
          </p:cNvPr>
          <p:cNvSpPr>
            <a:spLocks noGrp="1"/>
          </p:cNvSpPr>
          <p:nvPr>
            <p:ph type="sldNum" sz="quarter" idx="12"/>
          </p:nvPr>
        </p:nvSpPr>
        <p:spPr>
          <a:xfrm>
            <a:off x="7086600" y="6492874"/>
            <a:ext cx="2057400" cy="365125"/>
          </a:xfrm>
        </p:spPr>
        <p:txBody>
          <a:bodyPr/>
          <a:lstStyle/>
          <a:p>
            <a:fld id="{5B6D33FB-D081-4684-B9FB-6F6AA6895BAF}" type="slidenum">
              <a:rPr kumimoji="1" lang="ja-JP" altLang="en-US" smtClean="0"/>
              <a:t>8</a:t>
            </a:fld>
            <a:endParaRPr kumimoji="1" lang="ja-JP" altLang="en-US" dirty="0"/>
          </a:p>
        </p:txBody>
      </p:sp>
    </p:spTree>
    <p:extLst>
      <p:ext uri="{BB962C8B-B14F-4D97-AF65-F5344CB8AC3E}">
        <p14:creationId xmlns:p14="http://schemas.microsoft.com/office/powerpoint/2010/main" val="22768258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B8369B9C-1088-4B12-9C29-54F3CC4C88BC}"/>
              </a:ext>
            </a:extLst>
          </p:cNvPr>
          <p:cNvGraphicFramePr>
            <a:graphicFrameLocks noGrp="1"/>
          </p:cNvGraphicFramePr>
          <p:nvPr>
            <p:extLst>
              <p:ext uri="{D42A27DB-BD31-4B8C-83A1-F6EECF244321}">
                <p14:modId xmlns:p14="http://schemas.microsoft.com/office/powerpoint/2010/main" val="3130794588"/>
              </p:ext>
            </p:extLst>
          </p:nvPr>
        </p:nvGraphicFramePr>
        <p:xfrm>
          <a:off x="68972" y="416642"/>
          <a:ext cx="9006056" cy="3270179"/>
        </p:xfrm>
        <a:graphic>
          <a:graphicData uri="http://schemas.openxmlformats.org/drawingml/2006/table">
            <a:tbl>
              <a:tblPr firstRow="1" firstCol="1" bandRow="1">
                <a:tableStyleId>{5940675A-B579-460E-94D1-54222C63F5DA}</a:tableStyleId>
              </a:tblPr>
              <a:tblGrid>
                <a:gridCol w="1154825">
                  <a:extLst>
                    <a:ext uri="{9D8B030D-6E8A-4147-A177-3AD203B41FA5}">
                      <a16:colId xmlns:a16="http://schemas.microsoft.com/office/drawing/2014/main" val="994074380"/>
                    </a:ext>
                  </a:extLst>
                </a:gridCol>
                <a:gridCol w="969579">
                  <a:extLst>
                    <a:ext uri="{9D8B030D-6E8A-4147-A177-3AD203B41FA5}">
                      <a16:colId xmlns:a16="http://schemas.microsoft.com/office/drawing/2014/main" val="1412453820"/>
                    </a:ext>
                  </a:extLst>
                </a:gridCol>
                <a:gridCol w="2853559">
                  <a:extLst>
                    <a:ext uri="{9D8B030D-6E8A-4147-A177-3AD203B41FA5}">
                      <a16:colId xmlns:a16="http://schemas.microsoft.com/office/drawing/2014/main" val="25360060"/>
                    </a:ext>
                  </a:extLst>
                </a:gridCol>
                <a:gridCol w="772510">
                  <a:extLst>
                    <a:ext uri="{9D8B030D-6E8A-4147-A177-3AD203B41FA5}">
                      <a16:colId xmlns:a16="http://schemas.microsoft.com/office/drawing/2014/main" val="712548091"/>
                    </a:ext>
                  </a:extLst>
                </a:gridCol>
                <a:gridCol w="3255583">
                  <a:extLst>
                    <a:ext uri="{9D8B030D-6E8A-4147-A177-3AD203B41FA5}">
                      <a16:colId xmlns:a16="http://schemas.microsoft.com/office/drawing/2014/main" val="3220240617"/>
                    </a:ext>
                  </a:extLst>
                </a:gridCol>
              </a:tblGrid>
              <a:tr h="692276">
                <a:tc>
                  <a:txBody>
                    <a:bodyPr/>
                    <a:lstStyle/>
                    <a:p>
                      <a:pPr marL="0" algn="l" defTabSz="685800" rtl="0" eaLnBrk="1" latinLnBrk="0" hangingPunct="1"/>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事業概要</a:t>
                      </a:r>
                    </a:p>
                  </a:txBody>
                  <a:tcPr marL="68580" marR="68580" marT="0" marB="0"/>
                </a:tc>
                <a:tc gridSpan="4">
                  <a:txBody>
                    <a:bodyPr/>
                    <a:lstStyle/>
                    <a:p>
                      <a:pPr marL="0" algn="l" defTabSz="685800" rtl="0" eaLnBrk="1" latinLnBrk="0" hangingPunct="1"/>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〇身体障がい者補助犬の周知・啓発</a:t>
                      </a:r>
                      <a:endParaRPr kumimoji="1"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拒否事例のあった対象店舗などに個別に連絡し、法律の趣旨を説明し、補助犬への理解を求めているほか、幅広く、啓発リーフレットやステッカーを配布するなど、法律の周知にも取り組む。また、府ホームぺージへの啓発動画掲載や、イベント開催時に積極的に補助犬と直接触れ合ってもらう機会を設けることにより補助犬の周知を図る。</a:t>
                      </a:r>
                      <a:endParaRPr kumimoji="1"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352452417"/>
                  </a:ext>
                </a:extLst>
              </a:tr>
              <a:tr h="692276">
                <a:tc>
                  <a:txBody>
                    <a:bodyPr/>
                    <a:lstStyle/>
                    <a:p>
                      <a:pPr marL="0" algn="l" defTabSz="685800" rtl="0" eaLnBrk="1" latinLnBrk="0" hangingPunct="1"/>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具体的な目標</a:t>
                      </a:r>
                    </a:p>
                  </a:txBody>
                  <a:tcPr marL="68580" marR="68580" marT="0" marB="0"/>
                </a:tc>
                <a:tc gridSpan="4">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〇</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万博開催時は、国内外から多くの補助犬ユーザーが来阪することが見込まれることから、これまでの周知・啓発に加えて、万博までを集中取組み期間として以下の取組みを行い、補助犬の入店拒否事例のない大阪をめざす。</a:t>
                      </a:r>
                    </a:p>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・府民への啓発機会の拡大</a:t>
                      </a:r>
                    </a:p>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・飲食店を対象に重点的に啓発を実施</a:t>
                      </a:r>
                    </a:p>
                  </a:txBody>
                  <a:tcPr marL="68580" marR="68580" marT="0" marB="0"/>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85333871"/>
                  </a:ext>
                </a:extLst>
              </a:tr>
              <a:tr h="186766">
                <a:tc rowSpan="2">
                  <a:txBody>
                    <a:bodyPr/>
                    <a:lstStyle/>
                    <a:p>
                      <a:pPr algn="l"/>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開催場所・時期</a:t>
                      </a:r>
                    </a:p>
                    <a:p>
                      <a:pPr algn="l"/>
                      <a:r>
                        <a:rPr 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rPr>
                        <a:t> </a:t>
                      </a:r>
                      <a:endPar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algn="just"/>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rPr>
                        <a:t>万博会場内</a:t>
                      </a:r>
                      <a:endPar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endParaRPr>
                    </a:p>
                  </a:txBody>
                  <a:tcPr marL="68580" marR="68580"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endParaRPr lang="ja-JP"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algn="just"/>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開催時期</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endParaRPr lang="ja-JP"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extLst>
                  <a:ext uri="{0D108BD9-81ED-4DB2-BD59-A6C34878D82A}">
                    <a16:rowId xmlns:a16="http://schemas.microsoft.com/office/drawing/2014/main" val="221434144"/>
                  </a:ext>
                </a:extLst>
              </a:tr>
              <a:tr h="186766">
                <a:tc vMerge="1">
                  <a:txBody>
                    <a:bodyPr/>
                    <a:lstStyle/>
                    <a:p>
                      <a:pPr algn="l"/>
                      <a:r>
                        <a:rPr lang="en-US" sz="1200" kern="100" dirty="0">
                          <a:effectLst/>
                          <a:latin typeface="UD デジタル 教科書体 NK-R" panose="02020400000000000000" pitchFamily="18" charset="-128"/>
                          <a:ea typeface="UD デジタル 教科書体 NK-R" panose="02020400000000000000" pitchFamily="18" charset="-128"/>
                        </a:rPr>
                        <a:t> </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algn="just"/>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万博会場外</a:t>
                      </a:r>
                      <a:endParaRPr 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大阪府の各種事業所、イベント等</a:t>
                      </a:r>
                      <a:endPar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開催時期</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万博終了まで</a:t>
                      </a:r>
                      <a:endParaRPr lang="ja-JP"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extLst>
                  <a:ext uri="{0D108BD9-81ED-4DB2-BD59-A6C34878D82A}">
                    <a16:rowId xmlns:a16="http://schemas.microsoft.com/office/drawing/2014/main" val="1348374927"/>
                  </a:ext>
                </a:extLst>
              </a:tr>
              <a:tr h="519207">
                <a:tc>
                  <a:txBody>
                    <a:bodyPr/>
                    <a:lstStyle/>
                    <a:p>
                      <a:pPr algn="l"/>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rPr>
                        <a:t>予算</a:t>
                      </a:r>
                      <a:endParaRPr 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gridSpan="4">
                  <a:txBody>
                    <a:bodyPr/>
                    <a:lstStyle/>
                    <a:p>
                      <a:pPr algn="just"/>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R5</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a:t>
                      </a:r>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2023</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）度　　　</a:t>
                      </a:r>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793,100</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円</a:t>
                      </a:r>
                      <a:endPar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R6</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年（２０２４）度　　　　　　　 ー千円</a:t>
                      </a:r>
                      <a:endPar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R7</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年（２０２５）度　　　　　　　 ー千円</a:t>
                      </a:r>
                    </a:p>
                  </a:txBody>
                  <a:tcPr marL="68580" marR="68580" marT="0" marB="0"/>
                </a:tc>
                <a:tc hMerge="1">
                  <a:txBody>
                    <a:bodyPr/>
                    <a:lstStyle/>
                    <a:p>
                      <a:pPr algn="just"/>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R5</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年度　</a:t>
                      </a:r>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15,213</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千円</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R6</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年度　</a:t>
                      </a:r>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24,068</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千円</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R7</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年度　　　　　　　　千円</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134742551"/>
                  </a:ext>
                </a:extLst>
              </a:tr>
              <a:tr h="346138">
                <a:tc>
                  <a:txBody>
                    <a:bodyPr/>
                    <a:lstStyle/>
                    <a:p>
                      <a:pPr algn="l"/>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rPr>
                        <a:t>体制</a:t>
                      </a:r>
                      <a:endParaRPr 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gridSpan="4">
                  <a:txBody>
                    <a:bodyPr/>
                    <a:lstStyle/>
                    <a:p>
                      <a:pPr algn="just"/>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rPr>
                        <a:t>※</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rPr>
                        <a:t>主担課は◎</a:t>
                      </a:r>
                      <a:endPar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endParaRPr>
                    </a:p>
                    <a:p>
                      <a:pPr algn="just"/>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◎障がい福祉室自立支援課</a:t>
                      </a:r>
                      <a:endPar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hMerge="1">
                  <a:txBody>
                    <a:bodyPr/>
                    <a:lstStyle/>
                    <a:p>
                      <a:pPr algn="just"/>
                      <a:r>
                        <a:rPr lang="ja-JP" sz="1200" kern="100" dirty="0">
                          <a:effectLst/>
                          <a:latin typeface="UD デジタル 教科書体 NK-R" panose="02020400000000000000" pitchFamily="18" charset="-128"/>
                          <a:ea typeface="UD デジタル 教科書体 NK-R" panose="02020400000000000000" pitchFamily="18" charset="-128"/>
                        </a:rPr>
                        <a:t>※主担課は◎</a:t>
                      </a:r>
                      <a:endParaRPr lang="en-US" altLang="ja-JP" sz="1200" kern="100" dirty="0">
                        <a:effectLst/>
                        <a:latin typeface="UD デジタル 教科書体 NK-R" panose="02020400000000000000" pitchFamily="18" charset="-128"/>
                        <a:ea typeface="UD デジタル 教科書体 NK-R" panose="02020400000000000000" pitchFamily="18" charset="-128"/>
                      </a:endParaRPr>
                    </a:p>
                    <a:p>
                      <a:pPr algn="just"/>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◎障がい福祉室自立支援課</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257182108"/>
                  </a:ext>
                </a:extLst>
              </a:tr>
              <a:tr h="519207">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万博後のあるべき姿</a:t>
                      </a:r>
                    </a:p>
                  </a:txBody>
                  <a:tcPr marL="68580" marR="68580" marT="0" marB="0"/>
                </a:tc>
                <a:tc gridSpan="4">
                  <a:txBody>
                    <a:bodyPr/>
                    <a:lstStyle/>
                    <a:p>
                      <a:pPr algn="just"/>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府内全域に補助犬の認知度を向上させる。</a:t>
                      </a:r>
                      <a:endPar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補助犬の入店拒否をなくす。</a:t>
                      </a:r>
                      <a:endPar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hMerge="1">
                  <a:txBody>
                    <a:bodyPr/>
                    <a:lstStyle/>
                    <a:p>
                      <a:pPr algn="just"/>
                      <a:endParaRPr lang="en-US" sz="1200" kern="100" dirty="0">
                        <a:effectLst/>
                        <a:latin typeface="UD デジタル 教科書体 NK-R" panose="02020400000000000000" pitchFamily="18" charset="-128"/>
                        <a:ea typeface="UD デジタル 教科書体 NK-R" panose="02020400000000000000" pitchFamily="18" charset="-128"/>
                      </a:endParaRPr>
                    </a:p>
                  </a:txBody>
                  <a:tcPr marL="68580" marR="68580" marT="0" marB="0"/>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688397747"/>
                  </a:ext>
                </a:extLst>
              </a:tr>
            </a:tbl>
          </a:graphicData>
        </a:graphic>
      </p:graphicFrame>
      <p:sp>
        <p:nvSpPr>
          <p:cNvPr id="5" name="タイトル 1">
            <a:extLst>
              <a:ext uri="{FF2B5EF4-FFF2-40B4-BE49-F238E27FC236}">
                <a16:creationId xmlns:a16="http://schemas.microsoft.com/office/drawing/2014/main" id="{89632777-648D-4E52-96D6-22F3506F150C}"/>
              </a:ext>
            </a:extLst>
          </p:cNvPr>
          <p:cNvSpPr txBox="1">
            <a:spLocks/>
          </p:cNvSpPr>
          <p:nvPr/>
        </p:nvSpPr>
        <p:spPr>
          <a:xfrm>
            <a:off x="0" y="0"/>
            <a:ext cx="9144000" cy="324465"/>
          </a:xfrm>
          <a:prstGeom prst="rect">
            <a:avLst/>
          </a:prstGeom>
          <a:solidFill>
            <a:srgbClr val="002060"/>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800" b="1" dirty="0">
                <a:solidFill>
                  <a:schemeClr val="bg1"/>
                </a:solidFill>
                <a:latin typeface="Meiryo UI" panose="020B0604030504040204" pitchFamily="50" charset="-128"/>
                <a:ea typeface="Meiryo UI" panose="020B0604030504040204" pitchFamily="50" charset="-128"/>
              </a:rPr>
              <a:t>個票</a:t>
            </a:r>
            <a:r>
              <a:rPr lang="en-US" altLang="ja-JP" sz="1800" b="1" dirty="0">
                <a:solidFill>
                  <a:schemeClr val="bg1"/>
                </a:solidFill>
                <a:latin typeface="Meiryo UI" panose="020B0604030504040204" pitchFamily="50" charset="-128"/>
                <a:ea typeface="Meiryo UI" panose="020B0604030504040204" pitchFamily="50" charset="-128"/>
              </a:rPr>
              <a:t>(2)</a:t>
            </a:r>
            <a:r>
              <a:rPr lang="ja-JP" altLang="en-US" sz="1800" b="1" dirty="0">
                <a:solidFill>
                  <a:schemeClr val="bg1"/>
                </a:solidFill>
                <a:latin typeface="Meiryo UI" panose="020B0604030504040204" pitchFamily="50" charset="-128"/>
                <a:ea typeface="Meiryo UI" panose="020B0604030504040204" pitchFamily="50" charset="-128"/>
              </a:rPr>
              <a:t>ー⑤（補助犬の認知度向上）　　　　　　　　　　　           　障がい福祉室自立支援課</a:t>
            </a:r>
            <a:endParaRPr lang="ja-JP" altLang="en-US" sz="1800" b="1" dirty="0">
              <a:solidFill>
                <a:schemeClr val="bg1"/>
              </a:solidFill>
              <a:latin typeface="UD デジタル 教科書体 NK-R" panose="02020400000000000000" pitchFamily="18" charset="-128"/>
              <a:ea typeface="UD デジタル 教科書体 NK-R" panose="02020400000000000000" pitchFamily="18" charset="-128"/>
            </a:endParaRPr>
          </a:p>
        </p:txBody>
      </p:sp>
      <p:sp>
        <p:nvSpPr>
          <p:cNvPr id="8" name="タイトル 1">
            <a:extLst>
              <a:ext uri="{FF2B5EF4-FFF2-40B4-BE49-F238E27FC236}">
                <a16:creationId xmlns:a16="http://schemas.microsoft.com/office/drawing/2014/main" id="{177D37FA-A48B-431A-98BD-4177D49B564B}"/>
              </a:ext>
            </a:extLst>
          </p:cNvPr>
          <p:cNvSpPr txBox="1">
            <a:spLocks/>
          </p:cNvSpPr>
          <p:nvPr/>
        </p:nvSpPr>
        <p:spPr>
          <a:xfrm>
            <a:off x="0" y="3778999"/>
            <a:ext cx="9144000" cy="409544"/>
          </a:xfrm>
          <a:prstGeom prst="rect">
            <a:avLst/>
          </a:prstGeom>
          <a:solidFill>
            <a:srgbClr val="002060"/>
          </a:solidFill>
        </p:spPr>
        <p:txBody>
          <a:bodyPr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800" b="1" dirty="0">
                <a:solidFill>
                  <a:schemeClr val="bg1"/>
                </a:solidFill>
                <a:latin typeface="Meiryo UI" panose="020B0604030504040204" pitchFamily="50" charset="-128"/>
                <a:ea typeface="Meiryo UI" panose="020B0604030504040204" pitchFamily="50" charset="-128"/>
              </a:rPr>
              <a:t>個票</a:t>
            </a:r>
            <a:r>
              <a:rPr lang="en-US" altLang="ja-JP" sz="1800" b="1" dirty="0">
                <a:solidFill>
                  <a:schemeClr val="bg1"/>
                </a:solidFill>
                <a:latin typeface="Meiryo UI" panose="020B0604030504040204" pitchFamily="50" charset="-128"/>
                <a:ea typeface="Meiryo UI" panose="020B0604030504040204" pitchFamily="50" charset="-128"/>
              </a:rPr>
              <a:t>(2)</a:t>
            </a:r>
            <a:r>
              <a:rPr lang="ja-JP" altLang="en-US" sz="1800" b="1" dirty="0">
                <a:solidFill>
                  <a:schemeClr val="bg1"/>
                </a:solidFill>
                <a:latin typeface="Meiryo UI" panose="020B0604030504040204" pitchFamily="50" charset="-128"/>
                <a:ea typeface="Meiryo UI" panose="020B0604030504040204" pitchFamily="50" charset="-128"/>
              </a:rPr>
              <a:t>ー⑥（ベビーカー（子ども・子育て世帯）外出応援事業）　　　</a:t>
            </a:r>
            <a:r>
              <a:rPr lang="en-US" altLang="ja-JP" sz="1800" b="1" dirty="0">
                <a:solidFill>
                  <a:schemeClr val="bg1"/>
                </a:solidFill>
                <a:latin typeface="Meiryo UI" panose="020B0604030504040204" pitchFamily="50" charset="-128"/>
                <a:ea typeface="Meiryo UI" panose="020B0604030504040204" pitchFamily="50" charset="-128"/>
              </a:rPr>
              <a:t>         </a:t>
            </a:r>
            <a:r>
              <a:rPr lang="ja-JP" altLang="en-US" sz="1800" b="1" dirty="0">
                <a:solidFill>
                  <a:schemeClr val="bg1"/>
                </a:solidFill>
                <a:latin typeface="Meiryo UI" panose="020B0604030504040204" pitchFamily="50" charset="-128"/>
                <a:ea typeface="Meiryo UI" panose="020B0604030504040204" pitchFamily="50" charset="-128"/>
              </a:rPr>
              <a:t>子ども青少年課</a:t>
            </a:r>
            <a:endParaRPr lang="ja-JP" altLang="en-US" sz="1800" b="1" dirty="0">
              <a:solidFill>
                <a:schemeClr val="bg1"/>
              </a:solidFill>
              <a:latin typeface="UD デジタル 教科書体 NK-R" panose="02020400000000000000" pitchFamily="18" charset="-128"/>
              <a:ea typeface="UD デジタル 教科書体 NK-R" panose="02020400000000000000" pitchFamily="18" charset="-128"/>
            </a:endParaRPr>
          </a:p>
        </p:txBody>
      </p:sp>
      <p:graphicFrame>
        <p:nvGraphicFramePr>
          <p:cNvPr id="9" name="表 8">
            <a:extLst>
              <a:ext uri="{FF2B5EF4-FFF2-40B4-BE49-F238E27FC236}">
                <a16:creationId xmlns:a16="http://schemas.microsoft.com/office/drawing/2014/main" id="{BFF5FA30-FB41-4992-A6D4-A02AEBC129AC}"/>
              </a:ext>
            </a:extLst>
          </p:cNvPr>
          <p:cNvGraphicFramePr>
            <a:graphicFrameLocks noGrp="1"/>
          </p:cNvGraphicFramePr>
          <p:nvPr>
            <p:extLst>
              <p:ext uri="{D42A27DB-BD31-4B8C-83A1-F6EECF244321}">
                <p14:modId xmlns:p14="http://schemas.microsoft.com/office/powerpoint/2010/main" val="2499596188"/>
              </p:ext>
            </p:extLst>
          </p:nvPr>
        </p:nvGraphicFramePr>
        <p:xfrm>
          <a:off x="68972" y="4261058"/>
          <a:ext cx="9006056" cy="2375717"/>
        </p:xfrm>
        <a:graphic>
          <a:graphicData uri="http://schemas.openxmlformats.org/drawingml/2006/table">
            <a:tbl>
              <a:tblPr firstRow="1" firstCol="1" bandRow="1">
                <a:tableStyleId>{5940675A-B579-460E-94D1-54222C63F5DA}</a:tableStyleId>
              </a:tblPr>
              <a:tblGrid>
                <a:gridCol w="1154825">
                  <a:extLst>
                    <a:ext uri="{9D8B030D-6E8A-4147-A177-3AD203B41FA5}">
                      <a16:colId xmlns:a16="http://schemas.microsoft.com/office/drawing/2014/main" val="994074380"/>
                    </a:ext>
                  </a:extLst>
                </a:gridCol>
                <a:gridCol w="969579">
                  <a:extLst>
                    <a:ext uri="{9D8B030D-6E8A-4147-A177-3AD203B41FA5}">
                      <a16:colId xmlns:a16="http://schemas.microsoft.com/office/drawing/2014/main" val="1412453820"/>
                    </a:ext>
                  </a:extLst>
                </a:gridCol>
                <a:gridCol w="2853559">
                  <a:extLst>
                    <a:ext uri="{9D8B030D-6E8A-4147-A177-3AD203B41FA5}">
                      <a16:colId xmlns:a16="http://schemas.microsoft.com/office/drawing/2014/main" val="25360060"/>
                    </a:ext>
                  </a:extLst>
                </a:gridCol>
                <a:gridCol w="772510">
                  <a:extLst>
                    <a:ext uri="{9D8B030D-6E8A-4147-A177-3AD203B41FA5}">
                      <a16:colId xmlns:a16="http://schemas.microsoft.com/office/drawing/2014/main" val="712548091"/>
                    </a:ext>
                  </a:extLst>
                </a:gridCol>
                <a:gridCol w="3255583">
                  <a:extLst>
                    <a:ext uri="{9D8B030D-6E8A-4147-A177-3AD203B41FA5}">
                      <a16:colId xmlns:a16="http://schemas.microsoft.com/office/drawing/2014/main" val="3220240617"/>
                    </a:ext>
                  </a:extLst>
                </a:gridCol>
              </a:tblGrid>
              <a:tr h="393533">
                <a:tc>
                  <a:txBody>
                    <a:bodyPr/>
                    <a:lstStyle/>
                    <a:p>
                      <a:pPr marL="0" algn="l" defTabSz="685800" rtl="0" eaLnBrk="1" latinLnBrk="0" hangingPunct="1"/>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事業概要</a:t>
                      </a:r>
                    </a:p>
                  </a:txBody>
                  <a:tcPr marL="68580" marR="68580" marT="0" marB="0"/>
                </a:tc>
                <a:tc gridSpan="4">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〇府内在住のみならず、万博を契機に国内外から大阪を訪れる、ベビーカーや小さな子ども連れの方等が移動・外出しやすい社会づくりのための機運醸成につながるよう広報・啓発活動を実施する。</a:t>
                      </a:r>
                      <a:endParaRPr kumimoji="1"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352452417"/>
                  </a:ext>
                </a:extLst>
              </a:tr>
              <a:tr h="195013">
                <a:tc>
                  <a:txBody>
                    <a:bodyPr/>
                    <a:lstStyle/>
                    <a:p>
                      <a:pPr marL="0" algn="l" defTabSz="685800" rtl="0" eaLnBrk="1" latinLnBrk="0" hangingPunct="1"/>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具体的な目標</a:t>
                      </a:r>
                    </a:p>
                  </a:txBody>
                  <a:tcPr marL="68580" marR="68580" marT="0" marB="0"/>
                </a:tc>
                <a:tc gridSpan="4">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〇子どもや子育て世帯が移動・外出しやすい社会づくりのための機運醸成</a:t>
                      </a:r>
                      <a:endParaRPr kumimoji="1"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85333871"/>
                  </a:ext>
                </a:extLst>
              </a:tr>
              <a:tr h="195013">
                <a:tc rowSpan="2">
                  <a:txBody>
                    <a:bodyPr/>
                    <a:lstStyle/>
                    <a:p>
                      <a:pPr algn="l"/>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開催場所・時期</a:t>
                      </a:r>
                    </a:p>
                    <a:p>
                      <a:pPr algn="l"/>
                      <a:r>
                        <a:rPr lang="en-US" sz="1200" kern="100" dirty="0">
                          <a:effectLst/>
                          <a:latin typeface="UD デジタル 教科書体 NK-R" panose="02020400000000000000" pitchFamily="18" charset="-128"/>
                          <a:ea typeface="UD デジタル 教科書体 NK-R" panose="02020400000000000000" pitchFamily="18" charset="-128"/>
                        </a:rPr>
                        <a:t> </a:t>
                      </a:r>
                      <a:endPar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algn="just"/>
                      <a:r>
                        <a:rPr lang="ja-JP" altLang="en-US" sz="1200" kern="100" dirty="0">
                          <a:effectLst/>
                          <a:latin typeface="UD デジタル 教科書体 NK-R" panose="02020400000000000000" pitchFamily="18" charset="-128"/>
                          <a:ea typeface="UD デジタル 教科書体 NK-R" panose="02020400000000000000" pitchFamily="18" charset="-128"/>
                        </a:rPr>
                        <a:t>万博会場内</a:t>
                      </a:r>
                      <a:endParaRPr lang="en-US" altLang="ja-JP" sz="1200" kern="100" dirty="0">
                        <a:effectLst/>
                        <a:latin typeface="UD デジタル 教科書体 NK-R" panose="02020400000000000000" pitchFamily="18" charset="-128"/>
                        <a:ea typeface="UD デジタル 教科書体 NK-R" panose="02020400000000000000" pitchFamily="18" charset="-128"/>
                      </a:endParaRPr>
                    </a:p>
                  </a:txBody>
                  <a:tcPr marL="68580" marR="68580"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ー</a:t>
                      </a:r>
                      <a:endParaRPr lang="ja-JP"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algn="just"/>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開催時期</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ー</a:t>
                      </a:r>
                      <a:endParaRPr lang="ja-JP"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extLst>
                  <a:ext uri="{0D108BD9-81ED-4DB2-BD59-A6C34878D82A}">
                    <a16:rowId xmlns:a16="http://schemas.microsoft.com/office/drawing/2014/main" val="221434144"/>
                  </a:ext>
                </a:extLst>
              </a:tr>
              <a:tr h="195013">
                <a:tc vMerge="1">
                  <a:txBody>
                    <a:bodyPr/>
                    <a:lstStyle/>
                    <a:p>
                      <a:pPr algn="l"/>
                      <a:r>
                        <a:rPr lang="en-US" sz="1200" kern="100" dirty="0">
                          <a:effectLst/>
                          <a:latin typeface="UD デジタル 教科書体 NK-R" panose="02020400000000000000" pitchFamily="18" charset="-128"/>
                          <a:ea typeface="UD デジタル 教科書体 NK-R" panose="02020400000000000000" pitchFamily="18" charset="-128"/>
                        </a:rPr>
                        <a:t> </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algn="just"/>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万博会場外</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大阪府内・公共交通機関等</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開催時期</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R6.</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７以降</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extLst>
                  <a:ext uri="{0D108BD9-81ED-4DB2-BD59-A6C34878D82A}">
                    <a16:rowId xmlns:a16="http://schemas.microsoft.com/office/drawing/2014/main" val="1348374927"/>
                  </a:ext>
                </a:extLst>
              </a:tr>
              <a:tr h="390025">
                <a:tc>
                  <a:txBody>
                    <a:bodyPr/>
                    <a:lstStyle/>
                    <a:p>
                      <a:pPr algn="l"/>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rPr>
                        <a:t>予算</a:t>
                      </a:r>
                      <a:endParaRPr 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gridSpan="4">
                  <a:txBody>
                    <a:bodyPr/>
                    <a:lstStyle/>
                    <a:p>
                      <a:pPr algn="just"/>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R6</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年（２０２４）度　　　</a:t>
                      </a:r>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25,840</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千円</a:t>
                      </a:r>
                      <a:endPar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en-US" altLang="ja-JP"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R7</a:t>
                      </a:r>
                      <a:r>
                        <a:rPr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年（２０２５）度     １９，９７０千円</a:t>
                      </a:r>
                    </a:p>
                  </a:txBody>
                  <a:tcPr marL="68580" marR="68580" marT="0" marB="0"/>
                </a:tc>
                <a:tc hMerge="1">
                  <a:txBody>
                    <a:bodyPr/>
                    <a:lstStyle/>
                    <a:p>
                      <a:pPr algn="just"/>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R5</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年度　</a:t>
                      </a:r>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15,213</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千円</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R6</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年度　</a:t>
                      </a:r>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24,068</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千円</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r>
                        <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R7</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年度　　　　　　　　千円</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134742551"/>
                  </a:ext>
                </a:extLst>
              </a:tr>
              <a:tr h="390025">
                <a:tc>
                  <a:txBody>
                    <a:bodyPr/>
                    <a:lstStyle/>
                    <a:p>
                      <a:pPr algn="l"/>
                      <a:r>
                        <a:rPr lang="en-US" sz="1200" kern="100" dirty="0">
                          <a:effectLst/>
                          <a:latin typeface="UD デジタル 教科書体 NK-R" panose="02020400000000000000" pitchFamily="18" charset="-128"/>
                          <a:ea typeface="UD デジタル 教科書体 NK-R" panose="02020400000000000000" pitchFamily="18" charset="-128"/>
                        </a:rPr>
                        <a:t> </a:t>
                      </a:r>
                      <a:r>
                        <a:rPr lang="ja-JP" altLang="en-US" sz="1200" kern="100" dirty="0">
                          <a:effectLst/>
                          <a:latin typeface="UD デジタル 教科書体 NK-R" panose="02020400000000000000" pitchFamily="18" charset="-128"/>
                          <a:ea typeface="UD デジタル 教科書体 NK-R" panose="02020400000000000000" pitchFamily="18" charset="-128"/>
                        </a:rPr>
                        <a:t>体制</a:t>
                      </a:r>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gridSpan="4">
                  <a:txBody>
                    <a:bodyPr/>
                    <a:lstStyle/>
                    <a:p>
                      <a:pPr algn="just"/>
                      <a:r>
                        <a:rPr lang="en-US" altLang="ja-JP" sz="1200" kern="100" dirty="0">
                          <a:effectLst/>
                          <a:latin typeface="UD デジタル 教科書体 NK-R" panose="02020400000000000000" pitchFamily="18" charset="-128"/>
                          <a:ea typeface="UD デジタル 教科書体 NK-R" panose="02020400000000000000" pitchFamily="18" charset="-128"/>
                        </a:rPr>
                        <a:t>※</a:t>
                      </a:r>
                      <a:r>
                        <a:rPr lang="ja-JP" altLang="en-US" sz="1200" kern="100" dirty="0">
                          <a:effectLst/>
                          <a:latin typeface="UD デジタル 教科書体 NK-R" panose="02020400000000000000" pitchFamily="18" charset="-128"/>
                          <a:ea typeface="UD デジタル 教科書体 NK-R" panose="02020400000000000000" pitchFamily="18" charset="-128"/>
                        </a:rPr>
                        <a:t>主担課は◎</a:t>
                      </a:r>
                      <a:endParaRPr lang="en-US" altLang="ja-JP" sz="1200" kern="100" dirty="0">
                        <a:effectLst/>
                        <a:latin typeface="UD デジタル 教科書体 NK-R" panose="02020400000000000000" pitchFamily="18" charset="-128"/>
                        <a:ea typeface="UD デジタル 教科書体 NK-R" panose="02020400000000000000" pitchFamily="18" charset="-128"/>
                      </a:endParaRPr>
                    </a:p>
                    <a:p>
                      <a:pPr algn="just"/>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◎子ども青少年課</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hMerge="1">
                  <a:txBody>
                    <a:bodyPr/>
                    <a:lstStyle/>
                    <a:p>
                      <a:pPr algn="just"/>
                      <a:r>
                        <a:rPr lang="ja-JP" sz="1200" kern="100" dirty="0">
                          <a:effectLst/>
                          <a:latin typeface="UD デジタル 教科書体 NK-R" panose="02020400000000000000" pitchFamily="18" charset="-128"/>
                          <a:ea typeface="UD デジタル 教科書体 NK-R" panose="02020400000000000000" pitchFamily="18" charset="-128"/>
                        </a:rPr>
                        <a:t>※主担課は◎</a:t>
                      </a:r>
                      <a:endParaRPr lang="en-US" altLang="ja-JP" sz="1200" kern="100" dirty="0">
                        <a:effectLst/>
                        <a:latin typeface="UD デジタル 教科書体 NK-R" panose="02020400000000000000" pitchFamily="18" charset="-128"/>
                        <a:ea typeface="UD デジタル 教科書体 NK-R" panose="02020400000000000000" pitchFamily="18" charset="-128"/>
                      </a:endParaRPr>
                    </a:p>
                    <a:p>
                      <a:pPr algn="just"/>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◎障がい福祉室自立支援課</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257182108"/>
                  </a:ext>
                </a:extLst>
              </a:tr>
              <a:tr h="617095">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mn-cs"/>
                        </a:rPr>
                        <a:t>万博後のあるべき姿</a:t>
                      </a:r>
                    </a:p>
                    <a:p>
                      <a:pPr algn="l"/>
                      <a:endParaRPr 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gridSpan="4">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府内在住のみならず、国内外から大阪を訪れる、</a:t>
                      </a:r>
                      <a:r>
                        <a:rPr kumimoji="1" lang="ja-JP" altLang="en-US" sz="12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ベビーカーや小さな子ども連れの方等が</a:t>
                      </a:r>
                      <a:r>
                        <a:rPr lang="ja-JP" altLang="en-US"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公共交通機関を安全・快適に利用できるようにすることで、子育てしやすいまち・大阪を実現する。</a:t>
                      </a:r>
                      <a:endParaRPr lang="en-US" altLang="ja-JP" sz="12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8580" marR="68580" marT="0" marB="0"/>
                </a:tc>
                <a:tc hMerge="1">
                  <a:txBody>
                    <a:bodyPr/>
                    <a:lstStyle/>
                    <a:p>
                      <a:pPr algn="just"/>
                      <a:endParaRPr lang="en-US" sz="1200" kern="100" dirty="0">
                        <a:effectLst/>
                        <a:latin typeface="UD デジタル 教科書体 NK-R" panose="02020400000000000000" pitchFamily="18" charset="-128"/>
                        <a:ea typeface="UD デジタル 教科書体 NK-R" panose="02020400000000000000" pitchFamily="18" charset="-128"/>
                      </a:endParaRPr>
                    </a:p>
                  </a:txBody>
                  <a:tcPr marL="68580" marR="68580" marT="0" marB="0"/>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688397747"/>
                  </a:ext>
                </a:extLst>
              </a:tr>
            </a:tbl>
          </a:graphicData>
        </a:graphic>
      </p:graphicFrame>
      <p:sp>
        <p:nvSpPr>
          <p:cNvPr id="4" name="スライド番号プレースホルダー 3">
            <a:extLst>
              <a:ext uri="{FF2B5EF4-FFF2-40B4-BE49-F238E27FC236}">
                <a16:creationId xmlns:a16="http://schemas.microsoft.com/office/drawing/2014/main" id="{1862B445-08FB-3520-E9BE-9C81AEC74349}"/>
              </a:ext>
            </a:extLst>
          </p:cNvPr>
          <p:cNvSpPr>
            <a:spLocks noGrp="1"/>
          </p:cNvSpPr>
          <p:nvPr>
            <p:ph type="sldNum" sz="quarter" idx="12"/>
          </p:nvPr>
        </p:nvSpPr>
        <p:spPr>
          <a:xfrm>
            <a:off x="7086600" y="6492874"/>
            <a:ext cx="2057400" cy="365125"/>
          </a:xfrm>
        </p:spPr>
        <p:txBody>
          <a:bodyPr/>
          <a:lstStyle/>
          <a:p>
            <a:fld id="{5B6D33FB-D081-4684-B9FB-6F6AA6895BAF}" type="slidenum">
              <a:rPr kumimoji="1" lang="ja-JP" altLang="en-US" smtClean="0"/>
              <a:t>9</a:t>
            </a:fld>
            <a:endParaRPr kumimoji="1" lang="ja-JP" altLang="en-US" dirty="0"/>
          </a:p>
        </p:txBody>
      </p:sp>
    </p:spTree>
    <p:extLst>
      <p:ext uri="{BB962C8B-B14F-4D97-AF65-F5344CB8AC3E}">
        <p14:creationId xmlns:p14="http://schemas.microsoft.com/office/powerpoint/2010/main" val="705756667"/>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0</TotalTime>
  <Words>4213</Words>
  <Application>Microsoft Office PowerPoint</Application>
  <PresentationFormat>画面に合わせる (4:3)</PresentationFormat>
  <Paragraphs>365</Paragraphs>
  <Slides>12</Slides>
  <Notes>0</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12</vt:i4>
      </vt:variant>
    </vt:vector>
  </HeadingPairs>
  <TitlesOfParts>
    <vt:vector size="22" baseType="lpstr">
      <vt:lpstr>BIZ UDPゴシック</vt:lpstr>
      <vt:lpstr>HGP創英角ｺﾞｼｯｸUB</vt:lpstr>
      <vt:lpstr>Meiryo UI</vt:lpstr>
      <vt:lpstr>UD デジタル 教科書体 NK-R</vt:lpstr>
      <vt:lpstr>游ゴシック</vt:lpstr>
      <vt:lpstr>游ゴシック Light</vt:lpstr>
      <vt:lpstr>游明朝</vt:lpstr>
      <vt:lpstr>Arial</vt:lpstr>
      <vt:lpstr>Wingdings</vt:lpstr>
      <vt:lpstr>Office テーマ</vt:lpstr>
      <vt:lpstr>福祉部 大阪・関西万博アクションプラン （最終版）</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2026-07-28T07:04:37Z</dcterms:created>
  <dcterms:modified xsi:type="dcterms:W3CDTF">2026-09-03T06:53:10Z</dcterms:modified>
</cp:coreProperties>
</file>