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603" r:id="rId2"/>
    <p:sldId id="2590" r:id="rId3"/>
    <p:sldId id="257" r:id="rId4"/>
    <p:sldId id="266" r:id="rId5"/>
    <p:sldId id="267" r:id="rId6"/>
    <p:sldId id="268" r:id="rId7"/>
    <p:sldId id="2588" r:id="rId8"/>
    <p:sldId id="2602" r:id="rId9"/>
    <p:sldId id="2586" r:id="rId10"/>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8" autoAdjust="0"/>
    <p:restoredTop sz="94660"/>
  </p:normalViewPr>
  <p:slideViewPr>
    <p:cSldViewPr snapToGrid="0">
      <p:cViewPr varScale="1">
        <p:scale>
          <a:sx n="59" d="100"/>
          <a:sy n="59" d="100"/>
        </p:scale>
        <p:origin x="9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ltLang="en-US" sz="1050"/>
              <a:t>大阪府の障がい福祉サービス等予算の推移（単位：億円）</a:t>
            </a:r>
            <a:endParaRPr lang="ja-JP" sz="105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366600175543512"/>
          <c:y val="9.4946048878657097E-2"/>
          <c:w val="0.799071741032371"/>
          <c:h val="0.7013732137649461"/>
        </c:manualLayout>
      </c:layout>
      <c:bar3DChart>
        <c:barDir val="col"/>
        <c:grouping val="stacked"/>
        <c:varyColors val="0"/>
        <c:ser>
          <c:idx val="0"/>
          <c:order val="0"/>
          <c:spPr>
            <a:solidFill>
              <a:srgbClr val="92D050"/>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 (2)'!$C$26:$P$26</c:f>
              <c:numCache>
                <c:formatCode>#,##0_);[Red]\(#,##0\)</c:formatCode>
                <c:ptCount val="14"/>
                <c:pt idx="0">
                  <c:v>326</c:v>
                </c:pt>
                <c:pt idx="1">
                  <c:v>347</c:v>
                </c:pt>
                <c:pt idx="2">
                  <c:v>366</c:v>
                </c:pt>
                <c:pt idx="3">
                  <c:v>399</c:v>
                </c:pt>
                <c:pt idx="4">
                  <c:v>426.17971999999997</c:v>
                </c:pt>
                <c:pt idx="5">
                  <c:v>468.50065000000001</c:v>
                </c:pt>
                <c:pt idx="6">
                  <c:v>503.84215999999998</c:v>
                </c:pt>
                <c:pt idx="7">
                  <c:v>550.33603000000005</c:v>
                </c:pt>
                <c:pt idx="8">
                  <c:v>596.67065000000002</c:v>
                </c:pt>
                <c:pt idx="9">
                  <c:v>641.77747999999997</c:v>
                </c:pt>
                <c:pt idx="10">
                  <c:v>719.48477000000003</c:v>
                </c:pt>
                <c:pt idx="11">
                  <c:v>787.23833000000002</c:v>
                </c:pt>
                <c:pt idx="12">
                  <c:v>937.09087999999997</c:v>
                </c:pt>
                <c:pt idx="13">
                  <c:v>1102</c:v>
                </c:pt>
              </c:numCache>
            </c:numRef>
          </c:val>
          <c:extLst>
            <c:ext xmlns:c15="http://schemas.microsoft.com/office/drawing/2012/chart" uri="{02D57815-91ED-43cb-92C2-25804820EDAC}">
              <c15:filteredSeriesTitle>
                <c15:tx>
                  <c:strRef>
                    <c:extLst>
                      <c:ext uri="{02D57815-91ED-43cb-92C2-25804820EDAC}">
                        <c15:formulaRef>
                          <c15:sqref>'Sheet1 (2)'!$B$26</c15:sqref>
                        </c15:formulaRef>
                      </c:ext>
                    </c:extLst>
                    <c:strCache>
                      <c:ptCount val="1"/>
                      <c:pt idx="0">
                        <c:v>自立支援給付費</c:v>
                      </c:pt>
                    </c:strCache>
                  </c:strRef>
                </c15:tx>
              </c15:filteredSeriesTitle>
            </c:ext>
            <c:ext xmlns:c15="http://schemas.microsoft.com/office/drawing/2012/chart" uri="{02D57815-91ED-43cb-92C2-25804820EDAC}">
              <c15:filteredCategoryTitle>
                <c15:cat>
                  <c:strRef>
                    <c:extLst>
                      <c:ext uri="{02D57815-91ED-43cb-92C2-25804820EDAC}">
                        <c15:formulaRef>
                          <c15:sqref>'Sheet1 (2)'!$C$25:$P$25</c15:sqref>
                        </c15:formulaRef>
                      </c:ext>
                    </c:extLst>
                    <c:strCache>
                      <c:ptCount val="14"/>
                      <c:pt idx="0">
                        <c:v>H25</c:v>
                      </c:pt>
                      <c:pt idx="1">
                        <c:v>H26</c:v>
                      </c:pt>
                      <c:pt idx="2">
                        <c:v>H27</c:v>
                      </c:pt>
                      <c:pt idx="3">
                        <c:v>H28</c:v>
                      </c:pt>
                      <c:pt idx="4">
                        <c:v>H29</c:v>
                      </c:pt>
                      <c:pt idx="5">
                        <c:v>H30</c:v>
                      </c:pt>
                      <c:pt idx="6">
                        <c:v>H31</c:v>
                      </c:pt>
                      <c:pt idx="7">
                        <c:v>R2</c:v>
                      </c:pt>
                      <c:pt idx="8">
                        <c:v>R3</c:v>
                      </c:pt>
                      <c:pt idx="9">
                        <c:v>R4</c:v>
                      </c:pt>
                      <c:pt idx="10">
                        <c:v>R5</c:v>
                      </c:pt>
                      <c:pt idx="11">
                        <c:v>R6</c:v>
                      </c:pt>
                      <c:pt idx="12">
                        <c:v>R7</c:v>
                      </c:pt>
                      <c:pt idx="13">
                        <c:v>R8</c:v>
                      </c:pt>
                    </c:strCache>
                  </c:strRef>
                </c15:cat>
              </c15:filteredCategoryTitle>
            </c:ext>
            <c:ext xmlns:c16="http://schemas.microsoft.com/office/drawing/2014/chart" uri="{C3380CC4-5D6E-409C-BE32-E72D297353CC}">
              <c16:uniqueId val="{00000000-2901-4E75-B2B2-A1CF4767A0F7}"/>
            </c:ext>
          </c:extLst>
        </c:ser>
        <c:ser>
          <c:idx val="1"/>
          <c:order val="1"/>
          <c:spPr>
            <a:solidFill>
              <a:srgbClr val="FFC000"/>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 (2)'!$C$27:$P$27</c:f>
              <c:numCache>
                <c:formatCode>#,##0_);[Red]\(#,##0\)</c:formatCode>
                <c:ptCount val="14"/>
                <c:pt idx="0">
                  <c:v>36</c:v>
                </c:pt>
                <c:pt idx="1">
                  <c:v>47</c:v>
                </c:pt>
                <c:pt idx="2">
                  <c:v>64</c:v>
                </c:pt>
                <c:pt idx="3">
                  <c:v>77</c:v>
                </c:pt>
                <c:pt idx="4">
                  <c:v>86</c:v>
                </c:pt>
                <c:pt idx="5">
                  <c:v>108</c:v>
                </c:pt>
                <c:pt idx="6">
                  <c:v>124</c:v>
                </c:pt>
                <c:pt idx="7">
                  <c:v>153.97425999999999</c:v>
                </c:pt>
                <c:pt idx="8">
                  <c:v>174.4374</c:v>
                </c:pt>
                <c:pt idx="9">
                  <c:v>175.13245000000001</c:v>
                </c:pt>
                <c:pt idx="10">
                  <c:v>206.39475999999999</c:v>
                </c:pt>
                <c:pt idx="11">
                  <c:v>218.41308000000001</c:v>
                </c:pt>
                <c:pt idx="12">
                  <c:v>280.51098000000002</c:v>
                </c:pt>
                <c:pt idx="13">
                  <c:v>296</c:v>
                </c:pt>
              </c:numCache>
            </c:numRef>
          </c:val>
          <c:extLst>
            <c:ext xmlns:c15="http://schemas.microsoft.com/office/drawing/2012/chart" uri="{02D57815-91ED-43cb-92C2-25804820EDAC}">
              <c15:filteredSeriesTitle>
                <c15:tx>
                  <c:strRef>
                    <c:extLst>
                      <c:ext uri="{02D57815-91ED-43cb-92C2-25804820EDAC}">
                        <c15:formulaRef>
                          <c15:sqref>'Sheet1 (2)'!$B$27</c15:sqref>
                        </c15:formulaRef>
                      </c:ext>
                    </c:extLst>
                    <c:strCache>
                      <c:ptCount val="1"/>
                      <c:pt idx="0">
                        <c:v>障がい児給付費・措置費等</c:v>
                      </c:pt>
                    </c:strCache>
                  </c:strRef>
                </c15:tx>
              </c15:filteredSeriesTitle>
            </c:ext>
            <c:ext xmlns:c15="http://schemas.microsoft.com/office/drawing/2012/chart" uri="{02D57815-91ED-43cb-92C2-25804820EDAC}">
              <c15:filteredCategoryTitle>
                <c15:cat>
                  <c:strRef>
                    <c:extLst>
                      <c:ext uri="{02D57815-91ED-43cb-92C2-25804820EDAC}">
                        <c15:formulaRef>
                          <c15:sqref>'Sheet1 (2)'!$C$25:$P$25</c15:sqref>
                        </c15:formulaRef>
                      </c:ext>
                    </c:extLst>
                    <c:strCache>
                      <c:ptCount val="14"/>
                      <c:pt idx="0">
                        <c:v>H25</c:v>
                      </c:pt>
                      <c:pt idx="1">
                        <c:v>H26</c:v>
                      </c:pt>
                      <c:pt idx="2">
                        <c:v>H27</c:v>
                      </c:pt>
                      <c:pt idx="3">
                        <c:v>H28</c:v>
                      </c:pt>
                      <c:pt idx="4">
                        <c:v>H29</c:v>
                      </c:pt>
                      <c:pt idx="5">
                        <c:v>H30</c:v>
                      </c:pt>
                      <c:pt idx="6">
                        <c:v>H31</c:v>
                      </c:pt>
                      <c:pt idx="7">
                        <c:v>R2</c:v>
                      </c:pt>
                      <c:pt idx="8">
                        <c:v>R3</c:v>
                      </c:pt>
                      <c:pt idx="9">
                        <c:v>R4</c:v>
                      </c:pt>
                      <c:pt idx="10">
                        <c:v>R5</c:v>
                      </c:pt>
                      <c:pt idx="11">
                        <c:v>R6</c:v>
                      </c:pt>
                      <c:pt idx="12">
                        <c:v>R7</c:v>
                      </c:pt>
                      <c:pt idx="13">
                        <c:v>R8</c:v>
                      </c:pt>
                    </c:strCache>
                  </c:strRef>
                </c15:cat>
              </c15:filteredCategoryTitle>
            </c:ext>
            <c:ext xmlns:c16="http://schemas.microsoft.com/office/drawing/2014/chart" uri="{C3380CC4-5D6E-409C-BE32-E72D297353CC}">
              <c16:uniqueId val="{00000001-2901-4E75-B2B2-A1CF4767A0F7}"/>
            </c:ext>
          </c:extLst>
        </c:ser>
        <c:dLbls>
          <c:showLegendKey val="0"/>
          <c:showVal val="1"/>
          <c:showCatName val="0"/>
          <c:showSerName val="0"/>
          <c:showPercent val="0"/>
          <c:showBubbleSize val="0"/>
        </c:dLbls>
        <c:gapWidth val="150"/>
        <c:shape val="box"/>
        <c:axId val="2117159791"/>
        <c:axId val="2117160623"/>
        <c:axId val="0"/>
      </c:bar3DChart>
      <c:catAx>
        <c:axId val="2117159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117160623"/>
        <c:crosses val="autoZero"/>
        <c:auto val="1"/>
        <c:lblAlgn val="ctr"/>
        <c:lblOffset val="100"/>
        <c:noMultiLvlLbl val="0"/>
      </c:catAx>
      <c:valAx>
        <c:axId val="2117160623"/>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1171597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noFill/>
    <a:ln>
      <a:solidFill>
        <a:schemeClr val="tx1"/>
      </a:solid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t>障がい福祉サービス利用者数（月平均）</a:t>
            </a: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barChart>
        <c:barDir val="col"/>
        <c:grouping val="clustered"/>
        <c:varyColors val="0"/>
        <c:ser>
          <c:idx val="0"/>
          <c:order val="0"/>
          <c:spPr>
            <a:solidFill>
              <a:srgbClr val="92D050"/>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[1]Sheet1!$C$4:$I$4</c:f>
              <c:numCache>
                <c:formatCode>General</c:formatCode>
                <c:ptCount val="7"/>
                <c:pt idx="0">
                  <c:v>105040</c:v>
                </c:pt>
                <c:pt idx="1">
                  <c:v>107911</c:v>
                </c:pt>
                <c:pt idx="2">
                  <c:v>114994</c:v>
                </c:pt>
                <c:pt idx="3">
                  <c:v>123178</c:v>
                </c:pt>
                <c:pt idx="4">
                  <c:v>133899</c:v>
                </c:pt>
                <c:pt idx="5">
                  <c:v>144986</c:v>
                </c:pt>
                <c:pt idx="6">
                  <c:v>158444</c:v>
                </c:pt>
              </c:numCache>
            </c:numRef>
          </c:val>
          <c:extLst>
            <c:ext xmlns:c16="http://schemas.microsoft.com/office/drawing/2014/chart" uri="{C3380CC4-5D6E-409C-BE32-E72D297353CC}">
              <c16:uniqueId val="{00000000-F965-4C3D-AFE1-00614A2FBDB4}"/>
            </c:ext>
          </c:extLst>
        </c:ser>
        <c:dLbls>
          <c:showLegendKey val="0"/>
          <c:showVal val="0"/>
          <c:showCatName val="0"/>
          <c:showSerName val="0"/>
          <c:showPercent val="0"/>
          <c:showBubbleSize val="0"/>
        </c:dLbls>
        <c:gapWidth val="219"/>
        <c:axId val="1885949695"/>
        <c:axId val="1885950943"/>
      </c:barChart>
      <c:catAx>
        <c:axId val="1885949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885950943"/>
        <c:crosses val="autoZero"/>
        <c:auto val="1"/>
        <c:lblAlgn val="ctr"/>
        <c:lblOffset val="100"/>
        <c:noMultiLvlLbl val="0"/>
      </c:catAx>
      <c:valAx>
        <c:axId val="18859509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885949695"/>
        <c:crosses val="autoZero"/>
        <c:crossBetween val="between"/>
        <c:minorUnit val="50000"/>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t>障がい児</a:t>
            </a:r>
            <a:r>
              <a:rPr lang="ja-JP" altLang="en-US"/>
              <a:t>サービス</a:t>
            </a:r>
            <a:r>
              <a:rPr lang="ja-JP"/>
              <a:t>利用者数（月平均）</a:t>
            </a: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barChart>
        <c:barDir val="col"/>
        <c:grouping val="clustered"/>
        <c:varyColors val="0"/>
        <c:ser>
          <c:idx val="0"/>
          <c:order val="0"/>
          <c:spPr>
            <a:solidFill>
              <a:srgbClr val="FFC000"/>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[1]Sheet1!$C$3:$I$3</c:f>
              <c:numCache>
                <c:formatCode>General</c:formatCode>
                <c:ptCount val="7"/>
                <c:pt idx="0">
                  <c:v>28531</c:v>
                </c:pt>
                <c:pt idx="1">
                  <c:v>30602</c:v>
                </c:pt>
                <c:pt idx="2">
                  <c:v>35031</c:v>
                </c:pt>
                <c:pt idx="3">
                  <c:v>39951</c:v>
                </c:pt>
                <c:pt idx="4">
                  <c:v>45325</c:v>
                </c:pt>
                <c:pt idx="5">
                  <c:v>49980</c:v>
                </c:pt>
                <c:pt idx="6">
                  <c:v>55425</c:v>
                </c:pt>
              </c:numCache>
            </c:numRef>
          </c:val>
          <c:extLst>
            <c:ext xmlns:c16="http://schemas.microsoft.com/office/drawing/2014/chart" uri="{C3380CC4-5D6E-409C-BE32-E72D297353CC}">
              <c16:uniqueId val="{00000000-B731-44AF-94CD-226B0F096BED}"/>
            </c:ext>
          </c:extLst>
        </c:ser>
        <c:dLbls>
          <c:showLegendKey val="0"/>
          <c:showVal val="0"/>
          <c:showCatName val="0"/>
          <c:showSerName val="0"/>
          <c:showPercent val="0"/>
          <c:showBubbleSize val="0"/>
        </c:dLbls>
        <c:gapWidth val="219"/>
        <c:overlap val="-27"/>
        <c:axId val="2117110703"/>
        <c:axId val="2117111951"/>
      </c:barChart>
      <c:catAx>
        <c:axId val="2117110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117111951"/>
        <c:crosses val="autoZero"/>
        <c:auto val="1"/>
        <c:lblAlgn val="ctr"/>
        <c:lblOffset val="100"/>
        <c:noMultiLvlLbl val="0"/>
      </c:catAx>
      <c:valAx>
        <c:axId val="21171119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117110703"/>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Text" lastClr="000000"/>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t>障がい福祉サービス一人当たり費用額</a:t>
            </a:r>
            <a:r>
              <a:rPr lang="ja-JP" altLang="en-US"/>
              <a:t>（月額）</a:t>
            </a:r>
            <a:endParaRPr lang="en-US"/>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en-US"/>
        </a:p>
      </c:txPr>
    </c:title>
    <c:autoTitleDeleted val="0"/>
    <c:plotArea>
      <c:layout/>
      <c:barChart>
        <c:barDir val="col"/>
        <c:grouping val="clustered"/>
        <c:varyColors val="0"/>
        <c:ser>
          <c:idx val="0"/>
          <c:order val="0"/>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'Sheet5 (2)'!$D$3:$H$3</c:f>
              <c:numCache>
                <c:formatCode>#,##0_);[Red]\(#,##0\)</c:formatCode>
                <c:ptCount val="5"/>
                <c:pt idx="0">
                  <c:v>168399.3301507986</c:v>
                </c:pt>
                <c:pt idx="1">
                  <c:v>171130.3820668004</c:v>
                </c:pt>
                <c:pt idx="2">
                  <c:v>176643.41278420546</c:v>
                </c:pt>
                <c:pt idx="3">
                  <c:v>189703.78359694293</c:v>
                </c:pt>
                <c:pt idx="4">
                  <c:v>203990.67662021823</c:v>
                </c:pt>
              </c:numCache>
            </c:numRef>
          </c:val>
          <c:extLst>
            <c:ext xmlns:c16="http://schemas.microsoft.com/office/drawing/2014/chart" uri="{C3380CC4-5D6E-409C-BE32-E72D297353CC}">
              <c16:uniqueId val="{00000000-F6EC-4EF1-96AA-7437ED4168AD}"/>
            </c:ext>
          </c:extLst>
        </c:ser>
        <c:dLbls>
          <c:showLegendKey val="0"/>
          <c:showVal val="0"/>
          <c:showCatName val="0"/>
          <c:showSerName val="0"/>
          <c:showPercent val="0"/>
          <c:showBubbleSize val="0"/>
        </c:dLbls>
        <c:gapWidth val="219"/>
        <c:overlap val="-27"/>
        <c:axId val="339354191"/>
        <c:axId val="339353359"/>
      </c:barChart>
      <c:catAx>
        <c:axId val="33935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39353359"/>
        <c:crosses val="autoZero"/>
        <c:auto val="1"/>
        <c:lblAlgn val="ctr"/>
        <c:lblOffset val="100"/>
        <c:noMultiLvlLbl val="0"/>
      </c:catAx>
      <c:valAx>
        <c:axId val="339353359"/>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39354191"/>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Text" lastClr="000000"/>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ltLang="en-US" dirty="0"/>
              <a:t>障がい児サービス一人当たり費用額（月額）</a:t>
            </a:r>
            <a:endParaRPr lang="en-US" altLang="ja-JP" dirty="0"/>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en-US" altLang="ja-JP"/>
        </a:p>
      </c:txPr>
    </c:title>
    <c:autoTitleDeleted val="0"/>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'Sheet5 (2)'!$D$5:$H$5</c:f>
              <c:numCache>
                <c:formatCode>#,##0_);[Red]\(#,##0\)</c:formatCode>
                <c:ptCount val="5"/>
                <c:pt idx="0">
                  <c:v>130657.71829622459</c:v>
                </c:pt>
                <c:pt idx="1">
                  <c:v>136242.58648001979</c:v>
                </c:pt>
                <c:pt idx="2">
                  <c:v>138477.4955382109</c:v>
                </c:pt>
                <c:pt idx="3">
                  <c:v>145293.97191011236</c:v>
                </c:pt>
                <c:pt idx="4">
                  <c:v>150276.89049725502</c:v>
                </c:pt>
              </c:numCache>
            </c:numRef>
          </c:val>
          <c:extLst>
            <c:ext xmlns:c16="http://schemas.microsoft.com/office/drawing/2014/chart" uri="{C3380CC4-5D6E-409C-BE32-E72D297353CC}">
              <c16:uniqueId val="{00000000-CC89-422C-BF8F-B7F9FEB452BD}"/>
            </c:ext>
          </c:extLst>
        </c:ser>
        <c:dLbls>
          <c:showLegendKey val="0"/>
          <c:showVal val="0"/>
          <c:showCatName val="0"/>
          <c:showSerName val="0"/>
          <c:showPercent val="0"/>
          <c:showBubbleSize val="0"/>
        </c:dLbls>
        <c:gapWidth val="219"/>
        <c:overlap val="-27"/>
        <c:axId val="1150649375"/>
        <c:axId val="1150639807"/>
      </c:barChart>
      <c:catAx>
        <c:axId val="1150649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50639807"/>
        <c:crosses val="autoZero"/>
        <c:auto val="1"/>
        <c:lblAlgn val="ctr"/>
        <c:lblOffset val="100"/>
        <c:noMultiLvlLbl val="0"/>
      </c:catAx>
      <c:valAx>
        <c:axId val="115063980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50649375"/>
        <c:crosses val="autoZero"/>
        <c:crossBetween val="between"/>
        <c:majorUnit val="50000"/>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6350">
              <a:solidFill>
                <a:schemeClr val="tx1"/>
              </a:solidFill>
            </a:ln>
          </c:spPr>
          <c:dPt>
            <c:idx val="0"/>
            <c:bubble3D val="0"/>
            <c:spPr>
              <a:solidFill>
                <a:schemeClr val="accent1"/>
              </a:solidFill>
              <a:ln w="6350">
                <a:solidFill>
                  <a:schemeClr val="tx1"/>
                </a:solidFill>
              </a:ln>
              <a:effectLst/>
            </c:spPr>
            <c:extLst>
              <c:ext xmlns:c16="http://schemas.microsoft.com/office/drawing/2014/chart" uri="{C3380CC4-5D6E-409C-BE32-E72D297353CC}">
                <c16:uniqueId val="{00000001-8499-4CA5-AAB0-87BCBCE668C6}"/>
              </c:ext>
            </c:extLst>
          </c:dPt>
          <c:dPt>
            <c:idx val="1"/>
            <c:bubble3D val="0"/>
            <c:spPr>
              <a:solidFill>
                <a:schemeClr val="accent2"/>
              </a:solidFill>
              <a:ln w="6350">
                <a:solidFill>
                  <a:schemeClr val="tx1"/>
                </a:solidFill>
              </a:ln>
              <a:effectLst/>
            </c:spPr>
            <c:extLst>
              <c:ext xmlns:c16="http://schemas.microsoft.com/office/drawing/2014/chart" uri="{C3380CC4-5D6E-409C-BE32-E72D297353CC}">
                <c16:uniqueId val="{00000003-8499-4CA5-AAB0-87BCBCE668C6}"/>
              </c:ext>
            </c:extLst>
          </c:dPt>
          <c:dPt>
            <c:idx val="2"/>
            <c:bubble3D val="0"/>
            <c:spPr>
              <a:solidFill>
                <a:schemeClr val="accent3"/>
              </a:solidFill>
              <a:ln w="6350">
                <a:solidFill>
                  <a:schemeClr val="tx1"/>
                </a:solidFill>
              </a:ln>
              <a:effectLst/>
            </c:spPr>
            <c:extLst>
              <c:ext xmlns:c16="http://schemas.microsoft.com/office/drawing/2014/chart" uri="{C3380CC4-5D6E-409C-BE32-E72D297353CC}">
                <c16:uniqueId val="{00000005-8499-4CA5-AAB0-87BCBCE668C6}"/>
              </c:ext>
            </c:extLst>
          </c:dPt>
          <c:dPt>
            <c:idx val="3"/>
            <c:bubble3D val="0"/>
            <c:spPr>
              <a:solidFill>
                <a:schemeClr val="accent4"/>
              </a:solidFill>
              <a:ln w="6350">
                <a:solidFill>
                  <a:schemeClr val="tx1"/>
                </a:solidFill>
              </a:ln>
              <a:effectLst/>
            </c:spPr>
            <c:extLst>
              <c:ext xmlns:c16="http://schemas.microsoft.com/office/drawing/2014/chart" uri="{C3380CC4-5D6E-409C-BE32-E72D297353CC}">
                <c16:uniqueId val="{00000007-8499-4CA5-AAB0-87BCBCE668C6}"/>
              </c:ext>
            </c:extLst>
          </c:dPt>
          <c:dPt>
            <c:idx val="4"/>
            <c:bubble3D val="0"/>
            <c:spPr>
              <a:solidFill>
                <a:schemeClr val="accent5"/>
              </a:solidFill>
              <a:ln w="6350">
                <a:solidFill>
                  <a:schemeClr val="tx1"/>
                </a:solidFill>
              </a:ln>
              <a:effectLst/>
            </c:spPr>
            <c:extLst>
              <c:ext xmlns:c16="http://schemas.microsoft.com/office/drawing/2014/chart" uri="{C3380CC4-5D6E-409C-BE32-E72D297353CC}">
                <c16:uniqueId val="{00000009-8499-4CA5-AAB0-87BCBCE668C6}"/>
              </c:ext>
            </c:extLst>
          </c:dPt>
          <c:dLbls>
            <c:dLbl>
              <c:idx val="0"/>
              <c:layout>
                <c:manualLayout>
                  <c:x val="6.0647026059988028E-2"/>
                  <c:y val="8.87059822755668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499-4CA5-AAB0-87BCBCE668C6}"/>
                </c:ext>
              </c:extLst>
            </c:dLbl>
            <c:dLbl>
              <c:idx val="3"/>
              <c:layout>
                <c:manualLayout>
                  <c:x val="-0.16432609085419406"/>
                  <c:y val="4.8386668678265983E-4"/>
                </c:manualLayout>
              </c:layout>
              <c:numFmt formatCode="0.0%" sourceLinked="0"/>
              <c:spPr>
                <a:solidFill>
                  <a:sysClr val="window" lastClr="FFFFFF"/>
                </a:solidFill>
                <a:ln>
                  <a:noFill/>
                </a:ln>
                <a:effectLst/>
              </c:spPr>
              <c:txPr>
                <a:bodyPr rot="0" spcFirstLastPara="1" vertOverflow="clip" horzOverflow="clip" vert="horz" wrap="square" lIns="38100" tIns="19050" rIns="38100" bIns="19050" anchor="ctr" anchorCtr="1">
                  <a:noAutofit/>
                </a:bodyPr>
                <a:lstStyle/>
                <a:p>
                  <a:pPr>
                    <a:defRPr lang="ja-JP" sz="9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011393263342082"/>
                      <c:h val="0.13580417031204434"/>
                    </c:manualLayout>
                  </c15:layout>
                </c:ext>
                <c:ext xmlns:c16="http://schemas.microsoft.com/office/drawing/2014/chart" uri="{C3380CC4-5D6E-409C-BE32-E72D297353CC}">
                  <c16:uniqueId val="{00000007-8499-4CA5-AAB0-87BCBCE668C6}"/>
                </c:ext>
              </c:extLst>
            </c:dLbl>
            <c:dLbl>
              <c:idx val="4"/>
              <c:layout>
                <c:manualLayout>
                  <c:x val="0.21909356789883874"/>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499-4CA5-AAB0-87BCBCE668C6}"/>
                </c:ext>
              </c:extLst>
            </c:dLbl>
            <c:numFmt formatCode="0.0%" sourceLinked="0"/>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val>
            <c:numRef>
              <c:f>Sheet1!$D$4:$H$4</c:f>
              <c:numCache>
                <c:formatCode>#,##0_);[Red]\(#,##0\)</c:formatCode>
                <c:ptCount val="5"/>
                <c:pt idx="0">
                  <c:v>24137</c:v>
                </c:pt>
                <c:pt idx="1">
                  <c:v>34725</c:v>
                </c:pt>
                <c:pt idx="2">
                  <c:v>47234</c:v>
                </c:pt>
                <c:pt idx="3">
                  <c:v>2695</c:v>
                </c:pt>
                <c:pt idx="4">
                  <c:v>1302</c:v>
                </c:pt>
              </c:numCache>
            </c:numRef>
          </c:val>
          <c:extLst>
            <c:ext xmlns:c16="http://schemas.microsoft.com/office/drawing/2014/chart" uri="{C3380CC4-5D6E-409C-BE32-E72D297353CC}">
              <c16:uniqueId val="{0000000A-8499-4CA5-AAB0-87BCBCE668C6}"/>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9525">
              <a:solidFill>
                <a:schemeClr val="tx1"/>
              </a:solidFill>
            </a:ln>
          </c:spPr>
          <c:dPt>
            <c:idx val="0"/>
            <c:bubble3D val="0"/>
            <c:spPr>
              <a:solidFill>
                <a:schemeClr val="accent1"/>
              </a:solidFill>
              <a:ln w="9525">
                <a:solidFill>
                  <a:schemeClr val="tx1"/>
                </a:solidFill>
              </a:ln>
              <a:effectLst/>
            </c:spPr>
            <c:extLst>
              <c:ext xmlns:c16="http://schemas.microsoft.com/office/drawing/2014/chart" uri="{C3380CC4-5D6E-409C-BE32-E72D297353CC}">
                <c16:uniqueId val="{00000001-2D24-4028-BF06-18731BCC7FC5}"/>
              </c:ext>
            </c:extLst>
          </c:dPt>
          <c:dPt>
            <c:idx val="1"/>
            <c:bubble3D val="0"/>
            <c:spPr>
              <a:solidFill>
                <a:schemeClr val="accent2"/>
              </a:solidFill>
              <a:ln w="9525">
                <a:solidFill>
                  <a:schemeClr val="tx1"/>
                </a:solidFill>
              </a:ln>
              <a:effectLst/>
            </c:spPr>
            <c:extLst>
              <c:ext xmlns:c16="http://schemas.microsoft.com/office/drawing/2014/chart" uri="{C3380CC4-5D6E-409C-BE32-E72D297353CC}">
                <c16:uniqueId val="{00000003-2D24-4028-BF06-18731BCC7FC5}"/>
              </c:ext>
            </c:extLst>
          </c:dPt>
          <c:dPt>
            <c:idx val="2"/>
            <c:bubble3D val="0"/>
            <c:spPr>
              <a:solidFill>
                <a:schemeClr val="accent3"/>
              </a:solidFill>
              <a:ln w="9525">
                <a:solidFill>
                  <a:schemeClr val="tx1"/>
                </a:solidFill>
              </a:ln>
              <a:effectLst/>
            </c:spPr>
            <c:extLst>
              <c:ext xmlns:c16="http://schemas.microsoft.com/office/drawing/2014/chart" uri="{C3380CC4-5D6E-409C-BE32-E72D297353CC}">
                <c16:uniqueId val="{00000005-2D24-4028-BF06-18731BCC7FC5}"/>
              </c:ext>
            </c:extLst>
          </c:dPt>
          <c:dPt>
            <c:idx val="3"/>
            <c:bubble3D val="0"/>
            <c:spPr>
              <a:solidFill>
                <a:schemeClr val="accent4"/>
              </a:solidFill>
              <a:ln w="9525">
                <a:solidFill>
                  <a:schemeClr val="tx1"/>
                </a:solidFill>
              </a:ln>
              <a:effectLst/>
            </c:spPr>
            <c:extLst>
              <c:ext xmlns:c16="http://schemas.microsoft.com/office/drawing/2014/chart" uri="{C3380CC4-5D6E-409C-BE32-E72D297353CC}">
                <c16:uniqueId val="{00000007-2D24-4028-BF06-18731BCC7FC5}"/>
              </c:ext>
            </c:extLst>
          </c:dPt>
          <c:dPt>
            <c:idx val="4"/>
            <c:bubble3D val="0"/>
            <c:spPr>
              <a:solidFill>
                <a:schemeClr val="accent5"/>
              </a:solidFill>
              <a:ln w="9525">
                <a:solidFill>
                  <a:schemeClr val="tx1"/>
                </a:solidFill>
              </a:ln>
              <a:effectLst/>
            </c:spPr>
            <c:extLst>
              <c:ext xmlns:c16="http://schemas.microsoft.com/office/drawing/2014/chart" uri="{C3380CC4-5D6E-409C-BE32-E72D297353CC}">
                <c16:uniqueId val="{00000009-2D24-4028-BF06-18731BCC7FC5}"/>
              </c:ext>
            </c:extLst>
          </c:dPt>
          <c:dLbls>
            <c:dLbl>
              <c:idx val="0"/>
              <c:layout>
                <c:manualLayout>
                  <c:x val="8.5702506439813614E-2"/>
                  <c:y val="0.14192957164090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D24-4028-BF06-18731BCC7FC5}"/>
                </c:ext>
              </c:extLst>
            </c:dLbl>
            <c:dLbl>
              <c:idx val="3"/>
              <c:layout>
                <c:manualLayout>
                  <c:x val="-0.16657686601707938"/>
                  <c:y val="1.022214213073163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D24-4028-BF06-18731BCC7FC5}"/>
                </c:ext>
              </c:extLst>
            </c:dLbl>
            <c:dLbl>
              <c:idx val="4"/>
              <c:layout>
                <c:manualLayout>
                  <c:x val="0.21948213670013708"/>
                  <c:y val="4.146131581006023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2D24-4028-BF06-18731BCC7FC5}"/>
                </c:ext>
              </c:extLst>
            </c:dLbl>
            <c:numFmt formatCode="0.0%" sourceLinked="0"/>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val>
            <c:numRef>
              <c:f>Sheet1!$D$17:$H$17</c:f>
              <c:numCache>
                <c:formatCode>#,##0.0_);[Red]\(#,##0.0\)</c:formatCode>
                <c:ptCount val="5"/>
                <c:pt idx="0">
                  <c:v>23.668600000000001</c:v>
                </c:pt>
                <c:pt idx="1">
                  <c:v>47.252400000000002</c:v>
                </c:pt>
                <c:pt idx="2">
                  <c:v>38.381900000000002</c:v>
                </c:pt>
                <c:pt idx="3">
                  <c:v>2.0779999999999998</c:v>
                </c:pt>
                <c:pt idx="4">
                  <c:v>0.55630000000000002</c:v>
                </c:pt>
              </c:numCache>
            </c:numRef>
          </c:val>
          <c:extLst>
            <c:ext xmlns:c16="http://schemas.microsoft.com/office/drawing/2014/chart" uri="{C3380CC4-5D6E-409C-BE32-E72D297353CC}">
              <c16:uniqueId val="{0000000A-2D24-4028-BF06-18731BCC7FC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9525">
              <a:solidFill>
                <a:schemeClr val="tx1"/>
              </a:solidFill>
            </a:ln>
          </c:spPr>
          <c:dPt>
            <c:idx val="0"/>
            <c:bubble3D val="0"/>
            <c:spPr>
              <a:solidFill>
                <a:schemeClr val="accent1"/>
              </a:solidFill>
              <a:ln w="9525">
                <a:solidFill>
                  <a:schemeClr val="tx1"/>
                </a:solidFill>
              </a:ln>
              <a:effectLst/>
            </c:spPr>
            <c:extLst>
              <c:ext xmlns:c16="http://schemas.microsoft.com/office/drawing/2014/chart" uri="{C3380CC4-5D6E-409C-BE32-E72D297353CC}">
                <c16:uniqueId val="{00000001-8015-411B-BDB7-D91A8246DA22}"/>
              </c:ext>
            </c:extLst>
          </c:dPt>
          <c:dPt>
            <c:idx val="1"/>
            <c:bubble3D val="0"/>
            <c:spPr>
              <a:solidFill>
                <a:schemeClr val="accent2"/>
              </a:solidFill>
              <a:ln w="9525">
                <a:solidFill>
                  <a:schemeClr val="tx1"/>
                </a:solidFill>
              </a:ln>
              <a:effectLst/>
            </c:spPr>
            <c:extLst>
              <c:ext xmlns:c16="http://schemas.microsoft.com/office/drawing/2014/chart" uri="{C3380CC4-5D6E-409C-BE32-E72D297353CC}">
                <c16:uniqueId val="{00000003-8015-411B-BDB7-D91A8246DA22}"/>
              </c:ext>
            </c:extLst>
          </c:dPt>
          <c:dPt>
            <c:idx val="2"/>
            <c:bubble3D val="0"/>
            <c:spPr>
              <a:solidFill>
                <a:schemeClr val="accent3"/>
              </a:solidFill>
              <a:ln w="9525">
                <a:solidFill>
                  <a:schemeClr val="tx1"/>
                </a:solidFill>
              </a:ln>
              <a:effectLst/>
            </c:spPr>
            <c:extLst>
              <c:ext xmlns:c16="http://schemas.microsoft.com/office/drawing/2014/chart" uri="{C3380CC4-5D6E-409C-BE32-E72D297353CC}">
                <c16:uniqueId val="{00000005-8015-411B-BDB7-D91A8246DA22}"/>
              </c:ext>
            </c:extLst>
          </c:dPt>
          <c:dPt>
            <c:idx val="3"/>
            <c:bubble3D val="0"/>
            <c:spPr>
              <a:solidFill>
                <a:schemeClr val="accent4"/>
              </a:solidFill>
              <a:ln w="9525">
                <a:solidFill>
                  <a:schemeClr val="tx1"/>
                </a:solidFill>
              </a:ln>
              <a:effectLst/>
            </c:spPr>
            <c:extLst>
              <c:ext xmlns:c16="http://schemas.microsoft.com/office/drawing/2014/chart" uri="{C3380CC4-5D6E-409C-BE32-E72D297353CC}">
                <c16:uniqueId val="{00000007-8015-411B-BDB7-D91A8246DA22}"/>
              </c:ext>
            </c:extLst>
          </c:dPt>
          <c:dLbls>
            <c:dLbl>
              <c:idx val="0"/>
              <c:layout>
                <c:manualLayout>
                  <c:x val="-0.19848117619632444"/>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015-411B-BDB7-D91A8246DA22}"/>
                </c:ext>
              </c:extLst>
            </c:dLbl>
            <c:dLbl>
              <c:idx val="1"/>
              <c:layout>
                <c:manualLayout>
                  <c:x val="7.4430441073621664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015-411B-BDB7-D91A8246DA22}"/>
                </c:ext>
              </c:extLst>
            </c:dLbl>
            <c:numFmt formatCode="0.0%" sourceLinked="0"/>
            <c:spPr>
              <a:solidFill>
                <a:sysClr val="window" lastClr="FFFFFF"/>
              </a:solidFill>
              <a:ln>
                <a:noFill/>
              </a:ln>
              <a:effectLst/>
            </c:spPr>
            <c:txPr>
              <a:bodyPr rot="0" spcFirstLastPara="1" vertOverflow="clip" horzOverflow="clip" vert="horz" wrap="square" lIns="36576" tIns="18288" rIns="36576" bIns="18288" anchor="ctr" anchorCtr="1">
                <a:spAutoFit/>
              </a:bodyPr>
              <a:lstStyle/>
              <a:p>
                <a:pPr>
                  <a:defRPr lang="ja-JP" sz="9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val>
            <c:numRef>
              <c:f>Sheet1!$D$23:$G$23</c:f>
              <c:numCache>
                <c:formatCode>#,##0_);[Red]\(#,##0\)</c:formatCode>
                <c:ptCount val="4"/>
                <c:pt idx="0">
                  <c:v>2334</c:v>
                </c:pt>
                <c:pt idx="1">
                  <c:v>8850</c:v>
                </c:pt>
                <c:pt idx="2">
                  <c:v>64169</c:v>
                </c:pt>
                <c:pt idx="3">
                  <c:v>34740</c:v>
                </c:pt>
              </c:numCache>
            </c:numRef>
          </c:val>
          <c:extLst>
            <c:ext xmlns:c16="http://schemas.microsoft.com/office/drawing/2014/chart" uri="{C3380CC4-5D6E-409C-BE32-E72D297353CC}">
              <c16:uniqueId val="{00000008-8015-411B-BDB7-D91A8246DA2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9525">
              <a:solidFill>
                <a:schemeClr val="tx1"/>
              </a:solidFill>
            </a:ln>
          </c:spPr>
          <c:dPt>
            <c:idx val="0"/>
            <c:bubble3D val="0"/>
            <c:spPr>
              <a:solidFill>
                <a:schemeClr val="accent1"/>
              </a:solidFill>
              <a:ln w="9525">
                <a:solidFill>
                  <a:schemeClr val="tx1"/>
                </a:solidFill>
              </a:ln>
              <a:effectLst/>
            </c:spPr>
            <c:extLst>
              <c:ext xmlns:c16="http://schemas.microsoft.com/office/drawing/2014/chart" uri="{C3380CC4-5D6E-409C-BE32-E72D297353CC}">
                <c16:uniqueId val="{00000001-1F64-4AB8-8D24-6A768B0F52E1}"/>
              </c:ext>
            </c:extLst>
          </c:dPt>
          <c:dPt>
            <c:idx val="1"/>
            <c:bubble3D val="0"/>
            <c:spPr>
              <a:solidFill>
                <a:schemeClr val="accent2"/>
              </a:solidFill>
              <a:ln w="9525">
                <a:solidFill>
                  <a:schemeClr val="tx1"/>
                </a:solidFill>
              </a:ln>
              <a:effectLst/>
            </c:spPr>
            <c:extLst>
              <c:ext xmlns:c16="http://schemas.microsoft.com/office/drawing/2014/chart" uri="{C3380CC4-5D6E-409C-BE32-E72D297353CC}">
                <c16:uniqueId val="{00000003-1F64-4AB8-8D24-6A768B0F52E1}"/>
              </c:ext>
            </c:extLst>
          </c:dPt>
          <c:dPt>
            <c:idx val="2"/>
            <c:bubble3D val="0"/>
            <c:spPr>
              <a:solidFill>
                <a:schemeClr val="accent3"/>
              </a:solidFill>
              <a:ln w="9525">
                <a:solidFill>
                  <a:schemeClr val="tx1"/>
                </a:solidFill>
              </a:ln>
              <a:effectLst/>
            </c:spPr>
            <c:extLst>
              <c:ext xmlns:c16="http://schemas.microsoft.com/office/drawing/2014/chart" uri="{C3380CC4-5D6E-409C-BE32-E72D297353CC}">
                <c16:uniqueId val="{00000005-1F64-4AB8-8D24-6A768B0F52E1}"/>
              </c:ext>
            </c:extLst>
          </c:dPt>
          <c:dPt>
            <c:idx val="3"/>
            <c:bubble3D val="0"/>
            <c:spPr>
              <a:solidFill>
                <a:schemeClr val="accent4"/>
              </a:solidFill>
              <a:ln w="9525">
                <a:solidFill>
                  <a:schemeClr val="tx1"/>
                </a:solidFill>
              </a:ln>
              <a:effectLst/>
            </c:spPr>
            <c:extLst>
              <c:ext xmlns:c16="http://schemas.microsoft.com/office/drawing/2014/chart" uri="{C3380CC4-5D6E-409C-BE32-E72D297353CC}">
                <c16:uniqueId val="{00000007-1F64-4AB8-8D24-6A768B0F52E1}"/>
              </c:ext>
            </c:extLst>
          </c:dPt>
          <c:dLbls>
            <c:dLbl>
              <c:idx val="0"/>
              <c:layout>
                <c:manualLayout>
                  <c:x val="-0.1326966457717168"/>
                  <c:y val="0"/>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0201515375526228"/>
                      <c:h val="0.11906136057317158"/>
                    </c:manualLayout>
                  </c15:layout>
                </c:ext>
                <c:ext xmlns:c16="http://schemas.microsoft.com/office/drawing/2014/chart" uri="{C3380CC4-5D6E-409C-BE32-E72D297353CC}">
                  <c16:uniqueId val="{00000001-1F64-4AB8-8D24-6A768B0F52E1}"/>
                </c:ext>
              </c:extLst>
            </c:dLbl>
            <c:dLbl>
              <c:idx val="1"/>
              <c:layout>
                <c:manualLayout>
                  <c:x val="3.8803553699382452E-2"/>
                  <c:y val="2.522522522522522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F64-4AB8-8D24-6A768B0F52E1}"/>
                </c:ext>
              </c:extLst>
            </c:dLbl>
            <c:dLbl>
              <c:idx val="2"/>
              <c:layout>
                <c:manualLayout>
                  <c:x val="8.6230119331960925E-2"/>
                  <c:y val="-1.80180180180180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F64-4AB8-8D24-6A768B0F52E1}"/>
                </c:ext>
              </c:extLst>
            </c:dLbl>
            <c:dLbl>
              <c:idx val="3"/>
              <c:layout>
                <c:manualLayout>
                  <c:x val="-7.4641924468641582E-2"/>
                  <c:y val="9.757658050312356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F64-4AB8-8D24-6A768B0F52E1}"/>
                </c:ext>
              </c:extLst>
            </c:dLbl>
            <c:numFmt formatCode="0.0%" sourceLinked="0"/>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val>
            <c:numRef>
              <c:f>Sheet1!$D$31:$G$31</c:f>
              <c:numCache>
                <c:formatCode>0.0_ </c:formatCode>
                <c:ptCount val="4"/>
                <c:pt idx="0">
                  <c:v>2.2711000000000001</c:v>
                </c:pt>
                <c:pt idx="1">
                  <c:v>7.2880000000000003</c:v>
                </c:pt>
                <c:pt idx="2">
                  <c:v>84.064700000000002</c:v>
                </c:pt>
                <c:pt idx="3">
                  <c:v>18.3201</c:v>
                </c:pt>
              </c:numCache>
            </c:numRef>
          </c:val>
          <c:extLst>
            <c:ext xmlns:c16="http://schemas.microsoft.com/office/drawing/2014/chart" uri="{C3380CC4-5D6E-409C-BE32-E72D297353CC}">
              <c16:uniqueId val="{00000008-1F64-4AB8-8D24-6A768B0F52E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72841EA6-28BE-4AB7-BFCD-3469F390442A}" type="datetimeFigureOut">
              <a:rPr kumimoji="1" lang="ja-JP" altLang="en-US" smtClean="0"/>
              <a:t>2026/9/3</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562CFE02-E18B-452D-B2F0-C2359DA38978}" type="slidenum">
              <a:rPr kumimoji="1" lang="ja-JP" altLang="en-US" smtClean="0"/>
              <a:t>‹#›</a:t>
            </a:fld>
            <a:endParaRPr kumimoji="1" lang="ja-JP" altLang="en-US"/>
          </a:p>
        </p:txBody>
      </p:sp>
    </p:spTree>
    <p:extLst>
      <p:ext uri="{BB962C8B-B14F-4D97-AF65-F5344CB8AC3E}">
        <p14:creationId xmlns:p14="http://schemas.microsoft.com/office/powerpoint/2010/main" val="16071921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4D328D73-D9B4-4863-A1CC-141B43D4632E}" type="slidenum">
              <a:rPr lang="en-US" altLang="ja-JP" smtClean="0"/>
              <a:pPr/>
              <a:t>2</a:t>
            </a:fld>
            <a:endParaRPr lang="en-US" altLang="ja-JP"/>
          </a:p>
        </p:txBody>
      </p:sp>
    </p:spTree>
    <p:extLst>
      <p:ext uri="{BB962C8B-B14F-4D97-AF65-F5344CB8AC3E}">
        <p14:creationId xmlns:p14="http://schemas.microsoft.com/office/powerpoint/2010/main" val="3005704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12A1C3-4426-4DFD-8508-55BA2A965D4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A639D73-C544-45CF-84E0-F08F2678F1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408F7DB-CBD6-4257-9F4D-DBBFAF67AC2A}"/>
              </a:ext>
            </a:extLst>
          </p:cNvPr>
          <p:cNvSpPr>
            <a:spLocks noGrp="1"/>
          </p:cNvSpPr>
          <p:nvPr>
            <p:ph type="dt" sz="half" idx="10"/>
          </p:nvPr>
        </p:nvSpPr>
        <p:spPr/>
        <p:txBody>
          <a:bodyPr/>
          <a:lstStyle/>
          <a:p>
            <a:fld id="{2D5600D3-458E-4733-87ED-F75D35870F46}"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00672746-13CB-45A3-8839-FAD0CC7A21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A44457-2279-4D72-AF53-EE39ACE82CF2}"/>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1206075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52C013-D099-450E-A635-74EC970E89B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C478523-5485-41A7-8503-259B431CCB3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573C0B0-9DDF-4AA2-9EFD-FB8A856004CF}"/>
              </a:ext>
            </a:extLst>
          </p:cNvPr>
          <p:cNvSpPr>
            <a:spLocks noGrp="1"/>
          </p:cNvSpPr>
          <p:nvPr>
            <p:ph type="dt" sz="half" idx="10"/>
          </p:nvPr>
        </p:nvSpPr>
        <p:spPr/>
        <p:txBody>
          <a:bodyPr/>
          <a:lstStyle/>
          <a:p>
            <a:fld id="{D9C637BE-227A-4B2E-A107-4B3EFBE9213A}"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700B896F-80D0-49A4-BB79-0E79D99CFF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11906D-107D-4118-981A-4A9C9782B066}"/>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161915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E0E3B68-4FC7-4B47-B2E4-EF83DCB5A09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C5DA2FA-A06C-448D-B27A-AF5EFA520D7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C582565-8D25-4842-AAEB-19304926D1C7}"/>
              </a:ext>
            </a:extLst>
          </p:cNvPr>
          <p:cNvSpPr>
            <a:spLocks noGrp="1"/>
          </p:cNvSpPr>
          <p:nvPr>
            <p:ph type="dt" sz="half" idx="10"/>
          </p:nvPr>
        </p:nvSpPr>
        <p:spPr/>
        <p:txBody>
          <a:bodyPr/>
          <a:lstStyle/>
          <a:p>
            <a:fld id="{01018C29-C0B2-446A-854C-AAEBC6A578CE}"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EFB2CB4D-0FB0-4F06-B870-4A912F43CC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22E9DB6-2336-4C0F-86B5-4B5C3156D966}"/>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299148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413169-8C6D-49E0-AE87-E0110FA3C06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B3464F4-609E-4665-96BF-73766AC98C8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88C923-8EAE-46AF-917D-3B2ADB2FCBD0}"/>
              </a:ext>
            </a:extLst>
          </p:cNvPr>
          <p:cNvSpPr>
            <a:spLocks noGrp="1"/>
          </p:cNvSpPr>
          <p:nvPr>
            <p:ph type="dt" sz="half" idx="10"/>
          </p:nvPr>
        </p:nvSpPr>
        <p:spPr/>
        <p:txBody>
          <a:bodyPr/>
          <a:lstStyle/>
          <a:p>
            <a:fld id="{7BE95933-9443-4575-83ED-CAB3770B321E}"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ABB0A56D-9BEB-46D4-A9E7-F91DA7B7D5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75ECFB4-EDD5-42CF-B76E-C3BF7FF9C4C0}"/>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654262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31E3C9-5C27-4D84-A521-2E1BC232EC4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B214504-8222-4124-86DB-75D2CD3C75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7912D94-E0C2-474C-998D-FC0FF218460F}"/>
              </a:ext>
            </a:extLst>
          </p:cNvPr>
          <p:cNvSpPr>
            <a:spLocks noGrp="1"/>
          </p:cNvSpPr>
          <p:nvPr>
            <p:ph type="dt" sz="half" idx="10"/>
          </p:nvPr>
        </p:nvSpPr>
        <p:spPr/>
        <p:txBody>
          <a:bodyPr/>
          <a:lstStyle/>
          <a:p>
            <a:fld id="{6A18A4BB-AAFA-47D9-B849-5317E75AF3DB}"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A93AEA87-F27F-445F-A67E-495C2AE8115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6D643C9-D0A5-4F95-A4AE-C539EACF07BF}"/>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328592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172A81-44D8-4DCE-AFBB-90766D3AF5D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6D4929E-987E-4B2B-AC19-F70359658EA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1E3C4D8-7F51-4FB5-85B8-7D77F3BD617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580BC4F-44F2-4FA2-8C1C-989CD16733DF}"/>
              </a:ext>
            </a:extLst>
          </p:cNvPr>
          <p:cNvSpPr>
            <a:spLocks noGrp="1"/>
          </p:cNvSpPr>
          <p:nvPr>
            <p:ph type="dt" sz="half" idx="10"/>
          </p:nvPr>
        </p:nvSpPr>
        <p:spPr/>
        <p:txBody>
          <a:bodyPr/>
          <a:lstStyle/>
          <a:p>
            <a:fld id="{A3EEBDA6-7068-4DAF-8C0F-EFD1DCF6BFED}"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D6F61031-2B1F-4C5F-9F6E-87ED1678EC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715CA7E-F6AC-474E-BC29-023F9C962234}"/>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17164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9C2598-64DD-4FAF-AD6E-EBBA2B2F5D7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37079EA-DC2E-401C-8EEE-1141909378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D12687C-AAD1-4C90-A02F-B569AAD33FF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147280D-5E47-469C-B5ED-8E17AFEC8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F085598-78F0-465C-844C-2C567FAEC59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9B9D06A-55E8-4BD6-80ED-C84F3B9D323E}"/>
              </a:ext>
            </a:extLst>
          </p:cNvPr>
          <p:cNvSpPr>
            <a:spLocks noGrp="1"/>
          </p:cNvSpPr>
          <p:nvPr>
            <p:ph type="dt" sz="half" idx="10"/>
          </p:nvPr>
        </p:nvSpPr>
        <p:spPr/>
        <p:txBody>
          <a:bodyPr/>
          <a:lstStyle/>
          <a:p>
            <a:fld id="{AFAE2651-A5DB-4C1A-B1DA-C53E6FB3D3AD}" type="datetime1">
              <a:rPr kumimoji="1" lang="ja-JP" altLang="en-US" smtClean="0"/>
              <a:t>2026/9/3</a:t>
            </a:fld>
            <a:endParaRPr kumimoji="1" lang="ja-JP" altLang="en-US"/>
          </a:p>
        </p:txBody>
      </p:sp>
      <p:sp>
        <p:nvSpPr>
          <p:cNvPr id="8" name="フッター プレースホルダー 7">
            <a:extLst>
              <a:ext uri="{FF2B5EF4-FFF2-40B4-BE49-F238E27FC236}">
                <a16:creationId xmlns:a16="http://schemas.microsoft.com/office/drawing/2014/main" id="{B87387B3-2B3A-41B0-9350-4B5B09289A0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70F5F23-52B5-4621-8441-DE4E382A5B08}"/>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23185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9B5856-0F9C-4BDE-A249-E101AD49416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4BA4C7B-652D-4B0B-9B03-DEBCC1A67EC8}"/>
              </a:ext>
            </a:extLst>
          </p:cNvPr>
          <p:cNvSpPr>
            <a:spLocks noGrp="1"/>
          </p:cNvSpPr>
          <p:nvPr>
            <p:ph type="dt" sz="half" idx="10"/>
          </p:nvPr>
        </p:nvSpPr>
        <p:spPr/>
        <p:txBody>
          <a:bodyPr/>
          <a:lstStyle/>
          <a:p>
            <a:fld id="{444B952A-2B62-4FF3-A439-2ADAD6DDC375}" type="datetime1">
              <a:rPr kumimoji="1" lang="ja-JP" altLang="en-US" smtClean="0"/>
              <a:t>2026/9/3</a:t>
            </a:fld>
            <a:endParaRPr kumimoji="1" lang="ja-JP" altLang="en-US"/>
          </a:p>
        </p:txBody>
      </p:sp>
      <p:sp>
        <p:nvSpPr>
          <p:cNvPr id="4" name="フッター プレースホルダー 3">
            <a:extLst>
              <a:ext uri="{FF2B5EF4-FFF2-40B4-BE49-F238E27FC236}">
                <a16:creationId xmlns:a16="http://schemas.microsoft.com/office/drawing/2014/main" id="{28F1E3B3-796E-49E5-9DA5-3F4B55B5EEA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D4650E6-4258-4F84-8DC2-A35AC4A53048}"/>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4289129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D2F4E7A-C1DA-4DF5-91D4-A3D267B6264A}"/>
              </a:ext>
            </a:extLst>
          </p:cNvPr>
          <p:cNvSpPr>
            <a:spLocks noGrp="1"/>
          </p:cNvSpPr>
          <p:nvPr>
            <p:ph type="dt" sz="half" idx="10"/>
          </p:nvPr>
        </p:nvSpPr>
        <p:spPr/>
        <p:txBody>
          <a:bodyPr/>
          <a:lstStyle/>
          <a:p>
            <a:fld id="{4DDAB997-8FC7-4753-8B8A-7BE0D2771A39}" type="datetime1">
              <a:rPr kumimoji="1" lang="ja-JP" altLang="en-US" smtClean="0"/>
              <a:t>2026/9/3</a:t>
            </a:fld>
            <a:endParaRPr kumimoji="1" lang="ja-JP" altLang="en-US"/>
          </a:p>
        </p:txBody>
      </p:sp>
      <p:sp>
        <p:nvSpPr>
          <p:cNvPr id="3" name="フッター プレースホルダー 2">
            <a:extLst>
              <a:ext uri="{FF2B5EF4-FFF2-40B4-BE49-F238E27FC236}">
                <a16:creationId xmlns:a16="http://schemas.microsoft.com/office/drawing/2014/main" id="{242D9B0E-A73A-4698-A2B4-ED806220238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CB0E5E0-8A95-4DAA-86D5-6EEA389D9D99}"/>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91075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2F6D56-6EE4-40E5-8EC6-2E2B023FDCF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18A0862-31C1-4186-979B-E46A37F75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8CC6F07-59FA-4486-8A7D-8AE3A1BF8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5EAB19E-2A29-4702-B44F-FA5387521111}"/>
              </a:ext>
            </a:extLst>
          </p:cNvPr>
          <p:cNvSpPr>
            <a:spLocks noGrp="1"/>
          </p:cNvSpPr>
          <p:nvPr>
            <p:ph type="dt" sz="half" idx="10"/>
          </p:nvPr>
        </p:nvSpPr>
        <p:spPr/>
        <p:txBody>
          <a:bodyPr/>
          <a:lstStyle/>
          <a:p>
            <a:fld id="{A15391FD-AEE4-422E-B866-B3F5A5613692}"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5CCEF73E-D432-4603-80EE-02517C8D9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AF0FE04-5B07-4C0F-972E-22FDB32452AB}"/>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103296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E3E090-D721-4A39-8AEC-C5E3A1ECC0C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863019A-1E31-4BC1-974C-D9F4C935AC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934887C-D818-460F-9F9C-2918D3D0AC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CDC031E-3C33-4E7B-9F29-EA9E16621293}"/>
              </a:ext>
            </a:extLst>
          </p:cNvPr>
          <p:cNvSpPr>
            <a:spLocks noGrp="1"/>
          </p:cNvSpPr>
          <p:nvPr>
            <p:ph type="dt" sz="half" idx="10"/>
          </p:nvPr>
        </p:nvSpPr>
        <p:spPr/>
        <p:txBody>
          <a:bodyPr/>
          <a:lstStyle/>
          <a:p>
            <a:fld id="{E7CFE659-870D-496C-98EB-EF516D8EE09D}"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8F7B5EFF-A54D-44CE-A724-C2551A7E7D8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C99C98D-328C-424B-9365-25B0DD4F1F3C}"/>
              </a:ext>
            </a:extLst>
          </p:cNvPr>
          <p:cNvSpPr>
            <a:spLocks noGrp="1"/>
          </p:cNvSpPr>
          <p:nvPr>
            <p:ph type="sldNum" sz="quarter" idx="12"/>
          </p:nvPr>
        </p:nvSpPr>
        <p:spPr/>
        <p:txBody>
          <a:body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198871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5A50ACB-66A8-4E9D-911A-1BE2613A04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ECAC740-3185-44D2-A893-D897E8237F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784FFB8-5E4C-4CD3-A132-95F7B25453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1760A9-F1C5-46B5-A032-A78D844D2CD3}"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16BC61BC-AA76-443B-99D1-D461F2087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2067424-0308-4052-ABED-C13A6FA15E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45DBC5-9300-4D54-8083-5D9A19022CCA}" type="slidenum">
              <a:rPr kumimoji="1" lang="ja-JP" altLang="en-US" smtClean="0"/>
              <a:t>‹#›</a:t>
            </a:fld>
            <a:endParaRPr kumimoji="1" lang="ja-JP" altLang="en-US"/>
          </a:p>
        </p:txBody>
      </p:sp>
    </p:spTree>
    <p:extLst>
      <p:ext uri="{BB962C8B-B14F-4D97-AF65-F5344CB8AC3E}">
        <p14:creationId xmlns:p14="http://schemas.microsoft.com/office/powerpoint/2010/main" val="2077733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D1F2289-3239-48E5-8D25-94485481E81F}"/>
              </a:ext>
            </a:extLst>
          </p:cNvPr>
          <p:cNvSpPr>
            <a:spLocks noGrp="1"/>
          </p:cNvSpPr>
          <p:nvPr>
            <p:ph idx="1"/>
          </p:nvPr>
        </p:nvSpPr>
        <p:spPr>
          <a:xfrm>
            <a:off x="359235" y="1825625"/>
            <a:ext cx="11832771" cy="4351338"/>
          </a:xfrm>
        </p:spPr>
        <p:txBody>
          <a:bodyPr/>
          <a:lstStyle/>
          <a:p>
            <a:pPr marL="0" indent="0">
              <a:buNone/>
            </a:pPr>
            <a:r>
              <a:rPr kumimoji="1" lang="ja-JP" altLang="en-US" sz="4400" b="1" dirty="0"/>
              <a:t>障がい福祉サービスを取り巻く現状について</a:t>
            </a:r>
            <a:endParaRPr kumimoji="1" lang="en-US" altLang="ja-JP" sz="4400" b="1" dirty="0"/>
          </a:p>
          <a:p>
            <a:pPr marL="0" indent="0">
              <a:buNone/>
            </a:pPr>
            <a:endParaRPr lang="en-US" altLang="ja-JP" dirty="0"/>
          </a:p>
          <a:p>
            <a:pPr marL="0" indent="0">
              <a:buNone/>
            </a:pPr>
            <a:endParaRPr lang="en-US" altLang="ja-JP" dirty="0"/>
          </a:p>
          <a:p>
            <a:pPr marL="0" indent="0">
              <a:buNone/>
            </a:pPr>
            <a:endParaRPr lang="en-US" altLang="ja-JP" dirty="0"/>
          </a:p>
          <a:p>
            <a:pPr marL="0" indent="0" algn="ctr">
              <a:buNone/>
            </a:pPr>
            <a:r>
              <a:rPr kumimoji="1" lang="ja-JP" altLang="en-US" sz="3600" dirty="0"/>
              <a:t>障がい福祉室障がい福祉企画課</a:t>
            </a:r>
            <a:endParaRPr kumimoji="1" lang="en-US" altLang="ja-JP" sz="3600" dirty="0"/>
          </a:p>
          <a:p>
            <a:pPr marL="0" indent="0" algn="ctr">
              <a:buNone/>
            </a:pPr>
            <a:r>
              <a:rPr lang="ja-JP" altLang="en-US" sz="3600" dirty="0"/>
              <a:t>令和８年７月２８日</a:t>
            </a:r>
            <a:endParaRPr kumimoji="1" lang="ja-JP" altLang="en-US" sz="3600" dirty="0"/>
          </a:p>
        </p:txBody>
      </p:sp>
      <p:sp>
        <p:nvSpPr>
          <p:cNvPr id="4" name="スライド番号プレースホルダー 1">
            <a:extLst>
              <a:ext uri="{FF2B5EF4-FFF2-40B4-BE49-F238E27FC236}">
                <a16:creationId xmlns:a16="http://schemas.microsoft.com/office/drawing/2014/main" id="{DBF28ECE-7596-4C34-A47C-E8311033A856}"/>
              </a:ext>
            </a:extLst>
          </p:cNvPr>
          <p:cNvSpPr txBox="1">
            <a:spLocks/>
          </p:cNvSpPr>
          <p:nvPr/>
        </p:nvSpPr>
        <p:spPr>
          <a:xfrm>
            <a:off x="9251731"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2145DBC5-9300-4D54-8083-5D9A19022CCA}" type="slidenum">
              <a:rPr lang="ja-JP" altLang="en-US" b="1" smtClean="0"/>
              <a:pPr/>
              <a:t>1</a:t>
            </a:fld>
            <a:endParaRPr lang="ja-JP" altLang="en-US" b="1" dirty="0"/>
          </a:p>
        </p:txBody>
      </p:sp>
    </p:spTree>
    <p:extLst>
      <p:ext uri="{BB962C8B-B14F-4D97-AF65-F5344CB8AC3E}">
        <p14:creationId xmlns:p14="http://schemas.microsoft.com/office/powerpoint/2010/main" val="147998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999199" y="-195414"/>
            <a:ext cx="195434" cy="39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6740" tIns="48369" rIns="96740" bIns="48369" numCol="1" anchor="ctr" anchorCtr="0" compatLnSpc="1">
            <a:prstTxWarp prst="textNoShape">
              <a:avLst/>
            </a:prstTxWarp>
            <a:spAutoFit/>
          </a:bodyPr>
          <a:lstStyle/>
          <a:p>
            <a:endParaRPr lang="ja-JP" altLang="en-US" sz="1905">
              <a:solidFill>
                <a:srgbClr val="000000"/>
              </a:solidFill>
            </a:endParaRPr>
          </a:p>
        </p:txBody>
      </p:sp>
      <p:pic>
        <p:nvPicPr>
          <p:cNvPr id="3" name="図 2">
            <a:extLst>
              <a:ext uri="{FF2B5EF4-FFF2-40B4-BE49-F238E27FC236}">
                <a16:creationId xmlns:a16="http://schemas.microsoft.com/office/drawing/2014/main" id="{C4266578-50E7-46E6-931E-73557EE27D4C}"/>
              </a:ext>
            </a:extLst>
          </p:cNvPr>
          <p:cNvPicPr>
            <a:picLocks noChangeAspect="1"/>
          </p:cNvPicPr>
          <p:nvPr/>
        </p:nvPicPr>
        <p:blipFill>
          <a:blip r:embed="rId3"/>
          <a:stretch>
            <a:fillRect/>
          </a:stretch>
        </p:blipFill>
        <p:spPr>
          <a:xfrm>
            <a:off x="51955" y="2358737"/>
            <a:ext cx="3953435" cy="3810943"/>
          </a:xfrm>
          <a:prstGeom prst="rect">
            <a:avLst/>
          </a:prstGeom>
        </p:spPr>
      </p:pic>
      <p:pic>
        <p:nvPicPr>
          <p:cNvPr id="10" name="図 9">
            <a:extLst>
              <a:ext uri="{FF2B5EF4-FFF2-40B4-BE49-F238E27FC236}">
                <a16:creationId xmlns:a16="http://schemas.microsoft.com/office/drawing/2014/main" id="{B0AC4A4F-1B7A-4CAE-95D1-B2FF0C0ED4A5}"/>
              </a:ext>
            </a:extLst>
          </p:cNvPr>
          <p:cNvPicPr>
            <a:picLocks noChangeAspect="1"/>
          </p:cNvPicPr>
          <p:nvPr/>
        </p:nvPicPr>
        <p:blipFill>
          <a:blip r:embed="rId4"/>
          <a:stretch>
            <a:fillRect/>
          </a:stretch>
        </p:blipFill>
        <p:spPr>
          <a:xfrm>
            <a:off x="3979695" y="2358737"/>
            <a:ext cx="4100814" cy="3810943"/>
          </a:xfrm>
          <a:prstGeom prst="rect">
            <a:avLst/>
          </a:prstGeom>
        </p:spPr>
      </p:pic>
      <p:pic>
        <p:nvPicPr>
          <p:cNvPr id="12" name="図 11">
            <a:extLst>
              <a:ext uri="{FF2B5EF4-FFF2-40B4-BE49-F238E27FC236}">
                <a16:creationId xmlns:a16="http://schemas.microsoft.com/office/drawing/2014/main" id="{ECA5853F-4F39-47AB-9468-AA75320BADFF}"/>
              </a:ext>
            </a:extLst>
          </p:cNvPr>
          <p:cNvPicPr>
            <a:picLocks noChangeAspect="1"/>
          </p:cNvPicPr>
          <p:nvPr/>
        </p:nvPicPr>
        <p:blipFill>
          <a:blip r:embed="rId5"/>
          <a:stretch>
            <a:fillRect/>
          </a:stretch>
        </p:blipFill>
        <p:spPr>
          <a:xfrm>
            <a:off x="8018022" y="2358737"/>
            <a:ext cx="4100813" cy="3810943"/>
          </a:xfrm>
          <a:prstGeom prst="rect">
            <a:avLst/>
          </a:prstGeom>
        </p:spPr>
      </p:pic>
      <p:graphicFrame>
        <p:nvGraphicFramePr>
          <p:cNvPr id="4" name="表 5">
            <a:extLst>
              <a:ext uri="{FF2B5EF4-FFF2-40B4-BE49-F238E27FC236}">
                <a16:creationId xmlns:a16="http://schemas.microsoft.com/office/drawing/2014/main" id="{7502F11A-C309-431C-9F7E-307486E500C8}"/>
              </a:ext>
            </a:extLst>
          </p:cNvPr>
          <p:cNvGraphicFramePr>
            <a:graphicFrameLocks noGrp="1"/>
          </p:cNvGraphicFramePr>
          <p:nvPr>
            <p:extLst>
              <p:ext uri="{D42A27DB-BD31-4B8C-83A1-F6EECF244321}">
                <p14:modId xmlns:p14="http://schemas.microsoft.com/office/powerpoint/2010/main" val="148567516"/>
              </p:ext>
            </p:extLst>
          </p:nvPr>
        </p:nvGraphicFramePr>
        <p:xfrm>
          <a:off x="59491" y="637773"/>
          <a:ext cx="12059346" cy="1158240"/>
        </p:xfrm>
        <a:graphic>
          <a:graphicData uri="http://schemas.openxmlformats.org/drawingml/2006/table">
            <a:tbl>
              <a:tblPr firstRow="1" bandRow="1">
                <a:tableStyleId>{5C22544A-7EE6-4342-B048-85BDC9FD1C3A}</a:tableStyleId>
              </a:tblPr>
              <a:tblGrid>
                <a:gridCol w="1335885">
                  <a:extLst>
                    <a:ext uri="{9D8B030D-6E8A-4147-A177-3AD203B41FA5}">
                      <a16:colId xmlns:a16="http://schemas.microsoft.com/office/drawing/2014/main" val="1836321630"/>
                    </a:ext>
                  </a:extLst>
                </a:gridCol>
                <a:gridCol w="1335885">
                  <a:extLst>
                    <a:ext uri="{9D8B030D-6E8A-4147-A177-3AD203B41FA5}">
                      <a16:colId xmlns:a16="http://schemas.microsoft.com/office/drawing/2014/main" val="1633374743"/>
                    </a:ext>
                  </a:extLst>
                </a:gridCol>
                <a:gridCol w="1335885">
                  <a:extLst>
                    <a:ext uri="{9D8B030D-6E8A-4147-A177-3AD203B41FA5}">
                      <a16:colId xmlns:a16="http://schemas.microsoft.com/office/drawing/2014/main" val="3701249333"/>
                    </a:ext>
                  </a:extLst>
                </a:gridCol>
                <a:gridCol w="1335885">
                  <a:extLst>
                    <a:ext uri="{9D8B030D-6E8A-4147-A177-3AD203B41FA5}">
                      <a16:colId xmlns:a16="http://schemas.microsoft.com/office/drawing/2014/main" val="1168285156"/>
                    </a:ext>
                  </a:extLst>
                </a:gridCol>
                <a:gridCol w="1335885">
                  <a:extLst>
                    <a:ext uri="{9D8B030D-6E8A-4147-A177-3AD203B41FA5}">
                      <a16:colId xmlns:a16="http://schemas.microsoft.com/office/drawing/2014/main" val="1782873240"/>
                    </a:ext>
                  </a:extLst>
                </a:gridCol>
                <a:gridCol w="1335885">
                  <a:extLst>
                    <a:ext uri="{9D8B030D-6E8A-4147-A177-3AD203B41FA5}">
                      <a16:colId xmlns:a16="http://schemas.microsoft.com/office/drawing/2014/main" val="3028625509"/>
                    </a:ext>
                  </a:extLst>
                </a:gridCol>
                <a:gridCol w="1335885">
                  <a:extLst>
                    <a:ext uri="{9D8B030D-6E8A-4147-A177-3AD203B41FA5}">
                      <a16:colId xmlns:a16="http://schemas.microsoft.com/office/drawing/2014/main" val="4287231457"/>
                    </a:ext>
                  </a:extLst>
                </a:gridCol>
                <a:gridCol w="1335885">
                  <a:extLst>
                    <a:ext uri="{9D8B030D-6E8A-4147-A177-3AD203B41FA5}">
                      <a16:colId xmlns:a16="http://schemas.microsoft.com/office/drawing/2014/main" val="2412544552"/>
                    </a:ext>
                  </a:extLst>
                </a:gridCol>
                <a:gridCol w="1372266">
                  <a:extLst>
                    <a:ext uri="{9D8B030D-6E8A-4147-A177-3AD203B41FA5}">
                      <a16:colId xmlns:a16="http://schemas.microsoft.com/office/drawing/2014/main" val="4343035"/>
                    </a:ext>
                  </a:extLst>
                </a:gridCol>
              </a:tblGrid>
              <a:tr h="287941">
                <a:tc rowSpan="2">
                  <a:txBody>
                    <a:bodyPr/>
                    <a:lstStyle/>
                    <a:p>
                      <a:pPr algn="ctr"/>
                      <a:r>
                        <a:rPr kumimoji="1" lang="ja-JP" altLang="en-US" sz="1400" dirty="0">
                          <a:latin typeface="Meiryo UI" panose="020B0604030504040204" pitchFamily="50" charset="-128"/>
                          <a:ea typeface="Meiryo UI" panose="020B0604030504040204" pitchFamily="50" charset="-128"/>
                        </a:rPr>
                        <a:t>身体障がい者手帳</a:t>
                      </a:r>
                    </a:p>
                  </a:txBody>
                  <a:tcPr anchor="ctr">
                    <a:lnR w="12700" cmpd="sng">
                      <a:noFill/>
                    </a:lnR>
                    <a:lnB w="12700" cap="flat" cmpd="sng" algn="ctr">
                      <a:solidFill>
                        <a:schemeClr val="bg1"/>
                      </a:solidFill>
                      <a:prstDash val="solid"/>
                      <a:round/>
                      <a:headEnd type="none" w="med" len="med"/>
                      <a:tailEnd type="none" w="med" len="med"/>
                    </a:lnB>
                  </a:tcPr>
                </a:tc>
                <a:tc gridSpan="5">
                  <a:txBody>
                    <a:bodyPr/>
                    <a:lstStyle/>
                    <a:p>
                      <a:pPr algn="ctr"/>
                      <a:r>
                        <a:rPr kumimoji="1" lang="ja-JP" altLang="en-US" sz="1400" dirty="0">
                          <a:latin typeface="Meiryo UI" panose="020B0604030504040204" pitchFamily="50" charset="-128"/>
                          <a:ea typeface="Meiryo UI" panose="020B0604030504040204" pitchFamily="50" charset="-128"/>
                        </a:rPr>
                        <a:t>　　（身体障がい者手帳所持者内訳）</a:t>
                      </a:r>
                    </a:p>
                  </a:txBody>
                  <a:tcPr anchor="ctr">
                    <a:lnL w="12700" cmpd="sng">
                      <a:noFill/>
                    </a:lnL>
                    <a:lnR w="28575"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hMerge="1">
                  <a:txBody>
                    <a:bodyPr/>
                    <a:lstStyle/>
                    <a:p>
                      <a:endParaRPr kumimoji="1" lang="ja-JP" altLang="en-US" sz="1200" dirty="0">
                        <a:latin typeface="Meiryo UI" panose="020B0604030504040204" pitchFamily="50" charset="-128"/>
                        <a:ea typeface="Meiryo UI" panose="020B0604030504040204" pitchFamily="50" charset="-128"/>
                      </a:endParaRPr>
                    </a:p>
                  </a:txBody>
                  <a:tcPr>
                    <a:lnB w="12700" cap="flat" cmpd="sng" algn="ctr">
                      <a:solidFill>
                        <a:schemeClr val="tx1"/>
                      </a:solidFill>
                      <a:prstDash val="solid"/>
                      <a:round/>
                      <a:headEnd type="none" w="med" len="med"/>
                      <a:tailEnd type="none" w="med" len="med"/>
                    </a:lnB>
                  </a:tcPr>
                </a:tc>
                <a:tc hMerge="1">
                  <a:txBody>
                    <a:bodyPr/>
                    <a:lstStyle/>
                    <a:p>
                      <a:endParaRPr kumimoji="1" lang="ja-JP" altLang="en-US" sz="1200" dirty="0">
                        <a:latin typeface="Meiryo UI" panose="020B0604030504040204" pitchFamily="50" charset="-128"/>
                        <a:ea typeface="Meiryo UI" panose="020B0604030504040204" pitchFamily="50" charset="-128"/>
                      </a:endParaRPr>
                    </a:p>
                  </a:txBody>
                  <a:tcPr>
                    <a:lnB w="12700" cap="flat" cmpd="sng" algn="ctr">
                      <a:solidFill>
                        <a:schemeClr val="tx1"/>
                      </a:solidFill>
                      <a:prstDash val="solid"/>
                      <a:round/>
                      <a:headEnd type="none" w="med" len="med"/>
                      <a:tailEnd type="none" w="med" len="med"/>
                    </a:lnB>
                  </a:tcPr>
                </a:tc>
                <a:tc hMerge="1">
                  <a:txBody>
                    <a:bodyPr/>
                    <a:lstStyle/>
                    <a:p>
                      <a:endParaRPr kumimoji="1" lang="ja-JP" altLang="en-US" sz="1200" dirty="0">
                        <a:latin typeface="Meiryo UI" panose="020B0604030504040204" pitchFamily="50" charset="-128"/>
                        <a:ea typeface="Meiryo UI" panose="020B0604030504040204" pitchFamily="50" charset="-128"/>
                      </a:endParaRPr>
                    </a:p>
                  </a:txBody>
                  <a:tcPr>
                    <a:lnB w="12700" cap="flat" cmpd="sng" algn="ctr">
                      <a:solidFill>
                        <a:schemeClr val="tx1"/>
                      </a:solidFill>
                      <a:prstDash val="solid"/>
                      <a:round/>
                      <a:headEnd type="none" w="med" len="med"/>
                      <a:tailEnd type="none" w="med" len="med"/>
                    </a:lnB>
                  </a:tcPr>
                </a:tc>
                <a:tc hMerge="1">
                  <a:txBody>
                    <a:bodyPr/>
                    <a:lstStyle/>
                    <a:p>
                      <a:endParaRPr kumimoji="1" lang="ja-JP" altLang="en-US" sz="1200">
                        <a:latin typeface="Meiryo UI" panose="020B0604030504040204" pitchFamily="50" charset="-128"/>
                        <a:ea typeface="Meiryo UI" panose="020B0604030504040204" pitchFamily="50" charset="-128"/>
                      </a:endParaRPr>
                    </a:p>
                  </a:txBody>
                  <a:tcPr>
                    <a:lnB w="12700" cap="flat" cmpd="sng" algn="ctr">
                      <a:solidFill>
                        <a:schemeClr val="tx1"/>
                      </a:solidFill>
                      <a:prstDash val="solid"/>
                      <a:round/>
                      <a:headEnd type="none" w="med" len="med"/>
                      <a:tailEnd type="none" w="med" len="med"/>
                    </a:lnB>
                  </a:tcPr>
                </a:tc>
                <a:tc rowSpan="2">
                  <a:txBody>
                    <a:bodyPr/>
                    <a:lstStyle/>
                    <a:p>
                      <a:pPr algn="dist"/>
                      <a:r>
                        <a:rPr kumimoji="1" lang="ja-JP" altLang="en-US" sz="1400" dirty="0">
                          <a:latin typeface="Meiryo UI" panose="020B0604030504040204" pitchFamily="50" charset="-128"/>
                          <a:ea typeface="Meiryo UI" panose="020B0604030504040204" pitchFamily="50" charset="-128"/>
                        </a:rPr>
                        <a:t>療育手帳</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rowSpan="2">
                  <a:txBody>
                    <a:bodyPr/>
                    <a:lstStyle/>
                    <a:p>
                      <a:pPr algn="dist"/>
                      <a:r>
                        <a:rPr kumimoji="1" lang="ja-JP" altLang="en-US" sz="1400" dirty="0">
                          <a:latin typeface="Meiryo UI" panose="020B0604030504040204" pitchFamily="50" charset="-128"/>
                          <a:ea typeface="Meiryo UI" panose="020B0604030504040204" pitchFamily="50" charset="-128"/>
                        </a:rPr>
                        <a:t>精神障がい者保健福祉手帳</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rowSpan="2">
                  <a:txBody>
                    <a:bodyPr/>
                    <a:lstStyle/>
                    <a:p>
                      <a:pPr algn="ctr"/>
                      <a:r>
                        <a:rPr kumimoji="1" lang="ja-JP" altLang="en-US" sz="1400" dirty="0">
                          <a:latin typeface="Meiryo UI" panose="020B0604030504040204" pitchFamily="50" charset="-128"/>
                          <a:ea typeface="Meiryo UI" panose="020B0604030504040204" pitchFamily="50" charset="-128"/>
                        </a:rPr>
                        <a:t>手帳合計</a:t>
                      </a:r>
                    </a:p>
                  </a:txBody>
                  <a:tcPr anchor="ctr">
                    <a:lnL w="28575"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81267888"/>
                  </a:ext>
                </a:extLst>
              </a:tr>
              <a:tr h="431911">
                <a:tc vMerge="1">
                  <a:txBody>
                    <a:bodyPr/>
                    <a:lstStyle/>
                    <a:p>
                      <a:endParaRPr kumimoji="1" lang="ja-JP" altLang="en-US"/>
                    </a:p>
                  </a:txBody>
                  <a:tcPr/>
                </a:tc>
                <a:tc>
                  <a:txBody>
                    <a:bodyPr/>
                    <a:lstStyle/>
                    <a:p>
                      <a:pPr algn="ctr"/>
                      <a:r>
                        <a:rPr kumimoji="1" lang="ja-JP" altLang="en-US" sz="1400" dirty="0">
                          <a:latin typeface="Meiryo UI" panose="020B0604030504040204" pitchFamily="50" charset="-128"/>
                          <a:ea typeface="Meiryo UI" panose="020B0604030504040204" pitchFamily="50" charset="-128"/>
                        </a:rPr>
                        <a:t>視覚障がい</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r>
                        <a:rPr kumimoji="1" lang="ja-JP" altLang="en-US" sz="1400" dirty="0">
                          <a:latin typeface="Meiryo UI" panose="020B0604030504040204" pitchFamily="50" charset="-128"/>
                          <a:ea typeface="Meiryo UI" panose="020B0604030504040204" pitchFamily="50" charset="-128"/>
                        </a:rPr>
                        <a:t>聴覚・平衡機能障がい</a:t>
                      </a:r>
                    </a:p>
                  </a:txBody>
                  <a:tcPr anchor="ctr">
                    <a:lnT w="12700" cap="flat" cmpd="sng" algn="ctr">
                      <a:solidFill>
                        <a:schemeClr val="bg1"/>
                      </a:solidFill>
                      <a:prstDash val="solid"/>
                      <a:round/>
                      <a:headEnd type="none" w="med" len="med"/>
                      <a:tailEnd type="none" w="med" len="med"/>
                    </a:lnT>
                  </a:tcPr>
                </a:tc>
                <a:tc>
                  <a:txBody>
                    <a:bodyPr/>
                    <a:lstStyle/>
                    <a:p>
                      <a:pPr algn="ctr"/>
                      <a:r>
                        <a:rPr kumimoji="1" lang="ja-JP" altLang="en-US" sz="1350" dirty="0">
                          <a:latin typeface="Meiryo UI" panose="020B0604030504040204" pitchFamily="50" charset="-128"/>
                          <a:ea typeface="Meiryo UI" panose="020B0604030504040204" pitchFamily="50" charset="-128"/>
                        </a:rPr>
                        <a:t>音声・言語・そしゃく機能障がい</a:t>
                      </a:r>
                    </a:p>
                  </a:txBody>
                  <a:tcPr anchor="ctr">
                    <a:lnT w="12700" cap="flat" cmpd="sng" algn="ctr">
                      <a:solidFill>
                        <a:schemeClr val="bg1"/>
                      </a:solidFill>
                      <a:prstDash val="solid"/>
                      <a:round/>
                      <a:headEnd type="none" w="med" len="med"/>
                      <a:tailEnd type="none" w="med" len="med"/>
                    </a:lnT>
                  </a:tcPr>
                </a:tc>
                <a:tc>
                  <a:txBody>
                    <a:bodyPr/>
                    <a:lstStyle/>
                    <a:p>
                      <a:pPr algn="ctr"/>
                      <a:r>
                        <a:rPr kumimoji="1" lang="ja-JP" altLang="en-US" sz="1400" dirty="0">
                          <a:latin typeface="Meiryo UI" panose="020B0604030504040204" pitchFamily="50" charset="-128"/>
                          <a:ea typeface="Meiryo UI" panose="020B0604030504040204" pitchFamily="50" charset="-128"/>
                        </a:rPr>
                        <a:t>肢体不自由</a:t>
                      </a:r>
                    </a:p>
                  </a:txBody>
                  <a:tcPr anchor="ctr">
                    <a:lnT w="12700" cap="flat" cmpd="sng" algn="ctr">
                      <a:solidFill>
                        <a:schemeClr val="bg1"/>
                      </a:solidFill>
                      <a:prstDash val="solid"/>
                      <a:round/>
                      <a:headEnd type="none" w="med" len="med"/>
                      <a:tailEnd type="none" w="med" len="med"/>
                    </a:lnT>
                  </a:tcPr>
                </a:tc>
                <a:tc>
                  <a:txBody>
                    <a:bodyPr/>
                    <a:lstStyle/>
                    <a:p>
                      <a:pPr algn="ctr"/>
                      <a:r>
                        <a:rPr kumimoji="1" lang="ja-JP" altLang="en-US" sz="1400" dirty="0">
                          <a:latin typeface="Meiryo UI" panose="020B0604030504040204" pitchFamily="50" charset="-128"/>
                          <a:ea typeface="Meiryo UI" panose="020B0604030504040204" pitchFamily="50" charset="-128"/>
                        </a:rPr>
                        <a:t>内部障がい</a:t>
                      </a:r>
                    </a:p>
                  </a:txBody>
                  <a:tcPr anchor="ctr">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9651376"/>
                  </a:ext>
                </a:extLst>
              </a:tr>
              <a:tr h="271944">
                <a:tc>
                  <a:txBody>
                    <a:bodyPr/>
                    <a:lstStyle/>
                    <a:p>
                      <a:pPr algn="r"/>
                      <a:r>
                        <a:rPr kumimoji="1" lang="en-US" altLang="ja-JP" sz="1600" dirty="0">
                          <a:latin typeface="Meiryo UI" panose="020B0604030504040204" pitchFamily="50" charset="-128"/>
                          <a:ea typeface="Meiryo UI" panose="020B0604030504040204" pitchFamily="50" charset="-128"/>
                        </a:rPr>
                        <a:t>371,667</a:t>
                      </a:r>
                      <a:endParaRPr kumimoji="1" lang="ja-JP" altLang="en-US" sz="1600"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r"/>
                      <a:r>
                        <a:rPr kumimoji="1" lang="en-US" altLang="ja-JP" sz="1600" dirty="0">
                          <a:latin typeface="Meiryo UI" panose="020B0604030504040204" pitchFamily="50" charset="-128"/>
                          <a:ea typeface="Meiryo UI" panose="020B0604030504040204" pitchFamily="50" charset="-128"/>
                        </a:rPr>
                        <a:t>24,876</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r"/>
                      <a:r>
                        <a:rPr kumimoji="1" lang="en-US" altLang="ja-JP" sz="1600" dirty="0">
                          <a:latin typeface="Meiryo UI" panose="020B0604030504040204" pitchFamily="50" charset="-128"/>
                          <a:ea typeface="Meiryo UI" panose="020B0604030504040204" pitchFamily="50" charset="-128"/>
                        </a:rPr>
                        <a:t>33,306</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algn="r"/>
                      <a:r>
                        <a:rPr kumimoji="1" lang="en-US" altLang="ja-JP" sz="1600" kern="1200" dirty="0">
                          <a:solidFill>
                            <a:schemeClr val="tx1"/>
                          </a:solidFill>
                          <a:effectLst/>
                          <a:latin typeface="Meiryo UI" panose="020B0604030504040204" pitchFamily="50" charset="-128"/>
                          <a:ea typeface="Meiryo UI" panose="020B0604030504040204" pitchFamily="50" charset="-128"/>
                          <a:cs typeface="+mn-cs"/>
                        </a:rPr>
                        <a:t>4,763</a:t>
                      </a:r>
                      <a:endParaRPr kumimoji="1" lang="ja-JP" altLang="en-US" sz="1600" b="0" dirty="0">
                        <a:latin typeface="Meiryo UI" panose="020B0604030504040204" pitchFamily="50" charset="-128"/>
                        <a:ea typeface="Meiryo UI" panose="020B0604030504040204" pitchFamily="50" charset="-128"/>
                      </a:endParaRPr>
                    </a:p>
                  </a:txBody>
                  <a:tcPr anchor="ctr"/>
                </a:tc>
                <a:tc>
                  <a:txBody>
                    <a:bodyPr/>
                    <a:lstStyle/>
                    <a:p>
                      <a:pPr algn="r"/>
                      <a:r>
                        <a:rPr kumimoji="1" lang="en-US" altLang="ja-JP" sz="1600" kern="1200" dirty="0">
                          <a:solidFill>
                            <a:schemeClr val="tx1"/>
                          </a:solidFill>
                          <a:effectLst/>
                          <a:latin typeface="Meiryo UI" panose="020B0604030504040204" pitchFamily="50" charset="-128"/>
                          <a:ea typeface="Meiryo UI" panose="020B0604030504040204" pitchFamily="50" charset="-128"/>
                          <a:cs typeface="+mn-cs"/>
                        </a:rPr>
                        <a:t>191,483</a:t>
                      </a:r>
                      <a:endParaRPr kumimoji="1" lang="ja-JP" altLang="en-US" sz="1600" b="0" dirty="0">
                        <a:latin typeface="Meiryo UI" panose="020B0604030504040204" pitchFamily="50" charset="-128"/>
                        <a:ea typeface="Meiryo UI" panose="020B0604030504040204" pitchFamily="50" charset="-128"/>
                      </a:endParaRPr>
                    </a:p>
                  </a:txBody>
                  <a:tcPr anchor="ctr"/>
                </a:tc>
                <a:tc>
                  <a:txBody>
                    <a:bodyPr/>
                    <a:lstStyle/>
                    <a:p>
                      <a:pPr algn="r"/>
                      <a:r>
                        <a:rPr kumimoji="1" lang="en-US" altLang="ja-JP" sz="1600" kern="1200" dirty="0">
                          <a:solidFill>
                            <a:schemeClr val="tx1"/>
                          </a:solidFill>
                          <a:effectLst/>
                          <a:latin typeface="Meiryo UI" panose="020B0604030504040204" pitchFamily="50" charset="-128"/>
                          <a:ea typeface="Meiryo UI" panose="020B0604030504040204" pitchFamily="50" charset="-128"/>
                          <a:cs typeface="+mn-cs"/>
                        </a:rPr>
                        <a:t>117,239</a:t>
                      </a:r>
                      <a:endParaRPr kumimoji="1" lang="ja-JP" altLang="en-US" sz="1600" b="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tcPr>
                </a:tc>
                <a:tc>
                  <a:txBody>
                    <a:bodyPr/>
                    <a:lstStyle/>
                    <a:p>
                      <a:pPr algn="r"/>
                      <a:r>
                        <a:rPr kumimoji="1" lang="en-US" altLang="ja-JP" sz="1600" dirty="0">
                          <a:latin typeface="Meiryo UI" panose="020B0604030504040204" pitchFamily="50" charset="-128"/>
                          <a:ea typeface="Meiryo UI" panose="020B0604030504040204" pitchFamily="50" charset="-128"/>
                        </a:rPr>
                        <a:t>109,356</a:t>
                      </a:r>
                      <a:endParaRPr kumimoji="1" lang="ja-JP" altLang="en-US" sz="16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a:r>
                        <a:rPr kumimoji="1" lang="en-US" altLang="ja-JP" sz="1600" dirty="0">
                          <a:latin typeface="Meiryo UI" panose="020B0604030504040204" pitchFamily="50" charset="-128"/>
                          <a:ea typeface="Meiryo UI" panose="020B0604030504040204" pitchFamily="50" charset="-128"/>
                        </a:rPr>
                        <a:t>135,916</a:t>
                      </a:r>
                      <a:endParaRPr kumimoji="1" lang="ja-JP" altLang="en-US" sz="16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r"/>
                      <a:r>
                        <a:rPr kumimoji="1" lang="en-US" altLang="ja-JP" sz="1600" dirty="0">
                          <a:latin typeface="Meiryo UI" panose="020B0604030504040204" pitchFamily="50" charset="-128"/>
                          <a:ea typeface="Meiryo UI" panose="020B0604030504040204" pitchFamily="50" charset="-128"/>
                        </a:rPr>
                        <a:t>616,939</a:t>
                      </a:r>
                      <a:endParaRPr kumimoji="1" lang="ja-JP" altLang="en-US" sz="16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922254580"/>
                  </a:ext>
                </a:extLst>
              </a:tr>
            </a:tbl>
          </a:graphicData>
        </a:graphic>
      </p:graphicFrame>
      <p:sp>
        <p:nvSpPr>
          <p:cNvPr id="7" name="テキスト ボックス 6">
            <a:extLst>
              <a:ext uri="{FF2B5EF4-FFF2-40B4-BE49-F238E27FC236}">
                <a16:creationId xmlns:a16="http://schemas.microsoft.com/office/drawing/2014/main" id="{670210FE-733B-49F5-8994-3CA1EF8E284F}"/>
              </a:ext>
            </a:extLst>
          </p:cNvPr>
          <p:cNvSpPr txBox="1"/>
          <p:nvPr/>
        </p:nvSpPr>
        <p:spPr>
          <a:xfrm>
            <a:off x="10359737" y="6292964"/>
            <a:ext cx="1964838"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a:t>
            </a:r>
            <a:r>
              <a:rPr kumimoji="1" lang="en-US" altLang="ja-JP" sz="1400" dirty="0">
                <a:latin typeface="Meiryo UI" panose="020B0604030504040204" pitchFamily="50" charset="-128"/>
                <a:ea typeface="Meiryo UI" panose="020B0604030504040204" pitchFamily="50" charset="-128"/>
              </a:rPr>
              <a:t>3</a:t>
            </a:r>
            <a:r>
              <a:rPr kumimoji="1" lang="ja-JP" altLang="en-US" sz="1400" dirty="0">
                <a:latin typeface="Meiryo UI" panose="020B0604030504040204" pitchFamily="50" charset="-128"/>
                <a:ea typeface="Meiryo UI" panose="020B0604030504040204" pitchFamily="50" charset="-128"/>
              </a:rPr>
              <a:t>月現在）</a:t>
            </a:r>
          </a:p>
        </p:txBody>
      </p:sp>
      <p:sp>
        <p:nvSpPr>
          <p:cNvPr id="16" name="正方形/長方形 15">
            <a:extLst>
              <a:ext uri="{FF2B5EF4-FFF2-40B4-BE49-F238E27FC236}">
                <a16:creationId xmlns:a16="http://schemas.microsoft.com/office/drawing/2014/main" id="{5DA307B7-3CE9-4B2E-82B6-2EAD2B054608}"/>
              </a:ext>
            </a:extLst>
          </p:cNvPr>
          <p:cNvSpPr/>
          <p:nvPr/>
        </p:nvSpPr>
        <p:spPr>
          <a:xfrm>
            <a:off x="0" y="1"/>
            <a:ext cx="12192000" cy="265247"/>
          </a:xfrm>
          <a:prstGeom prst="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大阪府における障がい者手帳の状況</a:t>
            </a:r>
          </a:p>
        </p:txBody>
      </p:sp>
      <p:sp>
        <p:nvSpPr>
          <p:cNvPr id="5" name="スライド番号プレースホルダー 4">
            <a:extLst>
              <a:ext uri="{FF2B5EF4-FFF2-40B4-BE49-F238E27FC236}">
                <a16:creationId xmlns:a16="http://schemas.microsoft.com/office/drawing/2014/main" id="{1A43EB15-E190-47A6-A8A6-FA08074EF8EB}"/>
              </a:ext>
            </a:extLst>
          </p:cNvPr>
          <p:cNvSpPr>
            <a:spLocks noGrp="1"/>
          </p:cNvSpPr>
          <p:nvPr>
            <p:ph type="sldNum" sz="quarter" idx="12"/>
          </p:nvPr>
        </p:nvSpPr>
        <p:spPr>
          <a:xfrm>
            <a:off x="9448800" y="6492874"/>
            <a:ext cx="2743200" cy="365125"/>
          </a:xfrm>
        </p:spPr>
        <p:txBody>
          <a:bodyPr/>
          <a:lstStyle/>
          <a:p>
            <a:fld id="{2145DBC5-9300-4D54-8083-5D9A19022CCA}" type="slidenum">
              <a:rPr kumimoji="1" lang="ja-JP" altLang="en-US" b="1" smtClean="0"/>
              <a:t>2</a:t>
            </a:fld>
            <a:endParaRPr kumimoji="1" lang="ja-JP" altLang="en-US" b="1"/>
          </a:p>
        </p:txBody>
      </p:sp>
    </p:spTree>
    <p:extLst>
      <p:ext uri="{BB962C8B-B14F-4D97-AF65-F5344CB8AC3E}">
        <p14:creationId xmlns:p14="http://schemas.microsoft.com/office/powerpoint/2010/main" val="378797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9157CF4-82CB-4900-914F-5D3246B256BC}"/>
              </a:ext>
            </a:extLst>
          </p:cNvPr>
          <p:cNvSpPr txBox="1"/>
          <p:nvPr/>
        </p:nvSpPr>
        <p:spPr>
          <a:xfrm>
            <a:off x="5640265" y="2971800"/>
            <a:ext cx="914400" cy="914400"/>
          </a:xfrm>
          <a:prstGeom prst="rect">
            <a:avLst/>
          </a:prstGeom>
          <a:noFill/>
        </p:spPr>
        <p:txBody>
          <a:bodyPr wrap="square" rtlCol="0">
            <a:spAutoFit/>
          </a:bodyPr>
          <a:lstStyle/>
          <a:p>
            <a:endParaRPr kumimoji="1" lang="ja-JP" altLang="en-US" dirty="0"/>
          </a:p>
        </p:txBody>
      </p:sp>
      <p:sp>
        <p:nvSpPr>
          <p:cNvPr id="2" name="正方形/長方形 1">
            <a:extLst>
              <a:ext uri="{FF2B5EF4-FFF2-40B4-BE49-F238E27FC236}">
                <a16:creationId xmlns:a16="http://schemas.microsoft.com/office/drawing/2014/main" id="{A074BAC1-C3E9-4373-B73E-594FE1F126EB}"/>
              </a:ext>
            </a:extLst>
          </p:cNvPr>
          <p:cNvSpPr/>
          <p:nvPr/>
        </p:nvSpPr>
        <p:spPr>
          <a:xfrm>
            <a:off x="93785" y="377505"/>
            <a:ext cx="12004430" cy="67187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a:r>
              <a:rPr kumimoji="1" lang="ja-JP" altLang="en-US" dirty="0">
                <a:solidFill>
                  <a:schemeClr val="tx1"/>
                </a:solidFill>
                <a:latin typeface="Meiryo UI" panose="020B0604030504040204" pitchFamily="50" charset="-128"/>
                <a:ea typeface="Meiryo UI" panose="020B0604030504040204" pitchFamily="50" charset="-128"/>
              </a:rPr>
              <a:t>○　障害福祉サービス等の予算額は直近</a:t>
            </a:r>
            <a:r>
              <a:rPr kumimoji="1" lang="en-US" altLang="ja-JP" dirty="0">
                <a:solidFill>
                  <a:schemeClr val="tx1"/>
                </a:solidFill>
                <a:latin typeface="Meiryo UI" panose="020B0604030504040204" pitchFamily="50" charset="-128"/>
                <a:ea typeface="Meiryo UI" panose="020B0604030504040204" pitchFamily="50" charset="-128"/>
              </a:rPr>
              <a:t>10</a:t>
            </a:r>
            <a:r>
              <a:rPr kumimoji="1" lang="ja-JP" altLang="en-US" dirty="0">
                <a:solidFill>
                  <a:schemeClr val="tx1"/>
                </a:solidFill>
                <a:latin typeface="Meiryo UI" panose="020B0604030504040204" pitchFamily="50" charset="-128"/>
                <a:ea typeface="Meiryo UI" panose="020B0604030504040204" pitchFamily="50" charset="-128"/>
              </a:rPr>
              <a:t>年間で倍増（うち、障害児向けサービスは約３倍強に増加）。</a:t>
            </a:r>
          </a:p>
          <a:p>
            <a:pPr marL="176213" indent="-176213"/>
            <a:r>
              <a:rPr kumimoji="1" lang="ja-JP" altLang="en-US" dirty="0">
                <a:solidFill>
                  <a:schemeClr val="tx1"/>
                </a:solidFill>
                <a:latin typeface="Meiryo UI" panose="020B0604030504040204" pitchFamily="50" charset="-128"/>
                <a:ea typeface="Meiryo UI" panose="020B0604030504040204" pitchFamily="50" charset="-128"/>
              </a:rPr>
              <a:t>○　障害福祉サービス等予算額の過去</a:t>
            </a:r>
            <a:r>
              <a:rPr kumimoji="1" lang="en-US" altLang="ja-JP" dirty="0">
                <a:solidFill>
                  <a:schemeClr val="tx1"/>
                </a:solidFill>
                <a:latin typeface="Meiryo UI" panose="020B0604030504040204" pitchFamily="50" charset="-128"/>
                <a:ea typeface="Meiryo UI" panose="020B0604030504040204" pitchFamily="50" charset="-128"/>
              </a:rPr>
              <a:t>10</a:t>
            </a:r>
            <a:r>
              <a:rPr kumimoji="1" lang="ja-JP" altLang="en-US" dirty="0">
                <a:solidFill>
                  <a:schemeClr val="tx1"/>
                </a:solidFill>
                <a:latin typeface="Meiryo UI" panose="020B0604030504040204" pitchFamily="50" charset="-128"/>
                <a:ea typeface="Meiryo UI" panose="020B0604030504040204" pitchFamily="50" charset="-128"/>
              </a:rPr>
              <a:t>年間平均の伸び率は、社会保障関係費全体に比して約４倍であり、著しく高い伸び。</a:t>
            </a:r>
          </a:p>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正方形/長方形 11">
            <a:extLst>
              <a:ext uri="{FF2B5EF4-FFF2-40B4-BE49-F238E27FC236}">
                <a16:creationId xmlns:a16="http://schemas.microsoft.com/office/drawing/2014/main" id="{0E0BCCFC-303D-40F0-A35B-6197BDB26B8E}"/>
              </a:ext>
            </a:extLst>
          </p:cNvPr>
          <p:cNvSpPr/>
          <p:nvPr/>
        </p:nvSpPr>
        <p:spPr>
          <a:xfrm>
            <a:off x="0" y="0"/>
            <a:ext cx="12192000" cy="338439"/>
          </a:xfrm>
          <a:prstGeom prst="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国全体の障害福祉サービス等の現状（予算・利用者の推移）</a:t>
            </a:r>
          </a:p>
        </p:txBody>
      </p:sp>
      <p:pic>
        <p:nvPicPr>
          <p:cNvPr id="7" name="図 6">
            <a:extLst>
              <a:ext uri="{FF2B5EF4-FFF2-40B4-BE49-F238E27FC236}">
                <a16:creationId xmlns:a16="http://schemas.microsoft.com/office/drawing/2014/main" id="{A40E69FD-6B5D-424C-9913-BB708A952A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28587" y="1080556"/>
            <a:ext cx="8334825" cy="5541066"/>
          </a:xfrm>
          <a:prstGeom prst="rect">
            <a:avLst/>
          </a:prstGeom>
        </p:spPr>
      </p:pic>
      <p:sp>
        <p:nvSpPr>
          <p:cNvPr id="9" name="テキスト ボックス 8">
            <a:extLst>
              <a:ext uri="{FF2B5EF4-FFF2-40B4-BE49-F238E27FC236}">
                <a16:creationId xmlns:a16="http://schemas.microsoft.com/office/drawing/2014/main" id="{606E31CF-9568-4B98-8848-F5F820FB1253}"/>
              </a:ext>
            </a:extLst>
          </p:cNvPr>
          <p:cNvSpPr txBox="1"/>
          <p:nvPr/>
        </p:nvSpPr>
        <p:spPr>
          <a:xfrm>
            <a:off x="5640265" y="6585993"/>
            <a:ext cx="6551736" cy="307777"/>
          </a:xfrm>
          <a:prstGeom prst="rect">
            <a:avLst/>
          </a:prstGeom>
          <a:noFill/>
        </p:spPr>
        <p:txBody>
          <a:bodyPr wrap="square">
            <a:spAutoFit/>
          </a:bodyPr>
          <a:lstStyle/>
          <a:p>
            <a:r>
              <a:rPr lang="ja-JP" altLang="en-US" sz="1400" dirty="0">
                <a:latin typeface="Meiryo UI" panose="020B0604030504040204" pitchFamily="50" charset="-128"/>
                <a:ea typeface="Meiryo UI" panose="020B0604030504040204" pitchFamily="50" charset="-128"/>
              </a:rPr>
              <a:t>（令和８年１月</a:t>
            </a:r>
            <a:r>
              <a:rPr lang="en-US" altLang="ja-JP" sz="1400" dirty="0">
                <a:latin typeface="Meiryo UI" panose="020B0604030504040204" pitchFamily="50" charset="-128"/>
                <a:ea typeface="Meiryo UI" panose="020B0604030504040204" pitchFamily="50" charset="-128"/>
              </a:rPr>
              <a:t>19</a:t>
            </a:r>
            <a:r>
              <a:rPr lang="ja-JP" altLang="en-US" sz="1400" dirty="0">
                <a:latin typeface="Meiryo UI" panose="020B0604030504040204" pitchFamily="50" charset="-128"/>
                <a:ea typeface="Meiryo UI" panose="020B0604030504040204" pitchFamily="50" charset="-128"/>
              </a:rPr>
              <a:t>日　社会保障審議会障害者部会（第</a:t>
            </a:r>
            <a:r>
              <a:rPr lang="en-US" altLang="ja-JP" sz="1400" dirty="0">
                <a:latin typeface="Meiryo UI" panose="020B0604030504040204" pitchFamily="50" charset="-128"/>
                <a:ea typeface="Meiryo UI" panose="020B0604030504040204" pitchFamily="50" charset="-128"/>
              </a:rPr>
              <a:t>154</a:t>
            </a:r>
            <a:r>
              <a:rPr lang="ja-JP" altLang="en-US" sz="1400" dirty="0">
                <a:latin typeface="Meiryo UI" panose="020B0604030504040204" pitchFamily="50" charset="-128"/>
                <a:ea typeface="Meiryo UI" panose="020B0604030504040204" pitchFamily="50" charset="-128"/>
              </a:rPr>
              <a:t>回）資料</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より）</a:t>
            </a:r>
            <a:endParaRPr lang="en-US" altLang="ja-JP" sz="1400" dirty="0">
              <a:latin typeface="Meiryo UI" panose="020B0604030504040204" pitchFamily="50" charset="-128"/>
              <a:ea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5237DA7B-2C2D-48C2-890D-B908A74ADE79}"/>
              </a:ext>
            </a:extLst>
          </p:cNvPr>
          <p:cNvSpPr>
            <a:spLocks noGrp="1"/>
          </p:cNvSpPr>
          <p:nvPr>
            <p:ph type="sldNum" sz="quarter" idx="12"/>
          </p:nvPr>
        </p:nvSpPr>
        <p:spPr>
          <a:xfrm>
            <a:off x="9355015" y="6480495"/>
            <a:ext cx="2743200" cy="365125"/>
          </a:xfrm>
        </p:spPr>
        <p:txBody>
          <a:bodyPr/>
          <a:lstStyle/>
          <a:p>
            <a:fld id="{2145DBC5-9300-4D54-8083-5D9A19022CCA}" type="slidenum">
              <a:rPr kumimoji="1" lang="ja-JP" altLang="en-US" b="1" smtClean="0"/>
              <a:t>3</a:t>
            </a:fld>
            <a:endParaRPr kumimoji="1" lang="ja-JP" altLang="en-US" b="1"/>
          </a:p>
        </p:txBody>
      </p:sp>
    </p:spTree>
    <p:extLst>
      <p:ext uri="{BB962C8B-B14F-4D97-AF65-F5344CB8AC3E}">
        <p14:creationId xmlns:p14="http://schemas.microsoft.com/office/powerpoint/2010/main" val="2207522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5FAFF2F-3BA0-4538-A171-9183AD6E50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9988" y="182441"/>
            <a:ext cx="10032024" cy="6339229"/>
          </a:xfrm>
          <a:prstGeom prst="rect">
            <a:avLst/>
          </a:prstGeom>
        </p:spPr>
      </p:pic>
      <p:sp>
        <p:nvSpPr>
          <p:cNvPr id="6" name="テキスト ボックス 5">
            <a:extLst>
              <a:ext uri="{FF2B5EF4-FFF2-40B4-BE49-F238E27FC236}">
                <a16:creationId xmlns:a16="http://schemas.microsoft.com/office/drawing/2014/main" id="{3FC7F1F0-BDAE-47DC-B6BA-CED60249D1A5}"/>
              </a:ext>
            </a:extLst>
          </p:cNvPr>
          <p:cNvSpPr txBox="1"/>
          <p:nvPr/>
        </p:nvSpPr>
        <p:spPr>
          <a:xfrm>
            <a:off x="5640264" y="6521670"/>
            <a:ext cx="6551736" cy="307777"/>
          </a:xfrm>
          <a:prstGeom prst="rect">
            <a:avLst/>
          </a:prstGeom>
          <a:noFill/>
        </p:spPr>
        <p:txBody>
          <a:bodyPr wrap="square">
            <a:spAutoFit/>
          </a:bodyPr>
          <a:lstStyle/>
          <a:p>
            <a:r>
              <a:rPr lang="ja-JP" altLang="en-US" sz="1400" dirty="0">
                <a:latin typeface="Meiryo UI" panose="020B0604030504040204" pitchFamily="50" charset="-128"/>
                <a:ea typeface="Meiryo UI" panose="020B0604030504040204" pitchFamily="50" charset="-128"/>
              </a:rPr>
              <a:t>（令和８年１月</a:t>
            </a:r>
            <a:r>
              <a:rPr lang="en-US" altLang="ja-JP" sz="1400" dirty="0">
                <a:latin typeface="Meiryo UI" panose="020B0604030504040204" pitchFamily="50" charset="-128"/>
                <a:ea typeface="Meiryo UI" panose="020B0604030504040204" pitchFamily="50" charset="-128"/>
              </a:rPr>
              <a:t>19</a:t>
            </a:r>
            <a:r>
              <a:rPr lang="ja-JP" altLang="en-US" sz="1400" dirty="0">
                <a:latin typeface="Meiryo UI" panose="020B0604030504040204" pitchFamily="50" charset="-128"/>
                <a:ea typeface="Meiryo UI" panose="020B0604030504040204" pitchFamily="50" charset="-128"/>
              </a:rPr>
              <a:t>日　社会保障審議会障害者部会（第</a:t>
            </a:r>
            <a:r>
              <a:rPr lang="en-US" altLang="ja-JP" sz="1400" dirty="0">
                <a:latin typeface="Meiryo UI" panose="020B0604030504040204" pitchFamily="50" charset="-128"/>
                <a:ea typeface="Meiryo UI" panose="020B0604030504040204" pitchFamily="50" charset="-128"/>
              </a:rPr>
              <a:t>154</a:t>
            </a:r>
            <a:r>
              <a:rPr lang="ja-JP" altLang="en-US" sz="1400" dirty="0">
                <a:latin typeface="Meiryo UI" panose="020B0604030504040204" pitchFamily="50" charset="-128"/>
                <a:ea typeface="Meiryo UI" panose="020B0604030504040204" pitchFamily="50" charset="-128"/>
              </a:rPr>
              <a:t>回）資料</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より）</a:t>
            </a:r>
            <a:endParaRPr lang="en-US" altLang="ja-JP" sz="14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0CE0B891-F2AD-4B1A-83E8-ADF3A3879377}"/>
              </a:ext>
            </a:extLst>
          </p:cNvPr>
          <p:cNvSpPr/>
          <p:nvPr/>
        </p:nvSpPr>
        <p:spPr>
          <a:xfrm>
            <a:off x="6526923" y="1355834"/>
            <a:ext cx="4585089" cy="256189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87C5CE2-835E-41B4-98C3-7CE25B2478C6}"/>
              </a:ext>
            </a:extLst>
          </p:cNvPr>
          <p:cNvSpPr>
            <a:spLocks noGrp="1"/>
          </p:cNvSpPr>
          <p:nvPr>
            <p:ph type="sldNum" sz="quarter" idx="12"/>
          </p:nvPr>
        </p:nvSpPr>
        <p:spPr>
          <a:xfrm>
            <a:off x="9320048" y="6464322"/>
            <a:ext cx="2743200" cy="365125"/>
          </a:xfrm>
        </p:spPr>
        <p:txBody>
          <a:bodyPr/>
          <a:lstStyle/>
          <a:p>
            <a:fld id="{2145DBC5-9300-4D54-8083-5D9A19022CCA}" type="slidenum">
              <a:rPr kumimoji="1" lang="ja-JP" altLang="en-US" b="1" smtClean="0"/>
              <a:t>4</a:t>
            </a:fld>
            <a:endParaRPr kumimoji="1" lang="ja-JP" altLang="en-US" b="1"/>
          </a:p>
        </p:txBody>
      </p:sp>
    </p:spTree>
    <p:extLst>
      <p:ext uri="{BB962C8B-B14F-4D97-AF65-F5344CB8AC3E}">
        <p14:creationId xmlns:p14="http://schemas.microsoft.com/office/powerpoint/2010/main" val="223818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3F1ED63-DEFE-4A16-BFA1-2E32D494AF8C}"/>
              </a:ext>
            </a:extLst>
          </p:cNvPr>
          <p:cNvSpPr/>
          <p:nvPr/>
        </p:nvSpPr>
        <p:spPr>
          <a:xfrm>
            <a:off x="93785" y="501161"/>
            <a:ext cx="12004430" cy="69626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a:r>
              <a:rPr kumimoji="1" lang="ja-JP" altLang="en-US" dirty="0">
                <a:solidFill>
                  <a:schemeClr val="tx1"/>
                </a:solidFill>
                <a:latin typeface="Meiryo UI" panose="020B0604030504040204" pitchFamily="50" charset="-128"/>
                <a:ea typeface="Meiryo UI" panose="020B0604030504040204" pitchFamily="50" charset="-128"/>
              </a:rPr>
              <a:t>○　障がい福祉サービスの当初予算額において、過去</a:t>
            </a:r>
            <a:r>
              <a:rPr kumimoji="1" lang="en-US" altLang="ja-JP" dirty="0">
                <a:solidFill>
                  <a:schemeClr val="tx1"/>
                </a:solidFill>
                <a:latin typeface="Meiryo UI" panose="020B0604030504040204" pitchFamily="50" charset="-128"/>
                <a:ea typeface="Meiryo UI" panose="020B0604030504040204" pitchFamily="50" charset="-128"/>
              </a:rPr>
              <a:t>5</a:t>
            </a:r>
            <a:r>
              <a:rPr kumimoji="1" lang="ja-JP" altLang="en-US" dirty="0">
                <a:solidFill>
                  <a:schemeClr val="tx1"/>
                </a:solidFill>
                <a:latin typeface="Meiryo UI" panose="020B0604030504040204" pitchFamily="50" charset="-128"/>
                <a:ea typeface="Meiryo UI" panose="020B0604030504040204" pitchFamily="50" charset="-128"/>
              </a:rPr>
              <a:t>年平均の伸び率は約</a:t>
            </a:r>
            <a:r>
              <a:rPr kumimoji="1" lang="en-US" altLang="ja-JP" dirty="0">
                <a:solidFill>
                  <a:schemeClr val="tx1"/>
                </a:solidFill>
                <a:latin typeface="Meiryo UI" panose="020B0604030504040204" pitchFamily="50" charset="-128"/>
                <a:ea typeface="Meiryo UI" panose="020B0604030504040204" pitchFamily="50" charset="-128"/>
              </a:rPr>
              <a:t>13</a:t>
            </a:r>
            <a:r>
              <a:rPr kumimoji="1" lang="ja-JP" altLang="en-US" dirty="0">
                <a:solidFill>
                  <a:schemeClr val="tx1"/>
                </a:solidFill>
                <a:latin typeface="Meiryo UI" panose="020B0604030504040204" pitchFamily="50" charset="-128"/>
                <a:ea typeface="Meiryo UI" panose="020B0604030504040204" pitchFamily="50" charset="-128"/>
              </a:rPr>
              <a:t>％。ここ</a:t>
            </a:r>
            <a:r>
              <a:rPr kumimoji="1" lang="en-US" altLang="ja-JP" dirty="0">
                <a:solidFill>
                  <a:schemeClr val="tx1"/>
                </a:solidFill>
                <a:latin typeface="Meiryo UI" panose="020B0604030504040204" pitchFamily="50" charset="-128"/>
                <a:ea typeface="Meiryo UI" panose="020B0604030504040204" pitchFamily="50" charset="-128"/>
              </a:rPr>
              <a:t>2</a:t>
            </a:r>
            <a:r>
              <a:rPr kumimoji="1" lang="ja-JP" altLang="en-US" dirty="0">
                <a:solidFill>
                  <a:schemeClr val="tx1"/>
                </a:solidFill>
                <a:latin typeface="Meiryo UI" panose="020B0604030504040204" pitchFamily="50" charset="-128"/>
                <a:ea typeface="Meiryo UI" panose="020B0604030504040204" pitchFamily="50" charset="-128"/>
              </a:rPr>
              <a:t>年度平均は約</a:t>
            </a:r>
            <a:r>
              <a:rPr kumimoji="1" lang="en-US" altLang="ja-JP" dirty="0">
                <a:solidFill>
                  <a:schemeClr val="tx1"/>
                </a:solidFill>
                <a:latin typeface="Meiryo UI" panose="020B0604030504040204" pitchFamily="50" charset="-128"/>
                <a:ea typeface="Meiryo UI" panose="020B0604030504040204" pitchFamily="50" charset="-128"/>
              </a:rPr>
              <a:t>18</a:t>
            </a:r>
            <a:r>
              <a:rPr kumimoji="1" lang="ja-JP" altLang="en-US" dirty="0">
                <a:solidFill>
                  <a:schemeClr val="tx1"/>
                </a:solidFill>
                <a:latin typeface="Meiryo UI" panose="020B0604030504040204" pitchFamily="50" charset="-128"/>
                <a:ea typeface="Meiryo UI" panose="020B0604030504040204" pitchFamily="50" charset="-128"/>
              </a:rPr>
              <a:t>％の伸び。</a:t>
            </a:r>
          </a:p>
          <a:p>
            <a:pPr marL="176213" indent="-176213"/>
            <a:r>
              <a:rPr kumimoji="1" lang="ja-JP" altLang="en-US" dirty="0">
                <a:solidFill>
                  <a:schemeClr val="tx1"/>
                </a:solidFill>
                <a:latin typeface="Meiryo UI" panose="020B0604030504040204" pitchFamily="50" charset="-128"/>
                <a:ea typeface="Meiryo UI" panose="020B0604030504040204" pitchFamily="50" charset="-128"/>
              </a:rPr>
              <a:t>○　障がい児給付費・措置費等の当初予算額において、過去</a:t>
            </a:r>
            <a:r>
              <a:rPr kumimoji="1" lang="en-US" altLang="ja-JP" dirty="0">
                <a:solidFill>
                  <a:schemeClr val="tx1"/>
                </a:solidFill>
                <a:latin typeface="Meiryo UI" panose="020B0604030504040204" pitchFamily="50" charset="-128"/>
                <a:ea typeface="Meiryo UI" panose="020B0604030504040204" pitchFamily="50" charset="-128"/>
              </a:rPr>
              <a:t>5</a:t>
            </a:r>
            <a:r>
              <a:rPr kumimoji="1" lang="ja-JP" altLang="en-US" dirty="0">
                <a:solidFill>
                  <a:schemeClr val="tx1"/>
                </a:solidFill>
                <a:latin typeface="Meiryo UI" panose="020B0604030504040204" pitchFamily="50" charset="-128"/>
                <a:ea typeface="Meiryo UI" panose="020B0604030504040204" pitchFamily="50" charset="-128"/>
              </a:rPr>
              <a:t>年平均の伸び率は約</a:t>
            </a:r>
            <a:r>
              <a:rPr kumimoji="1" lang="en-US" altLang="ja-JP" dirty="0">
                <a:solidFill>
                  <a:schemeClr val="tx1"/>
                </a:solidFill>
                <a:latin typeface="Meiryo UI" panose="020B0604030504040204" pitchFamily="50" charset="-128"/>
                <a:ea typeface="Meiryo UI" panose="020B0604030504040204" pitchFamily="50" charset="-128"/>
              </a:rPr>
              <a:t>12</a:t>
            </a:r>
            <a:r>
              <a:rPr kumimoji="1" lang="ja-JP" altLang="en-US" dirty="0">
                <a:solidFill>
                  <a:schemeClr val="tx1"/>
                </a:solidFill>
                <a:latin typeface="Meiryo UI" panose="020B0604030504040204" pitchFamily="50" charset="-128"/>
                <a:ea typeface="Meiryo UI" panose="020B0604030504040204" pitchFamily="50" charset="-128"/>
              </a:rPr>
              <a:t>％。ここ</a:t>
            </a:r>
            <a:r>
              <a:rPr kumimoji="1" lang="en-US" altLang="ja-JP" dirty="0">
                <a:solidFill>
                  <a:schemeClr val="tx1"/>
                </a:solidFill>
                <a:latin typeface="Meiryo UI" panose="020B0604030504040204" pitchFamily="50" charset="-128"/>
                <a:ea typeface="Meiryo UI" panose="020B0604030504040204" pitchFamily="50" charset="-128"/>
              </a:rPr>
              <a:t>2</a:t>
            </a:r>
            <a:r>
              <a:rPr kumimoji="1" lang="ja-JP" altLang="en-US" dirty="0">
                <a:solidFill>
                  <a:schemeClr val="tx1"/>
                </a:solidFill>
                <a:latin typeface="Meiryo UI" panose="020B0604030504040204" pitchFamily="50" charset="-128"/>
                <a:ea typeface="Meiryo UI" panose="020B0604030504040204" pitchFamily="50" charset="-128"/>
              </a:rPr>
              <a:t>年度平均は約</a:t>
            </a:r>
            <a:r>
              <a:rPr kumimoji="1" lang="en-US" altLang="ja-JP" dirty="0">
                <a:solidFill>
                  <a:schemeClr val="tx1"/>
                </a:solidFill>
                <a:latin typeface="Meiryo UI" panose="020B0604030504040204" pitchFamily="50" charset="-128"/>
                <a:ea typeface="Meiryo UI" panose="020B0604030504040204" pitchFamily="50" charset="-128"/>
              </a:rPr>
              <a:t>17</a:t>
            </a:r>
            <a:r>
              <a:rPr kumimoji="1" lang="ja-JP" altLang="en-US" dirty="0">
                <a:solidFill>
                  <a:schemeClr val="tx1"/>
                </a:solidFill>
                <a:latin typeface="Meiryo UI" panose="020B0604030504040204" pitchFamily="50" charset="-128"/>
                <a:ea typeface="Meiryo UI" panose="020B0604030504040204" pitchFamily="50" charset="-128"/>
              </a:rPr>
              <a:t>％の伸び。</a:t>
            </a:r>
          </a:p>
          <a:p>
            <a:pPr marL="176213" indent="-176213"/>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正方形/長方形 8">
            <a:extLst>
              <a:ext uri="{FF2B5EF4-FFF2-40B4-BE49-F238E27FC236}">
                <a16:creationId xmlns:a16="http://schemas.microsoft.com/office/drawing/2014/main" id="{F78AB3D6-0806-45D3-8E80-FFFE3543E06C}"/>
              </a:ext>
            </a:extLst>
          </p:cNvPr>
          <p:cNvSpPr/>
          <p:nvPr/>
        </p:nvSpPr>
        <p:spPr>
          <a:xfrm>
            <a:off x="0" y="1"/>
            <a:ext cx="12192000" cy="265247"/>
          </a:xfrm>
          <a:prstGeom prst="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大阪府</a:t>
            </a:r>
            <a:r>
              <a:rPr kumimoji="1" lang="ja-JP" altLang="en-US" b="1" dirty="0">
                <a:latin typeface="Meiryo UI" panose="020B0604030504040204" pitchFamily="50" charset="-128"/>
                <a:ea typeface="Meiryo UI" panose="020B0604030504040204" pitchFamily="50" charset="-128"/>
              </a:rPr>
              <a:t>の障がい福祉サービス等の現状（予算・利用者の推移）</a:t>
            </a:r>
          </a:p>
        </p:txBody>
      </p:sp>
      <p:sp>
        <p:nvSpPr>
          <p:cNvPr id="2" name="テキスト ボックス 1">
            <a:extLst>
              <a:ext uri="{FF2B5EF4-FFF2-40B4-BE49-F238E27FC236}">
                <a16:creationId xmlns:a16="http://schemas.microsoft.com/office/drawing/2014/main" id="{A206E43E-C67F-48F5-ACD9-183594474FFE}"/>
              </a:ext>
            </a:extLst>
          </p:cNvPr>
          <p:cNvSpPr txBox="1"/>
          <p:nvPr/>
        </p:nvSpPr>
        <p:spPr>
          <a:xfrm>
            <a:off x="6981092" y="6338836"/>
            <a:ext cx="3666393" cy="253916"/>
          </a:xfrm>
          <a:prstGeom prst="rect">
            <a:avLst/>
          </a:prstGeom>
          <a:noFill/>
        </p:spPr>
        <p:txBody>
          <a:bodyPr wrap="square" rtlCol="0">
            <a:spAutoFit/>
          </a:bodyPr>
          <a:lstStyle/>
          <a:p>
            <a:r>
              <a:rPr kumimoji="1" lang="en-US" altLang="ja-JP" sz="1050" dirty="0"/>
              <a:t>※</a:t>
            </a:r>
            <a:r>
              <a:rPr kumimoji="1" lang="ja-JP" altLang="en-US" sz="1050" dirty="0"/>
              <a:t>自立支援給付費には自立支援医療費は含まず</a:t>
            </a:r>
          </a:p>
        </p:txBody>
      </p:sp>
      <p:graphicFrame>
        <p:nvGraphicFramePr>
          <p:cNvPr id="6" name="グラフ 5">
            <a:extLst>
              <a:ext uri="{FF2B5EF4-FFF2-40B4-BE49-F238E27FC236}">
                <a16:creationId xmlns:a16="http://schemas.microsoft.com/office/drawing/2014/main" id="{B6C4BFF6-5551-4391-8A7C-5856A16D451D}"/>
              </a:ext>
            </a:extLst>
          </p:cNvPr>
          <p:cNvGraphicFramePr>
            <a:graphicFrameLocks/>
          </p:cNvGraphicFramePr>
          <p:nvPr/>
        </p:nvGraphicFramePr>
        <p:xfrm>
          <a:off x="2051922" y="1330031"/>
          <a:ext cx="8450994" cy="5008805"/>
        </p:xfrm>
        <a:graphic>
          <a:graphicData uri="http://schemas.openxmlformats.org/drawingml/2006/chart">
            <c:chart xmlns:c="http://schemas.openxmlformats.org/drawingml/2006/chart" xmlns:r="http://schemas.openxmlformats.org/officeDocument/2006/relationships" r:id="rId2"/>
          </a:graphicData>
        </a:graphic>
      </p:graphicFrame>
      <p:sp>
        <p:nvSpPr>
          <p:cNvPr id="3" name="スライド番号プレースホルダー 2">
            <a:extLst>
              <a:ext uri="{FF2B5EF4-FFF2-40B4-BE49-F238E27FC236}">
                <a16:creationId xmlns:a16="http://schemas.microsoft.com/office/drawing/2014/main" id="{E102F3F4-D07B-4547-9EE4-B8820B4B3781}"/>
              </a:ext>
            </a:extLst>
          </p:cNvPr>
          <p:cNvSpPr>
            <a:spLocks noGrp="1"/>
          </p:cNvSpPr>
          <p:nvPr>
            <p:ph type="sldNum" sz="quarter" idx="12"/>
          </p:nvPr>
        </p:nvSpPr>
        <p:spPr>
          <a:xfrm>
            <a:off x="9355015" y="6459009"/>
            <a:ext cx="2743200" cy="365125"/>
          </a:xfrm>
        </p:spPr>
        <p:txBody>
          <a:bodyPr/>
          <a:lstStyle/>
          <a:p>
            <a:fld id="{2145DBC5-9300-4D54-8083-5D9A19022CCA}" type="slidenum">
              <a:rPr kumimoji="1" lang="ja-JP" altLang="en-US" b="1" smtClean="0"/>
              <a:t>5</a:t>
            </a:fld>
            <a:endParaRPr kumimoji="1" lang="ja-JP" altLang="en-US" b="1"/>
          </a:p>
        </p:txBody>
      </p:sp>
    </p:spTree>
    <p:extLst>
      <p:ext uri="{BB962C8B-B14F-4D97-AF65-F5344CB8AC3E}">
        <p14:creationId xmlns:p14="http://schemas.microsoft.com/office/powerpoint/2010/main" val="2366240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29234E62-6778-4309-AC46-0147474C39B3}"/>
              </a:ext>
            </a:extLst>
          </p:cNvPr>
          <p:cNvSpPr/>
          <p:nvPr/>
        </p:nvSpPr>
        <p:spPr>
          <a:xfrm>
            <a:off x="93785" y="158825"/>
            <a:ext cx="12004430" cy="98121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6213" indent="-176213"/>
            <a:r>
              <a:rPr kumimoji="1" lang="ja-JP" altLang="en-US" sz="1400" dirty="0">
                <a:solidFill>
                  <a:schemeClr val="tx1"/>
                </a:solidFill>
                <a:latin typeface="Meiryo UI" panose="020B0604030504040204" pitchFamily="50" charset="-128"/>
                <a:ea typeface="Meiryo UI" panose="020B0604030504040204" pitchFamily="50" charset="-128"/>
              </a:rPr>
              <a:t>○　障がい福祉サービス利用者数において、過去</a:t>
            </a:r>
            <a:r>
              <a:rPr kumimoji="1" lang="en-US" altLang="ja-JP" sz="1400" dirty="0">
                <a:solidFill>
                  <a:schemeClr val="tx1"/>
                </a:solidFill>
                <a:latin typeface="Meiryo UI" panose="020B0604030504040204" pitchFamily="50" charset="-128"/>
                <a:ea typeface="Meiryo UI" panose="020B0604030504040204" pitchFamily="50" charset="-128"/>
              </a:rPr>
              <a:t>5</a:t>
            </a:r>
            <a:r>
              <a:rPr kumimoji="1" lang="ja-JP" altLang="en-US" sz="1400" dirty="0">
                <a:solidFill>
                  <a:schemeClr val="tx1"/>
                </a:solidFill>
                <a:latin typeface="Meiryo UI" panose="020B0604030504040204" pitchFamily="50" charset="-128"/>
                <a:ea typeface="Meiryo UI" panose="020B0604030504040204" pitchFamily="50" charset="-128"/>
              </a:rPr>
              <a:t>年平均の伸び率は約７％。</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76213" indent="-176213"/>
            <a:r>
              <a:rPr lang="ja-JP" altLang="en-US" sz="1400" dirty="0">
                <a:solidFill>
                  <a:schemeClr val="tx1"/>
                </a:solidFill>
                <a:latin typeface="Meiryo UI" panose="020B0604030504040204" pitchFamily="50" charset="-128"/>
                <a:ea typeface="Meiryo UI" panose="020B0604030504040204" pitchFamily="50" charset="-128"/>
              </a:rPr>
              <a:t>○　障がい福祉サービスにおける一人当たり費用額については、過去</a:t>
            </a:r>
            <a:r>
              <a:rPr lang="en-US" altLang="ja-JP" sz="1400" dirty="0">
                <a:solidFill>
                  <a:schemeClr val="tx1"/>
                </a:solidFill>
                <a:latin typeface="Meiryo UI" panose="020B0604030504040204" pitchFamily="50" charset="-128"/>
                <a:ea typeface="Meiryo UI" panose="020B0604030504040204" pitchFamily="50" charset="-128"/>
              </a:rPr>
              <a:t>5</a:t>
            </a:r>
            <a:r>
              <a:rPr lang="ja-JP" altLang="en-US" sz="1400" dirty="0">
                <a:solidFill>
                  <a:schemeClr val="tx1"/>
                </a:solidFill>
                <a:latin typeface="Meiryo UI" panose="020B0604030504040204" pitchFamily="50" charset="-128"/>
                <a:ea typeface="Meiryo UI" panose="020B0604030504040204" pitchFamily="50" charset="-128"/>
              </a:rPr>
              <a:t>年平均の伸び率は約５％。</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76213" indent="-176213"/>
            <a:r>
              <a:rPr kumimoji="1" lang="ja-JP" altLang="en-US" sz="1400" dirty="0">
                <a:solidFill>
                  <a:schemeClr val="tx1"/>
                </a:solidFill>
                <a:latin typeface="Meiryo UI" panose="020B0604030504040204" pitchFamily="50" charset="-128"/>
                <a:ea typeface="Meiryo UI" panose="020B0604030504040204" pitchFamily="50" charset="-128"/>
              </a:rPr>
              <a:t>○　障がい児サービス利用者数において、過去</a:t>
            </a:r>
            <a:r>
              <a:rPr kumimoji="1" lang="en-US" altLang="ja-JP" sz="1400" dirty="0">
                <a:solidFill>
                  <a:schemeClr val="tx1"/>
                </a:solidFill>
                <a:latin typeface="Meiryo UI" panose="020B0604030504040204" pitchFamily="50" charset="-128"/>
                <a:ea typeface="Meiryo UI" panose="020B0604030504040204" pitchFamily="50" charset="-128"/>
              </a:rPr>
              <a:t>5</a:t>
            </a:r>
            <a:r>
              <a:rPr kumimoji="1" lang="ja-JP" altLang="en-US" sz="1400" dirty="0">
                <a:solidFill>
                  <a:schemeClr val="tx1"/>
                </a:solidFill>
                <a:latin typeface="Meiryo UI" panose="020B0604030504040204" pitchFamily="50" charset="-128"/>
                <a:ea typeface="Meiryo UI" panose="020B0604030504040204" pitchFamily="50" charset="-128"/>
              </a:rPr>
              <a:t>年平均の伸び率は約</a:t>
            </a:r>
            <a:r>
              <a:rPr kumimoji="1" lang="en-US" altLang="ja-JP" sz="1400" dirty="0">
                <a:solidFill>
                  <a:schemeClr val="tx1"/>
                </a:solidFill>
                <a:latin typeface="Meiryo UI" panose="020B0604030504040204" pitchFamily="50" charset="-128"/>
                <a:ea typeface="Meiryo UI" panose="020B0604030504040204" pitchFamily="50" charset="-128"/>
              </a:rPr>
              <a:t>12</a:t>
            </a:r>
            <a:r>
              <a:rPr kumimoji="1" lang="ja-JP" altLang="en-US" sz="1400" dirty="0">
                <a:solidFill>
                  <a:schemeClr val="tx1"/>
                </a:solidFill>
                <a:latin typeface="Meiryo UI" panose="020B0604030504040204" pitchFamily="50" charset="-128"/>
                <a:ea typeface="Meiryo UI" panose="020B0604030504040204" pitchFamily="50" charset="-128"/>
              </a:rPr>
              <a:t>％。</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76213" indent="-176213"/>
            <a:r>
              <a:rPr lang="ja-JP" altLang="en-US" sz="1400" dirty="0">
                <a:solidFill>
                  <a:schemeClr val="tx1"/>
                </a:solidFill>
                <a:latin typeface="Meiryo UI" panose="020B0604030504040204" pitchFamily="50" charset="-128"/>
                <a:ea typeface="Meiryo UI" panose="020B0604030504040204" pitchFamily="50" charset="-128"/>
              </a:rPr>
              <a:t>○　障がい児サービスにおける一人当たり費用額については、過去</a:t>
            </a:r>
            <a:r>
              <a:rPr lang="en-US" altLang="ja-JP" sz="1400" dirty="0">
                <a:solidFill>
                  <a:schemeClr val="tx1"/>
                </a:solidFill>
                <a:latin typeface="Meiryo UI" panose="020B0604030504040204" pitchFamily="50" charset="-128"/>
                <a:ea typeface="Meiryo UI" panose="020B0604030504040204" pitchFamily="50" charset="-128"/>
              </a:rPr>
              <a:t>5</a:t>
            </a:r>
            <a:r>
              <a:rPr lang="ja-JP" altLang="en-US" sz="1400" dirty="0">
                <a:solidFill>
                  <a:schemeClr val="tx1"/>
                </a:solidFill>
                <a:latin typeface="Meiryo UI" panose="020B0604030504040204" pitchFamily="50" charset="-128"/>
                <a:ea typeface="Meiryo UI" panose="020B0604030504040204" pitchFamily="50" charset="-128"/>
              </a:rPr>
              <a:t>年平均の伸び率は約３％。</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graphicFrame>
        <p:nvGraphicFramePr>
          <p:cNvPr id="9" name="グラフ 8">
            <a:extLst>
              <a:ext uri="{FF2B5EF4-FFF2-40B4-BE49-F238E27FC236}">
                <a16:creationId xmlns:a16="http://schemas.microsoft.com/office/drawing/2014/main" id="{A2B6D35C-ACA2-4A69-808C-50020AF8ED7C}"/>
              </a:ext>
            </a:extLst>
          </p:cNvPr>
          <p:cNvGraphicFramePr>
            <a:graphicFrameLocks/>
          </p:cNvGraphicFramePr>
          <p:nvPr>
            <p:extLst>
              <p:ext uri="{D42A27DB-BD31-4B8C-83A1-F6EECF244321}">
                <p14:modId xmlns:p14="http://schemas.microsoft.com/office/powerpoint/2010/main" val="486351985"/>
              </p:ext>
            </p:extLst>
          </p:nvPr>
        </p:nvGraphicFramePr>
        <p:xfrm>
          <a:off x="961292" y="1210378"/>
          <a:ext cx="4572000" cy="28053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グラフ 9">
            <a:extLst>
              <a:ext uri="{FF2B5EF4-FFF2-40B4-BE49-F238E27FC236}">
                <a16:creationId xmlns:a16="http://schemas.microsoft.com/office/drawing/2014/main" id="{9F2CCCCD-55E9-452A-AC14-E8404C2174D3}"/>
              </a:ext>
            </a:extLst>
          </p:cNvPr>
          <p:cNvGraphicFramePr>
            <a:graphicFrameLocks/>
          </p:cNvGraphicFramePr>
          <p:nvPr>
            <p:extLst>
              <p:ext uri="{D42A27DB-BD31-4B8C-83A1-F6EECF244321}">
                <p14:modId xmlns:p14="http://schemas.microsoft.com/office/powerpoint/2010/main" val="1914233130"/>
              </p:ext>
            </p:extLst>
          </p:nvPr>
        </p:nvGraphicFramePr>
        <p:xfrm>
          <a:off x="6541477" y="1210378"/>
          <a:ext cx="4572000" cy="28053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グラフ 12">
            <a:extLst>
              <a:ext uri="{FF2B5EF4-FFF2-40B4-BE49-F238E27FC236}">
                <a16:creationId xmlns:a16="http://schemas.microsoft.com/office/drawing/2014/main" id="{79FF0733-3F8A-4355-AD10-96141AEC33A7}"/>
              </a:ext>
            </a:extLst>
          </p:cNvPr>
          <p:cNvGraphicFramePr>
            <a:graphicFrameLocks/>
          </p:cNvGraphicFramePr>
          <p:nvPr>
            <p:extLst>
              <p:ext uri="{D42A27DB-BD31-4B8C-83A1-F6EECF244321}">
                <p14:modId xmlns:p14="http://schemas.microsoft.com/office/powerpoint/2010/main" val="2351481387"/>
              </p:ext>
            </p:extLst>
          </p:nvPr>
        </p:nvGraphicFramePr>
        <p:xfrm>
          <a:off x="961292" y="4086027"/>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グラフ 13">
            <a:extLst>
              <a:ext uri="{FF2B5EF4-FFF2-40B4-BE49-F238E27FC236}">
                <a16:creationId xmlns:a16="http://schemas.microsoft.com/office/drawing/2014/main" id="{C5E4AC3A-E3AF-40FC-91E5-7035FCACD359}"/>
              </a:ext>
            </a:extLst>
          </p:cNvPr>
          <p:cNvGraphicFramePr>
            <a:graphicFrameLocks/>
          </p:cNvGraphicFramePr>
          <p:nvPr>
            <p:extLst>
              <p:ext uri="{D42A27DB-BD31-4B8C-83A1-F6EECF244321}">
                <p14:modId xmlns:p14="http://schemas.microsoft.com/office/powerpoint/2010/main" val="2228150865"/>
              </p:ext>
            </p:extLst>
          </p:nvPr>
        </p:nvGraphicFramePr>
        <p:xfrm>
          <a:off x="6541477" y="4086027"/>
          <a:ext cx="4572000" cy="2730500"/>
        </p:xfrm>
        <a:graphic>
          <a:graphicData uri="http://schemas.openxmlformats.org/drawingml/2006/chart">
            <c:chart xmlns:c="http://schemas.openxmlformats.org/drawingml/2006/chart" xmlns:r="http://schemas.openxmlformats.org/officeDocument/2006/relationships" r:id="rId5"/>
          </a:graphicData>
        </a:graphic>
      </p:graphicFrame>
      <p:sp>
        <p:nvSpPr>
          <p:cNvPr id="2" name="スライド番号プレースホルダー 1">
            <a:extLst>
              <a:ext uri="{FF2B5EF4-FFF2-40B4-BE49-F238E27FC236}">
                <a16:creationId xmlns:a16="http://schemas.microsoft.com/office/drawing/2014/main" id="{A9FBA183-4CBB-461D-AD22-5B1C9F901C45}"/>
              </a:ext>
            </a:extLst>
          </p:cNvPr>
          <p:cNvSpPr>
            <a:spLocks noGrp="1"/>
          </p:cNvSpPr>
          <p:nvPr>
            <p:ph type="sldNum" sz="quarter" idx="12"/>
          </p:nvPr>
        </p:nvSpPr>
        <p:spPr>
          <a:xfrm>
            <a:off x="9355015" y="6451402"/>
            <a:ext cx="2743200" cy="365125"/>
          </a:xfrm>
        </p:spPr>
        <p:txBody>
          <a:bodyPr/>
          <a:lstStyle/>
          <a:p>
            <a:fld id="{2145DBC5-9300-4D54-8083-5D9A19022CCA}" type="slidenum">
              <a:rPr kumimoji="1" lang="ja-JP" altLang="en-US" b="1" smtClean="0"/>
              <a:t>6</a:t>
            </a:fld>
            <a:endParaRPr kumimoji="1" lang="ja-JP" altLang="en-US" b="1"/>
          </a:p>
        </p:txBody>
      </p:sp>
    </p:spTree>
    <p:extLst>
      <p:ext uri="{BB962C8B-B14F-4D97-AF65-F5344CB8AC3E}">
        <p14:creationId xmlns:p14="http://schemas.microsoft.com/office/powerpoint/2010/main" val="1692342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784375C-0BD4-4D4B-8FB6-B5A46BC24889}"/>
              </a:ext>
            </a:extLst>
          </p:cNvPr>
          <p:cNvSpPr/>
          <p:nvPr/>
        </p:nvSpPr>
        <p:spPr bwMode="auto">
          <a:xfrm>
            <a:off x="79132" y="545123"/>
            <a:ext cx="10269414" cy="3050931"/>
          </a:xfrm>
          <a:prstGeom prst="rect">
            <a:avLst/>
          </a:prstGeom>
          <a:solidFill>
            <a:schemeClr val="accent6">
              <a:lumMod val="20000"/>
              <a:lumOff val="80000"/>
            </a:schemeClr>
          </a:solidFill>
          <a:ln w="12700">
            <a:solidFill>
              <a:srgbClr val="000000"/>
            </a:solidFill>
            <a:prstDash val="solid"/>
            <a:round/>
            <a:headEnd/>
            <a:tailEnd/>
          </a:ln>
        </p:spPr>
        <p:txBody>
          <a:bodyPr vert="eaVert" rtlCol="0" anchor="ctr"/>
          <a:lstStyle/>
          <a:p>
            <a:pPr algn="l"/>
            <a:endParaRPr kumimoji="1" lang="ja-JP" altLang="en-US" sz="1200" dirty="0">
              <a:solidFill>
                <a:srgbClr val="000000"/>
              </a:solidFill>
              <a:latin typeface="Arial" pitchFamily="34" charset="0"/>
              <a:ea typeface="ＭＳ Ｐゴシック" pitchFamily="50" charset="-128"/>
            </a:endParaRPr>
          </a:p>
        </p:txBody>
      </p:sp>
      <p:sp>
        <p:nvSpPr>
          <p:cNvPr id="9" name="正方形/長方形 8">
            <a:extLst>
              <a:ext uri="{FF2B5EF4-FFF2-40B4-BE49-F238E27FC236}">
                <a16:creationId xmlns:a16="http://schemas.microsoft.com/office/drawing/2014/main" id="{11851219-0D42-4FD7-A09E-1C2E4B67390B}"/>
              </a:ext>
            </a:extLst>
          </p:cNvPr>
          <p:cNvSpPr/>
          <p:nvPr/>
        </p:nvSpPr>
        <p:spPr bwMode="auto">
          <a:xfrm>
            <a:off x="79132" y="3694636"/>
            <a:ext cx="10269414" cy="2966009"/>
          </a:xfrm>
          <a:prstGeom prst="rect">
            <a:avLst/>
          </a:prstGeom>
          <a:solidFill>
            <a:schemeClr val="accent4">
              <a:lumMod val="20000"/>
              <a:lumOff val="80000"/>
            </a:schemeClr>
          </a:solidFill>
          <a:ln w="12700">
            <a:solidFill>
              <a:srgbClr val="000000"/>
            </a:solidFill>
            <a:prstDash val="solid"/>
            <a:round/>
            <a:headEnd/>
            <a:tailEnd/>
          </a:ln>
        </p:spPr>
        <p:txBody>
          <a:bodyPr vert="eaVert" rtlCol="0" anchor="ctr"/>
          <a:lstStyle/>
          <a:p>
            <a:pPr algn="l"/>
            <a:endParaRPr kumimoji="1" lang="ja-JP" altLang="en-US" sz="1200" dirty="0">
              <a:solidFill>
                <a:srgbClr val="000000"/>
              </a:solidFill>
              <a:latin typeface="Arial" pitchFamily="34" charset="0"/>
              <a:ea typeface="ＭＳ Ｐゴシック" pitchFamily="50" charset="-128"/>
            </a:endParaRPr>
          </a:p>
        </p:txBody>
      </p:sp>
      <p:sp>
        <p:nvSpPr>
          <p:cNvPr id="10" name="正方形/長方形 9">
            <a:extLst>
              <a:ext uri="{FF2B5EF4-FFF2-40B4-BE49-F238E27FC236}">
                <a16:creationId xmlns:a16="http://schemas.microsoft.com/office/drawing/2014/main" id="{1B67675B-E4F4-43A9-ACD1-A19FEBC01987}"/>
              </a:ext>
            </a:extLst>
          </p:cNvPr>
          <p:cNvSpPr/>
          <p:nvPr/>
        </p:nvSpPr>
        <p:spPr bwMode="auto">
          <a:xfrm>
            <a:off x="173519" y="643705"/>
            <a:ext cx="405352" cy="2863392"/>
          </a:xfrm>
          <a:prstGeom prst="rect">
            <a:avLst/>
          </a:prstGeom>
          <a:solidFill>
            <a:schemeClr val="accent4">
              <a:lumMod val="20000"/>
              <a:lumOff val="80000"/>
            </a:schemeClr>
          </a:solidFill>
          <a:ln>
            <a:headEnd/>
            <a:tailEnd/>
          </a:ln>
        </p:spPr>
        <p:style>
          <a:lnRef idx="2">
            <a:schemeClr val="dk1"/>
          </a:lnRef>
          <a:fillRef idx="1">
            <a:schemeClr val="lt1"/>
          </a:fillRef>
          <a:effectRef idx="0">
            <a:schemeClr val="dk1"/>
          </a:effectRef>
          <a:fontRef idx="minor">
            <a:schemeClr val="dk1"/>
          </a:fontRef>
        </p:style>
        <p:txBody>
          <a:bodyPr vert="eaVert" rtlCol="0" anchor="ctr"/>
          <a:lstStyle/>
          <a:p>
            <a:pPr algn="ctr"/>
            <a:r>
              <a:rPr kumimoji="1" lang="ja-JP" altLang="en-US" sz="1200" b="1" dirty="0">
                <a:solidFill>
                  <a:srgbClr val="000000"/>
                </a:solidFill>
                <a:latin typeface="Arial" pitchFamily="34" charset="0"/>
                <a:ea typeface="ＭＳ Ｐゴシック" pitchFamily="50" charset="-128"/>
              </a:rPr>
              <a:t>障がい種別割合（令和</a:t>
            </a:r>
            <a:r>
              <a:rPr kumimoji="1" lang="en-US" altLang="ja-JP" sz="1200" b="1" dirty="0">
                <a:solidFill>
                  <a:srgbClr val="000000"/>
                </a:solidFill>
                <a:latin typeface="Arial" pitchFamily="34" charset="0"/>
                <a:ea typeface="ＭＳ Ｐゴシック" pitchFamily="50" charset="-128"/>
              </a:rPr>
              <a:t>7</a:t>
            </a:r>
            <a:r>
              <a:rPr kumimoji="1" lang="ja-JP" altLang="en-US" sz="1200" b="1" dirty="0">
                <a:solidFill>
                  <a:srgbClr val="000000"/>
                </a:solidFill>
                <a:latin typeface="Arial" pitchFamily="34" charset="0"/>
                <a:ea typeface="ＭＳ Ｐゴシック" pitchFamily="50" charset="-128"/>
              </a:rPr>
              <a:t>年</a:t>
            </a:r>
            <a:r>
              <a:rPr kumimoji="1" lang="en-US" altLang="ja-JP" sz="1200" b="1" dirty="0">
                <a:solidFill>
                  <a:srgbClr val="000000"/>
                </a:solidFill>
                <a:latin typeface="Arial" pitchFamily="34" charset="0"/>
                <a:ea typeface="ＭＳ Ｐゴシック" pitchFamily="50" charset="-128"/>
              </a:rPr>
              <a:t>9</a:t>
            </a:r>
            <a:r>
              <a:rPr kumimoji="1" lang="ja-JP" altLang="en-US" sz="1200" b="1" dirty="0">
                <a:solidFill>
                  <a:srgbClr val="000000"/>
                </a:solidFill>
                <a:latin typeface="Arial" pitchFamily="34" charset="0"/>
                <a:ea typeface="ＭＳ Ｐゴシック" pitchFamily="50" charset="-128"/>
              </a:rPr>
              <a:t>月）</a:t>
            </a:r>
          </a:p>
        </p:txBody>
      </p:sp>
      <p:sp>
        <p:nvSpPr>
          <p:cNvPr id="11" name="正方形/長方形 10">
            <a:extLst>
              <a:ext uri="{FF2B5EF4-FFF2-40B4-BE49-F238E27FC236}">
                <a16:creationId xmlns:a16="http://schemas.microsoft.com/office/drawing/2014/main" id="{B7082685-44DA-4962-8973-29D150EE9785}"/>
              </a:ext>
            </a:extLst>
          </p:cNvPr>
          <p:cNvSpPr/>
          <p:nvPr/>
        </p:nvSpPr>
        <p:spPr bwMode="auto">
          <a:xfrm>
            <a:off x="173519" y="3745944"/>
            <a:ext cx="405352" cy="2863392"/>
          </a:xfrm>
          <a:prstGeom prst="rect">
            <a:avLst/>
          </a:prstGeom>
          <a:solidFill>
            <a:schemeClr val="accent6">
              <a:lumMod val="20000"/>
              <a:lumOff val="80000"/>
            </a:schemeClr>
          </a:solidFill>
          <a:ln>
            <a:headEnd/>
            <a:tailEnd/>
          </a:ln>
        </p:spPr>
        <p:style>
          <a:lnRef idx="2">
            <a:schemeClr val="dk1"/>
          </a:lnRef>
          <a:fillRef idx="1">
            <a:schemeClr val="lt1"/>
          </a:fillRef>
          <a:effectRef idx="0">
            <a:schemeClr val="dk1"/>
          </a:effectRef>
          <a:fontRef idx="minor">
            <a:schemeClr val="dk1"/>
          </a:fontRef>
        </p:style>
        <p:txBody>
          <a:bodyPr vert="eaVert" rtlCol="0" anchor="ctr"/>
          <a:lstStyle/>
          <a:p>
            <a:pPr algn="ctr"/>
            <a:r>
              <a:rPr lang="ja-JP" altLang="en-US" sz="1200" b="1" dirty="0">
                <a:solidFill>
                  <a:srgbClr val="000000"/>
                </a:solidFill>
                <a:latin typeface="Arial" pitchFamily="34" charset="0"/>
                <a:ea typeface="ＭＳ Ｐゴシック" pitchFamily="50" charset="-128"/>
              </a:rPr>
              <a:t>所得階層区分別</a:t>
            </a:r>
            <a:r>
              <a:rPr kumimoji="1" lang="ja-JP" altLang="en-US" sz="1200" b="1" dirty="0">
                <a:solidFill>
                  <a:srgbClr val="000000"/>
                </a:solidFill>
                <a:latin typeface="Arial" pitchFamily="34" charset="0"/>
                <a:ea typeface="ＭＳ Ｐゴシック" pitchFamily="50" charset="-128"/>
              </a:rPr>
              <a:t>割合（令和</a:t>
            </a:r>
            <a:r>
              <a:rPr kumimoji="1" lang="en-US" altLang="ja-JP" sz="1200" b="1" dirty="0">
                <a:solidFill>
                  <a:srgbClr val="000000"/>
                </a:solidFill>
                <a:latin typeface="Arial" pitchFamily="34" charset="0"/>
                <a:ea typeface="ＭＳ Ｐゴシック" pitchFamily="50" charset="-128"/>
              </a:rPr>
              <a:t>7</a:t>
            </a:r>
            <a:r>
              <a:rPr kumimoji="1" lang="ja-JP" altLang="en-US" sz="1200" b="1" dirty="0">
                <a:solidFill>
                  <a:srgbClr val="000000"/>
                </a:solidFill>
                <a:latin typeface="Arial" pitchFamily="34" charset="0"/>
                <a:ea typeface="ＭＳ Ｐゴシック" pitchFamily="50" charset="-128"/>
              </a:rPr>
              <a:t>年</a:t>
            </a:r>
            <a:r>
              <a:rPr kumimoji="1" lang="en-US" altLang="ja-JP" sz="1200" b="1" dirty="0">
                <a:solidFill>
                  <a:srgbClr val="000000"/>
                </a:solidFill>
                <a:latin typeface="Arial" pitchFamily="34" charset="0"/>
                <a:ea typeface="ＭＳ Ｐゴシック" pitchFamily="50" charset="-128"/>
              </a:rPr>
              <a:t>9</a:t>
            </a:r>
            <a:r>
              <a:rPr kumimoji="1" lang="ja-JP" altLang="en-US" sz="1200" b="1" dirty="0">
                <a:solidFill>
                  <a:srgbClr val="000000"/>
                </a:solidFill>
                <a:latin typeface="Arial" pitchFamily="34" charset="0"/>
                <a:ea typeface="ＭＳ Ｐゴシック" pitchFamily="50" charset="-128"/>
              </a:rPr>
              <a:t>月）</a:t>
            </a:r>
          </a:p>
        </p:txBody>
      </p:sp>
      <p:sp>
        <p:nvSpPr>
          <p:cNvPr id="12" name="正方形/長方形 11">
            <a:extLst>
              <a:ext uri="{FF2B5EF4-FFF2-40B4-BE49-F238E27FC236}">
                <a16:creationId xmlns:a16="http://schemas.microsoft.com/office/drawing/2014/main" id="{BEFAC9E5-F66C-4001-9B21-D8FC615FF3CA}"/>
              </a:ext>
            </a:extLst>
          </p:cNvPr>
          <p:cNvSpPr/>
          <p:nvPr/>
        </p:nvSpPr>
        <p:spPr bwMode="auto">
          <a:xfrm>
            <a:off x="1275520" y="160927"/>
            <a:ext cx="3676453" cy="295239"/>
          </a:xfrm>
          <a:prstGeom prst="rect">
            <a:avLst/>
          </a:prstGeom>
          <a:solidFill>
            <a:srgbClr val="0070C0"/>
          </a:solidFill>
          <a:ln w="12700">
            <a:solidFill>
              <a:schemeClr val="accent1"/>
            </a:solidFill>
            <a:prstDash val="solid"/>
            <a:round/>
            <a:headEnd/>
            <a:tailEnd/>
          </a:ln>
        </p:spPr>
        <p:txBody>
          <a:bodyPr vert="horz" rtlCol="0" anchor="ctr"/>
          <a:lstStyle/>
          <a:p>
            <a:pPr algn="ctr"/>
            <a:r>
              <a:rPr kumimoji="1" lang="ja-JP" altLang="en-US" sz="1400" b="1" dirty="0">
                <a:solidFill>
                  <a:schemeClr val="bg1"/>
                </a:solidFill>
                <a:latin typeface="Arial" pitchFamily="34" charset="0"/>
                <a:ea typeface="ＭＳ Ｐゴシック" pitchFamily="50" charset="-128"/>
              </a:rPr>
              <a:t>大阪府</a:t>
            </a:r>
          </a:p>
        </p:txBody>
      </p:sp>
      <p:sp>
        <p:nvSpPr>
          <p:cNvPr id="13" name="正方形/長方形 12">
            <a:extLst>
              <a:ext uri="{FF2B5EF4-FFF2-40B4-BE49-F238E27FC236}">
                <a16:creationId xmlns:a16="http://schemas.microsoft.com/office/drawing/2014/main" id="{4D414FB2-631C-427D-A6FD-237FD0970CAB}"/>
              </a:ext>
            </a:extLst>
          </p:cNvPr>
          <p:cNvSpPr/>
          <p:nvPr/>
        </p:nvSpPr>
        <p:spPr bwMode="auto">
          <a:xfrm>
            <a:off x="6015707" y="175193"/>
            <a:ext cx="3676453" cy="295239"/>
          </a:xfrm>
          <a:prstGeom prst="rect">
            <a:avLst/>
          </a:prstGeom>
          <a:solidFill>
            <a:schemeClr val="accent2"/>
          </a:solidFill>
          <a:ln w="12700">
            <a:solidFill>
              <a:schemeClr val="accent2"/>
            </a:solidFill>
            <a:prstDash val="solid"/>
            <a:round/>
            <a:headEnd/>
            <a:tailEnd/>
          </a:ln>
        </p:spPr>
        <p:txBody>
          <a:bodyPr vert="horz" rtlCol="0" anchor="ctr"/>
          <a:lstStyle/>
          <a:p>
            <a:pPr algn="ctr"/>
            <a:r>
              <a:rPr lang="ja-JP" altLang="en-US" sz="1400" b="1" dirty="0">
                <a:solidFill>
                  <a:schemeClr val="bg1"/>
                </a:solidFill>
                <a:latin typeface="Arial" pitchFamily="34" charset="0"/>
                <a:ea typeface="ＭＳ Ｐゴシック" pitchFamily="50" charset="-128"/>
              </a:rPr>
              <a:t>全国</a:t>
            </a:r>
            <a:endParaRPr kumimoji="1" lang="ja-JP" altLang="en-US" sz="1400" b="1" dirty="0">
              <a:solidFill>
                <a:schemeClr val="bg1"/>
              </a:solidFill>
              <a:latin typeface="Arial" pitchFamily="34" charset="0"/>
              <a:ea typeface="ＭＳ Ｐゴシック" pitchFamily="50" charset="-128"/>
            </a:endParaRPr>
          </a:p>
        </p:txBody>
      </p:sp>
      <p:graphicFrame>
        <p:nvGraphicFramePr>
          <p:cNvPr id="14" name="グラフ 13">
            <a:extLst>
              <a:ext uri="{FF2B5EF4-FFF2-40B4-BE49-F238E27FC236}">
                <a16:creationId xmlns:a16="http://schemas.microsoft.com/office/drawing/2014/main" id="{196590BD-7756-4FD7-8DCA-6CE2D4E3398B}"/>
              </a:ext>
            </a:extLst>
          </p:cNvPr>
          <p:cNvGraphicFramePr>
            <a:graphicFrameLocks/>
          </p:cNvGraphicFramePr>
          <p:nvPr/>
        </p:nvGraphicFramePr>
        <p:xfrm>
          <a:off x="725865" y="643705"/>
          <a:ext cx="4606986" cy="28633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グラフ 14">
            <a:extLst>
              <a:ext uri="{FF2B5EF4-FFF2-40B4-BE49-F238E27FC236}">
                <a16:creationId xmlns:a16="http://schemas.microsoft.com/office/drawing/2014/main" id="{AADA9D14-F1A7-442A-B758-F126F6757E8A}"/>
              </a:ext>
            </a:extLst>
          </p:cNvPr>
          <p:cNvGraphicFramePr>
            <a:graphicFrameLocks/>
          </p:cNvGraphicFramePr>
          <p:nvPr/>
        </p:nvGraphicFramePr>
        <p:xfrm>
          <a:off x="5486401" y="643705"/>
          <a:ext cx="4741985" cy="28633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グラフ 15">
            <a:extLst>
              <a:ext uri="{FF2B5EF4-FFF2-40B4-BE49-F238E27FC236}">
                <a16:creationId xmlns:a16="http://schemas.microsoft.com/office/drawing/2014/main" id="{18BC1692-0930-467B-98AC-B085DC922120}"/>
              </a:ext>
            </a:extLst>
          </p:cNvPr>
          <p:cNvGraphicFramePr>
            <a:graphicFrameLocks/>
          </p:cNvGraphicFramePr>
          <p:nvPr/>
        </p:nvGraphicFramePr>
        <p:xfrm>
          <a:off x="738918" y="3745943"/>
          <a:ext cx="4606986" cy="28633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グラフ 16">
            <a:extLst>
              <a:ext uri="{FF2B5EF4-FFF2-40B4-BE49-F238E27FC236}">
                <a16:creationId xmlns:a16="http://schemas.microsoft.com/office/drawing/2014/main" id="{0F3FCCE1-D30B-43DF-B897-3AD79A077BF5}"/>
              </a:ext>
            </a:extLst>
          </p:cNvPr>
          <p:cNvGraphicFramePr>
            <a:graphicFrameLocks/>
          </p:cNvGraphicFramePr>
          <p:nvPr/>
        </p:nvGraphicFramePr>
        <p:xfrm>
          <a:off x="5479483" y="3745943"/>
          <a:ext cx="4748903" cy="2863392"/>
        </p:xfrm>
        <a:graphic>
          <a:graphicData uri="http://schemas.openxmlformats.org/drawingml/2006/chart">
            <c:chart xmlns:c="http://schemas.openxmlformats.org/drawingml/2006/chart" xmlns:r="http://schemas.openxmlformats.org/officeDocument/2006/relationships" r:id="rId5"/>
          </a:graphicData>
        </a:graphic>
      </p:graphicFrame>
      <p:sp>
        <p:nvSpPr>
          <p:cNvPr id="3" name="正方形/長方形 2">
            <a:extLst>
              <a:ext uri="{FF2B5EF4-FFF2-40B4-BE49-F238E27FC236}">
                <a16:creationId xmlns:a16="http://schemas.microsoft.com/office/drawing/2014/main" id="{E482EA56-938E-42A3-8358-A18FE72B5FFF}"/>
              </a:ext>
            </a:extLst>
          </p:cNvPr>
          <p:cNvSpPr/>
          <p:nvPr/>
        </p:nvSpPr>
        <p:spPr bwMode="auto">
          <a:xfrm>
            <a:off x="10495540" y="1171833"/>
            <a:ext cx="1511674" cy="1656833"/>
          </a:xfrm>
          <a:prstGeom prst="rect">
            <a:avLst/>
          </a:prstGeom>
          <a:solidFill>
            <a:srgbClr val="CEFEEF"/>
          </a:solidFill>
          <a:ln w="12700">
            <a:solidFill>
              <a:srgbClr val="000000"/>
            </a:solidFill>
            <a:prstDash val="solid"/>
            <a:round/>
            <a:headEnd/>
            <a:tailEnd/>
          </a:ln>
        </p:spPr>
        <p:txBody>
          <a:bodyPr vert="horz" rtlCol="0" anchor="ctr"/>
          <a:lstStyle/>
          <a:p>
            <a:pPr algn="l"/>
            <a:r>
              <a:rPr lang="ja-JP" altLang="en-US" sz="1200" b="1" u="sng" dirty="0">
                <a:solidFill>
                  <a:srgbClr val="000000"/>
                </a:solidFill>
                <a:latin typeface="Meiryo UI" panose="020B0604030504040204" pitchFamily="50" charset="-128"/>
                <a:ea typeface="Meiryo UI" panose="020B0604030504040204" pitchFamily="50" charset="-128"/>
              </a:rPr>
              <a:t>府は、全国と比べ利用者数における精神障がい者の割合が１割程度大きい</a:t>
            </a:r>
            <a:r>
              <a:rPr lang="ja-JP" altLang="en-US" sz="1200" dirty="0">
                <a:solidFill>
                  <a:srgbClr val="000000"/>
                </a:solidFill>
                <a:latin typeface="Meiryo UI" panose="020B0604030504040204" pitchFamily="50" charset="-128"/>
                <a:ea typeface="Meiryo UI" panose="020B0604030504040204" pitchFamily="50" charset="-128"/>
              </a:rPr>
              <a:t>。半面、知的障がい者の割合が１割程度小さい。</a:t>
            </a:r>
            <a:endParaRPr kumimoji="1" lang="ja-JP" altLang="en-US" sz="1200" dirty="0">
              <a:solidFill>
                <a:srgbClr val="000000"/>
              </a:solidFill>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6688CE7A-69BE-4A2B-B712-E4B765CE6EB2}"/>
              </a:ext>
            </a:extLst>
          </p:cNvPr>
          <p:cNvSpPr/>
          <p:nvPr/>
        </p:nvSpPr>
        <p:spPr bwMode="auto">
          <a:xfrm>
            <a:off x="10482125" y="4349222"/>
            <a:ext cx="1511674" cy="1656833"/>
          </a:xfrm>
          <a:prstGeom prst="rect">
            <a:avLst/>
          </a:prstGeom>
          <a:solidFill>
            <a:srgbClr val="CEFEEF"/>
          </a:solidFill>
          <a:ln w="12700">
            <a:solidFill>
              <a:srgbClr val="000000"/>
            </a:solidFill>
            <a:prstDash val="solid"/>
            <a:round/>
            <a:headEnd/>
            <a:tailEnd/>
          </a:ln>
        </p:spPr>
        <p:txBody>
          <a:bodyPr vert="horz" rtlCol="0" anchor="ctr"/>
          <a:lstStyle/>
          <a:p>
            <a:pPr algn="l"/>
            <a:r>
              <a:rPr lang="ja-JP" altLang="en-US" sz="1200" b="1" u="sng" dirty="0">
                <a:solidFill>
                  <a:srgbClr val="000000"/>
                </a:solidFill>
                <a:latin typeface="Meiryo UI" panose="020B0604030504040204" pitchFamily="50" charset="-128"/>
                <a:ea typeface="Meiryo UI" panose="020B0604030504040204" pitchFamily="50" charset="-128"/>
              </a:rPr>
              <a:t>府は、全国と比べ利用者数における生活保護の割合が２倍程度</a:t>
            </a:r>
            <a:r>
              <a:rPr lang="ja-JP" altLang="en-US" sz="1200" dirty="0">
                <a:solidFill>
                  <a:srgbClr val="000000"/>
                </a:solidFill>
                <a:latin typeface="Meiryo UI" panose="020B0604030504040204" pitchFamily="50" charset="-128"/>
                <a:ea typeface="Meiryo UI" panose="020B0604030504040204" pitchFamily="50" charset="-128"/>
              </a:rPr>
              <a:t>。半面、低所得者の割合が全国の割合の８割程度。</a:t>
            </a:r>
            <a:endParaRPr kumimoji="1" lang="ja-JP" altLang="en-US" sz="1200" dirty="0">
              <a:solidFill>
                <a:srgbClr val="000000"/>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ED18F749-C26A-42C7-A00E-9FC14E635596}"/>
              </a:ext>
            </a:extLst>
          </p:cNvPr>
          <p:cNvSpPr>
            <a:spLocks noGrp="1"/>
          </p:cNvSpPr>
          <p:nvPr>
            <p:ph type="sldNum" sz="quarter" idx="12"/>
          </p:nvPr>
        </p:nvSpPr>
        <p:spPr>
          <a:xfrm>
            <a:off x="9369668" y="6463112"/>
            <a:ext cx="2743200" cy="365125"/>
          </a:xfrm>
        </p:spPr>
        <p:txBody>
          <a:bodyPr/>
          <a:lstStyle/>
          <a:p>
            <a:fld id="{2145DBC5-9300-4D54-8083-5D9A19022CCA}" type="slidenum">
              <a:rPr kumimoji="1" lang="ja-JP" altLang="en-US" b="1" smtClean="0"/>
              <a:t>7</a:t>
            </a:fld>
            <a:endParaRPr kumimoji="1" lang="ja-JP" altLang="en-US" b="1"/>
          </a:p>
        </p:txBody>
      </p:sp>
    </p:spTree>
    <p:extLst>
      <p:ext uri="{BB962C8B-B14F-4D97-AF65-F5344CB8AC3E}">
        <p14:creationId xmlns:p14="http://schemas.microsoft.com/office/powerpoint/2010/main" val="274117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A905117-DD23-46A4-A71A-DE69328240AE}"/>
              </a:ext>
            </a:extLst>
          </p:cNvPr>
          <p:cNvSpPr/>
          <p:nvPr/>
        </p:nvSpPr>
        <p:spPr>
          <a:xfrm>
            <a:off x="81280" y="1934761"/>
            <a:ext cx="12029439" cy="1592210"/>
          </a:xfrm>
          <a:prstGeom prst="rect">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200" dirty="0">
                <a:solidFill>
                  <a:schemeClr val="tx1"/>
                </a:solidFill>
                <a:latin typeface="BIZ UDPゴシック" panose="020B0400000000000000" pitchFamily="50" charset="-128"/>
                <a:ea typeface="BIZ UDPゴシック" panose="020B0400000000000000" pitchFamily="50" charset="-128"/>
              </a:rPr>
              <a:t>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・障がい福祉サービス等の予算額は直近</a:t>
            </a:r>
            <a:r>
              <a:rPr lang="en-US" altLang="ja-JP" dirty="0">
                <a:solidFill>
                  <a:schemeClr val="tx1"/>
                </a:solidFill>
                <a:latin typeface="BIZ UDPゴシック" panose="020B0400000000000000" pitchFamily="50" charset="-128"/>
                <a:ea typeface="BIZ UDPゴシック" panose="020B0400000000000000" pitchFamily="50" charset="-128"/>
              </a:rPr>
              <a:t>5</a:t>
            </a:r>
            <a:r>
              <a:rPr lang="ja-JP" altLang="en-US" dirty="0">
                <a:solidFill>
                  <a:schemeClr val="tx1"/>
                </a:solidFill>
                <a:latin typeface="BIZ UDPゴシック" panose="020B0400000000000000" pitchFamily="50" charset="-128"/>
                <a:ea typeface="BIZ UDPゴシック" panose="020B0400000000000000" pitchFamily="50" charset="-128"/>
              </a:rPr>
              <a:t>年で年平均約</a:t>
            </a:r>
            <a:r>
              <a:rPr lang="en-US" altLang="ja-JP" dirty="0">
                <a:solidFill>
                  <a:schemeClr val="tx1"/>
                </a:solidFill>
                <a:latin typeface="BIZ UDPゴシック" panose="020B0400000000000000" pitchFamily="50" charset="-128"/>
                <a:ea typeface="BIZ UDPゴシック" panose="020B0400000000000000" pitchFamily="50" charset="-128"/>
              </a:rPr>
              <a:t>14.4</a:t>
            </a:r>
            <a:r>
              <a:rPr lang="ja-JP" altLang="en-US" dirty="0">
                <a:solidFill>
                  <a:schemeClr val="tx1"/>
                </a:solidFill>
                <a:latin typeface="BIZ UDPゴシック" panose="020B0400000000000000" pitchFamily="50" charset="-128"/>
                <a:ea typeface="BIZ UDPゴシック" panose="020B0400000000000000" pitchFamily="50" charset="-128"/>
              </a:rPr>
              <a:t>％増。</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　直近３年では、者は年平均約</a:t>
            </a:r>
            <a:r>
              <a:rPr lang="en-US" altLang="ja-JP" dirty="0">
                <a:solidFill>
                  <a:schemeClr val="tx1"/>
                </a:solidFill>
                <a:latin typeface="BIZ UDPゴシック" panose="020B0400000000000000" pitchFamily="50" charset="-128"/>
                <a:ea typeface="BIZ UDPゴシック" panose="020B0400000000000000" pitchFamily="50" charset="-128"/>
              </a:rPr>
              <a:t>18.3</a:t>
            </a:r>
            <a:r>
              <a:rPr lang="ja-JP" altLang="en-US" dirty="0">
                <a:solidFill>
                  <a:schemeClr val="tx1"/>
                </a:solidFill>
                <a:latin typeface="BIZ UDPゴシック" panose="020B0400000000000000" pitchFamily="50" charset="-128"/>
                <a:ea typeface="BIZ UDPゴシック" panose="020B0400000000000000" pitchFamily="50" charset="-128"/>
              </a:rPr>
              <a:t>％、児は年平均約</a:t>
            </a:r>
            <a:r>
              <a:rPr lang="en-US" altLang="ja-JP" dirty="0">
                <a:solidFill>
                  <a:schemeClr val="tx1"/>
                </a:solidFill>
                <a:latin typeface="BIZ UDPゴシック" panose="020B0400000000000000" pitchFamily="50" charset="-128"/>
                <a:ea typeface="BIZ UDPゴシック" panose="020B0400000000000000" pitchFamily="50" charset="-128"/>
              </a:rPr>
              <a:t>16.5</a:t>
            </a:r>
            <a:r>
              <a:rPr lang="ja-JP" altLang="en-US" dirty="0">
                <a:solidFill>
                  <a:schemeClr val="tx1"/>
                </a:solidFill>
                <a:latin typeface="BIZ UDPゴシック" panose="020B0400000000000000" pitchFamily="50" charset="-128"/>
                <a:ea typeface="BIZ UDPゴシック" panose="020B0400000000000000" pitchFamily="50" charset="-128"/>
              </a:rPr>
              <a:t>％の伸びと、全国に比べ著しく増加。</a:t>
            </a:r>
            <a:endParaRPr lang="en-US" altLang="ja-JP" dirty="0">
              <a:solidFill>
                <a:schemeClr val="tx1"/>
              </a:solidFill>
              <a:latin typeface="BIZ UDPゴシック" panose="020B0400000000000000" pitchFamily="50" charset="-128"/>
              <a:ea typeface="BIZ UDPゴシック" panose="020B0400000000000000" pitchFamily="50" charset="-128"/>
            </a:endParaRPr>
          </a:p>
          <a:p>
            <a:endParaRPr lang="en-US" altLang="ja-JP" sz="500"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・サービス利用者数は、特に、グループホーム、就労継続支援、児童発達支援・放課後等デイサービスで、増加が著しい。</a:t>
            </a:r>
            <a:endParaRPr lang="en-US" altLang="ja-JP" dirty="0">
              <a:solidFill>
                <a:schemeClr val="tx1"/>
              </a:solidFill>
              <a:latin typeface="BIZ UDPゴシック" panose="020B0400000000000000" pitchFamily="50" charset="-128"/>
              <a:ea typeface="BIZ UDPゴシック" panose="020B0400000000000000" pitchFamily="50" charset="-128"/>
            </a:endParaRPr>
          </a:p>
          <a:p>
            <a:endParaRPr lang="en-US" altLang="ja-JP" sz="500"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・サービス利用者の障がい種別は、精神障がいが４割以上を占め</a:t>
            </a:r>
            <a:r>
              <a:rPr lang="ja-JP" altLang="en-US" sz="1400" dirty="0">
                <a:solidFill>
                  <a:schemeClr val="tx1"/>
                </a:solidFill>
                <a:latin typeface="BIZ UDPゴシック" panose="020B0400000000000000" pitchFamily="50" charset="-128"/>
                <a:ea typeface="BIZ UDPゴシック" panose="020B0400000000000000" pitchFamily="50" charset="-128"/>
              </a:rPr>
              <a:t>（全国平均３割）</a:t>
            </a:r>
            <a:r>
              <a:rPr lang="ja-JP" altLang="en-US" dirty="0">
                <a:solidFill>
                  <a:schemeClr val="tx1"/>
                </a:solidFill>
                <a:latin typeface="BIZ UDPゴシック" panose="020B0400000000000000" pitchFamily="50" charset="-128"/>
                <a:ea typeface="BIZ UDPゴシック" panose="020B0400000000000000" pitchFamily="50" charset="-128"/>
              </a:rPr>
              <a:t>、就労系サービスでの伸びも大きい。</a:t>
            </a:r>
            <a:endParaRPr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EFE218ED-B5BA-4857-B599-412905B36D4D}"/>
              </a:ext>
            </a:extLst>
          </p:cNvPr>
          <p:cNvSpPr/>
          <p:nvPr/>
        </p:nvSpPr>
        <p:spPr>
          <a:xfrm>
            <a:off x="81281" y="354349"/>
            <a:ext cx="12029438" cy="1262985"/>
          </a:xfrm>
          <a:prstGeom prst="rect">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BIZ UDPゴシック" panose="020B0400000000000000" pitchFamily="50" charset="-128"/>
                <a:ea typeface="BIZ UDPゴシック" panose="020B0400000000000000" pitchFamily="50" charset="-128"/>
              </a:rPr>
              <a:t>・障がい福祉サービス等の予算額は、直近５年で年平均約</a:t>
            </a:r>
            <a:r>
              <a:rPr lang="en-US" altLang="ja-JP" dirty="0">
                <a:solidFill>
                  <a:schemeClr val="tx1"/>
                </a:solidFill>
                <a:latin typeface="BIZ UDPゴシック" panose="020B0400000000000000" pitchFamily="50" charset="-128"/>
                <a:ea typeface="BIZ UDPゴシック" panose="020B0400000000000000" pitchFamily="50" charset="-128"/>
              </a:rPr>
              <a:t>6.5</a:t>
            </a:r>
            <a:r>
              <a:rPr lang="ja-JP" altLang="en-US" dirty="0">
                <a:solidFill>
                  <a:schemeClr val="tx1"/>
                </a:solidFill>
                <a:latin typeface="BIZ UDPゴシック" panose="020B0400000000000000" pitchFamily="50" charset="-128"/>
                <a:ea typeface="BIZ UDPゴシック" panose="020B0400000000000000" pitchFamily="50" charset="-128"/>
              </a:rPr>
              <a:t>％増（者は約</a:t>
            </a:r>
            <a:r>
              <a:rPr lang="en-US" altLang="ja-JP" dirty="0">
                <a:solidFill>
                  <a:schemeClr val="tx1"/>
                </a:solidFill>
                <a:latin typeface="BIZ UDPゴシック" panose="020B0400000000000000" pitchFamily="50" charset="-128"/>
                <a:ea typeface="BIZ UDPゴシック" panose="020B0400000000000000" pitchFamily="50" charset="-128"/>
              </a:rPr>
              <a:t>7.0</a:t>
            </a:r>
            <a:r>
              <a:rPr lang="ja-JP" altLang="en-US" dirty="0">
                <a:solidFill>
                  <a:schemeClr val="tx1"/>
                </a:solidFill>
                <a:latin typeface="BIZ UDPゴシック" panose="020B0400000000000000" pitchFamily="50" charset="-128"/>
                <a:ea typeface="BIZ UDPゴシック" panose="020B0400000000000000" pitchFamily="50" charset="-128"/>
              </a:rPr>
              <a:t>％、児は約</a:t>
            </a:r>
            <a:r>
              <a:rPr lang="en-US" altLang="ja-JP" dirty="0">
                <a:solidFill>
                  <a:schemeClr val="tx1"/>
                </a:solidFill>
                <a:latin typeface="BIZ UDPゴシック" panose="020B0400000000000000" pitchFamily="50" charset="-128"/>
                <a:ea typeface="BIZ UDPゴシック" panose="020B0400000000000000" pitchFamily="50" charset="-128"/>
              </a:rPr>
              <a:t>4.9</a:t>
            </a:r>
            <a:r>
              <a:rPr lang="ja-JP" altLang="en-US" dirty="0">
                <a:solidFill>
                  <a:schemeClr val="tx1"/>
                </a:solidFill>
                <a:latin typeface="BIZ UDPゴシック" panose="020B0400000000000000" pitchFamily="50" charset="-128"/>
                <a:ea typeface="BIZ UDPゴシック" panose="020B0400000000000000" pitchFamily="50" charset="-128"/>
              </a:rPr>
              <a:t>％の伸び）</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・サービス利用者は増加しており、特に障がい児と精神障がい者の伸びが大きい</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・一方で、中山間や小規模自治体においてはサービス利用者数の減少傾向がみられる</a:t>
            </a:r>
            <a:endParaRPr kumimoji="1" lang="ja-JP" altLang="en-US" dirty="0">
              <a:solidFill>
                <a:schemeClr val="tx1"/>
              </a:solidFill>
            </a:endParaRPr>
          </a:p>
        </p:txBody>
      </p:sp>
      <p:sp>
        <p:nvSpPr>
          <p:cNvPr id="5" name="テキスト ボックス 4">
            <a:extLst>
              <a:ext uri="{FF2B5EF4-FFF2-40B4-BE49-F238E27FC236}">
                <a16:creationId xmlns:a16="http://schemas.microsoft.com/office/drawing/2014/main" id="{026AB3F1-1726-45DE-971C-072971881148}"/>
              </a:ext>
            </a:extLst>
          </p:cNvPr>
          <p:cNvSpPr txBox="1"/>
          <p:nvPr/>
        </p:nvSpPr>
        <p:spPr>
          <a:xfrm flipH="1">
            <a:off x="81282" y="6303596"/>
            <a:ext cx="12029436" cy="400110"/>
          </a:xfrm>
          <a:prstGeom prst="rect">
            <a:avLst/>
          </a:prstGeom>
          <a:noFill/>
        </p:spPr>
        <p:txBody>
          <a:bodyPr wrap="square" rtlCol="0">
            <a:spAutoFit/>
          </a:bodyPr>
          <a:lstStyle/>
          <a:p>
            <a:r>
              <a:rPr lang="ja-JP" altLang="en-US" sz="2000" dirty="0">
                <a:solidFill>
                  <a:srgbClr val="FF0000"/>
                </a:solidFill>
                <a:latin typeface="BIZ UDPゴシック" panose="020B0400000000000000" pitchFamily="50" charset="-128"/>
                <a:ea typeface="BIZ UDPゴシック" panose="020B0400000000000000" pitchFamily="50" charset="-128"/>
              </a:rPr>
              <a:t>⇒</a:t>
            </a:r>
            <a:r>
              <a:rPr kumimoji="1" lang="ja-JP" altLang="en-US" sz="2000" dirty="0">
                <a:solidFill>
                  <a:srgbClr val="FF0000"/>
                </a:solidFill>
                <a:latin typeface="BIZ UDPゴシック" panose="020B0400000000000000" pitchFamily="50" charset="-128"/>
                <a:ea typeface="BIZ UDPゴシック" panose="020B0400000000000000" pitchFamily="50" charset="-128"/>
              </a:rPr>
              <a:t>　都道府県及び市町村において、次期障がい福祉計画・障がい児福祉計画（令和９年度～）を策定</a:t>
            </a:r>
          </a:p>
        </p:txBody>
      </p:sp>
      <p:sp>
        <p:nvSpPr>
          <p:cNvPr id="7" name="二等辺三角形 6">
            <a:extLst>
              <a:ext uri="{FF2B5EF4-FFF2-40B4-BE49-F238E27FC236}">
                <a16:creationId xmlns:a16="http://schemas.microsoft.com/office/drawing/2014/main" id="{F30F8010-BCF2-4511-8D11-288FF5187632}"/>
              </a:ext>
            </a:extLst>
          </p:cNvPr>
          <p:cNvSpPr/>
          <p:nvPr/>
        </p:nvSpPr>
        <p:spPr>
          <a:xfrm flipV="1">
            <a:off x="4313494" y="3674105"/>
            <a:ext cx="3565005" cy="253878"/>
          </a:xfrm>
          <a:prstGeom prst="triangle">
            <a:avLst>
              <a:gd name="adj" fmla="val 4976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1598C60C-C84E-44E7-8757-85841906774C}"/>
              </a:ext>
            </a:extLst>
          </p:cNvPr>
          <p:cNvSpPr txBox="1"/>
          <p:nvPr/>
        </p:nvSpPr>
        <p:spPr>
          <a:xfrm>
            <a:off x="81280" y="154294"/>
            <a:ext cx="1704833" cy="400110"/>
          </a:xfrm>
          <a:prstGeom prst="rect">
            <a:avLst/>
          </a:prstGeom>
          <a:solidFill>
            <a:schemeClr val="accent2">
              <a:lumMod val="40000"/>
              <a:lumOff val="60000"/>
            </a:scheme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全国的な傾向</a:t>
            </a:r>
          </a:p>
        </p:txBody>
      </p:sp>
      <p:sp>
        <p:nvSpPr>
          <p:cNvPr id="8" name="テキスト ボックス 7">
            <a:extLst>
              <a:ext uri="{FF2B5EF4-FFF2-40B4-BE49-F238E27FC236}">
                <a16:creationId xmlns:a16="http://schemas.microsoft.com/office/drawing/2014/main" id="{B16C3DCB-1BA3-41AE-8831-FA67E21A85CC}"/>
              </a:ext>
            </a:extLst>
          </p:cNvPr>
          <p:cNvSpPr txBox="1"/>
          <p:nvPr/>
        </p:nvSpPr>
        <p:spPr>
          <a:xfrm>
            <a:off x="81279" y="1718217"/>
            <a:ext cx="1792057" cy="400110"/>
          </a:xfrm>
          <a:prstGeom prst="rect">
            <a:avLst/>
          </a:prstGeom>
          <a:solidFill>
            <a:schemeClr val="accent2">
              <a:lumMod val="40000"/>
              <a:lumOff val="60000"/>
            </a:schemeClr>
          </a:solid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大阪府の</a:t>
            </a:r>
            <a:r>
              <a:rPr kumimoji="1" lang="ja-JP" altLang="en-US" sz="2000" dirty="0">
                <a:latin typeface="BIZ UDPゴシック" panose="020B0400000000000000" pitchFamily="50" charset="-128"/>
                <a:ea typeface="BIZ UDPゴシック" panose="020B0400000000000000" pitchFamily="50" charset="-128"/>
              </a:rPr>
              <a:t>傾向</a:t>
            </a:r>
          </a:p>
        </p:txBody>
      </p:sp>
      <p:sp>
        <p:nvSpPr>
          <p:cNvPr id="13" name="正方形/長方形 12">
            <a:extLst>
              <a:ext uri="{FF2B5EF4-FFF2-40B4-BE49-F238E27FC236}">
                <a16:creationId xmlns:a16="http://schemas.microsoft.com/office/drawing/2014/main" id="{5AFA52F6-730C-4EC7-BB78-43F3C562FFFC}"/>
              </a:ext>
            </a:extLst>
          </p:cNvPr>
          <p:cNvSpPr/>
          <p:nvPr/>
        </p:nvSpPr>
        <p:spPr>
          <a:xfrm>
            <a:off x="81277" y="4096088"/>
            <a:ext cx="12029440" cy="2007453"/>
          </a:xfrm>
          <a:prstGeom prst="rect">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dirty="0">
                <a:solidFill>
                  <a:schemeClr val="tx1"/>
                </a:solidFill>
                <a:latin typeface="BIZ UDPゴシック" panose="020B0400000000000000" pitchFamily="50" charset="-128"/>
                <a:ea typeface="BIZ UDPゴシック" panose="020B0400000000000000" pitchFamily="50" charset="-128"/>
              </a:rPr>
              <a:t>・令和</a:t>
            </a:r>
            <a:r>
              <a:rPr lang="en-US" altLang="ja-JP" dirty="0">
                <a:solidFill>
                  <a:schemeClr val="tx1"/>
                </a:solidFill>
                <a:latin typeface="BIZ UDPゴシック" panose="020B0400000000000000" pitchFamily="50" charset="-128"/>
                <a:ea typeface="BIZ UDPゴシック" panose="020B0400000000000000" pitchFamily="50" charset="-128"/>
              </a:rPr>
              <a:t>8</a:t>
            </a:r>
            <a:r>
              <a:rPr lang="ja-JP" altLang="en-US" dirty="0">
                <a:solidFill>
                  <a:schemeClr val="tx1"/>
                </a:solidFill>
                <a:latin typeface="BIZ UDPゴシック" panose="020B0400000000000000" pitchFamily="50" charset="-128"/>
                <a:ea typeface="BIZ UDPゴシック" panose="020B0400000000000000" pitchFamily="50" charset="-128"/>
              </a:rPr>
              <a:t>年度に制度の持続可能性を確保するための臨時応急的な報酬改定を実施</a:t>
            </a:r>
            <a:r>
              <a:rPr lang="ja-JP" altLang="en-US" sz="1400" dirty="0">
                <a:solidFill>
                  <a:schemeClr val="tx1"/>
                </a:solidFill>
                <a:latin typeface="BIZ UDPゴシック" panose="020B0400000000000000" pitchFamily="50" charset="-128"/>
                <a:ea typeface="BIZ UDPゴシック" panose="020B0400000000000000" pitchFamily="50" charset="-128"/>
              </a:rPr>
              <a:t>（通常３年に１回であり、次回は令和９年度）</a:t>
            </a:r>
            <a:r>
              <a:rPr lang="ja-JP" altLang="en-US" dirty="0">
                <a:solidFill>
                  <a:schemeClr val="tx1"/>
                </a:solidFill>
                <a:latin typeface="BIZ UDPゴシック" panose="020B0400000000000000" pitchFamily="50" charset="-128"/>
                <a:ea typeface="BIZ UDPゴシック" panose="020B0400000000000000" pitchFamily="50" charset="-128"/>
              </a:rPr>
              <a:t> 。</a:t>
            </a:r>
            <a:endParaRPr lang="en-US" altLang="ja-JP" dirty="0">
              <a:solidFill>
                <a:schemeClr val="tx1"/>
              </a:solidFill>
              <a:latin typeface="BIZ UDPゴシック" panose="020B0400000000000000" pitchFamily="50" charset="-128"/>
              <a:ea typeface="BIZ UDPゴシック" panose="020B0400000000000000" pitchFamily="50" charset="-128"/>
            </a:endParaRPr>
          </a:p>
          <a:p>
            <a:endParaRPr lang="en-US" altLang="ja-JP" sz="500" dirty="0">
              <a:solidFill>
                <a:schemeClr val="tx1"/>
              </a:solidFill>
              <a:latin typeface="BIZ UDPゴシック" panose="020B0400000000000000" pitchFamily="50" charset="-128"/>
              <a:ea typeface="BIZ UDPゴシック" panose="020B0400000000000000" pitchFamily="50" charset="-128"/>
            </a:endParaRPr>
          </a:p>
          <a:p>
            <a:r>
              <a:rPr kumimoji="1" lang="ja-JP" altLang="en-US" dirty="0">
                <a:solidFill>
                  <a:schemeClr val="tx1"/>
                </a:solidFill>
                <a:latin typeface="BIZ UDPゴシック" panose="020B0400000000000000" pitchFamily="50" charset="-128"/>
                <a:ea typeface="BIZ UDPゴシック" panose="020B0400000000000000" pitchFamily="50" charset="-128"/>
              </a:rPr>
              <a:t>・令和９年度報酬改定の検討</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・都道府県・市町村が障がい福祉計画等の作成・変更に当たって即すべき基本指針を告示</a:t>
            </a:r>
            <a:r>
              <a:rPr lang="ja-JP" altLang="en-US" sz="1400" dirty="0">
                <a:solidFill>
                  <a:schemeClr val="tx1"/>
                </a:solidFill>
                <a:latin typeface="BIZ UDPゴシック" panose="020B0400000000000000" pitchFamily="50" charset="-128"/>
                <a:ea typeface="BIZ UDPゴシック" panose="020B0400000000000000" pitchFamily="50" charset="-128"/>
              </a:rPr>
              <a:t>（令和９年度～適用）</a:t>
            </a:r>
            <a:r>
              <a:rPr lang="ja-JP" altLang="en-US" dirty="0">
                <a:solidFill>
                  <a:schemeClr val="tx1"/>
                </a:solidFill>
                <a:latin typeface="BIZ UDPゴシック" panose="020B0400000000000000" pitchFamily="50" charset="-128"/>
                <a:ea typeface="BIZ UDPゴシック" panose="020B0400000000000000" pitchFamily="50" charset="-128"/>
              </a:rPr>
              <a:t>。</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人口に占めるサービス利用者の割合が多い市町村</a:t>
            </a:r>
            <a:r>
              <a:rPr lang="ja-JP" altLang="en-US" sz="1050" dirty="0">
                <a:solidFill>
                  <a:schemeClr val="tx1"/>
                </a:solidFill>
                <a:latin typeface="BIZ UDPゴシック" panose="020B0400000000000000" pitchFamily="50" charset="-128"/>
                <a:ea typeface="BIZ UDPゴシック" panose="020B0400000000000000" pitchFamily="50" charset="-128"/>
              </a:rPr>
              <a:t>（上位</a:t>
            </a:r>
            <a:r>
              <a:rPr lang="en-US" altLang="ja-JP" sz="1050" dirty="0">
                <a:solidFill>
                  <a:schemeClr val="tx1"/>
                </a:solidFill>
                <a:latin typeface="BIZ UDPゴシック" panose="020B0400000000000000" pitchFamily="50" charset="-128"/>
                <a:ea typeface="BIZ UDPゴシック" panose="020B0400000000000000" pitchFamily="50" charset="-128"/>
              </a:rPr>
              <a:t>25</a:t>
            </a:r>
            <a:r>
              <a:rPr lang="ja-JP" altLang="en-US" sz="105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に対し、市町村計画で定めるサービスの必要量の見込の算定について、</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全国平均の伸びに止めて算定を</a:t>
            </a:r>
            <a:r>
              <a:rPr lang="ja-JP" altLang="en-US" sz="1400" dirty="0">
                <a:solidFill>
                  <a:schemeClr val="tx1"/>
                </a:solidFill>
                <a:latin typeface="BIZ UDPゴシック" panose="020B0400000000000000" pitchFamily="50" charset="-128"/>
                <a:ea typeface="BIZ UDPゴシック" panose="020B0400000000000000" pitchFamily="50" charset="-128"/>
              </a:rPr>
              <a:t>要請する等、サービス供給が計画的かつ効率的に行われるための方策が明記された。</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対象サービス　生活介護、就労継続支援</a:t>
            </a:r>
            <a:r>
              <a:rPr lang="en-US" altLang="ja-JP" sz="1050" dirty="0">
                <a:solidFill>
                  <a:schemeClr val="tx1"/>
                </a:solidFill>
                <a:latin typeface="BIZ UDPゴシック" panose="020B0400000000000000" pitchFamily="50" charset="-128"/>
                <a:ea typeface="BIZ UDPゴシック" panose="020B0400000000000000" pitchFamily="50" charset="-128"/>
              </a:rPr>
              <a:t>A</a:t>
            </a:r>
            <a:r>
              <a:rPr lang="ja-JP" altLang="en-US" sz="1050" dirty="0">
                <a:solidFill>
                  <a:schemeClr val="tx1"/>
                </a:solidFill>
                <a:latin typeface="BIZ UDPゴシック" panose="020B0400000000000000" pitchFamily="50" charset="-128"/>
                <a:ea typeface="BIZ UDPゴシック" panose="020B0400000000000000" pitchFamily="50" charset="-128"/>
              </a:rPr>
              <a:t>型・</a:t>
            </a:r>
            <a:r>
              <a:rPr lang="en-US" altLang="ja-JP" sz="1050" dirty="0">
                <a:solidFill>
                  <a:schemeClr val="tx1"/>
                </a:solidFill>
                <a:latin typeface="BIZ UDPゴシック" panose="020B0400000000000000" pitchFamily="50" charset="-128"/>
                <a:ea typeface="BIZ UDPゴシック" panose="020B0400000000000000" pitchFamily="50" charset="-128"/>
              </a:rPr>
              <a:t>B</a:t>
            </a:r>
            <a:r>
              <a:rPr lang="ja-JP" altLang="en-US" sz="1050" dirty="0">
                <a:solidFill>
                  <a:schemeClr val="tx1"/>
                </a:solidFill>
                <a:latin typeface="BIZ UDPゴシック" panose="020B0400000000000000" pitchFamily="50" charset="-128"/>
                <a:ea typeface="BIZ UDPゴシック" panose="020B0400000000000000" pitchFamily="50" charset="-128"/>
              </a:rPr>
              <a:t>型、児童発達支援、放課後等デイサービス</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1C711CA7-2564-40CE-A87F-A94B46829A6A}"/>
              </a:ext>
            </a:extLst>
          </p:cNvPr>
          <p:cNvSpPr txBox="1"/>
          <p:nvPr/>
        </p:nvSpPr>
        <p:spPr>
          <a:xfrm>
            <a:off x="81277" y="3876133"/>
            <a:ext cx="1792057" cy="369332"/>
          </a:xfrm>
          <a:prstGeom prst="rect">
            <a:avLst/>
          </a:prstGeom>
          <a:solidFill>
            <a:schemeClr val="accent2">
              <a:lumMod val="40000"/>
              <a:lumOff val="60000"/>
            </a:schemeClr>
          </a:solidFill>
        </p:spPr>
        <p:txBody>
          <a:bodyPr wrap="square" rtlCol="0">
            <a:spAutoFit/>
          </a:bodyPr>
          <a:lstStyle/>
          <a:p>
            <a:pPr algn="ctr"/>
            <a:r>
              <a:rPr kumimoji="1" lang="ja-JP" altLang="en-US" dirty="0">
                <a:latin typeface="BIZ UDPゴシック" panose="020B0400000000000000" pitchFamily="50" charset="-128"/>
                <a:ea typeface="BIZ UDPゴシック" panose="020B0400000000000000" pitchFamily="50" charset="-128"/>
              </a:rPr>
              <a:t>国の</a:t>
            </a:r>
            <a:r>
              <a:rPr lang="ja-JP" altLang="en-US" dirty="0">
                <a:latin typeface="BIZ UDPゴシック" panose="020B0400000000000000" pitchFamily="50" charset="-128"/>
                <a:ea typeface="BIZ UDPゴシック" panose="020B0400000000000000" pitchFamily="50" charset="-128"/>
              </a:rPr>
              <a:t>動向</a:t>
            </a:r>
            <a:endParaRPr kumimoji="1" lang="ja-JP" altLang="en-US"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33E80339-012B-4BAF-AA38-F63C0DDA5CD1}"/>
              </a:ext>
            </a:extLst>
          </p:cNvPr>
          <p:cNvSpPr>
            <a:spLocks noGrp="1"/>
          </p:cNvSpPr>
          <p:nvPr>
            <p:ph type="sldNum" sz="quarter" idx="12"/>
          </p:nvPr>
        </p:nvSpPr>
        <p:spPr>
          <a:xfrm>
            <a:off x="9367517" y="6521143"/>
            <a:ext cx="2743200" cy="365125"/>
          </a:xfrm>
        </p:spPr>
        <p:txBody>
          <a:bodyPr/>
          <a:lstStyle/>
          <a:p>
            <a:fld id="{2145DBC5-9300-4D54-8083-5D9A19022CCA}" type="slidenum">
              <a:rPr kumimoji="1" lang="ja-JP" altLang="en-US" b="1" smtClean="0"/>
              <a:t>8</a:t>
            </a:fld>
            <a:endParaRPr kumimoji="1" lang="ja-JP" altLang="en-US" b="1" dirty="0"/>
          </a:p>
        </p:txBody>
      </p:sp>
    </p:spTree>
    <p:extLst>
      <p:ext uri="{BB962C8B-B14F-4D97-AF65-F5344CB8AC3E}">
        <p14:creationId xmlns:p14="http://schemas.microsoft.com/office/powerpoint/2010/main" val="3845558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96A88C47-22B1-4C89-B05F-62AB471632F4}"/>
              </a:ext>
            </a:extLst>
          </p:cNvPr>
          <p:cNvGraphicFramePr>
            <a:graphicFrameLocks noGrp="1"/>
          </p:cNvGraphicFramePr>
          <p:nvPr/>
        </p:nvGraphicFramePr>
        <p:xfrm>
          <a:off x="180164" y="1242573"/>
          <a:ext cx="11815876" cy="3852333"/>
        </p:xfrm>
        <a:graphic>
          <a:graphicData uri="http://schemas.openxmlformats.org/drawingml/2006/table">
            <a:tbl>
              <a:tblPr firstRow="1" bandRow="1">
                <a:tableStyleId>{B301B821-A1FF-4177-AEE7-76D212191A09}</a:tableStyleId>
              </a:tblPr>
              <a:tblGrid>
                <a:gridCol w="2196920">
                  <a:extLst>
                    <a:ext uri="{9D8B030D-6E8A-4147-A177-3AD203B41FA5}">
                      <a16:colId xmlns:a16="http://schemas.microsoft.com/office/drawing/2014/main" val="1637465004"/>
                    </a:ext>
                  </a:extLst>
                </a:gridCol>
                <a:gridCol w="3411596">
                  <a:extLst>
                    <a:ext uri="{9D8B030D-6E8A-4147-A177-3AD203B41FA5}">
                      <a16:colId xmlns:a16="http://schemas.microsoft.com/office/drawing/2014/main" val="3605945377"/>
                    </a:ext>
                  </a:extLst>
                </a:gridCol>
                <a:gridCol w="517280">
                  <a:extLst>
                    <a:ext uri="{9D8B030D-6E8A-4147-A177-3AD203B41FA5}">
                      <a16:colId xmlns:a16="http://schemas.microsoft.com/office/drawing/2014/main" val="1107643431"/>
                    </a:ext>
                  </a:extLst>
                </a:gridCol>
                <a:gridCol w="517280">
                  <a:extLst>
                    <a:ext uri="{9D8B030D-6E8A-4147-A177-3AD203B41FA5}">
                      <a16:colId xmlns:a16="http://schemas.microsoft.com/office/drawing/2014/main" val="2366833081"/>
                    </a:ext>
                  </a:extLst>
                </a:gridCol>
                <a:gridCol w="517280">
                  <a:extLst>
                    <a:ext uri="{9D8B030D-6E8A-4147-A177-3AD203B41FA5}">
                      <a16:colId xmlns:a16="http://schemas.microsoft.com/office/drawing/2014/main" val="3612145478"/>
                    </a:ext>
                  </a:extLst>
                </a:gridCol>
                <a:gridCol w="517280">
                  <a:extLst>
                    <a:ext uri="{9D8B030D-6E8A-4147-A177-3AD203B41FA5}">
                      <a16:colId xmlns:a16="http://schemas.microsoft.com/office/drawing/2014/main" val="2542902766"/>
                    </a:ext>
                  </a:extLst>
                </a:gridCol>
                <a:gridCol w="517280">
                  <a:extLst>
                    <a:ext uri="{9D8B030D-6E8A-4147-A177-3AD203B41FA5}">
                      <a16:colId xmlns:a16="http://schemas.microsoft.com/office/drawing/2014/main" val="3020480422"/>
                    </a:ext>
                  </a:extLst>
                </a:gridCol>
                <a:gridCol w="517280">
                  <a:extLst>
                    <a:ext uri="{9D8B030D-6E8A-4147-A177-3AD203B41FA5}">
                      <a16:colId xmlns:a16="http://schemas.microsoft.com/office/drawing/2014/main" val="1204328958"/>
                    </a:ext>
                  </a:extLst>
                </a:gridCol>
                <a:gridCol w="517280">
                  <a:extLst>
                    <a:ext uri="{9D8B030D-6E8A-4147-A177-3AD203B41FA5}">
                      <a16:colId xmlns:a16="http://schemas.microsoft.com/office/drawing/2014/main" val="3021496532"/>
                    </a:ext>
                  </a:extLst>
                </a:gridCol>
                <a:gridCol w="517280">
                  <a:extLst>
                    <a:ext uri="{9D8B030D-6E8A-4147-A177-3AD203B41FA5}">
                      <a16:colId xmlns:a16="http://schemas.microsoft.com/office/drawing/2014/main" val="3515895430"/>
                    </a:ext>
                  </a:extLst>
                </a:gridCol>
                <a:gridCol w="517280">
                  <a:extLst>
                    <a:ext uri="{9D8B030D-6E8A-4147-A177-3AD203B41FA5}">
                      <a16:colId xmlns:a16="http://schemas.microsoft.com/office/drawing/2014/main" val="1235000932"/>
                    </a:ext>
                  </a:extLst>
                </a:gridCol>
                <a:gridCol w="517280">
                  <a:extLst>
                    <a:ext uri="{9D8B030D-6E8A-4147-A177-3AD203B41FA5}">
                      <a16:colId xmlns:a16="http://schemas.microsoft.com/office/drawing/2014/main" val="2082382616"/>
                    </a:ext>
                  </a:extLst>
                </a:gridCol>
                <a:gridCol w="517280">
                  <a:extLst>
                    <a:ext uri="{9D8B030D-6E8A-4147-A177-3AD203B41FA5}">
                      <a16:colId xmlns:a16="http://schemas.microsoft.com/office/drawing/2014/main" val="3058865550"/>
                    </a:ext>
                  </a:extLst>
                </a:gridCol>
                <a:gridCol w="517280">
                  <a:extLst>
                    <a:ext uri="{9D8B030D-6E8A-4147-A177-3AD203B41FA5}">
                      <a16:colId xmlns:a16="http://schemas.microsoft.com/office/drawing/2014/main" val="113463955"/>
                    </a:ext>
                  </a:extLst>
                </a:gridCol>
              </a:tblGrid>
              <a:tr h="648614">
                <a:tc>
                  <a:txBody>
                    <a:bodyPr/>
                    <a:lstStyle/>
                    <a:p>
                      <a:pPr algn="ctr"/>
                      <a:r>
                        <a:rPr kumimoji="1" lang="ja-JP" altLang="en-US" dirty="0">
                          <a:latin typeface="Meiryo UI" panose="020B0604030504040204" pitchFamily="50" charset="-128"/>
                          <a:ea typeface="Meiryo UI" panose="020B0604030504040204" pitchFamily="50" charset="-128"/>
                        </a:rPr>
                        <a:t>計画</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ja-JP" altLang="en-US" sz="1400" dirty="0">
                          <a:latin typeface="Meiryo UI" panose="020B0604030504040204" pitchFamily="50" charset="-128"/>
                          <a:ea typeface="Meiryo UI" panose="020B0604030504040204" pitchFamily="50" charset="-128"/>
                        </a:rPr>
                        <a:t>根拠法等</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R3</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R4</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R5</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R6</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R7</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R8</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R9</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R10</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R11</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R12  </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R13</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tc>
                  <a:txBody>
                    <a:bodyPr/>
                    <a:lstStyle/>
                    <a:p>
                      <a:pPr algn="ctr"/>
                      <a:r>
                        <a:rPr kumimoji="1" lang="en-US" altLang="ja-JP" sz="1200" dirty="0">
                          <a:latin typeface="Meiryo UI" panose="020B0604030504040204" pitchFamily="50" charset="-128"/>
                          <a:ea typeface="Meiryo UI" panose="020B0604030504040204" pitchFamily="50" charset="-128"/>
                        </a:rPr>
                        <a:t>R14</a:t>
                      </a:r>
                      <a:endParaRPr kumimoji="1" lang="ja-JP" altLang="en-US" sz="1200"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773698107"/>
                  </a:ext>
                </a:extLst>
              </a:tr>
              <a:tr h="1189953">
                <a:tc>
                  <a:txBody>
                    <a:bodyPr/>
                    <a:lstStyle/>
                    <a:p>
                      <a:r>
                        <a:rPr kumimoji="1" lang="ja-JP" altLang="en-US" b="1" dirty="0">
                          <a:latin typeface="Meiryo UI" panose="020B0604030504040204" pitchFamily="50" charset="-128"/>
                          <a:ea typeface="Meiryo UI" panose="020B0604030504040204" pitchFamily="50" charset="-128"/>
                        </a:rPr>
                        <a:t>障がい者計画</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latin typeface="Meiryo UI" panose="020B0604030504040204" pitchFamily="50" charset="-128"/>
                          <a:ea typeface="Meiryo UI" panose="020B0604030504040204" pitchFamily="50" charset="-128"/>
                        </a:rPr>
                        <a:t>・根拠法：障害者基本法</a:t>
                      </a:r>
                    </a:p>
                    <a:p>
                      <a:r>
                        <a:rPr kumimoji="1" lang="ja-JP" altLang="en-US" sz="1200" dirty="0">
                          <a:latin typeface="Meiryo UI" panose="020B0604030504040204" pitchFamily="50" charset="-128"/>
                          <a:ea typeface="Meiryo UI" panose="020B0604030504040204" pitchFamily="50" charset="-128"/>
                        </a:rPr>
                        <a:t>・計画期間：概ね</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年間（</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期間の定め無し）</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府計画は、第</a:t>
                      </a:r>
                      <a:r>
                        <a:rPr kumimoji="1" lang="en-US" altLang="ja-JP" sz="1200" dirty="0">
                          <a:latin typeface="Meiryo UI" panose="020B0604030504040204" pitchFamily="50" charset="-128"/>
                          <a:ea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rPr>
                        <a:t>次計画から計画期間は６年間に</a:t>
                      </a:r>
                    </a:p>
                    <a:p>
                      <a:r>
                        <a:rPr kumimoji="1" lang="ja-JP" altLang="en-US" sz="1200" dirty="0">
                          <a:latin typeface="Meiryo UI" panose="020B0604030504040204" pitchFamily="50" charset="-128"/>
                          <a:ea typeface="Meiryo UI" panose="020B0604030504040204" pitchFamily="50" charset="-128"/>
                        </a:rPr>
                        <a:t>・障がい者施策全般に関する総合的・基本的な計画</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82815969"/>
                  </a:ext>
                </a:extLst>
              </a:tr>
              <a:tr h="1006883">
                <a:tc>
                  <a:txBody>
                    <a:bodyPr/>
                    <a:lstStyle/>
                    <a:p>
                      <a:r>
                        <a:rPr kumimoji="1" lang="ja-JP" altLang="en-US" b="1" dirty="0">
                          <a:latin typeface="Meiryo UI" panose="020B0604030504040204" pitchFamily="50" charset="-128"/>
                          <a:ea typeface="Meiryo UI" panose="020B0604030504040204" pitchFamily="50" charset="-128"/>
                        </a:rPr>
                        <a:t>障がい福祉計画</a:t>
                      </a:r>
                    </a:p>
                    <a:p>
                      <a:r>
                        <a:rPr kumimoji="1" lang="ja-JP" altLang="en-US" sz="1200" dirty="0">
                          <a:latin typeface="Meiryo UI" panose="020B0604030504040204" pitchFamily="50" charset="-128"/>
                          <a:ea typeface="Meiryo UI" panose="020B0604030504040204" pitchFamily="50" charset="-128"/>
                        </a:rPr>
                        <a:t>＊障がい者計画と一体的に策定</a:t>
                      </a:r>
                    </a:p>
                    <a:p>
                      <a:endParaRPr kumimoji="1" lang="ja-JP" altLang="en-US"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kumimoji="1" lang="ja-JP" altLang="en-US" sz="1200" dirty="0">
                          <a:latin typeface="Meiryo UI" panose="020B0604030504040204" pitchFamily="50" charset="-128"/>
                          <a:ea typeface="Meiryo UI" panose="020B0604030504040204" pitchFamily="50" charset="-128"/>
                        </a:rPr>
                        <a:t>・根拠法：障害者総合支援法</a:t>
                      </a:r>
                    </a:p>
                    <a:p>
                      <a:r>
                        <a:rPr kumimoji="1" lang="ja-JP" altLang="en-US" sz="1200" dirty="0">
                          <a:latin typeface="Meiryo UI" panose="020B0604030504040204" pitchFamily="50" charset="-128"/>
                          <a:ea typeface="Meiryo UI" panose="020B0604030504040204" pitchFamily="50" charset="-128"/>
                        </a:rPr>
                        <a:t>・計画期間：</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年間</a:t>
                      </a:r>
                    </a:p>
                    <a:p>
                      <a:r>
                        <a:rPr kumimoji="1" lang="ja-JP" altLang="en-US" sz="1200" dirty="0">
                          <a:latin typeface="Meiryo UI" panose="020B0604030504040204" pitchFamily="50" charset="-128"/>
                          <a:ea typeface="Meiryo UI" panose="020B0604030504040204" pitchFamily="50" charset="-128"/>
                        </a:rPr>
                        <a:t>・障がい福祉サービスの確保等に関する計画</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2657883"/>
                  </a:ext>
                </a:extLst>
              </a:tr>
              <a:tr h="1006883">
                <a:tc>
                  <a:txBody>
                    <a:bodyPr/>
                    <a:lstStyle/>
                    <a:p>
                      <a:r>
                        <a:rPr kumimoji="1" lang="ja-JP" altLang="en-US" b="1" dirty="0">
                          <a:latin typeface="Meiryo UI" panose="020B0604030504040204" pitchFamily="50" charset="-128"/>
                          <a:ea typeface="Meiryo UI" panose="020B0604030504040204" pitchFamily="50" charset="-128"/>
                        </a:rPr>
                        <a:t>障がい児福祉計画</a:t>
                      </a:r>
                    </a:p>
                    <a:p>
                      <a:r>
                        <a:rPr kumimoji="1" lang="ja-JP" altLang="en-US" sz="1200" dirty="0">
                          <a:latin typeface="Meiryo UI" panose="020B0604030504040204" pitchFamily="50" charset="-128"/>
                          <a:ea typeface="Meiryo UI" panose="020B0604030504040204" pitchFamily="50" charset="-128"/>
                        </a:rPr>
                        <a:t>＊障がい者計画と一体的に策定</a:t>
                      </a:r>
                    </a:p>
                    <a:p>
                      <a:endParaRPr kumimoji="1" lang="ja-JP" altLang="en-US" dirty="0">
                        <a:latin typeface="Meiryo UI" panose="020B0604030504040204" pitchFamily="50" charset="-128"/>
                        <a:ea typeface="Meiryo UI" panose="020B0604030504040204" pitchFamily="50" charset="-128"/>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latin typeface="Meiryo UI" panose="020B0604030504040204" pitchFamily="50" charset="-128"/>
                          <a:ea typeface="Meiryo UI" panose="020B0604030504040204" pitchFamily="50" charset="-128"/>
                        </a:rPr>
                        <a:t>・根拠法：児童福祉法（</a:t>
                      </a:r>
                      <a:r>
                        <a:rPr kumimoji="1" lang="en-US" altLang="ja-JP" sz="1200" dirty="0">
                          <a:latin typeface="Meiryo UI" panose="020B0604030504040204" pitchFamily="50" charset="-128"/>
                          <a:ea typeface="Meiryo UI" panose="020B0604030504040204" pitchFamily="50" charset="-128"/>
                        </a:rPr>
                        <a:t>H30</a:t>
                      </a:r>
                      <a:r>
                        <a:rPr kumimoji="1" lang="ja-JP" altLang="en-US" sz="1200" dirty="0">
                          <a:latin typeface="Meiryo UI" panose="020B0604030504040204" pitchFamily="50" charset="-128"/>
                          <a:ea typeface="Meiryo UI" panose="020B0604030504040204" pitchFamily="50" charset="-128"/>
                        </a:rPr>
                        <a:t>～）</a:t>
                      </a:r>
                    </a:p>
                    <a:p>
                      <a:r>
                        <a:rPr kumimoji="1" lang="ja-JP" altLang="en-US" sz="1200" dirty="0">
                          <a:latin typeface="Meiryo UI" panose="020B0604030504040204" pitchFamily="50" charset="-128"/>
                          <a:ea typeface="Meiryo UI" panose="020B0604030504040204" pitchFamily="50" charset="-128"/>
                        </a:rPr>
                        <a:t>・計画期間：</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年間</a:t>
                      </a:r>
                    </a:p>
                    <a:p>
                      <a:r>
                        <a:rPr kumimoji="1" lang="ja-JP" altLang="en-US" sz="1200" dirty="0">
                          <a:latin typeface="Meiryo UI" panose="020B0604030504040204" pitchFamily="50" charset="-128"/>
                          <a:ea typeface="Meiryo UI" panose="020B0604030504040204" pitchFamily="50" charset="-128"/>
                        </a:rPr>
                        <a:t>・障がい児通所支援の確保等に関する計画</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kumimoji="1" lang="ja-JP" altLang="en-US" dirty="0">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24296922"/>
                  </a:ext>
                </a:extLst>
              </a:tr>
            </a:tbl>
          </a:graphicData>
        </a:graphic>
      </p:graphicFrame>
      <p:grpSp>
        <p:nvGrpSpPr>
          <p:cNvPr id="16" name="グループ化 15">
            <a:extLst>
              <a:ext uri="{FF2B5EF4-FFF2-40B4-BE49-F238E27FC236}">
                <a16:creationId xmlns:a16="http://schemas.microsoft.com/office/drawing/2014/main" id="{E25EAA74-9E33-4038-8E2E-B47264E1F16B}"/>
              </a:ext>
            </a:extLst>
          </p:cNvPr>
          <p:cNvGrpSpPr/>
          <p:nvPr/>
        </p:nvGrpSpPr>
        <p:grpSpPr>
          <a:xfrm>
            <a:off x="5800372" y="2056489"/>
            <a:ext cx="6195668" cy="2745021"/>
            <a:chOff x="5818614" y="1433147"/>
            <a:chExt cx="6195668" cy="2745021"/>
          </a:xfrm>
        </p:grpSpPr>
        <p:sp>
          <p:nvSpPr>
            <p:cNvPr id="5" name="矢印: 右 4">
              <a:extLst>
                <a:ext uri="{FF2B5EF4-FFF2-40B4-BE49-F238E27FC236}">
                  <a16:creationId xmlns:a16="http://schemas.microsoft.com/office/drawing/2014/main" id="{FA5FF341-B1F7-48F3-A151-19B6EFD995F8}"/>
                </a:ext>
              </a:extLst>
            </p:cNvPr>
            <p:cNvSpPr/>
            <p:nvPr/>
          </p:nvSpPr>
          <p:spPr bwMode="auto">
            <a:xfrm>
              <a:off x="5818614" y="1433147"/>
              <a:ext cx="3079201" cy="580293"/>
            </a:xfrm>
            <a:prstGeom prst="rightArrow">
              <a:avLst/>
            </a:prstGeom>
            <a:solidFill>
              <a:schemeClr val="bg1"/>
            </a:solidFill>
            <a:ln w="44450" cmpd="thickThin">
              <a:solidFill>
                <a:srgbClr val="000000"/>
              </a:solidFill>
              <a:prstDash val="solid"/>
              <a:round/>
              <a:headEnd/>
              <a:tailEnd/>
            </a:ln>
          </p:spPr>
          <p:txBody>
            <a:bodyPr vert="horz" rtlCol="0" anchor="ctr"/>
            <a:lstStyle/>
            <a:p>
              <a:pPr algn="ctr"/>
              <a:r>
                <a:rPr kumimoji="1" lang="ja-JP" altLang="en-US" sz="1200" b="1" dirty="0">
                  <a:solidFill>
                    <a:srgbClr val="000000"/>
                  </a:solidFill>
                  <a:latin typeface="Meiryo UI" panose="020B0604030504040204" pitchFamily="50" charset="-128"/>
                  <a:ea typeface="Meiryo UI" panose="020B0604030504040204" pitchFamily="50" charset="-128"/>
                </a:rPr>
                <a:t>第５次計画（</a:t>
              </a:r>
              <a:r>
                <a:rPr kumimoji="1" lang="en-US" altLang="ja-JP" sz="1200" b="1" dirty="0">
                  <a:solidFill>
                    <a:srgbClr val="000000"/>
                  </a:solidFill>
                  <a:latin typeface="Meiryo UI" panose="020B0604030504040204" pitchFamily="50" charset="-128"/>
                  <a:ea typeface="Meiryo UI" panose="020B0604030504040204" pitchFamily="50" charset="-128"/>
                </a:rPr>
                <a:t>R6</a:t>
              </a:r>
              <a:r>
                <a:rPr kumimoji="1" lang="ja-JP" altLang="en-US" sz="1200" b="1" dirty="0">
                  <a:solidFill>
                    <a:srgbClr val="000000"/>
                  </a:solidFill>
                  <a:latin typeface="Meiryo UI" panose="020B0604030504040204" pitchFamily="50" charset="-128"/>
                  <a:ea typeface="Meiryo UI" panose="020B0604030504040204" pitchFamily="50" charset="-128"/>
                </a:rPr>
                <a:t>改定）</a:t>
              </a:r>
            </a:p>
          </p:txBody>
        </p:sp>
        <p:sp>
          <p:nvSpPr>
            <p:cNvPr id="6" name="矢印: 右 5">
              <a:extLst>
                <a:ext uri="{FF2B5EF4-FFF2-40B4-BE49-F238E27FC236}">
                  <a16:creationId xmlns:a16="http://schemas.microsoft.com/office/drawing/2014/main" id="{701BC3FE-6E72-479A-BC0F-E191DD328AD9}"/>
                </a:ext>
              </a:extLst>
            </p:cNvPr>
            <p:cNvSpPr/>
            <p:nvPr/>
          </p:nvSpPr>
          <p:spPr bwMode="auto">
            <a:xfrm>
              <a:off x="8927184" y="1433147"/>
              <a:ext cx="3079201" cy="580293"/>
            </a:xfrm>
            <a:prstGeom prst="rightArrow">
              <a:avLst/>
            </a:prstGeom>
            <a:solidFill>
              <a:schemeClr val="bg1"/>
            </a:solidFill>
            <a:ln w="12700">
              <a:solidFill>
                <a:srgbClr val="000000"/>
              </a:solidFill>
              <a:prstDash val="dash"/>
              <a:round/>
              <a:headEnd/>
              <a:tailEnd/>
            </a:ln>
          </p:spPr>
          <p:txBody>
            <a:bodyPr vert="horz" rtlCol="0" anchor="ctr"/>
            <a:lstStyle/>
            <a:p>
              <a:pPr algn="ctr"/>
              <a:r>
                <a:rPr kumimoji="1" lang="ja-JP" altLang="en-US" sz="1200" dirty="0">
                  <a:solidFill>
                    <a:srgbClr val="000000"/>
                  </a:solidFill>
                  <a:latin typeface="Arial" pitchFamily="34" charset="0"/>
                  <a:ea typeface="ＭＳ Ｐゴシック" pitchFamily="50" charset="-128"/>
                </a:rPr>
                <a:t>第６次計画</a:t>
              </a:r>
            </a:p>
          </p:txBody>
        </p:sp>
        <p:sp>
          <p:nvSpPr>
            <p:cNvPr id="7" name="矢印: 右 6">
              <a:extLst>
                <a:ext uri="{FF2B5EF4-FFF2-40B4-BE49-F238E27FC236}">
                  <a16:creationId xmlns:a16="http://schemas.microsoft.com/office/drawing/2014/main" id="{5910A98F-0464-46DD-8CF9-F956D13187CB}"/>
                </a:ext>
              </a:extLst>
            </p:cNvPr>
            <p:cNvSpPr/>
            <p:nvPr/>
          </p:nvSpPr>
          <p:spPr bwMode="auto">
            <a:xfrm>
              <a:off x="5818614" y="2577451"/>
              <a:ext cx="1534293" cy="580293"/>
            </a:xfrm>
            <a:prstGeom prst="rightArrow">
              <a:avLst/>
            </a:prstGeom>
            <a:solidFill>
              <a:schemeClr val="bg1"/>
            </a:solidFill>
            <a:ln w="12700">
              <a:solidFill>
                <a:srgbClr val="000000"/>
              </a:solidFill>
              <a:prstDash val="solid"/>
              <a:round/>
              <a:headEnd/>
              <a:tailEnd/>
            </a:ln>
          </p:spPr>
          <p:txBody>
            <a:bodyPr vert="horz" rtlCol="0" anchor="ctr"/>
            <a:lstStyle/>
            <a:p>
              <a:pPr algn="ctr"/>
              <a:r>
                <a:rPr kumimoji="1" lang="ja-JP" altLang="en-US" sz="1200" dirty="0">
                  <a:solidFill>
                    <a:srgbClr val="000000"/>
                  </a:solidFill>
                  <a:latin typeface="Arial" pitchFamily="34" charset="0"/>
                  <a:ea typeface="ＭＳ Ｐゴシック" pitchFamily="50" charset="-128"/>
                </a:rPr>
                <a:t>第６期計画</a:t>
              </a:r>
            </a:p>
          </p:txBody>
        </p:sp>
        <p:sp>
          <p:nvSpPr>
            <p:cNvPr id="8" name="矢印: 右 7">
              <a:extLst>
                <a:ext uri="{FF2B5EF4-FFF2-40B4-BE49-F238E27FC236}">
                  <a16:creationId xmlns:a16="http://schemas.microsoft.com/office/drawing/2014/main" id="{668D31E0-052B-4C11-B467-D446EE30C97A}"/>
                </a:ext>
              </a:extLst>
            </p:cNvPr>
            <p:cNvSpPr/>
            <p:nvPr/>
          </p:nvSpPr>
          <p:spPr bwMode="auto">
            <a:xfrm>
              <a:off x="5818614" y="3586119"/>
              <a:ext cx="1534293" cy="580293"/>
            </a:xfrm>
            <a:prstGeom prst="rightArrow">
              <a:avLst/>
            </a:prstGeom>
            <a:solidFill>
              <a:schemeClr val="bg1"/>
            </a:solidFill>
            <a:ln w="12700">
              <a:solidFill>
                <a:srgbClr val="000000"/>
              </a:solidFill>
              <a:prstDash val="solid"/>
              <a:round/>
              <a:headEnd/>
              <a:tailEnd/>
            </a:ln>
          </p:spPr>
          <p:txBody>
            <a:bodyPr vert="horz" rtlCol="0" anchor="ctr"/>
            <a:lstStyle/>
            <a:p>
              <a:pPr algn="ctr"/>
              <a:r>
                <a:rPr kumimoji="1" lang="ja-JP" altLang="en-US" sz="1200" dirty="0">
                  <a:solidFill>
                    <a:srgbClr val="000000"/>
                  </a:solidFill>
                  <a:latin typeface="Arial" pitchFamily="34" charset="0"/>
                  <a:ea typeface="ＭＳ Ｐゴシック" pitchFamily="50" charset="-128"/>
                </a:rPr>
                <a:t>第２期計画</a:t>
              </a:r>
            </a:p>
          </p:txBody>
        </p:sp>
        <p:sp>
          <p:nvSpPr>
            <p:cNvPr id="9" name="矢印: 右 8">
              <a:extLst>
                <a:ext uri="{FF2B5EF4-FFF2-40B4-BE49-F238E27FC236}">
                  <a16:creationId xmlns:a16="http://schemas.microsoft.com/office/drawing/2014/main" id="{3705BA72-7B3A-4C1E-B631-C486A70B333C}"/>
                </a:ext>
              </a:extLst>
            </p:cNvPr>
            <p:cNvSpPr/>
            <p:nvPr/>
          </p:nvSpPr>
          <p:spPr bwMode="auto">
            <a:xfrm>
              <a:off x="7352907" y="2577450"/>
              <a:ext cx="1541001" cy="580293"/>
            </a:xfrm>
            <a:prstGeom prst="rightArrow">
              <a:avLst/>
            </a:prstGeom>
            <a:solidFill>
              <a:schemeClr val="bg1"/>
            </a:solidFill>
            <a:ln w="44450" cmpd="thickThin">
              <a:solidFill>
                <a:srgbClr val="000000"/>
              </a:solidFill>
              <a:prstDash val="solid"/>
              <a:round/>
              <a:headEnd/>
              <a:tailEnd/>
            </a:ln>
          </p:spPr>
          <p:txBody>
            <a:bodyPr vert="horz" rtlCol="0" anchor="ctr"/>
            <a:lstStyle/>
            <a:p>
              <a:pPr algn="ctr"/>
              <a:r>
                <a:rPr kumimoji="1" lang="ja-JP" altLang="en-US" sz="1200" b="1" dirty="0">
                  <a:solidFill>
                    <a:srgbClr val="000000"/>
                  </a:solidFill>
                  <a:latin typeface="Meiryo UI" panose="020B0604030504040204" pitchFamily="50" charset="-128"/>
                  <a:ea typeface="Meiryo UI" panose="020B0604030504040204" pitchFamily="50" charset="-128"/>
                </a:rPr>
                <a:t>第７期計画</a:t>
              </a:r>
            </a:p>
          </p:txBody>
        </p:sp>
        <p:sp>
          <p:nvSpPr>
            <p:cNvPr id="10" name="矢印: 右 9">
              <a:extLst>
                <a:ext uri="{FF2B5EF4-FFF2-40B4-BE49-F238E27FC236}">
                  <a16:creationId xmlns:a16="http://schemas.microsoft.com/office/drawing/2014/main" id="{4A21A60E-41C9-4EBC-8C21-AD312587F735}"/>
                </a:ext>
              </a:extLst>
            </p:cNvPr>
            <p:cNvSpPr/>
            <p:nvPr/>
          </p:nvSpPr>
          <p:spPr bwMode="auto">
            <a:xfrm>
              <a:off x="7365697" y="3586119"/>
              <a:ext cx="1528211" cy="580293"/>
            </a:xfrm>
            <a:prstGeom prst="rightArrow">
              <a:avLst/>
            </a:prstGeom>
            <a:solidFill>
              <a:schemeClr val="bg1"/>
            </a:solidFill>
            <a:ln w="44450" cmpd="thickThin">
              <a:solidFill>
                <a:srgbClr val="000000"/>
              </a:solidFill>
              <a:prstDash val="solid"/>
              <a:round/>
              <a:headEnd/>
              <a:tailEnd/>
            </a:ln>
          </p:spPr>
          <p:txBody>
            <a:bodyPr vert="horz" rtlCol="0" anchor="ctr"/>
            <a:lstStyle/>
            <a:p>
              <a:pPr algn="ctr"/>
              <a:r>
                <a:rPr kumimoji="1" lang="ja-JP" altLang="en-US" sz="1200" b="1" dirty="0">
                  <a:solidFill>
                    <a:srgbClr val="000000"/>
                  </a:solidFill>
                  <a:latin typeface="Meiryo UI" panose="020B0604030504040204" pitchFamily="50" charset="-128"/>
                  <a:ea typeface="Meiryo UI" panose="020B0604030504040204" pitchFamily="50" charset="-128"/>
                </a:rPr>
                <a:t>第３期計画</a:t>
              </a:r>
            </a:p>
          </p:txBody>
        </p:sp>
        <p:sp>
          <p:nvSpPr>
            <p:cNvPr id="11" name="矢印: 右 10">
              <a:extLst>
                <a:ext uri="{FF2B5EF4-FFF2-40B4-BE49-F238E27FC236}">
                  <a16:creationId xmlns:a16="http://schemas.microsoft.com/office/drawing/2014/main" id="{4D595AA1-E73A-4193-A5A5-1B7EF3243322}"/>
                </a:ext>
              </a:extLst>
            </p:cNvPr>
            <p:cNvSpPr/>
            <p:nvPr/>
          </p:nvSpPr>
          <p:spPr bwMode="auto">
            <a:xfrm>
              <a:off x="8920476" y="2577450"/>
              <a:ext cx="1541001" cy="580293"/>
            </a:xfrm>
            <a:prstGeom prst="rightArrow">
              <a:avLst/>
            </a:prstGeom>
            <a:solidFill>
              <a:schemeClr val="bg1"/>
            </a:solidFill>
            <a:ln w="12700">
              <a:solidFill>
                <a:srgbClr val="000000"/>
              </a:solidFill>
              <a:prstDash val="dash"/>
              <a:round/>
              <a:headEnd/>
              <a:tailEnd/>
            </a:ln>
          </p:spPr>
          <p:txBody>
            <a:bodyPr vert="horz" rtlCol="0" anchor="ctr"/>
            <a:lstStyle/>
            <a:p>
              <a:pPr algn="ctr"/>
              <a:r>
                <a:rPr kumimoji="1" lang="ja-JP" altLang="en-US" sz="1200" dirty="0">
                  <a:solidFill>
                    <a:srgbClr val="000000"/>
                  </a:solidFill>
                  <a:latin typeface="Arial" pitchFamily="34" charset="0"/>
                  <a:ea typeface="ＭＳ Ｐゴシック" pitchFamily="50" charset="-128"/>
                </a:rPr>
                <a:t>第８期計画</a:t>
              </a:r>
            </a:p>
          </p:txBody>
        </p:sp>
        <p:sp>
          <p:nvSpPr>
            <p:cNvPr id="12" name="矢印: 右 11">
              <a:extLst>
                <a:ext uri="{FF2B5EF4-FFF2-40B4-BE49-F238E27FC236}">
                  <a16:creationId xmlns:a16="http://schemas.microsoft.com/office/drawing/2014/main" id="{E1F20004-492E-46D4-9C72-0DE6C338C76E}"/>
                </a:ext>
              </a:extLst>
            </p:cNvPr>
            <p:cNvSpPr/>
            <p:nvPr/>
          </p:nvSpPr>
          <p:spPr bwMode="auto">
            <a:xfrm>
              <a:off x="8893908" y="3586119"/>
              <a:ext cx="1541001" cy="580293"/>
            </a:xfrm>
            <a:prstGeom prst="rightArrow">
              <a:avLst/>
            </a:prstGeom>
            <a:solidFill>
              <a:schemeClr val="bg1"/>
            </a:solidFill>
            <a:ln w="12700">
              <a:solidFill>
                <a:srgbClr val="000000"/>
              </a:solidFill>
              <a:prstDash val="dash"/>
              <a:round/>
              <a:headEnd/>
              <a:tailEnd/>
            </a:ln>
          </p:spPr>
          <p:txBody>
            <a:bodyPr vert="horz" rtlCol="0" anchor="ctr"/>
            <a:lstStyle/>
            <a:p>
              <a:pPr algn="ctr"/>
              <a:r>
                <a:rPr kumimoji="1" lang="ja-JP" altLang="en-US" sz="1200" dirty="0">
                  <a:solidFill>
                    <a:srgbClr val="000000"/>
                  </a:solidFill>
                  <a:latin typeface="Arial" pitchFamily="34" charset="0"/>
                  <a:ea typeface="ＭＳ Ｐゴシック" pitchFamily="50" charset="-128"/>
                </a:rPr>
                <a:t>第４期計画</a:t>
              </a:r>
            </a:p>
          </p:txBody>
        </p:sp>
        <p:sp>
          <p:nvSpPr>
            <p:cNvPr id="13" name="矢印: 右 12">
              <a:extLst>
                <a:ext uri="{FF2B5EF4-FFF2-40B4-BE49-F238E27FC236}">
                  <a16:creationId xmlns:a16="http://schemas.microsoft.com/office/drawing/2014/main" id="{7E37802E-FFD9-4258-A358-F2DF5B852942}"/>
                </a:ext>
              </a:extLst>
            </p:cNvPr>
            <p:cNvSpPr/>
            <p:nvPr/>
          </p:nvSpPr>
          <p:spPr bwMode="auto">
            <a:xfrm>
              <a:off x="10496768" y="3597875"/>
              <a:ext cx="1517514" cy="580293"/>
            </a:xfrm>
            <a:prstGeom prst="rightArrow">
              <a:avLst/>
            </a:prstGeom>
            <a:solidFill>
              <a:schemeClr val="bg1"/>
            </a:solidFill>
            <a:ln w="12700">
              <a:solidFill>
                <a:srgbClr val="000000"/>
              </a:solidFill>
              <a:prstDash val="dash"/>
              <a:round/>
              <a:headEnd/>
              <a:tailEnd/>
            </a:ln>
          </p:spPr>
          <p:txBody>
            <a:bodyPr vert="horz" rtlCol="0" anchor="ctr"/>
            <a:lstStyle/>
            <a:p>
              <a:pPr algn="ctr"/>
              <a:endParaRPr kumimoji="1" lang="ja-JP" altLang="en-US" sz="1200" dirty="0">
                <a:solidFill>
                  <a:srgbClr val="000000"/>
                </a:solidFill>
                <a:latin typeface="Arial" pitchFamily="34" charset="0"/>
                <a:ea typeface="ＭＳ Ｐゴシック" pitchFamily="50" charset="-128"/>
              </a:endParaRPr>
            </a:p>
          </p:txBody>
        </p:sp>
        <p:sp>
          <p:nvSpPr>
            <p:cNvPr id="14" name="矢印: 右 13">
              <a:extLst>
                <a:ext uri="{FF2B5EF4-FFF2-40B4-BE49-F238E27FC236}">
                  <a16:creationId xmlns:a16="http://schemas.microsoft.com/office/drawing/2014/main" id="{665A5C02-B401-4B4C-9114-A1275EBCADE2}"/>
                </a:ext>
              </a:extLst>
            </p:cNvPr>
            <p:cNvSpPr/>
            <p:nvPr/>
          </p:nvSpPr>
          <p:spPr bwMode="auto">
            <a:xfrm>
              <a:off x="10461477" y="2577450"/>
              <a:ext cx="1517514" cy="580293"/>
            </a:xfrm>
            <a:prstGeom prst="rightArrow">
              <a:avLst/>
            </a:prstGeom>
            <a:solidFill>
              <a:schemeClr val="bg1"/>
            </a:solidFill>
            <a:ln w="12700">
              <a:solidFill>
                <a:srgbClr val="000000"/>
              </a:solidFill>
              <a:prstDash val="dash"/>
              <a:round/>
              <a:headEnd/>
              <a:tailEnd/>
            </a:ln>
          </p:spPr>
          <p:txBody>
            <a:bodyPr vert="horz" rtlCol="0" anchor="ctr"/>
            <a:lstStyle/>
            <a:p>
              <a:pPr algn="ctr"/>
              <a:endParaRPr kumimoji="1" lang="ja-JP" altLang="en-US" sz="1200" dirty="0">
                <a:solidFill>
                  <a:srgbClr val="000000"/>
                </a:solidFill>
                <a:latin typeface="Arial" pitchFamily="34" charset="0"/>
                <a:ea typeface="ＭＳ Ｐゴシック" pitchFamily="50" charset="-128"/>
              </a:endParaRPr>
            </a:p>
          </p:txBody>
        </p:sp>
      </p:grpSp>
      <p:sp>
        <p:nvSpPr>
          <p:cNvPr id="15" name="Rectangle 2">
            <a:extLst>
              <a:ext uri="{FF2B5EF4-FFF2-40B4-BE49-F238E27FC236}">
                <a16:creationId xmlns:a16="http://schemas.microsoft.com/office/drawing/2014/main" id="{5A00808D-CB6F-4FA8-BC22-1D66434C5069}"/>
              </a:ext>
            </a:extLst>
          </p:cNvPr>
          <p:cNvSpPr txBox="1">
            <a:spLocks noChangeArrowheads="1"/>
          </p:cNvSpPr>
          <p:nvPr/>
        </p:nvSpPr>
        <p:spPr>
          <a:xfrm>
            <a:off x="0" y="0"/>
            <a:ext cx="12192000" cy="523996"/>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lIns="91424" tIns="45711" rIns="91424" bIns="45711">
            <a:noAutofit/>
          </a:bodyPr>
          <a:lstStyle>
            <a:defPPr>
              <a:defRPr lang="ja-JP"/>
            </a:defPPr>
            <a:lvl1pPr algn="ctr">
              <a:defRPr b="1">
                <a:solidFill>
                  <a:schemeClr val="bg1"/>
                </a:solidFill>
                <a:latin typeface="+mj-ea"/>
                <a:ea typeface="+mj-e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57652" eaLnBrk="1" fontAlgn="auto" latinLnBrk="0" hangingPunct="1">
              <a:lnSpc>
                <a:spcPct val="100000"/>
              </a:lnSpc>
              <a:spcBef>
                <a:spcPts val="0"/>
              </a:spcBef>
              <a:spcAft>
                <a:spcPts val="0"/>
              </a:spcAft>
              <a:buClrTx/>
              <a:buSzTx/>
              <a:buFontTx/>
              <a:buNone/>
              <a:tabLst/>
              <a:defRPr/>
            </a:pPr>
            <a:r>
              <a:rPr kumimoji="1" lang="ja-JP" altLang="en-US" sz="2800" b="1" i="0" u="none" strike="noStrike" kern="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mn-cs"/>
              </a:rPr>
              <a:t>大阪府障がい者計画</a:t>
            </a:r>
          </a:p>
        </p:txBody>
      </p:sp>
      <p:sp>
        <p:nvSpPr>
          <p:cNvPr id="18" name="テキスト ボックス 17">
            <a:extLst>
              <a:ext uri="{FF2B5EF4-FFF2-40B4-BE49-F238E27FC236}">
                <a16:creationId xmlns:a16="http://schemas.microsoft.com/office/drawing/2014/main" id="{1D22DCD4-BF39-422F-A974-6F0659244ADA}"/>
              </a:ext>
            </a:extLst>
          </p:cNvPr>
          <p:cNvSpPr txBox="1"/>
          <p:nvPr/>
        </p:nvSpPr>
        <p:spPr>
          <a:xfrm>
            <a:off x="333895" y="610096"/>
            <a:ext cx="10715104" cy="584775"/>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　大阪府の障がい者施策全般に関する総合的・基本的な計画</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障がい福祉計画及び障がい児福祉計画は障がい者計画と不可分の関係であることから、一体的に策定</a:t>
            </a:r>
            <a:endParaRPr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31CC0963-4A8A-4CF4-86DB-936FF227BF89}"/>
              </a:ext>
            </a:extLst>
          </p:cNvPr>
          <p:cNvSpPr txBox="1"/>
          <p:nvPr/>
        </p:nvSpPr>
        <p:spPr>
          <a:xfrm>
            <a:off x="55636" y="5094906"/>
            <a:ext cx="12064931" cy="738664"/>
          </a:xfrm>
          <a:prstGeom prst="rect">
            <a:avLst/>
          </a:prstGeom>
          <a:noFill/>
        </p:spPr>
        <p:txBody>
          <a:bodyPr wrap="square">
            <a:spAutoFit/>
          </a:bodyPr>
          <a:lstStyle/>
          <a:p>
            <a:pPr marL="179388" indent="-179388"/>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　平成</a:t>
            </a:r>
            <a:r>
              <a:rPr lang="en-US" altLang="ja-JP" sz="1050" dirty="0">
                <a:latin typeface="Meiryo UI" panose="020B0604030504040204" pitchFamily="50" charset="-128"/>
                <a:ea typeface="Meiryo UI" panose="020B0604030504040204" pitchFamily="50" charset="-128"/>
              </a:rPr>
              <a:t>25</a:t>
            </a:r>
            <a:r>
              <a:rPr lang="ja-JP" altLang="en-US" sz="1050" dirty="0">
                <a:latin typeface="Meiryo UI" panose="020B0604030504040204" pitchFamily="50" charset="-128"/>
                <a:ea typeface="Meiryo UI" panose="020B0604030504040204" pitchFamily="50" charset="-128"/>
              </a:rPr>
              <a:t>年度から令和</a:t>
            </a:r>
            <a:r>
              <a:rPr lang="en-US" altLang="ja-JP" sz="1050" dirty="0">
                <a:latin typeface="Meiryo UI" panose="020B0604030504040204" pitchFamily="50" charset="-128"/>
                <a:ea typeface="Meiryo UI" panose="020B0604030504040204" pitchFamily="50" charset="-128"/>
              </a:rPr>
              <a:t>2</a:t>
            </a:r>
            <a:r>
              <a:rPr lang="ja-JP" altLang="en-US" sz="1050" dirty="0">
                <a:latin typeface="Meiryo UI" panose="020B0604030504040204" pitchFamily="50" charset="-128"/>
                <a:ea typeface="Meiryo UI" panose="020B0604030504040204" pitchFamily="50" charset="-128"/>
              </a:rPr>
              <a:t>年度まで府で独自に策定していた発達障がい児者支援に関するプラン（「発達障がい児者支援プラン（</a:t>
            </a:r>
            <a:r>
              <a:rPr lang="en-US" altLang="ja-JP" sz="1050" dirty="0">
                <a:latin typeface="Meiryo UI" panose="020B0604030504040204" pitchFamily="50" charset="-128"/>
                <a:ea typeface="Meiryo UI" panose="020B0604030504040204" pitchFamily="50" charset="-128"/>
              </a:rPr>
              <a:t>H25 </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28</a:t>
            </a:r>
            <a:r>
              <a:rPr lang="ja-JP" altLang="en-US" sz="1050" dirty="0">
                <a:latin typeface="Meiryo UI" panose="020B0604030504040204" pitchFamily="50" charset="-128"/>
                <a:ea typeface="Meiryo UI" panose="020B0604030504040204" pitchFamily="50" charset="-128"/>
              </a:rPr>
              <a:t>）」　「新・発達障がい児者支援プラン（</a:t>
            </a:r>
            <a:r>
              <a:rPr lang="en-US" altLang="ja-JP" sz="1050" dirty="0">
                <a:latin typeface="Meiryo UI" panose="020B0604030504040204" pitchFamily="50" charset="-128"/>
                <a:ea typeface="Meiryo UI" panose="020B0604030504040204" pitchFamily="50" charset="-128"/>
              </a:rPr>
              <a:t>H29</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R2</a:t>
            </a:r>
            <a:r>
              <a:rPr lang="ja-JP" altLang="en-US" sz="1050" dirty="0">
                <a:latin typeface="Meiryo UI" panose="020B0604030504040204" pitchFamily="50" charset="-128"/>
                <a:ea typeface="Meiryo UI" panose="020B0604030504040204" pitchFamily="50" charset="-128"/>
              </a:rPr>
              <a:t>）」）については、令和</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年度から障がい者計画に統合。</a:t>
            </a:r>
            <a:endParaRPr lang="en-US" altLang="ja-JP" sz="1050" dirty="0">
              <a:latin typeface="Meiryo UI" panose="020B0604030504040204" pitchFamily="50" charset="-128"/>
              <a:ea typeface="Meiryo UI" panose="020B0604030504040204" pitchFamily="50" charset="-128"/>
            </a:endParaRPr>
          </a:p>
          <a:p>
            <a:pPr marL="179388" indent="-179388"/>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　「障害者による文化芸術活動の推進に関する法律」に基づく地方自治体が策定する「障害者による文化芸術活動の推進に関する計画」については、第</a:t>
            </a:r>
            <a:r>
              <a:rPr lang="en-US" altLang="ja-JP" sz="1050" dirty="0">
                <a:latin typeface="Meiryo UI" panose="020B0604030504040204" pitchFamily="50" charset="-128"/>
                <a:ea typeface="Meiryo UI" panose="020B0604030504040204" pitchFamily="50" charset="-128"/>
              </a:rPr>
              <a:t>5</a:t>
            </a:r>
            <a:r>
              <a:rPr lang="ja-JP" altLang="en-US" sz="1050" dirty="0">
                <a:latin typeface="Meiryo UI" panose="020B0604030504040204" pitchFamily="50" charset="-128"/>
                <a:ea typeface="Meiryo UI" panose="020B0604030504040204" pitchFamily="50" charset="-128"/>
              </a:rPr>
              <a:t>次大阪府障がい者計画の改定　（令和　</a:t>
            </a:r>
            <a:r>
              <a:rPr lang="en-US" altLang="ja-JP" sz="1050" dirty="0">
                <a:latin typeface="Meiryo UI" panose="020B0604030504040204" pitchFamily="50" charset="-128"/>
                <a:ea typeface="Meiryo UI" panose="020B0604030504040204" pitchFamily="50" charset="-128"/>
              </a:rPr>
              <a:t>6</a:t>
            </a:r>
            <a:r>
              <a:rPr lang="ja-JP" altLang="en-US" sz="1050" dirty="0">
                <a:latin typeface="Meiryo UI" panose="020B0604030504040204" pitchFamily="50" charset="-128"/>
                <a:ea typeface="Meiryo UI" panose="020B0604030504040204" pitchFamily="50" charset="-128"/>
              </a:rPr>
              <a:t>年</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月）から障がい者計画に位置付け。　</a:t>
            </a:r>
            <a:endParaRPr lang="en-US" altLang="ja-JP" sz="1050" dirty="0">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0E9F2E99-4361-4AA2-ACC0-56B0E3C0DF96}"/>
              </a:ext>
            </a:extLst>
          </p:cNvPr>
          <p:cNvSpPr/>
          <p:nvPr/>
        </p:nvSpPr>
        <p:spPr bwMode="auto">
          <a:xfrm>
            <a:off x="154582" y="6103002"/>
            <a:ext cx="11806167" cy="518862"/>
          </a:xfrm>
          <a:prstGeom prst="roundRect">
            <a:avLst/>
          </a:prstGeom>
          <a:solidFill>
            <a:schemeClr val="accent2">
              <a:lumMod val="60000"/>
              <a:lumOff val="40000"/>
            </a:schemeClr>
          </a:solidFill>
          <a:ln w="12700">
            <a:solidFill>
              <a:srgbClr val="000000"/>
            </a:solidFill>
            <a:prstDash val="solid"/>
            <a:round/>
            <a:headEnd/>
            <a:tailEnd/>
          </a:ln>
        </p:spPr>
        <p:txBody>
          <a:bodyPr vert="horz" rtlCol="0" anchor="t"/>
          <a:lstStyle/>
          <a:p>
            <a:pPr algn="l"/>
            <a:r>
              <a:rPr kumimoji="1" lang="ja-JP" altLang="en-US" sz="1200" dirty="0">
                <a:solidFill>
                  <a:srgbClr val="000000"/>
                </a:solidFill>
                <a:latin typeface="Meiryo UI" panose="020B0604030504040204" pitchFamily="50" charset="-128"/>
                <a:ea typeface="Meiryo UI" panose="020B0604030504040204" pitchFamily="50" charset="-128"/>
              </a:rPr>
              <a:t>・　次期計画となる第６次計画策定に向け、</a:t>
            </a:r>
            <a:r>
              <a:rPr kumimoji="1" lang="en-US" altLang="ja-JP" sz="1200" dirty="0">
                <a:solidFill>
                  <a:srgbClr val="000000"/>
                </a:solidFill>
                <a:latin typeface="Meiryo UI" panose="020B0604030504040204" pitchFamily="50" charset="-128"/>
                <a:ea typeface="Meiryo UI" panose="020B0604030504040204" pitchFamily="50" charset="-128"/>
              </a:rPr>
              <a:t>R7</a:t>
            </a:r>
            <a:r>
              <a:rPr kumimoji="1" lang="ja-JP" altLang="en-US" sz="1200" dirty="0">
                <a:solidFill>
                  <a:srgbClr val="000000"/>
                </a:solidFill>
                <a:latin typeface="Meiryo UI" panose="020B0604030504040204" pitchFamily="50" charset="-128"/>
                <a:ea typeface="Meiryo UI" panose="020B0604030504040204" pitchFamily="50" charset="-128"/>
              </a:rPr>
              <a:t>年度は大阪府障がい者施策推進協議会（推進協）の下に「第６次大阪府障がい者計画策定検討部会」を設置し、意見具申案をとりまとめた。</a:t>
            </a:r>
            <a:endParaRPr kumimoji="1" lang="en-US" altLang="ja-JP" sz="1200" dirty="0">
              <a:solidFill>
                <a:srgbClr val="000000"/>
              </a:solidFill>
              <a:latin typeface="Meiryo UI" panose="020B0604030504040204" pitchFamily="50" charset="-128"/>
              <a:ea typeface="Meiryo UI" panose="020B0604030504040204" pitchFamily="50" charset="-128"/>
            </a:endParaRPr>
          </a:p>
          <a:p>
            <a:pPr algn="l"/>
            <a:r>
              <a:rPr kumimoji="1" lang="ja-JP" altLang="en-US" sz="1200" dirty="0">
                <a:solidFill>
                  <a:srgbClr val="000000"/>
                </a:solidFill>
                <a:latin typeface="Meiryo UI" panose="020B0604030504040204" pitchFamily="50" charset="-128"/>
                <a:ea typeface="Meiryo UI" panose="020B0604030504040204" pitchFamily="50" charset="-128"/>
              </a:rPr>
              <a:t>・　</a:t>
            </a:r>
            <a:r>
              <a:rPr kumimoji="1" lang="en-US" altLang="ja-JP" sz="1200" b="1" dirty="0">
                <a:solidFill>
                  <a:srgbClr val="000000"/>
                </a:solidFill>
                <a:latin typeface="Meiryo UI" panose="020B0604030504040204" pitchFamily="50" charset="-128"/>
                <a:ea typeface="Meiryo UI" panose="020B0604030504040204" pitchFamily="50" charset="-128"/>
              </a:rPr>
              <a:t>R8</a:t>
            </a:r>
            <a:r>
              <a:rPr kumimoji="1" lang="ja-JP" altLang="en-US" sz="1200" b="1" dirty="0">
                <a:solidFill>
                  <a:srgbClr val="000000"/>
                </a:solidFill>
                <a:latin typeface="Meiryo UI" panose="020B0604030504040204" pitchFamily="50" charset="-128"/>
                <a:ea typeface="Meiryo UI" panose="020B0604030504040204" pitchFamily="50" charset="-128"/>
              </a:rPr>
              <a:t>年度は、推進協において意見具申案を成案化。意見具申を踏まえるとともに、国が定める基本指針に即し作成する福祉計画と一体的に第６次計画を策定。</a:t>
            </a:r>
          </a:p>
        </p:txBody>
      </p:sp>
      <p:sp>
        <p:nvSpPr>
          <p:cNvPr id="3" name="正方形/長方形 2">
            <a:extLst>
              <a:ext uri="{FF2B5EF4-FFF2-40B4-BE49-F238E27FC236}">
                <a16:creationId xmlns:a16="http://schemas.microsoft.com/office/drawing/2014/main" id="{1F08307A-4A6E-4BFD-8967-045E60E583F1}"/>
              </a:ext>
            </a:extLst>
          </p:cNvPr>
          <p:cNvSpPr/>
          <p:nvPr/>
        </p:nvSpPr>
        <p:spPr bwMode="auto">
          <a:xfrm>
            <a:off x="333895" y="5846340"/>
            <a:ext cx="2135927" cy="243891"/>
          </a:xfrm>
          <a:prstGeom prst="rect">
            <a:avLst/>
          </a:prstGeom>
          <a:solidFill>
            <a:schemeClr val="accent2"/>
          </a:solidFill>
          <a:ln w="38100" cmpd="dbl">
            <a:headEnd/>
            <a:tailEnd/>
          </a:ln>
        </p:spPr>
        <p:style>
          <a:lnRef idx="2">
            <a:schemeClr val="accent2"/>
          </a:lnRef>
          <a:fillRef idx="1">
            <a:schemeClr val="lt1"/>
          </a:fillRef>
          <a:effectRef idx="0">
            <a:schemeClr val="accent2"/>
          </a:effectRef>
          <a:fontRef idx="minor">
            <a:schemeClr val="dk1"/>
          </a:fontRef>
        </p:style>
        <p:txBody>
          <a:bodyPr vert="horz" rtlCol="0" anchor="ctr"/>
          <a:lstStyle/>
          <a:p>
            <a:pPr algn="ctr"/>
            <a:r>
              <a:rPr kumimoji="1" lang="ja-JP" altLang="en-US" sz="1600" b="1" dirty="0">
                <a:solidFill>
                  <a:srgbClr val="000000"/>
                </a:solidFill>
                <a:latin typeface="Meiryo UI" panose="020B0604030504040204" pitchFamily="50" charset="-128"/>
                <a:ea typeface="Meiryo UI" panose="020B0604030504040204" pitchFamily="50" charset="-128"/>
              </a:rPr>
              <a:t>令和８年度の取組み</a:t>
            </a:r>
          </a:p>
        </p:txBody>
      </p:sp>
      <p:sp>
        <p:nvSpPr>
          <p:cNvPr id="17" name="スライド番号プレースホルダー 16">
            <a:extLst>
              <a:ext uri="{FF2B5EF4-FFF2-40B4-BE49-F238E27FC236}">
                <a16:creationId xmlns:a16="http://schemas.microsoft.com/office/drawing/2014/main" id="{E5759868-2719-41A5-AD32-0C0B6ED873BE}"/>
              </a:ext>
            </a:extLst>
          </p:cNvPr>
          <p:cNvSpPr>
            <a:spLocks noGrp="1"/>
          </p:cNvSpPr>
          <p:nvPr>
            <p:ph type="sldNum" sz="quarter" idx="12"/>
          </p:nvPr>
        </p:nvSpPr>
        <p:spPr>
          <a:xfrm>
            <a:off x="9377367" y="6496778"/>
            <a:ext cx="2743200" cy="365125"/>
          </a:xfrm>
        </p:spPr>
        <p:txBody>
          <a:bodyPr/>
          <a:lstStyle/>
          <a:p>
            <a:fld id="{2145DBC5-9300-4D54-8083-5D9A19022CCA}" type="slidenum">
              <a:rPr kumimoji="1" lang="ja-JP" altLang="en-US" b="1" smtClean="0"/>
              <a:t>9</a:t>
            </a:fld>
            <a:endParaRPr kumimoji="1" lang="ja-JP" altLang="en-US" b="1" dirty="0"/>
          </a:p>
        </p:txBody>
      </p:sp>
    </p:spTree>
    <p:extLst>
      <p:ext uri="{BB962C8B-B14F-4D97-AF65-F5344CB8AC3E}">
        <p14:creationId xmlns:p14="http://schemas.microsoft.com/office/powerpoint/2010/main" val="145555941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1381</Words>
  <Application>Microsoft Office PowerPoint</Application>
  <PresentationFormat>ワイド画面</PresentationFormat>
  <Paragraphs>141</Paragraphs>
  <Slides>9</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BIZ UDPゴシック</vt:lpstr>
      <vt:lpstr>HG丸ｺﾞｼｯｸM-PRO</vt:lpstr>
      <vt:lpstr>Meiryo UI</vt:lpstr>
      <vt:lpstr>ＭＳ Ｐゴシック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2026-07-28T07:03:39Z</dcterms:created>
  <dcterms:modified xsi:type="dcterms:W3CDTF">2026-09-03T06:52:51Z</dcterms:modified>
</cp:coreProperties>
</file>