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14" r:id="rId1"/>
    <p:sldMasterId id="2147483833" r:id="rId2"/>
    <p:sldMasterId id="2147483850" r:id="rId3"/>
  </p:sldMasterIdLst>
  <p:notesMasterIdLst>
    <p:notesMasterId r:id="rId10"/>
  </p:notesMasterIdLst>
  <p:sldIdLst>
    <p:sldId id="302" r:id="rId4"/>
    <p:sldId id="324" r:id="rId5"/>
    <p:sldId id="327" r:id="rId6"/>
    <p:sldId id="282" r:id="rId7"/>
    <p:sldId id="2147480420" r:id="rId8"/>
    <p:sldId id="2147472247" r:id="rId9"/>
  </p:sldIdLst>
  <p:sldSz cx="9720263" cy="6858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AADC"/>
    <a:srgbClr val="FDA0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675" autoAdjust="0"/>
    <p:restoredTop sz="94660"/>
  </p:normalViewPr>
  <p:slideViewPr>
    <p:cSldViewPr snapToGrid="0">
      <p:cViewPr varScale="1">
        <p:scale>
          <a:sx n="59" d="100"/>
          <a:sy n="59" d="100"/>
        </p:scale>
        <p:origin x="1124" y="56"/>
      </p:cViewPr>
      <p:guideLst/>
    </p:cSldViewPr>
  </p:slideViewPr>
  <p:notesTextViewPr>
    <p:cViewPr>
      <p:scale>
        <a:sx n="1" d="1"/>
        <a:sy n="1" d="1"/>
      </p:scale>
      <p:origin x="0" y="0"/>
    </p:cViewPr>
  </p:notesTextViewPr>
  <p:sorterViewPr>
    <p:cViewPr>
      <p:scale>
        <a:sx n="100" d="100"/>
        <a:sy n="100" d="100"/>
      </p:scale>
      <p:origin x="0" y="-23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072D3A11-4C3D-41B9-97AB-DCC1E7E90905}" type="datetimeFigureOut">
              <a:rPr kumimoji="1" lang="ja-JP" altLang="en-US" smtClean="0"/>
              <a:t>2026/7/28</a:t>
            </a:fld>
            <a:endParaRPr kumimoji="1" lang="ja-JP" altLang="en-US"/>
          </a:p>
        </p:txBody>
      </p:sp>
      <p:sp>
        <p:nvSpPr>
          <p:cNvPr id="4" name="スライド イメージ プレースホルダー 3"/>
          <p:cNvSpPr>
            <a:spLocks noGrp="1" noRot="1" noChangeAspect="1"/>
          </p:cNvSpPr>
          <p:nvPr>
            <p:ph type="sldImg" idx="2"/>
          </p:nvPr>
        </p:nvSpPr>
        <p:spPr>
          <a:xfrm>
            <a:off x="1027113" y="1243013"/>
            <a:ext cx="47529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4BA0287B-6F9B-4473-80E5-7F5905658439}" type="slidenum">
              <a:rPr kumimoji="1" lang="ja-JP" altLang="en-US" smtClean="0"/>
              <a:t>‹#›</a:t>
            </a:fld>
            <a:endParaRPr kumimoji="1" lang="ja-JP" altLang="en-US"/>
          </a:p>
        </p:txBody>
      </p:sp>
    </p:spTree>
    <p:extLst>
      <p:ext uri="{BB962C8B-B14F-4D97-AF65-F5344CB8AC3E}">
        <p14:creationId xmlns:p14="http://schemas.microsoft.com/office/powerpoint/2010/main" val="367952425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p:cNvSpPr>
            <a:spLocks noGrp="1" noRot="1" noChangeAspect="1" noChangeArrowheads="1" noTextEdit="1"/>
          </p:cNvSpPr>
          <p:nvPr>
            <p:ph type="sldImg"/>
          </p:nvPr>
        </p:nvSpPr>
        <p:spPr bwMode="auto">
          <a:xfrm>
            <a:off x="508000" y="809625"/>
            <a:ext cx="5741988" cy="4052888"/>
          </a:xfrm>
          <a:noFill/>
          <a:ln>
            <a:solidFill>
              <a:srgbClr val="000000"/>
            </a:solidFill>
            <a:miter lim="800000"/>
            <a:headEnd/>
            <a:tailEnd/>
          </a:ln>
        </p:spPr>
      </p:sp>
      <p:sp>
        <p:nvSpPr>
          <p:cNvPr id="45060"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ja-JP"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スライド番号プレースホルダー 3"/>
          <p:cNvSpPr>
            <a:spLocks noGrp="1"/>
          </p:cNvSpPr>
          <p:nvPr>
            <p:ph type="sldNum" sz="quarter" idx="5"/>
          </p:nvPr>
        </p:nvSpPr>
        <p:spPr>
          <a:xfrm>
            <a:off x="3827279" y="10261789"/>
            <a:ext cx="2927937" cy="540193"/>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50E2D-99DD-47D0-A0C2-F7C3AE4865F3}"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073656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27113" y="1243013"/>
            <a:ext cx="47529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3596233-8793-4DB2-A5B2-D92D0638EFA2}" type="slidenum">
              <a:rPr kumimoji="1" lang="ja-JP" altLang="en-US" smtClean="0"/>
              <a:t>4</a:t>
            </a:fld>
            <a:endParaRPr kumimoji="1" lang="ja-JP" altLang="en-US"/>
          </a:p>
        </p:txBody>
      </p:sp>
    </p:spTree>
    <p:extLst>
      <p:ext uri="{BB962C8B-B14F-4D97-AF65-F5344CB8AC3E}">
        <p14:creationId xmlns:p14="http://schemas.microsoft.com/office/powerpoint/2010/main" val="2465672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27113" y="1243013"/>
            <a:ext cx="4752975" cy="3354387"/>
          </a:xfrm>
        </p:spPr>
      </p:sp>
      <p:sp>
        <p:nvSpPr>
          <p:cNvPr id="3" name="ノート プレースホルダー 2"/>
          <p:cNvSpPr>
            <a:spLocks noGrp="1"/>
          </p:cNvSpPr>
          <p:nvPr>
            <p:ph type="body" idx="1"/>
          </p:nvPr>
        </p:nvSpPr>
        <p:spPr/>
        <p:txBody>
          <a:bodyPr/>
          <a:lstStyle/>
          <a:p>
            <a:endParaRPr lang="ja-JP" altLang="ja-JP"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A63067-6A2D-4ADF-9029-AAEF4526F552}"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848408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27113" y="1243013"/>
            <a:ext cx="47529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596233-8793-4DB2-A5B2-D92D0638EFA2}"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630269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29849" y="2132850"/>
            <a:ext cx="8262225"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458193" y="3886200"/>
            <a:ext cx="6804184" cy="1752600"/>
          </a:xfrm>
        </p:spPr>
        <p:txBody>
          <a:bodyPr/>
          <a:lstStyle>
            <a:lvl1pPr marL="0" indent="0" algn="ctr">
              <a:buNone/>
              <a:defRPr>
                <a:solidFill>
                  <a:schemeClr val="tx1">
                    <a:tint val="75000"/>
                  </a:schemeClr>
                </a:solidFill>
              </a:defRPr>
            </a:lvl1pPr>
            <a:lvl2pPr marL="338640" indent="0" algn="ctr">
              <a:buNone/>
              <a:defRPr>
                <a:solidFill>
                  <a:schemeClr val="tx1">
                    <a:tint val="75000"/>
                  </a:schemeClr>
                </a:solidFill>
              </a:defRPr>
            </a:lvl2pPr>
            <a:lvl3pPr marL="677289" indent="0" algn="ctr">
              <a:buNone/>
              <a:defRPr>
                <a:solidFill>
                  <a:schemeClr val="tx1">
                    <a:tint val="75000"/>
                  </a:schemeClr>
                </a:solidFill>
              </a:defRPr>
            </a:lvl3pPr>
            <a:lvl4pPr marL="1015935" indent="0" algn="ctr">
              <a:buNone/>
              <a:defRPr>
                <a:solidFill>
                  <a:schemeClr val="tx1">
                    <a:tint val="75000"/>
                  </a:schemeClr>
                </a:solidFill>
              </a:defRPr>
            </a:lvl4pPr>
            <a:lvl5pPr marL="1354580" indent="0" algn="ctr">
              <a:buNone/>
              <a:defRPr>
                <a:solidFill>
                  <a:schemeClr val="tx1">
                    <a:tint val="75000"/>
                  </a:schemeClr>
                </a:solidFill>
              </a:defRPr>
            </a:lvl5pPr>
            <a:lvl6pPr marL="1693223" indent="0" algn="ctr">
              <a:buNone/>
              <a:defRPr>
                <a:solidFill>
                  <a:schemeClr val="tx1">
                    <a:tint val="75000"/>
                  </a:schemeClr>
                </a:solidFill>
              </a:defRPr>
            </a:lvl6pPr>
            <a:lvl7pPr marL="2031867" indent="0" algn="ctr">
              <a:buNone/>
              <a:defRPr>
                <a:solidFill>
                  <a:schemeClr val="tx1">
                    <a:tint val="75000"/>
                  </a:schemeClr>
                </a:solidFill>
              </a:defRPr>
            </a:lvl7pPr>
            <a:lvl8pPr marL="2370514" indent="0" algn="ctr">
              <a:buNone/>
              <a:defRPr>
                <a:solidFill>
                  <a:schemeClr val="tx1">
                    <a:tint val="75000"/>
                  </a:schemeClr>
                </a:solidFill>
              </a:defRPr>
            </a:lvl8pPr>
            <a:lvl9pPr marL="2709153"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66549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93631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048137" y="274796"/>
            <a:ext cx="2187058"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86155" y="274796"/>
            <a:ext cx="6399174"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710587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486166" y="274796"/>
            <a:ext cx="8748237" cy="585152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日付プレースホルダ 2"/>
          <p:cNvSpPr>
            <a:spLocks noGrp="1"/>
          </p:cNvSpPr>
          <p:nvPr>
            <p:ph type="dt" sz="half" idx="10"/>
          </p:nvPr>
        </p:nvSpPr>
        <p:spPr>
          <a:xfrm>
            <a:off x="486424" y="6245226"/>
            <a:ext cx="2268060" cy="476250"/>
          </a:xfrm>
        </p:spPr>
        <p:txBody>
          <a:bodyPr/>
          <a:lstStyle>
            <a:lvl1pPr>
              <a:defRPr/>
            </a:lvl1pPr>
          </a:lstStyle>
          <a:p>
            <a:endParaRPr lang="en-US" altLang="ja-JP">
              <a:solidFill>
                <a:prstClr val="black">
                  <a:tint val="75000"/>
                </a:prstClr>
              </a:solidFill>
            </a:endParaRPr>
          </a:p>
        </p:txBody>
      </p:sp>
      <p:sp>
        <p:nvSpPr>
          <p:cNvPr id="4" name="フッター プレースホルダ 3"/>
          <p:cNvSpPr>
            <a:spLocks noGrp="1"/>
          </p:cNvSpPr>
          <p:nvPr>
            <p:ph type="ftr" sz="quarter" idx="11"/>
          </p:nvPr>
        </p:nvSpPr>
        <p:spPr>
          <a:xfrm>
            <a:off x="3321094" y="6245226"/>
            <a:ext cx="3078083" cy="476250"/>
          </a:xfrm>
        </p:spPr>
        <p:txBody>
          <a:bodyPr/>
          <a:lstStyle>
            <a:lvl1pPr>
              <a:defRPr/>
            </a:lvl1pPr>
          </a:lstStyle>
          <a:p>
            <a:endParaRPr lang="en-US" altLang="ja-JP">
              <a:solidFill>
                <a:prstClr val="black">
                  <a:tint val="75000"/>
                </a:prstClr>
              </a:solidFill>
            </a:endParaRPr>
          </a:p>
        </p:txBody>
      </p:sp>
      <p:sp>
        <p:nvSpPr>
          <p:cNvPr id="5" name="スライド番号プレースホルダ 4"/>
          <p:cNvSpPr>
            <a:spLocks noGrp="1"/>
          </p:cNvSpPr>
          <p:nvPr>
            <p:ph type="sldNum" sz="quarter" idx="12"/>
          </p:nvPr>
        </p:nvSpPr>
        <p:spPr>
          <a:xfrm>
            <a:off x="6967416" y="6245226"/>
            <a:ext cx="2268060" cy="476250"/>
          </a:xfrm>
        </p:spPr>
        <p:txBody>
          <a:bodyPr/>
          <a:lstStyle>
            <a:lvl1pPr>
              <a:defRPr/>
            </a:lvl1pPr>
          </a:lstStyle>
          <a:p>
            <a:fld id="{692CE4E7-9D2C-41F5-B3BE-D682B223503A}" type="slidenum">
              <a:rPr lang="en-US" altLang="ja-JP">
                <a:solidFill>
                  <a:prstClr val="black">
                    <a:tint val="75000"/>
                  </a:prstClr>
                </a:solidFill>
              </a:rPr>
              <a:pPr/>
              <a:t>‹#›</a:t>
            </a:fld>
            <a:endParaRPr lang="en-US" altLang="ja-JP">
              <a:solidFill>
                <a:prstClr val="black">
                  <a:tint val="75000"/>
                </a:prstClr>
              </a:solidFill>
            </a:endParaRPr>
          </a:p>
        </p:txBody>
      </p:sp>
    </p:spTree>
    <p:extLst>
      <p:ext uri="{BB962C8B-B14F-4D97-AF65-F5344CB8AC3E}">
        <p14:creationId xmlns:p14="http://schemas.microsoft.com/office/powerpoint/2010/main" val="23725064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4D2F3A38-9BCB-4EAC-8028-262564C0E3C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40916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a:xfrm>
            <a:off x="3321094" y="6358714"/>
            <a:ext cx="3078083" cy="365125"/>
          </a:xfrm>
          <a:prstGeom prst="rect">
            <a:avLst/>
          </a:prstGeom>
        </p:spPr>
        <p:txBody>
          <a:bodyPr/>
          <a:lstStyle/>
          <a:p>
            <a:pPr fontAlgn="base">
              <a:spcBef>
                <a:spcPct val="0"/>
              </a:spcBef>
              <a:spcAft>
                <a:spcPct val="0"/>
              </a:spcAft>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4D2F3A38-9BCB-4EAC-8028-262564C0E3C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74168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4753567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ロゴ無し-タイトル＆コンテンツ">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3E570A37-384E-DC43-806F-95BD4EF48678}"/>
              </a:ext>
            </a:extLst>
          </p:cNvPr>
          <p:cNvSpPr txBox="1">
            <a:spLocks/>
          </p:cNvSpPr>
          <p:nvPr userDrawn="1"/>
        </p:nvSpPr>
        <p:spPr>
          <a:xfrm>
            <a:off x="0" y="6"/>
            <a:ext cx="9721441" cy="606047"/>
          </a:xfrm>
          <a:prstGeom prst="rect">
            <a:avLst/>
          </a:prstGeom>
          <a:pattFill prst="dkUpDiag">
            <a:fgClr>
              <a:srgbClr val="003579"/>
            </a:fgClr>
            <a:bgClr>
              <a:srgbClr val="004292"/>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270000" tIns="244939" rIns="244939" bIns="97976"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361" b="1" spc="204" dirty="0">
              <a:solidFill>
                <a:schemeClr val="bg1"/>
              </a:solidFill>
              <a:latin typeface="Meiryo" panose="020B0604030504040204" pitchFamily="34" charset="-128"/>
              <a:ea typeface="Meiryo" panose="020B0604030504040204" pitchFamily="34" charset="-128"/>
            </a:endParaRPr>
          </a:p>
        </p:txBody>
      </p:sp>
      <p:sp>
        <p:nvSpPr>
          <p:cNvPr id="8" name="テキスト プレースホルダー 6">
            <a:extLst>
              <a:ext uri="{FF2B5EF4-FFF2-40B4-BE49-F238E27FC236}">
                <a16:creationId xmlns:a16="http://schemas.microsoft.com/office/drawing/2014/main" id="{B714221B-43CA-D24B-BCAF-0768E1FC8C9F}"/>
              </a:ext>
            </a:extLst>
          </p:cNvPr>
          <p:cNvSpPr txBox="1">
            <a:spLocks/>
          </p:cNvSpPr>
          <p:nvPr userDrawn="1"/>
        </p:nvSpPr>
        <p:spPr>
          <a:xfrm>
            <a:off x="5906931" y="1"/>
            <a:ext cx="3823647" cy="606048"/>
          </a:xfrm>
          <a:custGeom>
            <a:avLst/>
            <a:gdLst>
              <a:gd name="connsiteX0" fmla="*/ 0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0 w 9907200"/>
              <a:gd name="connsiteY4" fmla="*/ 0 h 827999"/>
              <a:gd name="connsiteX0" fmla="*/ 770562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770562 w 9907200"/>
              <a:gd name="connsiteY4" fmla="*/ 0 h 827999"/>
              <a:gd name="connsiteX0" fmla="*/ 1860369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1860369 w 9907200"/>
              <a:gd name="connsiteY4" fmla="*/ 0 h 827999"/>
              <a:gd name="connsiteX0" fmla="*/ 2088851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2088851 w 9907200"/>
              <a:gd name="connsiteY4" fmla="*/ 0 h 827999"/>
              <a:gd name="connsiteX0" fmla="*/ 2146971 w 9907200"/>
              <a:gd name="connsiteY0" fmla="*/ 82296 h 827999"/>
              <a:gd name="connsiteX1" fmla="*/ 9907200 w 9907200"/>
              <a:gd name="connsiteY1" fmla="*/ 0 h 827999"/>
              <a:gd name="connsiteX2" fmla="*/ 9907200 w 9907200"/>
              <a:gd name="connsiteY2" fmla="*/ 827999 h 827999"/>
              <a:gd name="connsiteX3" fmla="*/ 0 w 9907200"/>
              <a:gd name="connsiteY3" fmla="*/ 827999 h 827999"/>
              <a:gd name="connsiteX4" fmla="*/ 2146971 w 9907200"/>
              <a:gd name="connsiteY4" fmla="*/ 82296 h 827999"/>
              <a:gd name="connsiteX0" fmla="*/ 2100475 w 9907200"/>
              <a:gd name="connsiteY0" fmla="*/ 4572 h 827999"/>
              <a:gd name="connsiteX1" fmla="*/ 9907200 w 9907200"/>
              <a:gd name="connsiteY1" fmla="*/ 0 h 827999"/>
              <a:gd name="connsiteX2" fmla="*/ 9907200 w 9907200"/>
              <a:gd name="connsiteY2" fmla="*/ 827999 h 827999"/>
              <a:gd name="connsiteX3" fmla="*/ 0 w 9907200"/>
              <a:gd name="connsiteY3" fmla="*/ 827999 h 827999"/>
              <a:gd name="connsiteX4" fmla="*/ 2100475 w 9907200"/>
              <a:gd name="connsiteY4" fmla="*/ 4572 h 82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7200" h="827999">
                <a:moveTo>
                  <a:pt x="2100475" y="4572"/>
                </a:moveTo>
                <a:lnTo>
                  <a:pt x="9907200" y="0"/>
                </a:lnTo>
                <a:lnTo>
                  <a:pt x="9907200" y="827999"/>
                </a:lnTo>
                <a:lnTo>
                  <a:pt x="0" y="827999"/>
                </a:lnTo>
                <a:lnTo>
                  <a:pt x="2100475" y="4572"/>
                </a:lnTo>
                <a:close/>
              </a:path>
            </a:pathLst>
          </a:custGeom>
          <a:gradFill flip="none" rotWithShape="1">
            <a:gsLst>
              <a:gs pos="0">
                <a:srgbClr val="0064DF">
                  <a:alpha val="50196"/>
                </a:srgbClr>
              </a:gs>
              <a:gs pos="62000">
                <a:srgbClr val="0C338E">
                  <a:alpha val="55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270000" tIns="244939" rIns="244939" bIns="97976"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361" b="1" spc="204" dirty="0">
              <a:solidFill>
                <a:schemeClr val="bg1"/>
              </a:solidFill>
              <a:latin typeface="Meiryo" panose="020B0604030504040204" pitchFamily="34" charset="-128"/>
              <a:ea typeface="Meiryo" panose="020B0604030504040204" pitchFamily="34" charset="-128"/>
            </a:endParaRPr>
          </a:p>
        </p:txBody>
      </p:sp>
      <p:sp>
        <p:nvSpPr>
          <p:cNvPr id="2" name="Title 1"/>
          <p:cNvSpPr>
            <a:spLocks noGrp="1"/>
          </p:cNvSpPr>
          <p:nvPr>
            <p:ph type="title"/>
          </p:nvPr>
        </p:nvSpPr>
        <p:spPr>
          <a:xfrm>
            <a:off x="0" y="-1"/>
            <a:ext cx="9720263" cy="606049"/>
          </a:xfrm>
        </p:spPr>
        <p:txBody>
          <a:bodyPr/>
          <a:lstStyle/>
          <a:p>
            <a:r>
              <a:rPr lang="ja-JP" altLang="en-US" dirty="0"/>
              <a:t>マスター タイトルの書式設定</a:t>
            </a:r>
            <a:endParaRPr lang="en-US" dirty="0"/>
          </a:p>
        </p:txBody>
      </p:sp>
      <p:sp>
        <p:nvSpPr>
          <p:cNvPr id="3" name="Content Placeholder 2"/>
          <p:cNvSpPr>
            <a:spLocks noGrp="1"/>
          </p:cNvSpPr>
          <p:nvPr>
            <p:ph idx="1"/>
          </p:nvPr>
        </p:nvSpPr>
        <p:spPr>
          <a:xfrm>
            <a:off x="353335" y="1879526"/>
            <a:ext cx="9013594" cy="4449838"/>
          </a:xfrm>
        </p:spPr>
        <p:txBody>
          <a:bodyPr>
            <a:normAutofit/>
          </a:bodyPr>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Footer Placeholder 4"/>
          <p:cNvSpPr>
            <a:spLocks noGrp="1"/>
          </p:cNvSpPr>
          <p:nvPr>
            <p:ph type="ftr" sz="quarter" idx="11"/>
          </p:nvPr>
        </p:nvSpPr>
        <p:spPr/>
        <p:txBody>
          <a:bodyPr/>
          <a:lstStyle/>
          <a:p>
            <a:endParaRPr lang="en-US" dirty="0"/>
          </a:p>
        </p:txBody>
      </p:sp>
      <p:sp>
        <p:nvSpPr>
          <p:cNvPr id="9" name="Slide Number Placeholder 5">
            <a:extLst>
              <a:ext uri="{FF2B5EF4-FFF2-40B4-BE49-F238E27FC236}">
                <a16:creationId xmlns:a16="http://schemas.microsoft.com/office/drawing/2014/main" id="{48E6ABEB-2A7D-D846-8DE5-D6E43210D2E6}"/>
              </a:ext>
            </a:extLst>
          </p:cNvPr>
          <p:cNvSpPr>
            <a:spLocks noGrp="1"/>
          </p:cNvSpPr>
          <p:nvPr>
            <p:ph type="sldNum" sz="quarter" idx="4"/>
          </p:nvPr>
        </p:nvSpPr>
        <p:spPr>
          <a:xfrm>
            <a:off x="8748154" y="6536163"/>
            <a:ext cx="618691" cy="278421"/>
          </a:xfrm>
          <a:prstGeom prst="rect">
            <a:avLst/>
          </a:prstGeom>
        </p:spPr>
        <p:txBody>
          <a:bodyPr vert="horz" lIns="0" tIns="0" rIns="0" bIns="0" rtlCol="0" anchor="t"/>
          <a:lstStyle>
            <a:lvl1pPr algn="r">
              <a:defRPr sz="900" b="0">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151174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コンテンツB">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41F77EE-9DF9-8847-B74D-DAE7D40F8D1E}"/>
              </a:ext>
            </a:extLst>
          </p:cNvPr>
          <p:cNvSpPr>
            <a:spLocks noGrp="1"/>
          </p:cNvSpPr>
          <p:nvPr>
            <p:ph type="title" hasCustomPrompt="1"/>
          </p:nvPr>
        </p:nvSpPr>
        <p:spPr/>
        <p:txBody>
          <a:bodyPr/>
          <a:lstStyle/>
          <a:p>
            <a:r>
              <a:rPr kumimoji="1" lang="ja-JP" altLang="en-US"/>
              <a:t>［タイトル］</a:t>
            </a:r>
          </a:p>
        </p:txBody>
      </p:sp>
      <p:sp>
        <p:nvSpPr>
          <p:cNvPr id="4" name="テキスト プレースホルダー 3">
            <a:extLst>
              <a:ext uri="{FF2B5EF4-FFF2-40B4-BE49-F238E27FC236}">
                <a16:creationId xmlns:a16="http://schemas.microsoft.com/office/drawing/2014/main" id="{257AB5C0-48AC-A342-8863-43A85345298E}"/>
              </a:ext>
            </a:extLst>
          </p:cNvPr>
          <p:cNvSpPr>
            <a:spLocks noGrp="1"/>
          </p:cNvSpPr>
          <p:nvPr>
            <p:ph type="body" sz="quarter" idx="10" hasCustomPrompt="1"/>
          </p:nvPr>
        </p:nvSpPr>
        <p:spPr>
          <a:xfrm>
            <a:off x="325568" y="692151"/>
            <a:ext cx="9069130" cy="648970"/>
          </a:xfrm>
        </p:spPr>
        <p:txBody>
          <a:bodyPr/>
          <a:lstStyle/>
          <a:p>
            <a:pPr lvl="0"/>
            <a:r>
              <a:rPr kumimoji="1" lang="ja-JP" altLang="en-US"/>
              <a:t>テキストの入力</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3" name="テキスト ボックス 2">
            <a:extLst>
              <a:ext uri="{FF2B5EF4-FFF2-40B4-BE49-F238E27FC236}">
                <a16:creationId xmlns:a16="http://schemas.microsoft.com/office/drawing/2014/main" id="{8CFF4BB4-2550-5F18-35EA-3264EC954A5B}"/>
              </a:ext>
            </a:extLst>
          </p:cNvPr>
          <p:cNvSpPr txBox="1"/>
          <p:nvPr userDrawn="1"/>
        </p:nvSpPr>
        <p:spPr>
          <a:xfrm>
            <a:off x="4738629" y="6562800"/>
            <a:ext cx="243963" cy="90000"/>
          </a:xfrm>
          <a:prstGeom prst="rect">
            <a:avLst/>
          </a:prstGeom>
          <a:noFill/>
          <a:ln>
            <a:noFill/>
          </a:ln>
        </p:spPr>
        <p:txBody>
          <a:bodyPr wrap="square" lIns="0" tIns="0" rIns="0" bIns="0" rtlCol="0" anchor="ctr" anchorCtr="0">
            <a:noAutofit/>
          </a:bodyPr>
          <a:lstStyle/>
          <a:p>
            <a:pPr algn="ctr"/>
            <a:fld id="{8DD8EB0B-AB08-A54E-B33C-ED72A04D9CE9}" type="slidenum">
              <a:rPr lang="ja-JP" altLang="en-US" sz="450" smtClean="0">
                <a:solidFill>
                  <a:srgbClr val="6B6B6B"/>
                </a:solidFill>
              </a:rPr>
              <a:pPr algn="ctr"/>
              <a:t>‹#›</a:t>
            </a:fld>
            <a:endParaRPr kumimoji="0" lang="en-US" altLang="ja-JP" sz="450">
              <a:solidFill>
                <a:srgbClr val="6B6B6B"/>
              </a:solidFill>
              <a:latin typeface="+mn-ea"/>
              <a:cs typeface="Meiryo UI" pitchFamily="50" charset="-128"/>
            </a:endParaRPr>
          </a:p>
        </p:txBody>
      </p:sp>
    </p:spTree>
    <p:extLst>
      <p:ext uri="{BB962C8B-B14F-4D97-AF65-F5344CB8AC3E}">
        <p14:creationId xmlns:p14="http://schemas.microsoft.com/office/powerpoint/2010/main" val="45494340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8999" y="-8468"/>
            <a:ext cx="9749300"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201847" y="2404534"/>
            <a:ext cx="6193924"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201847" y="4050835"/>
            <a:ext cx="6193924"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0ED003A-A5ED-4D3D-B7A3-13087A59BE92}" type="datetime1">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2583A9-A2C1-4E76-BBBF-EFB2112A8667}" type="slidenum">
              <a:rPr kumimoji="1" lang="ja-JP" altLang="en-US" smtClean="0"/>
              <a:t>‹#›</a:t>
            </a:fld>
            <a:endParaRPr kumimoji="1" lang="ja-JP" altLang="en-US"/>
          </a:p>
        </p:txBody>
      </p:sp>
    </p:spTree>
    <p:extLst>
      <p:ext uri="{BB962C8B-B14F-4D97-AF65-F5344CB8AC3E}">
        <p14:creationId xmlns:p14="http://schemas.microsoft.com/office/powerpoint/2010/main" val="7583646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39CB876-CD85-4076-A16A-7EF3F6C34740}" type="datetime1">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2583A9-A2C1-4E76-BBBF-EFB2112A8667}" type="slidenum">
              <a:rPr kumimoji="1" lang="ja-JP" altLang="en-US" smtClean="0"/>
              <a:t>‹#›</a:t>
            </a:fld>
            <a:endParaRPr kumimoji="1" lang="ja-JP" altLang="en-US"/>
          </a:p>
        </p:txBody>
      </p:sp>
    </p:spTree>
    <p:extLst>
      <p:ext uri="{BB962C8B-B14F-4D97-AF65-F5344CB8AC3E}">
        <p14:creationId xmlns:p14="http://schemas.microsoft.com/office/powerpoint/2010/main" val="2028923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0348806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48016" y="2700869"/>
            <a:ext cx="6747754"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48016" y="4527448"/>
            <a:ext cx="6747754"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F624191-4143-4FD7-A3A3-1ECA7EF7E015}" type="datetime1">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2583A9-A2C1-4E76-BBBF-EFB2112A8667}" type="slidenum">
              <a:rPr kumimoji="1" lang="ja-JP" altLang="en-US" smtClean="0"/>
              <a:t>‹#›</a:t>
            </a:fld>
            <a:endParaRPr kumimoji="1" lang="ja-JP" altLang="en-US"/>
          </a:p>
        </p:txBody>
      </p:sp>
    </p:spTree>
    <p:extLst>
      <p:ext uri="{BB962C8B-B14F-4D97-AF65-F5344CB8AC3E}">
        <p14:creationId xmlns:p14="http://schemas.microsoft.com/office/powerpoint/2010/main" val="5857291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48017" y="609600"/>
            <a:ext cx="6747753"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48018" y="2160589"/>
            <a:ext cx="3282724"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113045" y="2160590"/>
            <a:ext cx="3282725"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910357D-C93D-47C4-977C-CD88233D36B1}" type="datetime1">
              <a:rPr kumimoji="1" lang="ja-JP" altLang="en-US" smtClean="0"/>
              <a:t>2026/7/28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2583A9-A2C1-4E76-BBBF-EFB2112A8667}" type="slidenum">
              <a:rPr kumimoji="1" lang="ja-JP" altLang="en-US" smtClean="0"/>
              <a:t>‹#›</a:t>
            </a:fld>
            <a:endParaRPr kumimoji="1" lang="ja-JP" altLang="en-US"/>
          </a:p>
        </p:txBody>
      </p:sp>
    </p:spTree>
    <p:extLst>
      <p:ext uri="{BB962C8B-B14F-4D97-AF65-F5344CB8AC3E}">
        <p14:creationId xmlns:p14="http://schemas.microsoft.com/office/powerpoint/2010/main" val="19481266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48017" y="609600"/>
            <a:ext cx="6747752"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48016" y="2160983"/>
            <a:ext cx="328544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48016" y="2737247"/>
            <a:ext cx="3285449"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110319" y="2160983"/>
            <a:ext cx="328544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110319" y="2737247"/>
            <a:ext cx="3285449"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4730F6B-44FD-4072-B8AD-5D9BAFCA1092}" type="datetime1">
              <a:rPr kumimoji="1" lang="ja-JP" altLang="en-US" smtClean="0"/>
              <a:t>2026/7/28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02583A9-A2C1-4E76-BBBF-EFB2112A8667}" type="slidenum">
              <a:rPr kumimoji="1" lang="ja-JP" altLang="en-US" smtClean="0"/>
              <a:t>‹#›</a:t>
            </a:fld>
            <a:endParaRPr kumimoji="1" lang="ja-JP" altLang="en-US"/>
          </a:p>
        </p:txBody>
      </p:sp>
    </p:spTree>
    <p:extLst>
      <p:ext uri="{BB962C8B-B14F-4D97-AF65-F5344CB8AC3E}">
        <p14:creationId xmlns:p14="http://schemas.microsoft.com/office/powerpoint/2010/main" val="19533814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48016" y="609600"/>
            <a:ext cx="6747753"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CE359A8-F9E2-435A-BE4C-CB4857537DB2}" type="datetime1">
              <a:rPr kumimoji="1" lang="ja-JP" altLang="en-US" smtClean="0"/>
              <a:t>2026/7/28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02583A9-A2C1-4E76-BBBF-EFB2112A8667}" type="slidenum">
              <a:rPr kumimoji="1" lang="ja-JP" altLang="en-US" smtClean="0"/>
              <a:t>‹#›</a:t>
            </a:fld>
            <a:endParaRPr kumimoji="1" lang="ja-JP" altLang="en-US"/>
          </a:p>
        </p:txBody>
      </p:sp>
    </p:spTree>
    <p:extLst>
      <p:ext uri="{BB962C8B-B14F-4D97-AF65-F5344CB8AC3E}">
        <p14:creationId xmlns:p14="http://schemas.microsoft.com/office/powerpoint/2010/main" val="30554222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A5CE5A-1461-4FF1-938F-D68E349C4F59}" type="datetime1">
              <a:rPr kumimoji="1" lang="ja-JP" altLang="en-US" smtClean="0"/>
              <a:t>2026/7/28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02583A9-A2C1-4E76-BBBF-EFB2112A8667}" type="slidenum">
              <a:rPr kumimoji="1" lang="ja-JP" altLang="en-US" smtClean="0"/>
              <a:t>‹#›</a:t>
            </a:fld>
            <a:endParaRPr kumimoji="1" lang="ja-JP" altLang="en-US"/>
          </a:p>
        </p:txBody>
      </p:sp>
    </p:spTree>
    <p:extLst>
      <p:ext uri="{BB962C8B-B14F-4D97-AF65-F5344CB8AC3E}">
        <p14:creationId xmlns:p14="http://schemas.microsoft.com/office/powerpoint/2010/main" val="33680587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48016" y="1498604"/>
            <a:ext cx="2966022"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796340" y="514926"/>
            <a:ext cx="3599428"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48016" y="2777069"/>
            <a:ext cx="296602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3D2EB0A-57DA-4BC8-98E3-3757D25FC6CD}" type="datetime1">
              <a:rPr kumimoji="1" lang="ja-JP" altLang="en-US" smtClean="0"/>
              <a:t>2026/7/28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4985536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48016" y="4800600"/>
            <a:ext cx="6747753"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48016" y="609600"/>
            <a:ext cx="6747753"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48016" y="5367338"/>
            <a:ext cx="6747753"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98E2BD9-B49C-4DB5-B68C-D2817CDB9E8F}" type="datetime1">
              <a:rPr kumimoji="1" lang="ja-JP" altLang="en-US" smtClean="0"/>
              <a:t>2026/7/28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2583A9-A2C1-4E76-BBBF-EFB2112A8667}" type="slidenum">
              <a:rPr kumimoji="1" lang="ja-JP" altLang="en-US" smtClean="0"/>
              <a:t>‹#›</a:t>
            </a:fld>
            <a:endParaRPr kumimoji="1" lang="ja-JP" altLang="en-US"/>
          </a:p>
        </p:txBody>
      </p:sp>
    </p:spTree>
    <p:extLst>
      <p:ext uri="{BB962C8B-B14F-4D97-AF65-F5344CB8AC3E}">
        <p14:creationId xmlns:p14="http://schemas.microsoft.com/office/powerpoint/2010/main" val="13526441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48017" y="609600"/>
            <a:ext cx="6747753"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48017" y="4470400"/>
            <a:ext cx="6747753"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1AFBB64-AD40-4BB5-8425-F93D0779869F}" type="datetime1">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2583A9-A2C1-4E76-BBBF-EFB2112A8667}" type="slidenum">
              <a:rPr kumimoji="1" lang="ja-JP" altLang="en-US" smtClean="0"/>
              <a:t>‹#›</a:t>
            </a:fld>
            <a:endParaRPr kumimoji="1" lang="ja-JP" altLang="en-US"/>
          </a:p>
        </p:txBody>
      </p:sp>
    </p:spTree>
    <p:extLst>
      <p:ext uri="{BB962C8B-B14F-4D97-AF65-F5344CB8AC3E}">
        <p14:creationId xmlns:p14="http://schemas.microsoft.com/office/powerpoint/2010/main" val="13729666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823719" y="609600"/>
            <a:ext cx="6454856"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70465" y="3632200"/>
            <a:ext cx="5761365"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48016" y="4470400"/>
            <a:ext cx="674775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E5714A3-1029-4E95-B543-75C2017FB576}" type="datetime1">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2583A9-A2C1-4E76-BBBF-EFB2112A8667}" type="slidenum">
              <a:rPr kumimoji="1" lang="ja-JP" altLang="en-US" smtClean="0"/>
              <a:t>‹#›</a:t>
            </a:fld>
            <a:endParaRPr kumimoji="1" lang="ja-JP" altLang="en-US"/>
          </a:p>
        </p:txBody>
      </p:sp>
      <p:sp>
        <p:nvSpPr>
          <p:cNvPr id="24" name="TextBox 23"/>
          <p:cNvSpPr txBox="1"/>
          <p:nvPr/>
        </p:nvSpPr>
        <p:spPr>
          <a:xfrm>
            <a:off x="513132" y="790378"/>
            <a:ext cx="48614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172945" y="2886556"/>
            <a:ext cx="48614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391155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48016" y="1931988"/>
            <a:ext cx="6747754"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48016" y="4527448"/>
            <a:ext cx="6747754"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2DE5FDF-1451-4D0B-A9FD-34271DD1F744}" type="datetime1">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3162984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68617" y="4409409"/>
            <a:ext cx="8262225" cy="1362075"/>
          </a:xfrm>
        </p:spPr>
        <p:txBody>
          <a:bodyPr anchor="t"/>
          <a:lstStyle>
            <a:lvl1pPr algn="l">
              <a:defRPr sz="3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68617" y="2906741"/>
            <a:ext cx="8262225" cy="1500187"/>
          </a:xfrm>
        </p:spPr>
        <p:txBody>
          <a:bodyPr anchor="b"/>
          <a:lstStyle>
            <a:lvl1pPr marL="0" indent="0">
              <a:buNone/>
              <a:defRPr sz="1500">
                <a:solidFill>
                  <a:schemeClr val="tx1">
                    <a:tint val="75000"/>
                  </a:schemeClr>
                </a:solidFill>
              </a:defRPr>
            </a:lvl1pPr>
            <a:lvl2pPr marL="338640" indent="0">
              <a:buNone/>
              <a:defRPr sz="1350">
                <a:solidFill>
                  <a:schemeClr val="tx1">
                    <a:tint val="75000"/>
                  </a:schemeClr>
                </a:solidFill>
              </a:defRPr>
            </a:lvl2pPr>
            <a:lvl3pPr marL="677289" indent="0">
              <a:buNone/>
              <a:defRPr sz="1200">
                <a:solidFill>
                  <a:schemeClr val="tx1">
                    <a:tint val="75000"/>
                  </a:schemeClr>
                </a:solidFill>
              </a:defRPr>
            </a:lvl3pPr>
            <a:lvl4pPr marL="1015935" indent="0">
              <a:buNone/>
              <a:defRPr sz="1050">
                <a:solidFill>
                  <a:schemeClr val="tx1">
                    <a:tint val="75000"/>
                  </a:schemeClr>
                </a:solidFill>
              </a:defRPr>
            </a:lvl4pPr>
            <a:lvl5pPr marL="1354580" indent="0">
              <a:buNone/>
              <a:defRPr sz="1050">
                <a:solidFill>
                  <a:schemeClr val="tx1">
                    <a:tint val="75000"/>
                  </a:schemeClr>
                </a:solidFill>
              </a:defRPr>
            </a:lvl5pPr>
            <a:lvl6pPr marL="1693223" indent="0">
              <a:buNone/>
              <a:defRPr sz="1050">
                <a:solidFill>
                  <a:schemeClr val="tx1">
                    <a:tint val="75000"/>
                  </a:schemeClr>
                </a:solidFill>
              </a:defRPr>
            </a:lvl6pPr>
            <a:lvl7pPr marL="2031867" indent="0">
              <a:buNone/>
              <a:defRPr sz="1050">
                <a:solidFill>
                  <a:schemeClr val="tx1">
                    <a:tint val="75000"/>
                  </a:schemeClr>
                </a:solidFill>
              </a:defRPr>
            </a:lvl7pPr>
            <a:lvl8pPr marL="2370514" indent="0">
              <a:buNone/>
              <a:defRPr sz="1050">
                <a:solidFill>
                  <a:schemeClr val="tx1">
                    <a:tint val="75000"/>
                  </a:schemeClr>
                </a:solidFill>
              </a:defRPr>
            </a:lvl8pPr>
            <a:lvl9pPr marL="2709153" indent="0">
              <a:buNone/>
              <a:defRPr sz="105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567298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823719" y="609600"/>
            <a:ext cx="6454856"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48014" y="4013200"/>
            <a:ext cx="6747755"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48016" y="4527448"/>
            <a:ext cx="6747754"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0EAAC27-E8ED-4509-9177-296955C04A3F}" type="datetime1">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
        <p:nvSpPr>
          <p:cNvPr id="24" name="TextBox 23"/>
          <p:cNvSpPr txBox="1"/>
          <p:nvPr/>
        </p:nvSpPr>
        <p:spPr>
          <a:xfrm>
            <a:off x="513132" y="790378"/>
            <a:ext cx="48614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172945" y="2886556"/>
            <a:ext cx="48614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667346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54660" y="609600"/>
            <a:ext cx="6741110"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48014" y="4013200"/>
            <a:ext cx="6747755"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48016" y="4527448"/>
            <a:ext cx="6747754"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17C0AF7-C248-4E08-8629-F8B73D5EE33D}" type="datetime1">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14778176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3D2EB0A-57DA-4BC8-98E3-3757D25FC6CD}" type="datetime1">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2226830592"/>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4007" y="609601"/>
            <a:ext cx="1040498"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48017" y="609601"/>
            <a:ext cx="5522421"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A245FAE-7F67-4B16-A87D-0529D23062E3}" type="datetime1">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2583A9-A2C1-4E76-BBBF-EFB2112A8667}" type="slidenum">
              <a:rPr kumimoji="1" lang="ja-JP" altLang="en-US" smtClean="0"/>
              <a:t>‹#›</a:t>
            </a:fld>
            <a:endParaRPr kumimoji="1" lang="ja-JP" altLang="en-US"/>
          </a:p>
        </p:txBody>
      </p:sp>
    </p:spTree>
    <p:extLst>
      <p:ext uri="{BB962C8B-B14F-4D97-AF65-F5344CB8AC3E}">
        <p14:creationId xmlns:p14="http://schemas.microsoft.com/office/powerpoint/2010/main" val="36047305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29020" y="1122363"/>
            <a:ext cx="8262224"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15033" y="3602038"/>
            <a:ext cx="729019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6CC0324-4C78-4B03-838D-062E481AFF96}" type="datetime1">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20940568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49C83E7-A435-44F5-93D4-5672A2019830}" type="datetime1">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23825146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63206" y="1709740"/>
            <a:ext cx="8383727"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3206" y="4589465"/>
            <a:ext cx="8383727"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B4DFA1A-613D-443F-81AE-6FC2E11987A7}" type="datetime1">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16062546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68268" y="1825625"/>
            <a:ext cx="4131112"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920883" y="1825625"/>
            <a:ext cx="4131112"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9CBE0AC-4912-4E69-A23E-EEFC345BA19D}" type="datetime1">
              <a:rPr kumimoji="1" lang="ja-JP" altLang="en-US" smtClean="0"/>
              <a:t>2026/7/28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33851151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69534" y="365127"/>
            <a:ext cx="8383727"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69535" y="1681163"/>
            <a:ext cx="411212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69535" y="2505075"/>
            <a:ext cx="4112126"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920884" y="1681163"/>
            <a:ext cx="413237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920884" y="2505075"/>
            <a:ext cx="413237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FDF4EED-C9A2-4848-9EFE-AC9753604A0F}" type="datetime1">
              <a:rPr kumimoji="1" lang="ja-JP" altLang="en-US" smtClean="0"/>
              <a:t>2026/7/28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2584355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43E7252-08F1-495D-883A-78DEAA38C305}" type="datetime1">
              <a:rPr kumimoji="1" lang="ja-JP" altLang="en-US" smtClean="0"/>
              <a:t>2026/7/28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4107566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86306" y="1600314"/>
            <a:ext cx="4293116"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941274" y="1600314"/>
            <a:ext cx="4293116"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264957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7BEA86-F9FF-4330-A12B-8E6656AD3F32}" type="datetime1">
              <a:rPr kumimoji="1" lang="ja-JP" altLang="en-US" smtClean="0"/>
              <a:t>2026/7/28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26026017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69534" y="457200"/>
            <a:ext cx="313503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132378" y="987427"/>
            <a:ext cx="492088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69534" y="2057400"/>
            <a:ext cx="31350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827E6A3-AF92-4D5F-A990-EDD24093A977}" type="datetime1">
              <a:rPr kumimoji="1" lang="ja-JP" altLang="en-US" smtClean="0"/>
              <a:t>2026/7/28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5D2A900-6487-4CD6-86C6-6380F32AA30B}" type="slidenum">
              <a:rPr kumimoji="1" lang="ja-JP" altLang="en-US" smtClean="0"/>
              <a:pPr/>
              <a:t>‹#›</a:t>
            </a:fld>
            <a:endParaRPr kumimoji="1" lang="ja-JP" altLang="en-US" dirty="0"/>
          </a:p>
        </p:txBody>
      </p:sp>
    </p:spTree>
    <p:extLst>
      <p:ext uri="{BB962C8B-B14F-4D97-AF65-F5344CB8AC3E}">
        <p14:creationId xmlns:p14="http://schemas.microsoft.com/office/powerpoint/2010/main" val="2641812085"/>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69534" y="457200"/>
            <a:ext cx="313503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132378" y="987427"/>
            <a:ext cx="492088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69534" y="2057400"/>
            <a:ext cx="31350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90CE884-BFDE-4A21-A190-E0560696ABF0}" type="datetime1">
              <a:rPr kumimoji="1" lang="ja-JP" altLang="en-US" smtClean="0"/>
              <a:t>2026/7/28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11216261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27E6A3-AF92-4D5F-A990-EDD24093A977}" type="datetime1">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5D2A900-6487-4CD6-86C6-6380F32AA30B}" type="slidenum">
              <a:rPr kumimoji="1" lang="ja-JP" altLang="en-US" smtClean="0"/>
              <a:pPr/>
              <a:t>‹#›</a:t>
            </a:fld>
            <a:endParaRPr kumimoji="1" lang="ja-JP" altLang="en-US" dirty="0"/>
          </a:p>
        </p:txBody>
      </p:sp>
    </p:spTree>
    <p:extLst>
      <p:ext uri="{BB962C8B-B14F-4D97-AF65-F5344CB8AC3E}">
        <p14:creationId xmlns:p14="http://schemas.microsoft.com/office/powerpoint/2010/main" val="1839833765"/>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6064" y="365125"/>
            <a:ext cx="2095932"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68269" y="365125"/>
            <a:ext cx="6166292"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267AA68-FFB6-4024-AD65-32FC26CAC415}" type="datetime1">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1808660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86015" y="1535113"/>
            <a:ext cx="4294804" cy="639762"/>
          </a:xfrm>
        </p:spPr>
        <p:txBody>
          <a:bodyPr anchor="b"/>
          <a:lstStyle>
            <a:lvl1pPr marL="0" indent="0">
              <a:buNone/>
              <a:defRPr sz="1800" b="1"/>
            </a:lvl1pPr>
            <a:lvl2pPr marL="338640" indent="0">
              <a:buNone/>
              <a:defRPr sz="1500" b="1"/>
            </a:lvl2pPr>
            <a:lvl3pPr marL="677289" indent="0">
              <a:buNone/>
              <a:defRPr sz="1350" b="1"/>
            </a:lvl3pPr>
            <a:lvl4pPr marL="1015935" indent="0">
              <a:buNone/>
              <a:defRPr sz="1200" b="1"/>
            </a:lvl4pPr>
            <a:lvl5pPr marL="1354580" indent="0">
              <a:buNone/>
              <a:defRPr sz="1200" b="1"/>
            </a:lvl5pPr>
            <a:lvl6pPr marL="1693223" indent="0">
              <a:buNone/>
              <a:defRPr sz="1200" b="1"/>
            </a:lvl6pPr>
            <a:lvl7pPr marL="2031867" indent="0">
              <a:buNone/>
              <a:defRPr sz="1200" b="1"/>
            </a:lvl7pPr>
            <a:lvl8pPr marL="2370514" indent="0">
              <a:buNone/>
              <a:defRPr sz="1200" b="1"/>
            </a:lvl8pPr>
            <a:lvl9pPr marL="2709153" indent="0">
              <a:buNone/>
              <a:defRPr sz="12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86015" y="2174875"/>
            <a:ext cx="4294804"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937770" y="1535113"/>
            <a:ext cx="4296492" cy="639762"/>
          </a:xfrm>
        </p:spPr>
        <p:txBody>
          <a:bodyPr anchor="b"/>
          <a:lstStyle>
            <a:lvl1pPr marL="0" indent="0">
              <a:buNone/>
              <a:defRPr sz="1800" b="1"/>
            </a:lvl1pPr>
            <a:lvl2pPr marL="338640" indent="0">
              <a:buNone/>
              <a:defRPr sz="1500" b="1"/>
            </a:lvl2pPr>
            <a:lvl3pPr marL="677289" indent="0">
              <a:buNone/>
              <a:defRPr sz="1350" b="1"/>
            </a:lvl3pPr>
            <a:lvl4pPr marL="1015935" indent="0">
              <a:buNone/>
              <a:defRPr sz="1200" b="1"/>
            </a:lvl4pPr>
            <a:lvl5pPr marL="1354580" indent="0">
              <a:buNone/>
              <a:defRPr sz="1200" b="1"/>
            </a:lvl5pPr>
            <a:lvl6pPr marL="1693223" indent="0">
              <a:buNone/>
              <a:defRPr sz="1200" b="1"/>
            </a:lvl6pPr>
            <a:lvl7pPr marL="2031867" indent="0">
              <a:buNone/>
              <a:defRPr sz="1200" b="1"/>
            </a:lvl7pPr>
            <a:lvl8pPr marL="2370514" indent="0">
              <a:buNone/>
              <a:defRPr sz="1200" b="1"/>
            </a:lvl8pPr>
            <a:lvl9pPr marL="2709153" indent="0">
              <a:buNone/>
              <a:defRPr sz="12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937770" y="2174875"/>
            <a:ext cx="4296492"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49137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446946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22956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86444" y="273051"/>
            <a:ext cx="3197902" cy="1162050"/>
          </a:xfrm>
        </p:spPr>
        <p:txBody>
          <a:bodyPr anchor="b"/>
          <a:lstStyle>
            <a:lvl1pPr algn="l">
              <a:defRPr sz="1500" b="1"/>
            </a:lvl1pPr>
          </a:lstStyle>
          <a:p>
            <a:r>
              <a:rPr kumimoji="1" lang="ja-JP" altLang="en-US"/>
              <a:t>マスタ タイトルの書式設定</a:t>
            </a:r>
          </a:p>
        </p:txBody>
      </p:sp>
      <p:sp>
        <p:nvSpPr>
          <p:cNvPr id="3" name="コンテンツ プレースホルダ 2"/>
          <p:cNvSpPr>
            <a:spLocks noGrp="1"/>
          </p:cNvSpPr>
          <p:nvPr>
            <p:ph idx="1"/>
          </p:nvPr>
        </p:nvSpPr>
        <p:spPr>
          <a:xfrm>
            <a:off x="3800708" y="273127"/>
            <a:ext cx="5433896"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86444" y="1435133"/>
            <a:ext cx="3197902" cy="4691063"/>
          </a:xfrm>
        </p:spPr>
        <p:txBody>
          <a:bodyPr/>
          <a:lstStyle>
            <a:lvl1pPr marL="0" indent="0">
              <a:buNone/>
              <a:defRPr sz="1050"/>
            </a:lvl1pPr>
            <a:lvl2pPr marL="338640" indent="0">
              <a:buNone/>
              <a:defRPr sz="900"/>
            </a:lvl2pPr>
            <a:lvl3pPr marL="677289" indent="0">
              <a:buNone/>
              <a:defRPr sz="750"/>
            </a:lvl3pPr>
            <a:lvl4pPr marL="1015935" indent="0">
              <a:buNone/>
              <a:defRPr sz="675"/>
            </a:lvl4pPr>
            <a:lvl5pPr marL="1354580" indent="0">
              <a:buNone/>
              <a:defRPr sz="675"/>
            </a:lvl5pPr>
            <a:lvl6pPr marL="1693223" indent="0">
              <a:buNone/>
              <a:defRPr sz="675"/>
            </a:lvl6pPr>
            <a:lvl7pPr marL="2031867" indent="0">
              <a:buNone/>
              <a:defRPr sz="675"/>
            </a:lvl7pPr>
            <a:lvl8pPr marL="2370514" indent="0">
              <a:buNone/>
              <a:defRPr sz="675"/>
            </a:lvl8pPr>
            <a:lvl9pPr marL="2709153" indent="0">
              <a:buNone/>
              <a:defRPr sz="675"/>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213219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05273" y="4800601"/>
            <a:ext cx="5832158" cy="566738"/>
          </a:xfrm>
        </p:spPr>
        <p:txBody>
          <a:bodyPr anchor="b"/>
          <a:lstStyle>
            <a:lvl1pPr algn="l">
              <a:defRPr sz="1500" b="1"/>
            </a:lvl1pPr>
          </a:lstStyle>
          <a:p>
            <a:r>
              <a:rPr kumimoji="1" lang="ja-JP" altLang="en-US"/>
              <a:t>マスタ タイトルの書式設定</a:t>
            </a:r>
          </a:p>
        </p:txBody>
      </p:sp>
      <p:sp>
        <p:nvSpPr>
          <p:cNvPr id="3" name="図プレースホルダ 2"/>
          <p:cNvSpPr>
            <a:spLocks noGrp="1"/>
          </p:cNvSpPr>
          <p:nvPr>
            <p:ph type="pic" idx="1"/>
          </p:nvPr>
        </p:nvSpPr>
        <p:spPr>
          <a:xfrm>
            <a:off x="1905273" y="612779"/>
            <a:ext cx="5832158" cy="4114800"/>
          </a:xfrm>
        </p:spPr>
        <p:txBody>
          <a:bodyPr/>
          <a:lstStyle>
            <a:lvl1pPr marL="0" indent="0">
              <a:buNone/>
              <a:defRPr sz="2400"/>
            </a:lvl1pPr>
            <a:lvl2pPr marL="338640" indent="0">
              <a:buNone/>
              <a:defRPr sz="2100"/>
            </a:lvl2pPr>
            <a:lvl3pPr marL="677289" indent="0">
              <a:buNone/>
              <a:defRPr sz="1800"/>
            </a:lvl3pPr>
            <a:lvl4pPr marL="1015935" indent="0">
              <a:buNone/>
              <a:defRPr sz="1500"/>
            </a:lvl4pPr>
            <a:lvl5pPr marL="1354580" indent="0">
              <a:buNone/>
              <a:defRPr sz="1500"/>
            </a:lvl5pPr>
            <a:lvl6pPr marL="1693223" indent="0">
              <a:buNone/>
              <a:defRPr sz="1500"/>
            </a:lvl6pPr>
            <a:lvl7pPr marL="2031867" indent="0">
              <a:buNone/>
              <a:defRPr sz="1500"/>
            </a:lvl7pPr>
            <a:lvl8pPr marL="2370514" indent="0">
              <a:buNone/>
              <a:defRPr sz="1500"/>
            </a:lvl8pPr>
            <a:lvl9pPr marL="2709153" indent="0">
              <a:buNone/>
              <a:defRPr sz="1500"/>
            </a:lvl9pPr>
          </a:lstStyle>
          <a:p>
            <a:r>
              <a:rPr kumimoji="1" lang="ja-JP" altLang="en-US"/>
              <a:t>アイコンをクリックして図を追加</a:t>
            </a:r>
          </a:p>
        </p:txBody>
      </p:sp>
      <p:sp>
        <p:nvSpPr>
          <p:cNvPr id="4" name="テキスト プレースホルダ 3"/>
          <p:cNvSpPr>
            <a:spLocks noGrp="1"/>
          </p:cNvSpPr>
          <p:nvPr>
            <p:ph type="body" sz="half" idx="2"/>
          </p:nvPr>
        </p:nvSpPr>
        <p:spPr>
          <a:xfrm>
            <a:off x="1905273" y="5367339"/>
            <a:ext cx="5832158" cy="804862"/>
          </a:xfrm>
        </p:spPr>
        <p:txBody>
          <a:bodyPr/>
          <a:lstStyle>
            <a:lvl1pPr marL="0" indent="0">
              <a:buNone/>
              <a:defRPr sz="1050"/>
            </a:lvl1pPr>
            <a:lvl2pPr marL="338640" indent="0">
              <a:buNone/>
              <a:defRPr sz="900"/>
            </a:lvl2pPr>
            <a:lvl3pPr marL="677289" indent="0">
              <a:buNone/>
              <a:defRPr sz="750"/>
            </a:lvl3pPr>
            <a:lvl4pPr marL="1015935" indent="0">
              <a:buNone/>
              <a:defRPr sz="675"/>
            </a:lvl4pPr>
            <a:lvl5pPr marL="1354580" indent="0">
              <a:buNone/>
              <a:defRPr sz="675"/>
            </a:lvl5pPr>
            <a:lvl6pPr marL="1693223" indent="0">
              <a:buNone/>
              <a:defRPr sz="675"/>
            </a:lvl6pPr>
            <a:lvl7pPr marL="2031867" indent="0">
              <a:buNone/>
              <a:defRPr sz="675"/>
            </a:lvl7pPr>
            <a:lvl8pPr marL="2370514" indent="0">
              <a:buNone/>
              <a:defRPr sz="675"/>
            </a:lvl8pPr>
            <a:lvl9pPr marL="2709153" indent="0">
              <a:buNone/>
              <a:defRPr sz="675"/>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24072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theme" Target="../theme/theme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86166" y="274639"/>
            <a:ext cx="8748237" cy="1143000"/>
          </a:xfrm>
          <a:prstGeom prst="rect">
            <a:avLst/>
          </a:prstGeom>
        </p:spPr>
        <p:txBody>
          <a:bodyPr vert="horz" lIns="90311" tIns="45155" rIns="90311" bIns="45155"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86166" y="1600314"/>
            <a:ext cx="8748237" cy="4525963"/>
          </a:xfrm>
          <a:prstGeom prst="rect">
            <a:avLst/>
          </a:prstGeom>
        </p:spPr>
        <p:txBody>
          <a:bodyPr vert="horz" lIns="90311" tIns="45155" rIns="90311" bIns="45155"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86424" y="6358884"/>
            <a:ext cx="2268060" cy="365125"/>
          </a:xfrm>
          <a:prstGeom prst="rect">
            <a:avLst/>
          </a:prstGeom>
        </p:spPr>
        <p:txBody>
          <a:bodyPr vert="horz" lIns="90311" tIns="45155" rIns="90311" bIns="45155" rtlCol="0" anchor="ctr"/>
          <a:lstStyle>
            <a:lvl1pPr algn="l">
              <a:defRPr sz="900">
                <a:solidFill>
                  <a:schemeClr val="tx1">
                    <a:tint val="75000"/>
                  </a:schemeClr>
                </a:solidFill>
              </a:defRPr>
            </a:lvl1pPr>
          </a:lstStyle>
          <a:p>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321094" y="6358884"/>
            <a:ext cx="3078083" cy="365125"/>
          </a:xfrm>
          <a:prstGeom prst="rect">
            <a:avLst/>
          </a:prstGeom>
        </p:spPr>
        <p:txBody>
          <a:bodyPr vert="horz" lIns="90311" tIns="45155" rIns="90311" bIns="45155" rtlCol="0" anchor="ctr"/>
          <a:lstStyle>
            <a:lvl1pPr algn="ctr">
              <a:defRPr sz="9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967416" y="6358884"/>
            <a:ext cx="2268060" cy="365125"/>
          </a:xfrm>
          <a:prstGeom prst="rect">
            <a:avLst/>
          </a:prstGeom>
        </p:spPr>
        <p:txBody>
          <a:bodyPr vert="horz" lIns="90311" tIns="45155" rIns="90311" bIns="45155" rtlCol="0" anchor="ctr"/>
          <a:lstStyle>
            <a:lvl1pPr algn="r">
              <a:defRPr sz="900">
                <a:solidFill>
                  <a:schemeClr val="tx1">
                    <a:tint val="75000"/>
                  </a:schemeClr>
                </a:solidFill>
              </a:defRPr>
            </a:lvl1p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20750239"/>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 id="2147483829" r:id="rId15"/>
    <p:sldLayoutId id="2147483830" r:id="rId16"/>
    <p:sldLayoutId id="2147483831" r:id="rId17"/>
  </p:sldLayoutIdLst>
  <p:hf hdr="0" ftr="0" dt="0"/>
  <p:txStyles>
    <p:titleStyle>
      <a:lvl1pPr algn="ctr" defTabSz="677289" rtl="0" eaLnBrk="1" latinLnBrk="0" hangingPunct="1">
        <a:spcBef>
          <a:spcPct val="0"/>
        </a:spcBef>
        <a:buNone/>
        <a:defRPr kumimoji="1" sz="3301" kern="1200">
          <a:solidFill>
            <a:schemeClr val="tx1"/>
          </a:solidFill>
          <a:latin typeface="+mj-lt"/>
          <a:ea typeface="+mj-ea"/>
          <a:cs typeface="+mj-cs"/>
        </a:defRPr>
      </a:lvl1pPr>
    </p:titleStyle>
    <p:bodyStyle>
      <a:lvl1pPr marL="253983" indent="-253983" algn="l" defTabSz="677289" rtl="0" eaLnBrk="1" latinLnBrk="0" hangingPunct="1">
        <a:spcBef>
          <a:spcPct val="20000"/>
        </a:spcBef>
        <a:buFont typeface="Arial" pitchFamily="34" charset="0"/>
        <a:buChar char="•"/>
        <a:defRPr kumimoji="1" sz="2400" kern="1200">
          <a:solidFill>
            <a:schemeClr val="tx1"/>
          </a:solidFill>
          <a:latin typeface="+mn-lt"/>
          <a:ea typeface="+mn-ea"/>
          <a:cs typeface="+mn-cs"/>
        </a:defRPr>
      </a:lvl1pPr>
      <a:lvl2pPr marL="550298" indent="-211652" algn="l" defTabSz="677289" rtl="0" eaLnBrk="1" latinLnBrk="0" hangingPunct="1">
        <a:spcBef>
          <a:spcPct val="20000"/>
        </a:spcBef>
        <a:buFont typeface="Arial" pitchFamily="34" charset="0"/>
        <a:buChar char="–"/>
        <a:defRPr kumimoji="1" sz="2100" kern="1200">
          <a:solidFill>
            <a:schemeClr val="tx1"/>
          </a:solidFill>
          <a:latin typeface="+mn-lt"/>
          <a:ea typeface="+mn-ea"/>
          <a:cs typeface="+mn-cs"/>
        </a:defRPr>
      </a:lvl2pPr>
      <a:lvl3pPr marL="846611" indent="-169319" algn="l" defTabSz="677289" rtl="0" eaLnBrk="1" latinLnBrk="0" hangingPunct="1">
        <a:spcBef>
          <a:spcPct val="20000"/>
        </a:spcBef>
        <a:buFont typeface="Arial" pitchFamily="34" charset="0"/>
        <a:buChar char="•"/>
        <a:defRPr kumimoji="1" sz="1800" kern="1200">
          <a:solidFill>
            <a:schemeClr val="tx1"/>
          </a:solidFill>
          <a:latin typeface="+mn-lt"/>
          <a:ea typeface="+mn-ea"/>
          <a:cs typeface="+mn-cs"/>
        </a:defRPr>
      </a:lvl3pPr>
      <a:lvl4pPr marL="1185261" indent="-169319" algn="l" defTabSz="677289" rtl="0" eaLnBrk="1" latinLnBrk="0" hangingPunct="1">
        <a:spcBef>
          <a:spcPct val="20000"/>
        </a:spcBef>
        <a:buFont typeface="Arial" pitchFamily="34" charset="0"/>
        <a:buChar char="–"/>
        <a:defRPr kumimoji="1" sz="1500" kern="1200">
          <a:solidFill>
            <a:schemeClr val="tx1"/>
          </a:solidFill>
          <a:latin typeface="+mn-lt"/>
          <a:ea typeface="+mn-ea"/>
          <a:cs typeface="+mn-cs"/>
        </a:defRPr>
      </a:lvl4pPr>
      <a:lvl5pPr marL="1523897" indent="-169319" algn="l" defTabSz="677289" rtl="0" eaLnBrk="1" latinLnBrk="0" hangingPunct="1">
        <a:spcBef>
          <a:spcPct val="20000"/>
        </a:spcBef>
        <a:buFont typeface="Arial" pitchFamily="34" charset="0"/>
        <a:buChar char="»"/>
        <a:defRPr kumimoji="1" sz="1500" kern="1200">
          <a:solidFill>
            <a:schemeClr val="tx1"/>
          </a:solidFill>
          <a:latin typeface="+mn-lt"/>
          <a:ea typeface="+mn-ea"/>
          <a:cs typeface="+mn-cs"/>
        </a:defRPr>
      </a:lvl5pPr>
      <a:lvl6pPr marL="1862543" indent="-169319" algn="l" defTabSz="677289" rtl="0" eaLnBrk="1" latinLnBrk="0" hangingPunct="1">
        <a:spcBef>
          <a:spcPct val="20000"/>
        </a:spcBef>
        <a:buFont typeface="Arial" pitchFamily="34" charset="0"/>
        <a:buChar char="•"/>
        <a:defRPr kumimoji="1" sz="1500" kern="1200">
          <a:solidFill>
            <a:schemeClr val="tx1"/>
          </a:solidFill>
          <a:latin typeface="+mn-lt"/>
          <a:ea typeface="+mn-ea"/>
          <a:cs typeface="+mn-cs"/>
        </a:defRPr>
      </a:lvl6pPr>
      <a:lvl7pPr marL="2201187" indent="-169319" algn="l" defTabSz="677289"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39834" indent="-169319" algn="l" defTabSz="677289"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878475" indent="-169319" algn="l" defTabSz="677289" rtl="0" eaLnBrk="1" latinLnBrk="0" hangingPunct="1">
        <a:spcBef>
          <a:spcPct val="20000"/>
        </a:spcBef>
        <a:buFont typeface="Arial" pitchFamily="34" charset="0"/>
        <a:buChar char="•"/>
        <a:defRPr kumimoji="1" sz="1500" kern="1200">
          <a:solidFill>
            <a:schemeClr val="tx1"/>
          </a:solidFill>
          <a:latin typeface="+mn-lt"/>
          <a:ea typeface="+mn-ea"/>
          <a:cs typeface="+mn-cs"/>
        </a:defRPr>
      </a:lvl9pPr>
    </p:bodyStyle>
    <p:otherStyle>
      <a:defPPr>
        <a:defRPr lang="ja-JP"/>
      </a:defPPr>
      <a:lvl1pPr marL="0" algn="l" defTabSz="677289" rtl="0" eaLnBrk="1" latinLnBrk="0" hangingPunct="1">
        <a:defRPr kumimoji="1" sz="1350" kern="1200">
          <a:solidFill>
            <a:schemeClr val="tx1"/>
          </a:solidFill>
          <a:latin typeface="+mn-lt"/>
          <a:ea typeface="+mn-ea"/>
          <a:cs typeface="+mn-cs"/>
        </a:defRPr>
      </a:lvl1pPr>
      <a:lvl2pPr marL="338640" algn="l" defTabSz="677289" rtl="0" eaLnBrk="1" latinLnBrk="0" hangingPunct="1">
        <a:defRPr kumimoji="1" sz="1350" kern="1200">
          <a:solidFill>
            <a:schemeClr val="tx1"/>
          </a:solidFill>
          <a:latin typeface="+mn-lt"/>
          <a:ea typeface="+mn-ea"/>
          <a:cs typeface="+mn-cs"/>
        </a:defRPr>
      </a:lvl2pPr>
      <a:lvl3pPr marL="677289" algn="l" defTabSz="677289" rtl="0" eaLnBrk="1" latinLnBrk="0" hangingPunct="1">
        <a:defRPr kumimoji="1" sz="1350" kern="1200">
          <a:solidFill>
            <a:schemeClr val="tx1"/>
          </a:solidFill>
          <a:latin typeface="+mn-lt"/>
          <a:ea typeface="+mn-ea"/>
          <a:cs typeface="+mn-cs"/>
        </a:defRPr>
      </a:lvl3pPr>
      <a:lvl4pPr marL="1015935" algn="l" defTabSz="677289" rtl="0" eaLnBrk="1" latinLnBrk="0" hangingPunct="1">
        <a:defRPr kumimoji="1" sz="1350" kern="1200">
          <a:solidFill>
            <a:schemeClr val="tx1"/>
          </a:solidFill>
          <a:latin typeface="+mn-lt"/>
          <a:ea typeface="+mn-ea"/>
          <a:cs typeface="+mn-cs"/>
        </a:defRPr>
      </a:lvl4pPr>
      <a:lvl5pPr marL="1354580" algn="l" defTabSz="677289" rtl="0" eaLnBrk="1" latinLnBrk="0" hangingPunct="1">
        <a:defRPr kumimoji="1" sz="1350" kern="1200">
          <a:solidFill>
            <a:schemeClr val="tx1"/>
          </a:solidFill>
          <a:latin typeface="+mn-lt"/>
          <a:ea typeface="+mn-ea"/>
          <a:cs typeface="+mn-cs"/>
        </a:defRPr>
      </a:lvl5pPr>
      <a:lvl6pPr marL="1693223" algn="l" defTabSz="677289" rtl="0" eaLnBrk="1" latinLnBrk="0" hangingPunct="1">
        <a:defRPr kumimoji="1" sz="1350" kern="1200">
          <a:solidFill>
            <a:schemeClr val="tx1"/>
          </a:solidFill>
          <a:latin typeface="+mn-lt"/>
          <a:ea typeface="+mn-ea"/>
          <a:cs typeface="+mn-cs"/>
        </a:defRPr>
      </a:lvl6pPr>
      <a:lvl7pPr marL="2031867" algn="l" defTabSz="677289" rtl="0" eaLnBrk="1" latinLnBrk="0" hangingPunct="1">
        <a:defRPr kumimoji="1" sz="1350" kern="1200">
          <a:solidFill>
            <a:schemeClr val="tx1"/>
          </a:solidFill>
          <a:latin typeface="+mn-lt"/>
          <a:ea typeface="+mn-ea"/>
          <a:cs typeface="+mn-cs"/>
        </a:defRPr>
      </a:lvl7pPr>
      <a:lvl8pPr marL="2370514" algn="l" defTabSz="677289" rtl="0" eaLnBrk="1" latinLnBrk="0" hangingPunct="1">
        <a:defRPr kumimoji="1" sz="1350" kern="1200">
          <a:solidFill>
            <a:schemeClr val="tx1"/>
          </a:solidFill>
          <a:latin typeface="+mn-lt"/>
          <a:ea typeface="+mn-ea"/>
          <a:cs typeface="+mn-cs"/>
        </a:defRPr>
      </a:lvl8pPr>
      <a:lvl9pPr marL="2709153" algn="l" defTabSz="677289" rtl="0" eaLnBrk="1" latinLnBrk="0" hangingPunct="1">
        <a:defRPr kumimoji="1"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9000" y="-8468"/>
            <a:ext cx="9749302"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48017" y="609600"/>
            <a:ext cx="6747752"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48016" y="2160590"/>
            <a:ext cx="6747753"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745902" y="6041364"/>
            <a:ext cx="727247"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3D2EB0A-57DA-4BC8-98E3-3757D25FC6CD}" type="datetime1">
              <a:rPr kumimoji="1" lang="ja-JP" altLang="en-US" smtClean="0"/>
              <a:t>2026/7/28</a:t>
            </a:fld>
            <a:endParaRPr kumimoji="1" lang="ja-JP" altLang="en-US"/>
          </a:p>
        </p:txBody>
      </p:sp>
      <p:sp>
        <p:nvSpPr>
          <p:cNvPr id="5" name="Footer Placeholder 4"/>
          <p:cNvSpPr>
            <a:spLocks noGrp="1"/>
          </p:cNvSpPr>
          <p:nvPr>
            <p:ph type="ftr" sz="quarter" idx="3"/>
          </p:nvPr>
        </p:nvSpPr>
        <p:spPr>
          <a:xfrm>
            <a:off x="648017" y="6041364"/>
            <a:ext cx="4914317"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850825" y="6041364"/>
            <a:ext cx="544945" cy="365125"/>
          </a:xfrm>
          <a:prstGeom prst="rect">
            <a:avLst/>
          </a:prstGeom>
        </p:spPr>
        <p:txBody>
          <a:bodyPr vert="horz" lIns="91440" tIns="45720" rIns="91440" bIns="45720" rtlCol="0" anchor="ctr"/>
          <a:lstStyle>
            <a:lvl1pPr algn="r">
              <a:defRPr sz="900">
                <a:solidFill>
                  <a:schemeClr val="accent1"/>
                </a:solidFill>
              </a:defRPr>
            </a:lvl1p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2147567557"/>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 id="2147483847" r:id="rId14"/>
    <p:sldLayoutId id="2147483848" r:id="rId15"/>
    <p:sldLayoutId id="2147483849" r:id="rId16"/>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8268" y="365127"/>
            <a:ext cx="8383727"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68268" y="1825625"/>
            <a:ext cx="8383727"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68268" y="6356352"/>
            <a:ext cx="2187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D2EB0A-57DA-4BC8-98E3-3757D25FC6CD}" type="datetime1">
              <a:rPr kumimoji="1" lang="ja-JP" altLang="en-US" smtClean="0"/>
              <a:t>2026/7/28</a:t>
            </a:fld>
            <a:endParaRPr kumimoji="1" lang="ja-JP" altLang="en-US"/>
          </a:p>
        </p:txBody>
      </p:sp>
      <p:sp>
        <p:nvSpPr>
          <p:cNvPr id="5" name="Footer Placeholder 4"/>
          <p:cNvSpPr>
            <a:spLocks noGrp="1"/>
          </p:cNvSpPr>
          <p:nvPr>
            <p:ph type="ftr" sz="quarter" idx="3"/>
          </p:nvPr>
        </p:nvSpPr>
        <p:spPr>
          <a:xfrm>
            <a:off x="3219837" y="6356352"/>
            <a:ext cx="328058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864936" y="6356352"/>
            <a:ext cx="2187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1454863595"/>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972131" y="1797711"/>
            <a:ext cx="7776000" cy="727763"/>
          </a:xfrm>
          <a:prstGeom prst="rect">
            <a:avLst/>
          </a:prstGeom>
          <a:noFill/>
        </p:spPr>
        <p:txBody>
          <a:bodyPr wrap="square" rtlCol="0">
            <a:spAutoFit/>
          </a:bodyPr>
          <a:lstStyle/>
          <a:p>
            <a:pPr>
              <a:lnSpc>
                <a:spcPct val="150000"/>
              </a:lnSpc>
              <a:defRPr/>
            </a:pPr>
            <a:r>
              <a:rPr kumimoji="1" lang="ja-JP" altLang="en-US" sz="3200" dirty="0">
                <a:solidFill>
                  <a:prstClr val="black"/>
                </a:solidFill>
                <a:latin typeface="Meiryo UI" panose="020B0604030504040204" pitchFamily="50" charset="-128"/>
                <a:ea typeface="Meiryo UI" panose="020B0604030504040204" pitchFamily="50" charset="-128"/>
              </a:rPr>
              <a:t>介護現場における生産性向上支援について</a:t>
            </a:r>
            <a:endParaRPr kumimoji="1" lang="en-US" altLang="ja-JP" sz="3200" dirty="0">
              <a:solidFill>
                <a:prstClr val="black"/>
              </a:solidFill>
              <a:latin typeface="Meiryo UI" panose="020B0604030504040204" pitchFamily="50" charset="-128"/>
              <a:ea typeface="Meiryo UI" panose="020B0604030504040204" pitchFamily="50" charset="-128"/>
            </a:endParaRPr>
          </a:p>
        </p:txBody>
      </p:sp>
      <p:sp>
        <p:nvSpPr>
          <p:cNvPr id="7" name="テキスト ボックス 6"/>
          <p:cNvSpPr txBox="1"/>
          <p:nvPr/>
        </p:nvSpPr>
        <p:spPr>
          <a:xfrm>
            <a:off x="4272932" y="4696407"/>
            <a:ext cx="3780000" cy="907941"/>
          </a:xfrm>
          <a:prstGeom prst="rect">
            <a:avLst/>
          </a:prstGeom>
          <a:noFill/>
        </p:spPr>
        <p:txBody>
          <a:bodyPr wrap="square" rtlCol="0">
            <a:spAutoFit/>
          </a:bodyPr>
          <a:lstStyle/>
          <a:p>
            <a:pPr>
              <a:defRPr/>
            </a:pPr>
            <a:r>
              <a:rPr kumimoji="1" lang="ja-JP" altLang="en-US" sz="2500" dirty="0">
                <a:solidFill>
                  <a:prstClr val="black"/>
                </a:solidFill>
                <a:latin typeface="Meiryo UI" panose="020B0604030504040204" pitchFamily="50" charset="-128"/>
                <a:ea typeface="Meiryo UI" panose="020B0604030504040204" pitchFamily="50" charset="-128"/>
              </a:rPr>
              <a:t>令和８年</a:t>
            </a:r>
            <a:r>
              <a:rPr kumimoji="1" lang="en-US" altLang="ja-JP" sz="2500" dirty="0">
                <a:solidFill>
                  <a:prstClr val="black"/>
                </a:solidFill>
                <a:latin typeface="Meiryo UI" panose="020B0604030504040204" pitchFamily="50" charset="-128"/>
                <a:ea typeface="Meiryo UI" panose="020B0604030504040204" pitchFamily="50" charset="-128"/>
              </a:rPr>
              <a:t>7</a:t>
            </a:r>
            <a:r>
              <a:rPr kumimoji="1" lang="ja-JP" altLang="en-US" sz="2500" dirty="0">
                <a:solidFill>
                  <a:prstClr val="black"/>
                </a:solidFill>
                <a:latin typeface="Meiryo UI" panose="020B0604030504040204" pitchFamily="50" charset="-128"/>
                <a:ea typeface="Meiryo UI" panose="020B0604030504040204" pitchFamily="50" charset="-128"/>
              </a:rPr>
              <a:t>月</a:t>
            </a:r>
            <a:r>
              <a:rPr kumimoji="1" lang="en-US" altLang="ja-JP" sz="2500" dirty="0">
                <a:solidFill>
                  <a:prstClr val="black"/>
                </a:solidFill>
                <a:latin typeface="Meiryo UI" panose="020B0604030504040204" pitchFamily="50" charset="-128"/>
                <a:ea typeface="Meiryo UI" panose="020B0604030504040204" pitchFamily="50" charset="-128"/>
              </a:rPr>
              <a:t>28</a:t>
            </a:r>
            <a:r>
              <a:rPr kumimoji="1" lang="ja-JP" altLang="en-US" sz="2500" dirty="0">
                <a:solidFill>
                  <a:prstClr val="black"/>
                </a:solidFill>
                <a:latin typeface="Meiryo UI" panose="020B0604030504040204" pitchFamily="50" charset="-128"/>
                <a:ea typeface="Meiryo UI" panose="020B0604030504040204" pitchFamily="50" charset="-128"/>
              </a:rPr>
              <a:t>日</a:t>
            </a:r>
            <a:endParaRPr kumimoji="1" lang="en-US" altLang="ja-JP" sz="2500" dirty="0">
              <a:solidFill>
                <a:prstClr val="black"/>
              </a:solidFill>
              <a:latin typeface="Meiryo UI" panose="020B0604030504040204" pitchFamily="50" charset="-128"/>
              <a:ea typeface="Meiryo UI" panose="020B0604030504040204" pitchFamily="50" charset="-128"/>
            </a:endParaRPr>
          </a:p>
          <a:p>
            <a:pPr>
              <a:defRPr/>
            </a:pPr>
            <a:r>
              <a:rPr kumimoji="1" lang="ja-JP" altLang="en-US" sz="2800" dirty="0">
                <a:solidFill>
                  <a:prstClr val="black"/>
                </a:solidFill>
                <a:latin typeface="Meiryo UI" panose="020B0604030504040204" pitchFamily="50" charset="-128"/>
                <a:ea typeface="Meiryo UI" panose="020B0604030504040204" pitchFamily="50" charset="-128"/>
              </a:rPr>
              <a:t>　　　　　　高齢介護室</a:t>
            </a:r>
          </a:p>
        </p:txBody>
      </p:sp>
      <p:sp>
        <p:nvSpPr>
          <p:cNvPr id="2" name="スライド番号プレースホルダー 1"/>
          <p:cNvSpPr>
            <a:spLocks noGrp="1"/>
          </p:cNvSpPr>
          <p:nvPr>
            <p:ph type="sldNum" sz="quarter" idx="12"/>
          </p:nvPr>
        </p:nvSpPr>
        <p:spPr/>
        <p:txBody>
          <a:bodyPr/>
          <a:lstStyle/>
          <a:p>
            <a:fld id="{602583A9-A2C1-4E76-BBBF-EFB2112A8667}" type="slidenum">
              <a:rPr kumimoji="1" lang="ja-JP" altLang="en-US" smtClean="0"/>
              <a:t>1</a:t>
            </a:fld>
            <a:endParaRPr kumimoji="1" lang="ja-JP" altLang="en-US"/>
          </a:p>
        </p:txBody>
      </p:sp>
    </p:spTree>
    <p:extLst>
      <p:ext uri="{BB962C8B-B14F-4D97-AF65-F5344CB8AC3E}">
        <p14:creationId xmlns:p14="http://schemas.microsoft.com/office/powerpoint/2010/main" val="1404061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205E8D70-9BA0-439E-83B6-F9C9F9164AAF}"/>
              </a:ext>
            </a:extLst>
          </p:cNvPr>
          <p:cNvSpPr txBox="1"/>
          <p:nvPr/>
        </p:nvSpPr>
        <p:spPr>
          <a:xfrm>
            <a:off x="552201" y="6258829"/>
            <a:ext cx="8176018" cy="369332"/>
          </a:xfrm>
          <a:prstGeom prst="rect">
            <a:avLst/>
          </a:prstGeom>
          <a:noFill/>
        </p:spPr>
        <p:txBody>
          <a:bodyPr wrap="square" rtlCol="0">
            <a:spAutoFit/>
          </a:bodyPr>
          <a:lstStyle/>
          <a:p>
            <a:pPr>
              <a:defRPr/>
            </a:pPr>
            <a:r>
              <a:rPr lang="ja-JP" altLang="ja-JP" sz="9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出典：総務省「国勢調査」（１９８０～２０</a:t>
            </a:r>
            <a:r>
              <a:rPr lang="en-US" altLang="ja-JP" sz="9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20</a:t>
            </a:r>
            <a:r>
              <a:rPr lang="ja-JP" altLang="ja-JP" sz="9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年）、国立社会保障・人口問題研究所「日本の地域別将来推計人口（令和</a:t>
            </a:r>
            <a:r>
              <a:rPr lang="en-US" altLang="ja-JP" sz="9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5</a:t>
            </a:r>
            <a:r>
              <a:rPr lang="ja-JP" altLang="ja-JP" sz="9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年１２月推計）」（</a:t>
            </a:r>
            <a:r>
              <a:rPr lang="en-US" altLang="ja-JP" sz="9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2025</a:t>
            </a:r>
            <a:r>
              <a:rPr lang="ja-JP" altLang="ja-JP" sz="9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年～）を用いて</a:t>
            </a:r>
            <a:endParaRPr lang="en-US" altLang="ja-JP" sz="9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a:defRPr/>
            </a:pPr>
            <a:r>
              <a:rPr lang="ja-JP" altLang="en-US" sz="9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9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大阪府で作成（</a:t>
            </a:r>
            <a:r>
              <a:rPr lang="en-US" altLang="ja-JP" sz="9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2015</a:t>
            </a:r>
            <a:r>
              <a:rPr lang="ja-JP" altLang="ja-JP" sz="9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年までの割合は総数に年齢不詳を除き算定、</a:t>
            </a:r>
            <a:r>
              <a:rPr lang="en-US" altLang="ja-JP" sz="9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2020</a:t>
            </a:r>
            <a:r>
              <a:rPr lang="ja-JP" altLang="ja-JP" sz="9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年の割合は不詳補完結果）</a:t>
            </a:r>
            <a:endParaRPr kumimoji="1" lang="ja-JP" altLang="en-US" sz="900" dirty="0">
              <a:solidFill>
                <a:prstClr val="black"/>
              </a:solidFill>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4A301A11-D686-4320-A71C-68DA37A7EEA7}"/>
              </a:ext>
            </a:extLst>
          </p:cNvPr>
          <p:cNvSpPr/>
          <p:nvPr/>
        </p:nvSpPr>
        <p:spPr>
          <a:xfrm>
            <a:off x="695994" y="809258"/>
            <a:ext cx="8348868" cy="1404758"/>
          </a:xfrm>
          <a:prstGeom prst="rect">
            <a:avLst/>
          </a:prstGeom>
          <a:solidFill>
            <a:schemeClr val="bg1"/>
          </a:solidFill>
          <a:ln w="19050">
            <a:solidFill>
              <a:schemeClr val="tx1"/>
            </a:solidFill>
            <a:prstDash val="sysDash"/>
          </a:ln>
        </p:spPr>
        <p:txBody>
          <a:bodyPr wrap="square">
            <a:noAutofit/>
          </a:bodyPr>
          <a:lstStyle/>
          <a:p>
            <a:pPr marL="166158" indent="-422041" algn="just" defTabSz="844083">
              <a:defRPr/>
            </a:pPr>
            <a:r>
              <a:rPr kumimoji="1" lang="ja-JP" altLang="en-US" sz="1477" dirty="0">
                <a:solidFill>
                  <a:prstClr val="black"/>
                </a:solidFill>
                <a:latin typeface="Meiryo UI"/>
                <a:ea typeface="Meiryo UI"/>
              </a:rPr>
              <a:t>○団塊ジュニア世代が高齢者となる</a:t>
            </a:r>
            <a:r>
              <a:rPr kumimoji="1" lang="en-US" altLang="ja-JP" sz="1477" dirty="0">
                <a:solidFill>
                  <a:prstClr val="black"/>
                </a:solidFill>
                <a:latin typeface="Meiryo UI"/>
                <a:ea typeface="Meiryo UI"/>
              </a:rPr>
              <a:t>2040</a:t>
            </a:r>
            <a:r>
              <a:rPr kumimoji="1" lang="ja-JP" altLang="en-US" sz="1477" dirty="0">
                <a:solidFill>
                  <a:prstClr val="black"/>
                </a:solidFill>
                <a:latin typeface="Meiryo UI"/>
                <a:ea typeface="Meiryo UI"/>
              </a:rPr>
              <a:t>年に向けて、今後も高齢者が増加する見込み。</a:t>
            </a:r>
            <a:endParaRPr kumimoji="1" lang="en-US" altLang="ja-JP" sz="1477" dirty="0">
              <a:solidFill>
                <a:prstClr val="black"/>
              </a:solidFill>
              <a:latin typeface="Meiryo UI"/>
              <a:ea typeface="Meiryo UI"/>
            </a:endParaRPr>
          </a:p>
          <a:p>
            <a:pPr marL="166158" indent="-422041" algn="just" defTabSz="844083">
              <a:defRPr/>
            </a:pPr>
            <a:r>
              <a:rPr kumimoji="1" lang="ja-JP" altLang="en-US" sz="1477" dirty="0">
                <a:solidFill>
                  <a:prstClr val="black"/>
                </a:solidFill>
                <a:latin typeface="Meiryo UI"/>
                <a:ea typeface="Meiryo UI"/>
              </a:rPr>
              <a:t>　 一方で、生産年齢人口は引き続き減少することが見込まれる。</a:t>
            </a:r>
            <a:endParaRPr kumimoji="1" lang="en-US" altLang="ja-JP" sz="1477" dirty="0">
              <a:solidFill>
                <a:prstClr val="black"/>
              </a:solidFill>
              <a:latin typeface="Meiryo UI"/>
              <a:ea typeface="Meiryo UI"/>
            </a:endParaRPr>
          </a:p>
          <a:p>
            <a:pPr marL="166158" indent="-422041" algn="just" defTabSz="844083">
              <a:defRPr/>
            </a:pPr>
            <a:endParaRPr kumimoji="1" lang="en-US" altLang="ja-JP" sz="400" dirty="0">
              <a:solidFill>
                <a:prstClr val="black"/>
              </a:solidFill>
              <a:latin typeface="Meiryo UI"/>
              <a:ea typeface="Meiryo UI"/>
            </a:endParaRPr>
          </a:p>
          <a:p>
            <a:pPr marL="166158" indent="-422041" algn="just" defTabSz="844083">
              <a:defRPr/>
            </a:pPr>
            <a:r>
              <a:rPr kumimoji="1" lang="ja-JP" altLang="en-US" sz="1600" b="1" dirty="0">
                <a:solidFill>
                  <a:prstClr val="black"/>
                </a:solidFill>
                <a:latin typeface="Meiryo UI"/>
                <a:ea typeface="Meiryo UI"/>
              </a:rPr>
              <a:t>○</a:t>
            </a:r>
            <a:r>
              <a:rPr kumimoji="1" lang="en-US" altLang="ja-JP" sz="1600" b="1" dirty="0">
                <a:solidFill>
                  <a:prstClr val="black"/>
                </a:solidFill>
                <a:latin typeface="Meiryo UI"/>
                <a:ea typeface="Meiryo UI"/>
              </a:rPr>
              <a:t>65</a:t>
            </a:r>
            <a:r>
              <a:rPr kumimoji="1" lang="ja-JP" altLang="en-US" sz="1600" b="1" dirty="0">
                <a:solidFill>
                  <a:prstClr val="black"/>
                </a:solidFill>
                <a:latin typeface="Meiryo UI"/>
                <a:ea typeface="Meiryo UI"/>
              </a:rPr>
              <a:t>歳以上比率</a:t>
            </a:r>
            <a:r>
              <a:rPr kumimoji="1" lang="en-US" altLang="ja-JP" sz="1050" b="1" dirty="0">
                <a:solidFill>
                  <a:prstClr val="black"/>
                </a:solidFill>
                <a:latin typeface="Meiryo UI"/>
                <a:ea typeface="Meiryo UI"/>
              </a:rPr>
              <a:t>(</a:t>
            </a:r>
            <a:r>
              <a:rPr kumimoji="1" lang="ja-JP" altLang="en-US" sz="1050" b="1" dirty="0">
                <a:solidFill>
                  <a:prstClr val="black"/>
                </a:solidFill>
                <a:latin typeface="Meiryo UI"/>
                <a:ea typeface="Meiryo UI"/>
              </a:rPr>
              <a:t>高齢化率</a:t>
            </a:r>
            <a:r>
              <a:rPr kumimoji="1" lang="en-US" altLang="ja-JP" sz="1050" b="1" dirty="0">
                <a:solidFill>
                  <a:prstClr val="black"/>
                </a:solidFill>
                <a:latin typeface="Meiryo UI"/>
                <a:ea typeface="Meiryo UI"/>
              </a:rPr>
              <a:t>)</a:t>
            </a:r>
            <a:r>
              <a:rPr kumimoji="1" lang="ja-JP" altLang="en-US" sz="1600" b="1" dirty="0">
                <a:solidFill>
                  <a:prstClr val="black"/>
                </a:solidFill>
                <a:latin typeface="Meiryo UI"/>
                <a:ea typeface="Meiryo UI"/>
              </a:rPr>
              <a:t>：</a:t>
            </a:r>
            <a:r>
              <a:rPr kumimoji="1" lang="en-US" altLang="ja-JP" sz="1600" b="1" dirty="0">
                <a:solidFill>
                  <a:prstClr val="black"/>
                </a:solidFill>
                <a:latin typeface="Meiryo UI"/>
                <a:ea typeface="Meiryo UI"/>
              </a:rPr>
              <a:t>2020</a:t>
            </a:r>
            <a:r>
              <a:rPr kumimoji="1" lang="ja-JP" altLang="en-US" sz="1600" b="1" dirty="0">
                <a:solidFill>
                  <a:prstClr val="black"/>
                </a:solidFill>
                <a:latin typeface="Meiryo UI"/>
                <a:ea typeface="Meiryo UI"/>
              </a:rPr>
              <a:t>年 </a:t>
            </a:r>
            <a:r>
              <a:rPr kumimoji="1" lang="en-US" altLang="ja-JP" sz="1600" b="1" dirty="0">
                <a:solidFill>
                  <a:prstClr val="black"/>
                </a:solidFill>
                <a:latin typeface="Meiryo UI"/>
                <a:ea typeface="Meiryo UI"/>
              </a:rPr>
              <a:t>27.6% </a:t>
            </a:r>
            <a:r>
              <a:rPr kumimoji="1" lang="ja-JP" altLang="en-US" sz="1600" b="1" dirty="0">
                <a:solidFill>
                  <a:prstClr val="black"/>
                </a:solidFill>
                <a:latin typeface="Meiryo UI"/>
                <a:ea typeface="Meiryo UI"/>
              </a:rPr>
              <a:t>→ </a:t>
            </a:r>
            <a:r>
              <a:rPr kumimoji="1" lang="en-US" altLang="ja-JP" sz="1600" b="1" dirty="0">
                <a:solidFill>
                  <a:prstClr val="black"/>
                </a:solidFill>
                <a:latin typeface="Meiryo UI"/>
                <a:ea typeface="Meiryo UI"/>
              </a:rPr>
              <a:t>2040</a:t>
            </a:r>
            <a:r>
              <a:rPr kumimoji="1" lang="ja-JP" altLang="en-US" sz="1600" b="1" dirty="0">
                <a:solidFill>
                  <a:prstClr val="black"/>
                </a:solidFill>
                <a:latin typeface="Meiryo UI"/>
                <a:ea typeface="Meiryo UI"/>
              </a:rPr>
              <a:t>年 </a:t>
            </a:r>
            <a:r>
              <a:rPr kumimoji="1" lang="en-US" altLang="ja-JP" sz="1600" b="1" dirty="0">
                <a:solidFill>
                  <a:prstClr val="black"/>
                </a:solidFill>
                <a:latin typeface="Meiryo UI"/>
                <a:ea typeface="Meiryo UI"/>
              </a:rPr>
              <a:t>34.2%</a:t>
            </a:r>
          </a:p>
          <a:p>
            <a:pPr marL="166158" indent="-422041" algn="just" defTabSz="844083">
              <a:defRPr/>
            </a:pPr>
            <a:r>
              <a:rPr kumimoji="1" lang="ja-JP" altLang="en-US" sz="1600" b="1" dirty="0">
                <a:solidFill>
                  <a:prstClr val="black"/>
                </a:solidFill>
                <a:latin typeface="Meiryo UI"/>
                <a:ea typeface="Meiryo UI"/>
              </a:rPr>
              <a:t>　 </a:t>
            </a:r>
            <a:r>
              <a:rPr kumimoji="1" lang="en-US" altLang="ja-JP" sz="1600" b="1" dirty="0">
                <a:solidFill>
                  <a:prstClr val="black"/>
                </a:solidFill>
                <a:latin typeface="Meiryo UI"/>
                <a:ea typeface="Meiryo UI"/>
              </a:rPr>
              <a:t>75</a:t>
            </a:r>
            <a:r>
              <a:rPr kumimoji="1" lang="ja-JP" altLang="en-US" sz="1600" b="1" dirty="0">
                <a:solidFill>
                  <a:prstClr val="black"/>
                </a:solidFill>
                <a:latin typeface="Meiryo UI"/>
                <a:ea typeface="Meiryo UI"/>
              </a:rPr>
              <a:t>歳以上比率　　　　　：</a:t>
            </a:r>
            <a:r>
              <a:rPr kumimoji="1" lang="en-US" altLang="ja-JP" sz="1600" b="1" dirty="0">
                <a:solidFill>
                  <a:prstClr val="black"/>
                </a:solidFill>
                <a:latin typeface="Meiryo UI"/>
                <a:ea typeface="Meiryo UI"/>
              </a:rPr>
              <a:t>2020</a:t>
            </a:r>
            <a:r>
              <a:rPr kumimoji="1" lang="ja-JP" altLang="en-US" sz="1600" b="1" dirty="0">
                <a:solidFill>
                  <a:prstClr val="black"/>
                </a:solidFill>
                <a:latin typeface="Meiryo UI"/>
                <a:ea typeface="Meiryo UI"/>
              </a:rPr>
              <a:t>年 </a:t>
            </a:r>
            <a:r>
              <a:rPr kumimoji="1" lang="en-US" altLang="ja-JP" sz="1600" b="1" dirty="0">
                <a:solidFill>
                  <a:prstClr val="black"/>
                </a:solidFill>
                <a:latin typeface="Meiryo UI"/>
                <a:ea typeface="Meiryo UI"/>
              </a:rPr>
              <a:t>14.6% </a:t>
            </a:r>
            <a:r>
              <a:rPr kumimoji="1" lang="ja-JP" altLang="en-US" sz="1600" b="1" dirty="0">
                <a:solidFill>
                  <a:prstClr val="black"/>
                </a:solidFill>
                <a:latin typeface="Meiryo UI"/>
                <a:ea typeface="Meiryo UI"/>
              </a:rPr>
              <a:t>→ </a:t>
            </a:r>
            <a:r>
              <a:rPr kumimoji="1" lang="en-US" altLang="ja-JP" sz="1600" b="1" dirty="0">
                <a:solidFill>
                  <a:prstClr val="black"/>
                </a:solidFill>
                <a:latin typeface="Meiryo UI"/>
                <a:ea typeface="Meiryo UI"/>
              </a:rPr>
              <a:t>2040</a:t>
            </a:r>
            <a:r>
              <a:rPr kumimoji="1" lang="ja-JP" altLang="en-US" sz="1600" b="1" dirty="0">
                <a:solidFill>
                  <a:prstClr val="black"/>
                </a:solidFill>
                <a:latin typeface="Meiryo UI"/>
                <a:ea typeface="Meiryo UI"/>
              </a:rPr>
              <a:t>年 </a:t>
            </a:r>
            <a:r>
              <a:rPr kumimoji="1" lang="en-US" altLang="ja-JP" sz="1600" b="1" dirty="0">
                <a:solidFill>
                  <a:prstClr val="black"/>
                </a:solidFill>
                <a:latin typeface="Meiryo UI"/>
                <a:ea typeface="Meiryo UI"/>
              </a:rPr>
              <a:t>18.3%</a:t>
            </a:r>
          </a:p>
          <a:p>
            <a:pPr marL="166158" indent="-422041" algn="just" defTabSz="844083">
              <a:defRPr/>
            </a:pPr>
            <a:r>
              <a:rPr kumimoji="1" lang="ja-JP" altLang="en-US" sz="1600" b="1" dirty="0">
                <a:solidFill>
                  <a:prstClr val="black"/>
                </a:solidFill>
                <a:latin typeface="Meiryo UI"/>
                <a:ea typeface="Meiryo UI"/>
              </a:rPr>
              <a:t>　 </a:t>
            </a:r>
            <a:r>
              <a:rPr kumimoji="1" lang="en-US" altLang="ja-JP" sz="1600" b="1" dirty="0">
                <a:solidFill>
                  <a:prstClr val="black"/>
                </a:solidFill>
                <a:latin typeface="Meiryo UI"/>
                <a:ea typeface="Meiryo UI"/>
              </a:rPr>
              <a:t>85</a:t>
            </a:r>
            <a:r>
              <a:rPr kumimoji="1" lang="ja-JP" altLang="en-US" sz="1600" b="1" dirty="0">
                <a:solidFill>
                  <a:prstClr val="black"/>
                </a:solidFill>
                <a:latin typeface="Meiryo UI"/>
                <a:ea typeface="Meiryo UI"/>
              </a:rPr>
              <a:t>歳以上比率　　　　　：</a:t>
            </a:r>
            <a:r>
              <a:rPr kumimoji="1" lang="en-US" altLang="ja-JP" sz="1600" b="1" dirty="0">
                <a:solidFill>
                  <a:prstClr val="black"/>
                </a:solidFill>
                <a:latin typeface="Meiryo UI"/>
                <a:ea typeface="Meiryo UI"/>
              </a:rPr>
              <a:t>2020</a:t>
            </a:r>
            <a:r>
              <a:rPr kumimoji="1" lang="ja-JP" altLang="en-US" sz="1600" b="1" dirty="0">
                <a:solidFill>
                  <a:prstClr val="black"/>
                </a:solidFill>
                <a:latin typeface="Meiryo UI"/>
                <a:ea typeface="Meiryo UI"/>
              </a:rPr>
              <a:t>年 　</a:t>
            </a:r>
            <a:r>
              <a:rPr kumimoji="1" lang="en-US" altLang="ja-JP" sz="1600" b="1" dirty="0">
                <a:solidFill>
                  <a:prstClr val="black"/>
                </a:solidFill>
                <a:latin typeface="Meiryo UI"/>
                <a:ea typeface="Meiryo UI"/>
              </a:rPr>
              <a:t>4.2% </a:t>
            </a:r>
            <a:r>
              <a:rPr kumimoji="1" lang="ja-JP" altLang="en-US" sz="1600" b="1" dirty="0">
                <a:solidFill>
                  <a:prstClr val="black"/>
                </a:solidFill>
                <a:latin typeface="Meiryo UI"/>
                <a:ea typeface="Meiryo UI"/>
              </a:rPr>
              <a:t>→ </a:t>
            </a:r>
            <a:r>
              <a:rPr kumimoji="1" lang="en-US" altLang="ja-JP" sz="1600" b="1" dirty="0">
                <a:solidFill>
                  <a:prstClr val="black"/>
                </a:solidFill>
                <a:latin typeface="Meiryo UI"/>
                <a:ea typeface="Meiryo UI"/>
              </a:rPr>
              <a:t>2040</a:t>
            </a:r>
            <a:r>
              <a:rPr kumimoji="1" lang="ja-JP" altLang="en-US" sz="1600" b="1" dirty="0">
                <a:solidFill>
                  <a:prstClr val="black"/>
                </a:solidFill>
                <a:latin typeface="Meiryo UI"/>
                <a:ea typeface="Meiryo UI"/>
              </a:rPr>
              <a:t>年　 </a:t>
            </a:r>
            <a:r>
              <a:rPr kumimoji="1" lang="en-US" altLang="ja-JP" sz="1600" b="1" dirty="0">
                <a:solidFill>
                  <a:prstClr val="black"/>
                </a:solidFill>
                <a:latin typeface="Meiryo UI"/>
                <a:ea typeface="Meiryo UI"/>
              </a:rPr>
              <a:t>8.3%</a:t>
            </a:r>
          </a:p>
        </p:txBody>
      </p:sp>
      <p:pic>
        <p:nvPicPr>
          <p:cNvPr id="22" name="図 21">
            <a:extLst>
              <a:ext uri="{FF2B5EF4-FFF2-40B4-BE49-F238E27FC236}">
                <a16:creationId xmlns:a16="http://schemas.microsoft.com/office/drawing/2014/main" id="{772C879B-8E1C-4B68-B819-1D0FF298D07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98443" y="2623829"/>
            <a:ext cx="7826457" cy="3624571"/>
          </a:xfrm>
          <a:prstGeom prst="rect">
            <a:avLst/>
          </a:prstGeom>
          <a:noFill/>
          <a:ln>
            <a:noFill/>
          </a:ln>
        </p:spPr>
      </p:pic>
      <p:sp>
        <p:nvSpPr>
          <p:cNvPr id="23" name="テキスト ボックス 13">
            <a:extLst>
              <a:ext uri="{FF2B5EF4-FFF2-40B4-BE49-F238E27FC236}">
                <a16:creationId xmlns:a16="http://schemas.microsoft.com/office/drawing/2014/main" id="{EFEA8116-6294-475A-BD87-7DC1D0EE85B8}"/>
              </a:ext>
            </a:extLst>
          </p:cNvPr>
          <p:cNvSpPr txBox="1">
            <a:spLocks noChangeArrowheads="1"/>
          </p:cNvSpPr>
          <p:nvPr/>
        </p:nvSpPr>
        <p:spPr bwMode="auto">
          <a:xfrm>
            <a:off x="695994" y="2424927"/>
            <a:ext cx="791845" cy="256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defRPr/>
            </a:pPr>
            <a:r>
              <a:rPr lang="ja-JP" altLang="en-US" sz="900" dirty="0">
                <a:solidFill>
                  <a:srgbClr val="000000"/>
                </a:solidFill>
                <a:latin typeface="Meiryo UI" panose="020B0604030504040204" pitchFamily="50" charset="-128"/>
                <a:ea typeface="Meiryo UI" panose="020B0604030504040204" pitchFamily="50" charset="-128"/>
              </a:rPr>
              <a:t>（人口）</a:t>
            </a:r>
            <a:endParaRPr lang="ja-JP" altLang="en-US" sz="1200" kern="100" dirty="0">
              <a:solidFill>
                <a:prstClr val="black"/>
              </a:solidFill>
              <a:latin typeface="Meiryo UI" panose="020B0604030504040204" pitchFamily="50" charset="-128"/>
              <a:ea typeface="Meiryo UI" panose="020B0604030504040204" pitchFamily="50" charset="-128"/>
            </a:endParaRPr>
          </a:p>
        </p:txBody>
      </p:sp>
      <p:sp>
        <p:nvSpPr>
          <p:cNvPr id="24" name="テキスト ボックス 14">
            <a:extLst>
              <a:ext uri="{FF2B5EF4-FFF2-40B4-BE49-F238E27FC236}">
                <a16:creationId xmlns:a16="http://schemas.microsoft.com/office/drawing/2014/main" id="{2E0E0CF0-AB36-4D9D-AF3D-5506627AE4CB}"/>
              </a:ext>
            </a:extLst>
          </p:cNvPr>
          <p:cNvSpPr txBox="1">
            <a:spLocks/>
          </p:cNvSpPr>
          <p:nvPr/>
        </p:nvSpPr>
        <p:spPr>
          <a:xfrm>
            <a:off x="8162847" y="2417489"/>
            <a:ext cx="882015" cy="230832"/>
          </a:xfrm>
          <a:prstGeom prst="rect">
            <a:avLst/>
          </a:prstGeom>
          <a:noFill/>
        </p:spPr>
        <p:txBody>
          <a:bodyPr wrap="square" rtlCol="0">
            <a:spAutoFit/>
          </a:bodyPr>
          <a:lstStyle/>
          <a:p>
            <a:pPr algn="just">
              <a:defRPr/>
            </a:pPr>
            <a:r>
              <a:rPr lang="ja-JP" altLang="en-US" sz="900" dirty="0">
                <a:solidFill>
                  <a:srgbClr val="000000"/>
                </a:solidFill>
                <a:latin typeface="Meiryo UI" panose="020B0604030504040204" pitchFamily="50" charset="-128"/>
                <a:ea typeface="Meiryo UI" panose="020B0604030504040204" pitchFamily="50" charset="-128"/>
              </a:rPr>
              <a:t>（高齢化率）</a:t>
            </a:r>
            <a:endParaRPr lang="ja-JP" altLang="en-US" sz="1200" kern="100" dirty="0">
              <a:solidFill>
                <a:prstClr val="black"/>
              </a:solidFill>
              <a:latin typeface="Meiryo UI" panose="020B0604030504040204" pitchFamily="50" charset="-128"/>
              <a:ea typeface="Meiryo UI" panose="020B0604030504040204" pitchFamily="50" charset="-128"/>
            </a:endParaRPr>
          </a:p>
        </p:txBody>
      </p:sp>
      <p:grpSp>
        <p:nvGrpSpPr>
          <p:cNvPr id="5" name="グループ化 4">
            <a:extLst>
              <a:ext uri="{FF2B5EF4-FFF2-40B4-BE49-F238E27FC236}">
                <a16:creationId xmlns:a16="http://schemas.microsoft.com/office/drawing/2014/main" id="{53D67F0A-51CE-49ED-BA00-6CDF7F817FD2}"/>
              </a:ext>
            </a:extLst>
          </p:cNvPr>
          <p:cNvGrpSpPr/>
          <p:nvPr/>
        </p:nvGrpSpPr>
        <p:grpSpPr>
          <a:xfrm>
            <a:off x="3620449" y="2461232"/>
            <a:ext cx="2414270" cy="384810"/>
            <a:chOff x="1544229" y="2344742"/>
            <a:chExt cx="2414270" cy="384810"/>
          </a:xfrm>
        </p:grpSpPr>
        <p:sp>
          <p:nvSpPr>
            <p:cNvPr id="25" name="右矢印 2">
              <a:extLst>
                <a:ext uri="{FF2B5EF4-FFF2-40B4-BE49-F238E27FC236}">
                  <a16:creationId xmlns:a16="http://schemas.microsoft.com/office/drawing/2014/main" id="{898627F5-E3C9-4049-9C9A-B25D7752DBEF}"/>
                </a:ext>
              </a:extLst>
            </p:cNvPr>
            <p:cNvSpPr>
              <a:spLocks noChangeArrowheads="1"/>
            </p:cNvSpPr>
            <p:nvPr/>
          </p:nvSpPr>
          <p:spPr bwMode="auto">
            <a:xfrm flipH="1">
              <a:off x="1544229" y="2344742"/>
              <a:ext cx="2414270" cy="384810"/>
            </a:xfrm>
            <a:prstGeom prst="rightArrow">
              <a:avLst>
                <a:gd name="adj1" fmla="val 63444"/>
                <a:gd name="adj2" fmla="val 53146"/>
              </a:avLst>
            </a:prstGeom>
            <a:solidFill>
              <a:srgbClr val="4F81BD"/>
            </a:solidFill>
            <a:ln w="25400" algn="ctr">
              <a:solidFill>
                <a:srgbClr val="385D8A"/>
              </a:solidFill>
              <a:miter lim="800000"/>
              <a:headEnd/>
              <a:tailEnd/>
            </a:ln>
          </p:spPr>
          <p:txBody>
            <a:bodyPr rot="0" vert="horz" wrap="square" lIns="91440" tIns="45720" rIns="91440" bIns="45720" anchor="ctr" anchorCtr="0" upright="1">
              <a:noAutofit/>
            </a:bodyPr>
            <a:lstStyle/>
            <a:p>
              <a:pPr algn="just">
                <a:defRPr/>
              </a:pPr>
              <a:r>
                <a:rPr lang="en-US" sz="1200" kern="100" dirty="0">
                  <a:solidFill>
                    <a:prstClr val="black"/>
                  </a:solidFill>
                  <a:latin typeface="Times New Roman" panose="02020603050405020304" pitchFamily="18" charset="0"/>
                  <a:ea typeface="ＭＳ 明朝" panose="02020609040205080304" pitchFamily="17" charset="-128"/>
                </a:rPr>
                <a:t> </a:t>
              </a:r>
              <a:endParaRPr lang="ja-JP" altLang="en-US" sz="1200" kern="100">
                <a:solidFill>
                  <a:prstClr val="black"/>
                </a:solidFill>
                <a:latin typeface="Times New Roman" panose="02020603050405020304" pitchFamily="18" charset="0"/>
                <a:ea typeface="ＭＳ 明朝" panose="02020609040205080304" pitchFamily="17" charset="-128"/>
              </a:endParaRPr>
            </a:p>
          </p:txBody>
        </p:sp>
        <p:sp>
          <p:nvSpPr>
            <p:cNvPr id="26" name="テキスト ボックス 3155">
              <a:extLst>
                <a:ext uri="{FF2B5EF4-FFF2-40B4-BE49-F238E27FC236}">
                  <a16:creationId xmlns:a16="http://schemas.microsoft.com/office/drawing/2014/main" id="{797F19FE-2278-496B-8C64-82D01D7BDCA6}"/>
                </a:ext>
              </a:extLst>
            </p:cNvPr>
            <p:cNvSpPr txBox="1"/>
            <p:nvPr/>
          </p:nvSpPr>
          <p:spPr>
            <a:xfrm>
              <a:off x="2098221" y="2411594"/>
              <a:ext cx="1710418" cy="29718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defRPr/>
              </a:pPr>
              <a:r>
                <a:rPr lang="ja-JP" altLang="en-US" sz="1200" kern="100" dirty="0">
                  <a:solidFill>
                    <a:srgbClr val="FFFFFF"/>
                  </a:solidFill>
                  <a:latin typeface="Century" panose="02040604050505020304" pitchFamily="18" charset="0"/>
                  <a:ea typeface="UD デジタル 教科書体 NK-R" panose="02020400000000000000" pitchFamily="18" charset="-128"/>
                  <a:cs typeface="Times New Roman" panose="02020603050405020304" pitchFamily="18" charset="0"/>
                </a:rPr>
                <a:t>国勢調査（実績値）</a:t>
              </a:r>
              <a:endParaRPr lang="ja-JP" altLang="en-US" sz="12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p:txBody>
        </p:sp>
      </p:grpSp>
      <p:grpSp>
        <p:nvGrpSpPr>
          <p:cNvPr id="4" name="グループ化 3">
            <a:extLst>
              <a:ext uri="{FF2B5EF4-FFF2-40B4-BE49-F238E27FC236}">
                <a16:creationId xmlns:a16="http://schemas.microsoft.com/office/drawing/2014/main" id="{23786B44-50F5-4A99-A4CB-AEA3C6364D1E}"/>
              </a:ext>
            </a:extLst>
          </p:cNvPr>
          <p:cNvGrpSpPr/>
          <p:nvPr/>
        </p:nvGrpSpPr>
        <p:grpSpPr>
          <a:xfrm>
            <a:off x="6231056" y="2443856"/>
            <a:ext cx="2222036" cy="414020"/>
            <a:chOff x="4684949" y="2378261"/>
            <a:chExt cx="2222036" cy="414020"/>
          </a:xfrm>
        </p:grpSpPr>
        <p:sp>
          <p:nvSpPr>
            <p:cNvPr id="28" name="右矢印 6">
              <a:extLst>
                <a:ext uri="{FF2B5EF4-FFF2-40B4-BE49-F238E27FC236}">
                  <a16:creationId xmlns:a16="http://schemas.microsoft.com/office/drawing/2014/main" id="{D6CAEC65-CE2B-4977-A9D1-C16CB1270324}"/>
                </a:ext>
              </a:extLst>
            </p:cNvPr>
            <p:cNvSpPr>
              <a:spLocks noChangeArrowheads="1"/>
            </p:cNvSpPr>
            <p:nvPr/>
          </p:nvSpPr>
          <p:spPr bwMode="auto">
            <a:xfrm>
              <a:off x="4684949" y="2378261"/>
              <a:ext cx="2017929" cy="414020"/>
            </a:xfrm>
            <a:prstGeom prst="rightArrow">
              <a:avLst>
                <a:gd name="adj1" fmla="val 60556"/>
                <a:gd name="adj2" fmla="val 47649"/>
              </a:avLst>
            </a:prstGeom>
            <a:pattFill prst="pct90">
              <a:fgClr>
                <a:srgbClr val="4F81BD"/>
              </a:fgClr>
              <a:bgClr>
                <a:srgbClr val="FFFFFF"/>
              </a:bgClr>
            </a:pattFill>
            <a:ln w="25400" algn="ctr">
              <a:solidFill>
                <a:srgbClr val="385D8A"/>
              </a:solidFill>
              <a:prstDash val="sysDash"/>
              <a:miter lim="800000"/>
              <a:headEnd/>
              <a:tailEnd/>
            </a:ln>
          </p:spPr>
          <p:txBody>
            <a:bodyPr rot="0" vert="horz" wrap="square" lIns="91440" tIns="45720" rIns="91440" bIns="45720" anchor="ctr" anchorCtr="0" upright="1">
              <a:noAutofit/>
            </a:bodyPr>
            <a:lstStyle/>
            <a:p>
              <a:pPr algn="ctr">
                <a:defRPr/>
              </a:pPr>
              <a:r>
                <a:rPr lang="en-US" sz="1200" kern="100" dirty="0">
                  <a:solidFill>
                    <a:prstClr val="black"/>
                  </a:solidFill>
                  <a:latin typeface="Times New Roman" panose="02020603050405020304" pitchFamily="18" charset="0"/>
                  <a:ea typeface="ＭＳ 明朝" panose="02020609040205080304" pitchFamily="17" charset="-128"/>
                </a:rPr>
                <a:t> </a:t>
              </a:r>
              <a:endParaRPr lang="ja-JP" altLang="en-US" sz="1200" kern="100">
                <a:solidFill>
                  <a:prstClr val="black"/>
                </a:solidFill>
                <a:latin typeface="Times New Roman" panose="02020603050405020304" pitchFamily="18" charset="0"/>
                <a:ea typeface="ＭＳ 明朝" panose="02020609040205080304" pitchFamily="17" charset="-128"/>
              </a:endParaRPr>
            </a:p>
          </p:txBody>
        </p:sp>
        <p:sp>
          <p:nvSpPr>
            <p:cNvPr id="27" name="テキスト ボックス 3157">
              <a:extLst>
                <a:ext uri="{FF2B5EF4-FFF2-40B4-BE49-F238E27FC236}">
                  <a16:creationId xmlns:a16="http://schemas.microsoft.com/office/drawing/2014/main" id="{62F44285-319D-4477-AD6A-7F7434E8191F}"/>
                </a:ext>
              </a:extLst>
            </p:cNvPr>
            <p:cNvSpPr txBox="1"/>
            <p:nvPr/>
          </p:nvSpPr>
          <p:spPr>
            <a:xfrm>
              <a:off x="4742099" y="2469781"/>
              <a:ext cx="2164886" cy="30462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defRPr/>
              </a:pPr>
              <a:r>
                <a:rPr lang="ja-JP" altLang="en-US" sz="1200" kern="100" dirty="0">
                  <a:solidFill>
                    <a:srgbClr val="FFFFFF"/>
                  </a:solidFill>
                  <a:latin typeface="Century" panose="02040604050505020304" pitchFamily="18" charset="0"/>
                  <a:ea typeface="UD デジタル 教科書体 NK-R" panose="02020400000000000000" pitchFamily="18" charset="-128"/>
                  <a:cs typeface="Times New Roman" panose="02020603050405020304" pitchFamily="18" charset="0"/>
                </a:rPr>
                <a:t>将来人口推計（推計値）</a:t>
              </a:r>
              <a:endParaRPr lang="ja-JP" altLang="en-US" sz="12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3" name="正方形/長方形 2">
            <a:extLst>
              <a:ext uri="{FF2B5EF4-FFF2-40B4-BE49-F238E27FC236}">
                <a16:creationId xmlns:a16="http://schemas.microsoft.com/office/drawing/2014/main" id="{7E8F0448-2B52-A080-838E-E08D881CB99B}"/>
              </a:ext>
            </a:extLst>
          </p:cNvPr>
          <p:cNvSpPr/>
          <p:nvPr/>
        </p:nvSpPr>
        <p:spPr>
          <a:xfrm>
            <a:off x="0" y="0"/>
            <a:ext cx="9720263" cy="573206"/>
          </a:xfrm>
          <a:prstGeom prst="rect">
            <a:avLst/>
          </a:prstGeom>
          <a:solidFill>
            <a:schemeClr val="accent1">
              <a:lumMod val="60000"/>
              <a:lumOff val="40000"/>
            </a:schemeClr>
          </a:solidFill>
          <a:ln>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b="1" dirty="0">
                <a:latin typeface="Meiryo UI" panose="020B0604030504040204" pitchFamily="50" charset="-128"/>
                <a:ea typeface="Meiryo UI" panose="020B0604030504040204" pitchFamily="50" charset="-128"/>
              </a:rPr>
              <a:t>大阪府の人口構成の推移</a:t>
            </a:r>
          </a:p>
        </p:txBody>
      </p:sp>
      <p:sp>
        <p:nvSpPr>
          <p:cNvPr id="6" name="スライド番号プレースホルダー 1">
            <a:extLst>
              <a:ext uri="{FF2B5EF4-FFF2-40B4-BE49-F238E27FC236}">
                <a16:creationId xmlns:a16="http://schemas.microsoft.com/office/drawing/2014/main" id="{0FCB20FE-506F-026E-76A7-A0B227B328DF}"/>
              </a:ext>
            </a:extLst>
          </p:cNvPr>
          <p:cNvSpPr>
            <a:spLocks noGrp="1"/>
          </p:cNvSpPr>
          <p:nvPr>
            <p:ph type="sldNum" sz="quarter" idx="12"/>
          </p:nvPr>
        </p:nvSpPr>
        <p:spPr>
          <a:xfrm>
            <a:off x="7374731" y="6492876"/>
            <a:ext cx="2057400" cy="365125"/>
          </a:xfrm>
        </p:spPr>
        <p:txBody>
          <a:bodyPr/>
          <a:lstStyle/>
          <a:p>
            <a:fld id="{95D2A900-6487-4CD6-86C6-6380F32AA30B}" type="slidenum">
              <a:rPr kumimoji="1" lang="ja-JP" altLang="en-US" smtClean="0"/>
              <a:t>2</a:t>
            </a:fld>
            <a:endParaRPr kumimoji="1" lang="ja-JP" altLang="en-US"/>
          </a:p>
        </p:txBody>
      </p:sp>
    </p:spTree>
    <p:extLst>
      <p:ext uri="{BB962C8B-B14F-4D97-AF65-F5344CB8AC3E}">
        <p14:creationId xmlns:p14="http://schemas.microsoft.com/office/powerpoint/2010/main" val="3409960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FFF94E7E-1DD1-44BC-8BDE-C3F06AC3BEF3}"/>
              </a:ext>
            </a:extLst>
          </p:cNvPr>
          <p:cNvSpPr/>
          <p:nvPr/>
        </p:nvSpPr>
        <p:spPr>
          <a:xfrm>
            <a:off x="758940" y="677637"/>
            <a:ext cx="8207282" cy="1199756"/>
          </a:xfrm>
          <a:prstGeom prst="rect">
            <a:avLst/>
          </a:prstGeom>
          <a:solidFill>
            <a:schemeClr val="bg1"/>
          </a:solidFill>
          <a:ln w="19050">
            <a:solidFill>
              <a:schemeClr val="tx1"/>
            </a:solidFill>
            <a:prstDash val="sysDash"/>
          </a:ln>
        </p:spPr>
        <p:style>
          <a:lnRef idx="2">
            <a:schemeClr val="accent6"/>
          </a:lnRef>
          <a:fillRef idx="1">
            <a:schemeClr val="lt1"/>
          </a:fillRef>
          <a:effectRef idx="0">
            <a:schemeClr val="accent6"/>
          </a:effectRef>
          <a:fontRef idx="minor">
            <a:schemeClr val="dk1"/>
          </a:fontRef>
        </p:style>
        <p:txBody>
          <a:bodyPr rtlCol="0" anchor="ctr" anchorCtr="0"/>
          <a:lstStyle/>
          <a:p>
            <a:pPr>
              <a:defRPr/>
            </a:pPr>
            <a:r>
              <a:rPr lang="ja-JP" altLang="en-US" sz="1477" dirty="0">
                <a:solidFill>
                  <a:prstClr val="black"/>
                </a:solidFill>
                <a:latin typeface="Meiryo UI" pitchFamily="50" charset="-128"/>
                <a:ea typeface="Meiryo UI" pitchFamily="50" charset="-128"/>
                <a:cs typeface="Meiryo UI" pitchFamily="50" charset="-128"/>
              </a:rPr>
              <a:t>○高齢者世帯と高齢者世帯における単独世帯（高齢者単独世帯）数は、</a:t>
            </a:r>
            <a:r>
              <a:rPr lang="en-US" altLang="ja-JP" sz="1477" b="1" u="sng" dirty="0">
                <a:solidFill>
                  <a:prstClr val="black"/>
                </a:solidFill>
                <a:latin typeface="Meiryo UI" pitchFamily="50" charset="-128"/>
                <a:ea typeface="Meiryo UI" pitchFamily="50" charset="-128"/>
                <a:cs typeface="Meiryo UI" pitchFamily="50" charset="-128"/>
              </a:rPr>
              <a:t>2020</a:t>
            </a:r>
            <a:r>
              <a:rPr lang="ja-JP" altLang="en-US" sz="1477" b="1" u="sng" dirty="0">
                <a:solidFill>
                  <a:prstClr val="black"/>
                </a:solidFill>
                <a:latin typeface="Meiryo UI" pitchFamily="50" charset="-128"/>
                <a:ea typeface="Meiryo UI" pitchFamily="50" charset="-128"/>
                <a:cs typeface="Meiryo UI" pitchFamily="50" charset="-128"/>
              </a:rPr>
              <a:t>年以降も緩やかに増加</a:t>
            </a:r>
            <a:endParaRPr lang="en-US" altLang="ja-JP" sz="1477" b="1" u="sng" dirty="0">
              <a:solidFill>
                <a:prstClr val="black"/>
              </a:solidFill>
              <a:latin typeface="Meiryo UI" pitchFamily="50" charset="-128"/>
              <a:ea typeface="Meiryo UI" pitchFamily="50" charset="-128"/>
              <a:cs typeface="Meiryo UI" pitchFamily="50" charset="-128"/>
            </a:endParaRPr>
          </a:p>
          <a:p>
            <a:pPr>
              <a:defRPr/>
            </a:pPr>
            <a:r>
              <a:rPr lang="en-US" altLang="ja-JP" sz="1477" dirty="0">
                <a:solidFill>
                  <a:prstClr val="black"/>
                </a:solidFill>
                <a:latin typeface="Meiryo UI" pitchFamily="50" charset="-128"/>
                <a:ea typeface="Meiryo UI" pitchFamily="50" charset="-128"/>
                <a:cs typeface="Meiryo UI" pitchFamily="50" charset="-128"/>
              </a:rPr>
              <a:t>   </a:t>
            </a:r>
            <a:r>
              <a:rPr lang="ja-JP" altLang="en-US" sz="1477" dirty="0">
                <a:solidFill>
                  <a:prstClr val="black"/>
                </a:solidFill>
                <a:latin typeface="Meiryo UI" pitchFamily="50" charset="-128"/>
                <a:ea typeface="Meiryo UI" pitchFamily="50" charset="-128"/>
                <a:cs typeface="Meiryo UI" pitchFamily="50" charset="-128"/>
              </a:rPr>
              <a:t>する見込み。</a:t>
            </a:r>
            <a:endParaRPr lang="en-US" altLang="ja-JP" sz="1477" dirty="0">
              <a:solidFill>
                <a:prstClr val="black"/>
              </a:solidFill>
              <a:latin typeface="Meiryo UI" pitchFamily="50" charset="-128"/>
              <a:ea typeface="Meiryo UI" pitchFamily="50" charset="-128"/>
              <a:cs typeface="Meiryo UI" pitchFamily="50" charset="-128"/>
            </a:endParaRPr>
          </a:p>
          <a:p>
            <a:pPr>
              <a:defRPr/>
            </a:pPr>
            <a:endParaRPr lang="en-US" altLang="ja-JP" sz="400" dirty="0">
              <a:solidFill>
                <a:prstClr val="black"/>
              </a:solidFill>
              <a:latin typeface="Meiryo UI" pitchFamily="50" charset="-128"/>
              <a:ea typeface="Meiryo UI" pitchFamily="50" charset="-128"/>
              <a:cs typeface="Meiryo UI" pitchFamily="50" charset="-128"/>
            </a:endParaRPr>
          </a:p>
          <a:p>
            <a:pPr>
              <a:defRPr/>
            </a:pPr>
            <a:r>
              <a:rPr lang="ja-JP" altLang="en-US" sz="1477" dirty="0">
                <a:solidFill>
                  <a:prstClr val="black"/>
                </a:solidFill>
                <a:latin typeface="Meiryo UI" pitchFamily="50" charset="-128"/>
                <a:ea typeface="Meiryo UI" pitchFamily="50" charset="-128"/>
                <a:cs typeface="Meiryo UI" pitchFamily="50" charset="-128"/>
              </a:rPr>
              <a:t>○高齢者世帯における</a:t>
            </a:r>
            <a:r>
              <a:rPr lang="ja-JP" altLang="en-US" sz="1477" b="1" u="sng" dirty="0">
                <a:solidFill>
                  <a:prstClr val="black"/>
                </a:solidFill>
                <a:latin typeface="Meiryo UI" pitchFamily="50" charset="-128"/>
                <a:ea typeface="Meiryo UI" pitchFamily="50" charset="-128"/>
                <a:cs typeface="Meiryo UI" pitchFamily="50" charset="-128"/>
              </a:rPr>
              <a:t>高齢者単独世帯の割合は</a:t>
            </a:r>
            <a:r>
              <a:rPr lang="en-US" altLang="ja-JP" sz="1477" b="1" u="sng" dirty="0">
                <a:solidFill>
                  <a:prstClr val="black"/>
                </a:solidFill>
                <a:latin typeface="Meiryo UI" pitchFamily="50" charset="-128"/>
                <a:ea typeface="Meiryo UI" pitchFamily="50" charset="-128"/>
                <a:cs typeface="Meiryo UI" pitchFamily="50" charset="-128"/>
              </a:rPr>
              <a:t>2020</a:t>
            </a:r>
            <a:r>
              <a:rPr lang="ja-JP" altLang="en-US" sz="1477" b="1" u="sng" dirty="0">
                <a:solidFill>
                  <a:prstClr val="black"/>
                </a:solidFill>
                <a:latin typeface="Meiryo UI" pitchFamily="50" charset="-128"/>
                <a:ea typeface="Meiryo UI" pitchFamily="50" charset="-128"/>
                <a:cs typeface="Meiryo UI" pitchFamily="50" charset="-128"/>
              </a:rPr>
              <a:t>年で</a:t>
            </a:r>
            <a:r>
              <a:rPr lang="en-US" altLang="ja-JP" sz="1477" b="1" u="sng" dirty="0">
                <a:solidFill>
                  <a:prstClr val="black"/>
                </a:solidFill>
                <a:latin typeface="Meiryo UI" pitchFamily="50" charset="-128"/>
                <a:ea typeface="Meiryo UI" pitchFamily="50" charset="-128"/>
                <a:cs typeface="Meiryo UI" pitchFamily="50" charset="-128"/>
              </a:rPr>
              <a:t>39.3%</a:t>
            </a:r>
            <a:r>
              <a:rPr lang="ja-JP" altLang="en-US" sz="1477" b="1" u="sng" dirty="0">
                <a:solidFill>
                  <a:prstClr val="black"/>
                </a:solidFill>
                <a:latin typeface="Meiryo UI" pitchFamily="50" charset="-128"/>
                <a:ea typeface="Meiryo UI" pitchFamily="50" charset="-128"/>
                <a:cs typeface="Meiryo UI" pitchFamily="50" charset="-128"/>
              </a:rPr>
              <a:t>と、全国の</a:t>
            </a:r>
            <a:r>
              <a:rPr lang="en-US" altLang="ja-JP" sz="1477" b="1" u="sng" dirty="0">
                <a:solidFill>
                  <a:prstClr val="black"/>
                </a:solidFill>
                <a:latin typeface="Meiryo UI" pitchFamily="50" charset="-128"/>
                <a:ea typeface="Meiryo UI" pitchFamily="50" charset="-128"/>
                <a:cs typeface="Meiryo UI" pitchFamily="50" charset="-128"/>
              </a:rPr>
              <a:t>33.1%</a:t>
            </a:r>
            <a:r>
              <a:rPr lang="ja-JP" altLang="en-US" sz="1477" b="1" u="sng" dirty="0">
                <a:solidFill>
                  <a:prstClr val="black"/>
                </a:solidFill>
                <a:latin typeface="Meiryo UI" pitchFamily="50" charset="-128"/>
                <a:ea typeface="Meiryo UI" pitchFamily="50" charset="-128"/>
                <a:cs typeface="Meiryo UI" pitchFamily="50" charset="-128"/>
              </a:rPr>
              <a:t>と比べ高く</a:t>
            </a:r>
            <a:r>
              <a:rPr lang="ja-JP" altLang="en-US" sz="1477" dirty="0">
                <a:solidFill>
                  <a:prstClr val="black"/>
                </a:solidFill>
                <a:latin typeface="Meiryo UI" pitchFamily="50" charset="-128"/>
                <a:ea typeface="Meiryo UI" pitchFamily="50" charset="-128"/>
                <a:cs typeface="Meiryo UI" pitchFamily="50" charset="-128"/>
              </a:rPr>
              <a:t>なって</a:t>
            </a:r>
            <a:endParaRPr lang="en-US" altLang="ja-JP" sz="1477" dirty="0">
              <a:solidFill>
                <a:prstClr val="black"/>
              </a:solidFill>
              <a:latin typeface="Meiryo UI" pitchFamily="50" charset="-128"/>
              <a:ea typeface="Meiryo UI" pitchFamily="50" charset="-128"/>
              <a:cs typeface="Meiryo UI" pitchFamily="50" charset="-128"/>
            </a:endParaRPr>
          </a:p>
          <a:p>
            <a:pPr lvl="0">
              <a:defRPr/>
            </a:pPr>
            <a:r>
              <a:rPr lang="ja-JP" altLang="en-US" sz="1477" dirty="0">
                <a:solidFill>
                  <a:prstClr val="black"/>
                </a:solidFill>
                <a:latin typeface="Meiryo UI" pitchFamily="50" charset="-128"/>
                <a:ea typeface="Meiryo UI" pitchFamily="50" charset="-128"/>
                <a:cs typeface="Meiryo UI" pitchFamily="50" charset="-128"/>
              </a:rPr>
              <a:t>　 いるとともに、</a:t>
            </a:r>
            <a:r>
              <a:rPr lang="ja-JP" altLang="en-US" sz="1477" b="1" u="sng" dirty="0">
                <a:solidFill>
                  <a:prstClr val="black"/>
                </a:solidFill>
                <a:latin typeface="Meiryo UI" pitchFamily="50" charset="-128"/>
                <a:ea typeface="Meiryo UI" pitchFamily="50" charset="-128"/>
                <a:cs typeface="Meiryo UI" pitchFamily="50" charset="-128"/>
              </a:rPr>
              <a:t>今後も増加し続け、</a:t>
            </a:r>
            <a:r>
              <a:rPr lang="en-US" altLang="ja-JP" sz="1477" b="1" u="sng" dirty="0">
                <a:solidFill>
                  <a:prstClr val="black"/>
                </a:solidFill>
                <a:latin typeface="Meiryo UI" pitchFamily="50" charset="-128"/>
                <a:ea typeface="Meiryo UI" pitchFamily="50" charset="-128"/>
                <a:cs typeface="Meiryo UI" pitchFamily="50" charset="-128"/>
              </a:rPr>
              <a:t>2040</a:t>
            </a:r>
            <a:r>
              <a:rPr lang="ja-JP" altLang="en-US" sz="1477" b="1" u="sng" dirty="0">
                <a:solidFill>
                  <a:prstClr val="black"/>
                </a:solidFill>
                <a:latin typeface="Meiryo UI" pitchFamily="50" charset="-128"/>
                <a:ea typeface="Meiryo UI" pitchFamily="50" charset="-128"/>
                <a:cs typeface="Meiryo UI" pitchFamily="50" charset="-128"/>
              </a:rPr>
              <a:t>年には</a:t>
            </a:r>
            <a:r>
              <a:rPr lang="en-US" altLang="ja-JP" sz="1477" b="1" u="sng" dirty="0">
                <a:solidFill>
                  <a:prstClr val="black"/>
                </a:solidFill>
                <a:latin typeface="Meiryo UI" pitchFamily="50" charset="-128"/>
                <a:ea typeface="Meiryo UI" pitchFamily="50" charset="-128"/>
                <a:cs typeface="Meiryo UI" pitchFamily="50" charset="-128"/>
              </a:rPr>
              <a:t>45.4%</a:t>
            </a:r>
            <a:r>
              <a:rPr lang="ja-JP" altLang="en-US" sz="1477" dirty="0">
                <a:solidFill>
                  <a:prstClr val="black"/>
                </a:solidFill>
                <a:latin typeface="Meiryo UI" pitchFamily="50" charset="-128"/>
                <a:ea typeface="Meiryo UI" pitchFamily="50" charset="-128"/>
                <a:cs typeface="Meiryo UI" pitchFamily="50" charset="-128"/>
              </a:rPr>
              <a:t>となる見込み</a:t>
            </a:r>
            <a:r>
              <a:rPr lang="ja-JP" altLang="en-US" sz="1200" dirty="0">
                <a:solidFill>
                  <a:prstClr val="black"/>
                </a:solidFill>
                <a:latin typeface="Meiryo UI" pitchFamily="50" charset="-128"/>
                <a:ea typeface="Meiryo UI" pitchFamily="50" charset="-128"/>
                <a:cs typeface="Meiryo UI" pitchFamily="50" charset="-128"/>
              </a:rPr>
              <a:t>（</a:t>
            </a:r>
            <a:r>
              <a:rPr lang="ja-JP" altLang="en-US" sz="1200" b="1" u="sng" dirty="0">
                <a:solidFill>
                  <a:prstClr val="black"/>
                </a:solidFill>
                <a:latin typeface="Meiryo UI" pitchFamily="50" charset="-128"/>
                <a:ea typeface="Meiryo UI" pitchFamily="50" charset="-128"/>
                <a:cs typeface="Meiryo UI" pitchFamily="50" charset="-128"/>
              </a:rPr>
              <a:t>全国では</a:t>
            </a:r>
            <a:r>
              <a:rPr lang="en-US" altLang="ja-JP" sz="1200" b="1" u="sng" dirty="0">
                <a:solidFill>
                  <a:prstClr val="black"/>
                </a:solidFill>
                <a:latin typeface="Meiryo UI" pitchFamily="50" charset="-128"/>
                <a:ea typeface="Meiryo UI" pitchFamily="50" charset="-128"/>
                <a:cs typeface="Meiryo UI" pitchFamily="50" charset="-128"/>
              </a:rPr>
              <a:t>40.4</a:t>
            </a:r>
            <a:r>
              <a:rPr lang="ja-JP" altLang="en-US" sz="1200" b="1" u="sng" dirty="0">
                <a:solidFill>
                  <a:prstClr val="black"/>
                </a:solidFill>
                <a:latin typeface="Meiryo UI" pitchFamily="50" charset="-128"/>
                <a:ea typeface="Meiryo UI" pitchFamily="50" charset="-128"/>
                <a:cs typeface="Meiryo UI" pitchFamily="50" charset="-128"/>
              </a:rPr>
              <a:t>％</a:t>
            </a:r>
            <a:r>
              <a:rPr lang="ja-JP" altLang="en-US" sz="1200" dirty="0">
                <a:solidFill>
                  <a:prstClr val="black"/>
                </a:solidFill>
                <a:latin typeface="Meiryo UI" pitchFamily="50" charset="-128"/>
                <a:ea typeface="Meiryo UI" pitchFamily="50" charset="-128"/>
                <a:cs typeface="Meiryo UI" pitchFamily="50" charset="-128"/>
              </a:rPr>
              <a:t>）</a:t>
            </a:r>
            <a:r>
              <a:rPr lang="ja-JP" altLang="en-US" sz="1477" dirty="0">
                <a:solidFill>
                  <a:prstClr val="black"/>
                </a:solidFill>
                <a:latin typeface="Meiryo UI" pitchFamily="50" charset="-128"/>
                <a:ea typeface="Meiryo UI" pitchFamily="50" charset="-128"/>
                <a:cs typeface="Meiryo UI" pitchFamily="50" charset="-128"/>
              </a:rPr>
              <a:t>。</a:t>
            </a:r>
            <a:endParaRPr lang="en-US" altLang="ja-JP" sz="1477" dirty="0">
              <a:solidFill>
                <a:prstClr val="black"/>
              </a:solidFill>
              <a:latin typeface="Meiryo UI" pitchFamily="50" charset="-128"/>
              <a:ea typeface="Meiryo UI" pitchFamily="50" charset="-128"/>
              <a:cs typeface="Meiryo UI" pitchFamily="50" charset="-128"/>
            </a:endParaRPr>
          </a:p>
        </p:txBody>
      </p:sp>
      <p:sp>
        <p:nvSpPr>
          <p:cNvPr id="7" name="Text Box 3">
            <a:extLst>
              <a:ext uri="{FF2B5EF4-FFF2-40B4-BE49-F238E27FC236}">
                <a16:creationId xmlns:a16="http://schemas.microsoft.com/office/drawing/2014/main" id="{4AB1A007-5434-4AEE-ACC5-51F4DFE9A326}"/>
              </a:ext>
            </a:extLst>
          </p:cNvPr>
          <p:cNvSpPr txBox="1">
            <a:spLocks noChangeArrowheads="1"/>
          </p:cNvSpPr>
          <p:nvPr/>
        </p:nvSpPr>
        <p:spPr bwMode="auto">
          <a:xfrm>
            <a:off x="572224" y="2056648"/>
            <a:ext cx="4999719" cy="2154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mpd="dbl" algn="ctr">
                <a:solidFill>
                  <a:srgbClr val="7030A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68580" tIns="8206" rIns="68580" bIns="8206" numCol="1" anchor="t" anchorCtr="0" compatLnSpc="1">
            <a:prstTxWarp prst="textNoShape">
              <a:avLst/>
            </a:prstTxWarp>
            <a:spAutoFit/>
          </a:bodyPr>
          <a:lstStyle/>
          <a:p>
            <a:pPr marL="246191" indent="-246191">
              <a:defRPr/>
            </a:pPr>
            <a:r>
              <a:rPr lang="ja-JP" altLang="en-US" sz="1292" dirty="0">
                <a:solidFill>
                  <a:prstClr val="black"/>
                </a:solidFill>
                <a:latin typeface="Meiryo UI"/>
                <a:ea typeface="Meiryo UI"/>
                <a:cs typeface="Meiryo UI" panose="020B0604030504040204" pitchFamily="50" charset="-128"/>
              </a:rPr>
              <a:t>◇高齢者（世帯主</a:t>
            </a:r>
            <a:r>
              <a:rPr lang="en-US" altLang="ja-JP" sz="1292" dirty="0">
                <a:solidFill>
                  <a:prstClr val="black"/>
                </a:solidFill>
                <a:latin typeface="Meiryo UI"/>
                <a:ea typeface="Meiryo UI"/>
                <a:cs typeface="Meiryo UI" panose="020B0604030504040204" pitchFamily="50" charset="-128"/>
              </a:rPr>
              <a:t>65</a:t>
            </a:r>
            <a:r>
              <a:rPr lang="ja-JP" altLang="en-US" sz="1292" dirty="0">
                <a:solidFill>
                  <a:prstClr val="black"/>
                </a:solidFill>
                <a:latin typeface="Meiryo UI"/>
                <a:ea typeface="Meiryo UI"/>
                <a:cs typeface="Meiryo UI" panose="020B0604030504040204" pitchFamily="50" charset="-128"/>
              </a:rPr>
              <a:t>歳以上）世帯数と単独世帯数・単独世帯割合</a:t>
            </a:r>
          </a:p>
        </p:txBody>
      </p:sp>
      <p:sp>
        <p:nvSpPr>
          <p:cNvPr id="10" name="Text Box 60"/>
          <p:cNvSpPr txBox="1">
            <a:spLocks noChangeArrowheads="1"/>
          </p:cNvSpPr>
          <p:nvPr/>
        </p:nvSpPr>
        <p:spPr bwMode="auto">
          <a:xfrm>
            <a:off x="652074" y="6211444"/>
            <a:ext cx="8543837" cy="257585"/>
          </a:xfrm>
          <a:prstGeom prst="rect">
            <a:avLst/>
          </a:prstGeom>
          <a:noFill/>
          <a:ln w="9525">
            <a:noFill/>
            <a:miter lim="800000"/>
            <a:headEnd/>
            <a:tailEnd/>
          </a:ln>
        </p:spPr>
        <p:txBody>
          <a:bodyPr wrap="square" lIns="88408" tIns="44203" rIns="88408" bIns="44203">
            <a:spAutoFit/>
          </a:bodyPr>
          <a:lstStyle/>
          <a:p>
            <a:pPr>
              <a:lnSpc>
                <a:spcPct val="140000"/>
              </a:lnSpc>
              <a:spcBef>
                <a:spcPct val="35000"/>
              </a:spcBef>
              <a:defRPr/>
            </a:pPr>
            <a:r>
              <a:rPr lang="ja-JP" altLang="ja-JP" sz="9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出典：総務省「国勢調査」（</a:t>
            </a:r>
            <a:r>
              <a:rPr lang="en-US" altLang="ja-JP" sz="9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2000</a:t>
            </a:r>
            <a:r>
              <a:rPr lang="ja-JP" altLang="ja-JP" sz="9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年～</a:t>
            </a:r>
            <a:r>
              <a:rPr lang="en-US" altLang="ja-JP" sz="9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2020</a:t>
            </a:r>
            <a:r>
              <a:rPr lang="ja-JP" altLang="ja-JP" sz="9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年）、国立社会保障・人口問題研究所「日本の世帯数の将来推計（平成</a:t>
            </a:r>
            <a:r>
              <a:rPr lang="en-US" altLang="ja-JP" sz="9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31</a:t>
            </a:r>
            <a:r>
              <a:rPr lang="ja-JP" altLang="ja-JP" sz="9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年</a:t>
            </a:r>
            <a:r>
              <a:rPr lang="en-US" altLang="ja-JP" sz="9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4</a:t>
            </a:r>
            <a:r>
              <a:rPr lang="ja-JP" altLang="ja-JP" sz="9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月推計）」（</a:t>
            </a:r>
            <a:r>
              <a:rPr lang="en-US" altLang="ja-JP" sz="9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2025</a:t>
            </a:r>
            <a:r>
              <a:rPr lang="ja-JP" altLang="ja-JP" sz="9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年～）を用いて大阪府で作成</a:t>
            </a:r>
            <a:endParaRPr lang="ja-JP" altLang="en-US" sz="900" dirty="0">
              <a:solidFill>
                <a:srgbClr val="000000"/>
              </a:solidFill>
              <a:latin typeface="Meiryo UI" panose="020B0604030504040204" pitchFamily="50" charset="-128"/>
              <a:ea typeface="Meiryo UI" panose="020B0604030504040204" pitchFamily="50" charset="-128"/>
              <a:cs typeface="Times New Roman" pitchFamily="18" charset="0"/>
            </a:endParaRPr>
          </a:p>
        </p:txBody>
      </p:sp>
      <p:pic>
        <p:nvPicPr>
          <p:cNvPr id="11" name="図 10">
            <a:extLst>
              <a:ext uri="{FF2B5EF4-FFF2-40B4-BE49-F238E27FC236}">
                <a16:creationId xmlns:a16="http://schemas.microsoft.com/office/drawing/2014/main" id="{B05940E6-B7B1-4B9A-8B4E-7A0F976B6F5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50752" y="2548553"/>
            <a:ext cx="7412808" cy="3677531"/>
          </a:xfrm>
          <a:prstGeom prst="rect">
            <a:avLst/>
          </a:prstGeom>
          <a:noFill/>
          <a:ln>
            <a:noFill/>
          </a:ln>
        </p:spPr>
      </p:pic>
      <p:grpSp>
        <p:nvGrpSpPr>
          <p:cNvPr id="12" name="グループ化 11">
            <a:extLst>
              <a:ext uri="{FF2B5EF4-FFF2-40B4-BE49-F238E27FC236}">
                <a16:creationId xmlns:a16="http://schemas.microsoft.com/office/drawing/2014/main" id="{EB78FF32-A156-4169-A2A1-B54FC074991D}"/>
              </a:ext>
            </a:extLst>
          </p:cNvPr>
          <p:cNvGrpSpPr/>
          <p:nvPr/>
        </p:nvGrpSpPr>
        <p:grpSpPr>
          <a:xfrm>
            <a:off x="2773342" y="2515445"/>
            <a:ext cx="2151233" cy="359410"/>
            <a:chOff x="3598862" y="3249295"/>
            <a:chExt cx="1946275" cy="359410"/>
          </a:xfrm>
        </p:grpSpPr>
        <p:sp>
          <p:nvSpPr>
            <p:cNvPr id="13" name="右矢印 2">
              <a:extLst>
                <a:ext uri="{FF2B5EF4-FFF2-40B4-BE49-F238E27FC236}">
                  <a16:creationId xmlns:a16="http://schemas.microsoft.com/office/drawing/2014/main" id="{AAF2A166-C82D-4B8A-BBCF-20B506C2D738}"/>
                </a:ext>
              </a:extLst>
            </p:cNvPr>
            <p:cNvSpPr>
              <a:spLocks noChangeArrowheads="1"/>
            </p:cNvSpPr>
            <p:nvPr/>
          </p:nvSpPr>
          <p:spPr bwMode="auto">
            <a:xfrm flipH="1">
              <a:off x="3598862" y="3249295"/>
              <a:ext cx="1946275" cy="359410"/>
            </a:xfrm>
            <a:prstGeom prst="rightArrow">
              <a:avLst>
                <a:gd name="adj1" fmla="val 63444"/>
                <a:gd name="adj2" fmla="val 53146"/>
              </a:avLst>
            </a:prstGeom>
            <a:solidFill>
              <a:srgbClr val="4F81BD"/>
            </a:solidFill>
            <a:ln w="19050" algn="ctr">
              <a:solidFill>
                <a:srgbClr val="385D8A"/>
              </a:solidFill>
              <a:miter lim="800000"/>
              <a:headEnd/>
              <a:tailEnd/>
            </a:ln>
          </p:spPr>
          <p:txBody>
            <a:bodyPr rot="0" vert="horz" wrap="square" lIns="91440" tIns="45720" rIns="91440" bIns="45720" anchor="ctr" anchorCtr="0" upright="1">
              <a:noAutofit/>
            </a:bodyPr>
            <a:lstStyle/>
            <a:p>
              <a:pPr algn="just">
                <a:defRPr/>
              </a:pPr>
              <a:r>
                <a:rPr lang="en-US" sz="12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rPr>
                <a:t> </a:t>
              </a:r>
              <a:endParaRPr lang="ja-JP" altLang="en-US" sz="1200" kern="10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p:txBody>
        </p:sp>
        <p:sp>
          <p:nvSpPr>
            <p:cNvPr id="14" name="テキスト ボックス 52">
              <a:extLst>
                <a:ext uri="{FF2B5EF4-FFF2-40B4-BE49-F238E27FC236}">
                  <a16:creationId xmlns:a16="http://schemas.microsoft.com/office/drawing/2014/main" id="{DB1AE4F2-558B-48D1-911F-682CDAD2A222}"/>
                </a:ext>
              </a:extLst>
            </p:cNvPr>
            <p:cNvSpPr txBox="1"/>
            <p:nvPr/>
          </p:nvSpPr>
          <p:spPr>
            <a:xfrm>
              <a:off x="4079557" y="3284855"/>
              <a:ext cx="1410970" cy="2857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defRPr/>
              </a:pPr>
              <a:r>
                <a:rPr lang="ja-JP" altLang="en-US" sz="1200" kern="100" dirty="0">
                  <a:solidFill>
                    <a:srgbClr val="FFFFFF"/>
                  </a:solidFill>
                  <a:latin typeface="Century" panose="02040604050505020304" pitchFamily="18" charset="0"/>
                  <a:ea typeface="UD デジタル 教科書体 NK-R" panose="02020400000000000000" pitchFamily="18" charset="-128"/>
                  <a:cs typeface="Times New Roman" panose="02020603050405020304" pitchFamily="18" charset="0"/>
                </a:rPr>
                <a:t>国勢調査（実績値）</a:t>
              </a:r>
              <a:endParaRPr lang="ja-JP" altLang="en-US" sz="12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p:txBody>
        </p:sp>
      </p:grpSp>
      <p:grpSp>
        <p:nvGrpSpPr>
          <p:cNvPr id="15" name="グループ化 14">
            <a:extLst>
              <a:ext uri="{FF2B5EF4-FFF2-40B4-BE49-F238E27FC236}">
                <a16:creationId xmlns:a16="http://schemas.microsoft.com/office/drawing/2014/main" id="{141ED363-873C-4119-9134-6CCA1507C4FB}"/>
              </a:ext>
            </a:extLst>
          </p:cNvPr>
          <p:cNvGrpSpPr/>
          <p:nvPr/>
        </p:nvGrpSpPr>
        <p:grpSpPr>
          <a:xfrm>
            <a:off x="5056878" y="2503924"/>
            <a:ext cx="1936844" cy="379730"/>
            <a:chOff x="3684905" y="3239135"/>
            <a:chExt cx="1774190" cy="379730"/>
          </a:xfrm>
        </p:grpSpPr>
        <p:sp>
          <p:nvSpPr>
            <p:cNvPr id="16" name="右矢印 6">
              <a:extLst>
                <a:ext uri="{FF2B5EF4-FFF2-40B4-BE49-F238E27FC236}">
                  <a16:creationId xmlns:a16="http://schemas.microsoft.com/office/drawing/2014/main" id="{DBDBF26B-D068-4F4F-AA97-998FE80728B2}"/>
                </a:ext>
              </a:extLst>
            </p:cNvPr>
            <p:cNvSpPr>
              <a:spLocks noChangeArrowheads="1"/>
            </p:cNvSpPr>
            <p:nvPr/>
          </p:nvSpPr>
          <p:spPr bwMode="auto">
            <a:xfrm>
              <a:off x="3684905" y="3239135"/>
              <a:ext cx="1774190" cy="379730"/>
            </a:xfrm>
            <a:prstGeom prst="rightArrow">
              <a:avLst>
                <a:gd name="adj1" fmla="val 60556"/>
                <a:gd name="adj2" fmla="val 47649"/>
              </a:avLst>
            </a:prstGeom>
            <a:pattFill prst="pct90">
              <a:fgClr>
                <a:srgbClr val="4F81BD"/>
              </a:fgClr>
              <a:bgClr>
                <a:srgbClr val="FFFFFF"/>
              </a:bgClr>
            </a:pattFill>
            <a:ln w="19050" algn="ctr">
              <a:solidFill>
                <a:srgbClr val="385D8A"/>
              </a:solidFill>
              <a:prstDash val="sysDash"/>
              <a:miter lim="800000"/>
              <a:headEnd/>
              <a:tailEnd/>
            </a:ln>
          </p:spPr>
          <p:txBody>
            <a:bodyPr rot="0" vert="horz" wrap="square" lIns="91440" tIns="45720" rIns="91440" bIns="45720" anchor="ctr" anchorCtr="0" upright="1">
              <a:noAutofit/>
            </a:bodyPr>
            <a:lstStyle/>
            <a:p>
              <a:pPr algn="ctr">
                <a:defRPr/>
              </a:pPr>
              <a:r>
                <a:rPr lang="en-US" sz="1200" kern="100" dirty="0">
                  <a:solidFill>
                    <a:prstClr val="black"/>
                  </a:solidFill>
                  <a:latin typeface="Times New Roman" panose="02020603050405020304" pitchFamily="18" charset="0"/>
                  <a:ea typeface="ＭＳ 明朝" panose="02020609040205080304" pitchFamily="17" charset="-128"/>
                </a:rPr>
                <a:t> </a:t>
              </a:r>
              <a:endParaRPr lang="ja-JP" altLang="en-US" sz="1200" kern="100">
                <a:solidFill>
                  <a:prstClr val="black"/>
                </a:solidFill>
                <a:latin typeface="Times New Roman" panose="02020603050405020304" pitchFamily="18" charset="0"/>
                <a:ea typeface="ＭＳ 明朝" panose="02020609040205080304" pitchFamily="17" charset="-128"/>
              </a:endParaRPr>
            </a:p>
          </p:txBody>
        </p:sp>
        <p:sp>
          <p:nvSpPr>
            <p:cNvPr id="17" name="テキスト ボックス 55">
              <a:extLst>
                <a:ext uri="{FF2B5EF4-FFF2-40B4-BE49-F238E27FC236}">
                  <a16:creationId xmlns:a16="http://schemas.microsoft.com/office/drawing/2014/main" id="{03245929-ADEC-4951-A5CA-2CE40B794AE8}"/>
                </a:ext>
              </a:extLst>
            </p:cNvPr>
            <p:cNvSpPr txBox="1"/>
            <p:nvPr/>
          </p:nvSpPr>
          <p:spPr>
            <a:xfrm>
              <a:off x="3830964" y="3298916"/>
              <a:ext cx="1379220" cy="2730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defRPr/>
              </a:pPr>
              <a:r>
                <a:rPr lang="ja-JP" altLang="en-US" sz="1200" kern="100" dirty="0">
                  <a:solidFill>
                    <a:srgbClr val="FFFFFF"/>
                  </a:solidFill>
                  <a:latin typeface="Century" panose="02040604050505020304" pitchFamily="18" charset="0"/>
                  <a:ea typeface="UD デジタル 教科書体 NK-R" panose="02020400000000000000" pitchFamily="18" charset="-128"/>
                  <a:cs typeface="Times New Roman" panose="02020603050405020304" pitchFamily="18" charset="0"/>
                </a:rPr>
                <a:t>将来推計（推計値）</a:t>
              </a:r>
              <a:endParaRPr lang="ja-JP" altLang="en-US" sz="12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24" name="テキスト ボックス 13">
            <a:extLst>
              <a:ext uri="{FF2B5EF4-FFF2-40B4-BE49-F238E27FC236}">
                <a16:creationId xmlns:a16="http://schemas.microsoft.com/office/drawing/2014/main" id="{CAD79F9D-35DB-4E47-A973-7C474555B6E6}"/>
              </a:ext>
            </a:extLst>
          </p:cNvPr>
          <p:cNvSpPr txBox="1">
            <a:spLocks noChangeArrowheads="1"/>
          </p:cNvSpPr>
          <p:nvPr/>
        </p:nvSpPr>
        <p:spPr bwMode="auto">
          <a:xfrm>
            <a:off x="758941" y="2350578"/>
            <a:ext cx="868133" cy="253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defRPr/>
            </a:pPr>
            <a:r>
              <a:rPr lang="ja-JP" altLang="en-US" sz="900" dirty="0">
                <a:solidFill>
                  <a:srgbClr val="000000"/>
                </a:solidFill>
                <a:latin typeface="Meiryo UI" panose="020B0604030504040204" pitchFamily="50" charset="-128"/>
                <a:ea typeface="Meiryo UI" panose="020B0604030504040204" pitchFamily="50" charset="-128"/>
              </a:rPr>
              <a:t>（世帯数）</a:t>
            </a:r>
            <a:endParaRPr lang="ja-JP" altLang="en-US" sz="900" kern="100" dirty="0">
              <a:solidFill>
                <a:prstClr val="black"/>
              </a:solidFill>
              <a:latin typeface="Meiryo UI" panose="020B0604030504040204" pitchFamily="50" charset="-128"/>
              <a:ea typeface="Meiryo UI" panose="020B0604030504040204" pitchFamily="50" charset="-128"/>
            </a:endParaRPr>
          </a:p>
        </p:txBody>
      </p:sp>
      <p:sp>
        <p:nvSpPr>
          <p:cNvPr id="25" name="テキスト ボックス 13">
            <a:extLst>
              <a:ext uri="{FF2B5EF4-FFF2-40B4-BE49-F238E27FC236}">
                <a16:creationId xmlns:a16="http://schemas.microsoft.com/office/drawing/2014/main" id="{807BC848-00B6-431A-8C6C-A90BCC7ECE34}"/>
              </a:ext>
            </a:extLst>
          </p:cNvPr>
          <p:cNvSpPr txBox="1">
            <a:spLocks noChangeArrowheads="1"/>
          </p:cNvSpPr>
          <p:nvPr/>
        </p:nvSpPr>
        <p:spPr bwMode="auto">
          <a:xfrm>
            <a:off x="7554342" y="2347433"/>
            <a:ext cx="1224643" cy="227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defRPr/>
            </a:pPr>
            <a:r>
              <a:rPr lang="ja-JP" altLang="en-US" sz="900" dirty="0">
                <a:solidFill>
                  <a:srgbClr val="000000"/>
                </a:solidFill>
                <a:latin typeface="Meiryo UI" panose="020B0604030504040204" pitchFamily="50" charset="-128"/>
                <a:ea typeface="Meiryo UI" panose="020B0604030504040204" pitchFamily="50" charset="-128"/>
              </a:rPr>
              <a:t>（高齢者世帯割合）</a:t>
            </a:r>
            <a:endParaRPr lang="ja-JP" altLang="en-US" sz="900" kern="100" dirty="0">
              <a:solidFill>
                <a:prstClr val="black"/>
              </a:solidFill>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06195515-81A9-C261-DB44-0B469DF7F431}"/>
              </a:ext>
            </a:extLst>
          </p:cNvPr>
          <p:cNvSpPr/>
          <p:nvPr/>
        </p:nvSpPr>
        <p:spPr>
          <a:xfrm>
            <a:off x="0" y="0"/>
            <a:ext cx="9720263" cy="573206"/>
          </a:xfrm>
          <a:prstGeom prst="rect">
            <a:avLst/>
          </a:prstGeom>
          <a:solidFill>
            <a:schemeClr val="accent1">
              <a:lumMod val="60000"/>
              <a:lumOff val="40000"/>
            </a:schemeClr>
          </a:solidFill>
          <a:ln>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b="1" dirty="0">
                <a:latin typeface="Meiryo UI" panose="020B0604030504040204" pitchFamily="50" charset="-128"/>
                <a:ea typeface="Meiryo UI" panose="020B0604030504040204" pitchFamily="50" charset="-128"/>
              </a:rPr>
              <a:t>大阪府の高齢者世帯における単独世帯の推移</a:t>
            </a:r>
          </a:p>
        </p:txBody>
      </p:sp>
      <p:sp>
        <p:nvSpPr>
          <p:cNvPr id="5" name="スライド番号プレースホルダー 1">
            <a:extLst>
              <a:ext uri="{FF2B5EF4-FFF2-40B4-BE49-F238E27FC236}">
                <a16:creationId xmlns:a16="http://schemas.microsoft.com/office/drawing/2014/main" id="{C396D568-2198-0AC0-A91E-0628C6FAE5BD}"/>
              </a:ext>
            </a:extLst>
          </p:cNvPr>
          <p:cNvSpPr>
            <a:spLocks noGrp="1"/>
          </p:cNvSpPr>
          <p:nvPr>
            <p:ph type="sldNum" sz="quarter" idx="12"/>
          </p:nvPr>
        </p:nvSpPr>
        <p:spPr>
          <a:xfrm>
            <a:off x="7374731" y="6492876"/>
            <a:ext cx="2057400" cy="365125"/>
          </a:xfrm>
        </p:spPr>
        <p:txBody>
          <a:bodyPr/>
          <a:lstStyle/>
          <a:p>
            <a:fld id="{95D2A900-6487-4CD6-86C6-6380F32AA30B}" type="slidenum">
              <a:rPr kumimoji="1" lang="ja-JP" altLang="en-US" smtClean="0"/>
              <a:t>3</a:t>
            </a:fld>
            <a:endParaRPr kumimoji="1" lang="ja-JP" altLang="en-US"/>
          </a:p>
        </p:txBody>
      </p:sp>
    </p:spTree>
    <p:extLst>
      <p:ext uri="{BB962C8B-B14F-4D97-AF65-F5344CB8AC3E}">
        <p14:creationId xmlns:p14="http://schemas.microsoft.com/office/powerpoint/2010/main" val="1814342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DA3C6941-B9D5-4868-BAA8-32EEE00A845E}"/>
              </a:ext>
            </a:extLst>
          </p:cNvPr>
          <p:cNvSpPr/>
          <p:nvPr/>
        </p:nvSpPr>
        <p:spPr>
          <a:xfrm>
            <a:off x="1546088" y="729806"/>
            <a:ext cx="6013330" cy="4941064"/>
          </a:xfrm>
          <a:prstGeom prst="roundRect">
            <a:avLst>
              <a:gd name="adj" fmla="val 11829"/>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正方形/長方形 81"/>
          <p:cNvSpPr/>
          <p:nvPr/>
        </p:nvSpPr>
        <p:spPr>
          <a:xfrm>
            <a:off x="2476559" y="5314317"/>
            <a:ext cx="3389636" cy="1271354"/>
          </a:xfrm>
          <a:prstGeom prst="rect">
            <a:avLst/>
          </a:prstGeom>
          <a:noFill/>
          <a:ln w="9525">
            <a:noFill/>
            <a:prstDash val="sysDot"/>
          </a:ln>
        </p:spPr>
        <p:style>
          <a:lnRef idx="2">
            <a:schemeClr val="accent6"/>
          </a:lnRef>
          <a:fillRef idx="1">
            <a:schemeClr val="lt1"/>
          </a:fillRef>
          <a:effectRef idx="0">
            <a:schemeClr val="accent6"/>
          </a:effectRef>
          <a:fontRef idx="minor">
            <a:schemeClr val="dk1"/>
          </a:fontRef>
        </p:style>
        <p:txBody>
          <a:bodyPr rtlCol="0" anchor="ctr"/>
          <a:lstStyle/>
          <a:p>
            <a:endParaRPr kumimoji="1" lang="en-US" altLang="ja-JP" sz="857" dirty="0">
              <a:latin typeface="メイリオ" panose="020B0604030504040204" pitchFamily="50" charset="-128"/>
              <a:ea typeface="メイリオ" panose="020B0604030504040204" pitchFamily="50" charset="-128"/>
            </a:endParaRPr>
          </a:p>
        </p:txBody>
      </p:sp>
      <p:sp>
        <p:nvSpPr>
          <p:cNvPr id="109" name="フローチャート: 組合せ 108"/>
          <p:cNvSpPr/>
          <p:nvPr/>
        </p:nvSpPr>
        <p:spPr>
          <a:xfrm rot="5400000">
            <a:off x="6939572" y="2991471"/>
            <a:ext cx="1559728" cy="320036"/>
          </a:xfrm>
          <a:prstGeom prst="flowChartMerge">
            <a:avLst/>
          </a:prstGeom>
          <a:solidFill>
            <a:srgbClr val="00206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86"/>
          </a:p>
        </p:txBody>
      </p:sp>
      <p:sp>
        <p:nvSpPr>
          <p:cNvPr id="181" name="フローチャート: 組合せ 180"/>
          <p:cNvSpPr/>
          <p:nvPr/>
        </p:nvSpPr>
        <p:spPr>
          <a:xfrm rot="10800000">
            <a:off x="5790220" y="5692908"/>
            <a:ext cx="1395094" cy="110426"/>
          </a:xfrm>
          <a:prstGeom prst="flowChartMerge">
            <a:avLst/>
          </a:prstGeom>
          <a:solidFill>
            <a:srgbClr val="002060">
              <a:alpha val="5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86"/>
          </a:p>
        </p:txBody>
      </p:sp>
      <p:pic>
        <p:nvPicPr>
          <p:cNvPr id="80" name="図 79"/>
          <p:cNvPicPr>
            <a:picLocks noChangeAspect="1"/>
          </p:cNvPicPr>
          <p:nvPr/>
        </p:nvPicPr>
        <p:blipFill>
          <a:blip r:embed="rId3"/>
          <a:stretch>
            <a:fillRect/>
          </a:stretch>
        </p:blipFill>
        <p:spPr>
          <a:xfrm>
            <a:off x="1766817" y="943246"/>
            <a:ext cx="5949682" cy="4516987"/>
          </a:xfrm>
          <a:prstGeom prst="rect">
            <a:avLst/>
          </a:prstGeom>
        </p:spPr>
      </p:pic>
      <p:sp>
        <p:nvSpPr>
          <p:cNvPr id="32" name="フローチャート: 組合せ 31"/>
          <p:cNvSpPr/>
          <p:nvPr/>
        </p:nvSpPr>
        <p:spPr>
          <a:xfrm rot="16200000">
            <a:off x="838760" y="2850279"/>
            <a:ext cx="1261866" cy="334108"/>
          </a:xfrm>
          <a:prstGeom prst="flowChartMerge">
            <a:avLst/>
          </a:prstGeom>
          <a:solidFill>
            <a:srgbClr val="00206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86"/>
          </a:p>
        </p:txBody>
      </p:sp>
      <p:sp>
        <p:nvSpPr>
          <p:cNvPr id="35" name="角丸四角形 34"/>
          <p:cNvSpPr/>
          <p:nvPr/>
        </p:nvSpPr>
        <p:spPr>
          <a:xfrm>
            <a:off x="4247108" y="6478900"/>
            <a:ext cx="1619087" cy="24183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bg1"/>
                </a:solidFill>
              </a:rPr>
              <a:t>市町村の体制整備支援</a:t>
            </a:r>
          </a:p>
        </p:txBody>
      </p:sp>
      <p:sp>
        <p:nvSpPr>
          <p:cNvPr id="36" name="角丸四角形 35"/>
          <p:cNvSpPr/>
          <p:nvPr/>
        </p:nvSpPr>
        <p:spPr>
          <a:xfrm>
            <a:off x="5940210" y="6478900"/>
            <a:ext cx="1851116" cy="241831"/>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solidFill>
                  <a:schemeClr val="bg1"/>
                </a:solidFill>
              </a:rPr>
              <a:t>新たな地域活動の担い手創出</a:t>
            </a:r>
          </a:p>
        </p:txBody>
      </p:sp>
      <p:sp>
        <p:nvSpPr>
          <p:cNvPr id="42" name="角丸四角形 41"/>
          <p:cNvSpPr/>
          <p:nvPr/>
        </p:nvSpPr>
        <p:spPr>
          <a:xfrm>
            <a:off x="7836713" y="6478901"/>
            <a:ext cx="717454" cy="247969"/>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solidFill>
                  <a:schemeClr val="bg1"/>
                </a:solidFill>
              </a:rPr>
              <a:t>情報発信</a:t>
            </a:r>
          </a:p>
        </p:txBody>
      </p:sp>
      <p:sp>
        <p:nvSpPr>
          <p:cNvPr id="44" name="Rectangle 5"/>
          <p:cNvSpPr>
            <a:spLocks noChangeArrowheads="1"/>
          </p:cNvSpPr>
          <p:nvPr/>
        </p:nvSpPr>
        <p:spPr bwMode="auto">
          <a:xfrm>
            <a:off x="7937228" y="1246712"/>
            <a:ext cx="591429" cy="3294308"/>
          </a:xfrm>
          <a:prstGeom prst="rect">
            <a:avLst/>
          </a:prstGeom>
          <a:solidFill>
            <a:schemeClr val="accent1">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eaVert" rtlCol="0" anchor="ctr"/>
          <a:lstStyle/>
          <a:p>
            <a:pPr defTabSz="652944">
              <a:defRPr/>
            </a:pPr>
            <a:r>
              <a:rPr kumimoji="1" lang="ja-JP" altLang="en-US" sz="1143"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 ② 介護予防活動強化推進事業</a:t>
            </a:r>
            <a:endParaRPr kumimoji="1" lang="en-US" altLang="ja-JP" sz="1143"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5" name="Rectangle 5"/>
          <p:cNvSpPr>
            <a:spLocks noChangeArrowheads="1"/>
          </p:cNvSpPr>
          <p:nvPr/>
        </p:nvSpPr>
        <p:spPr bwMode="auto">
          <a:xfrm>
            <a:off x="4226367" y="5940710"/>
            <a:ext cx="4302289" cy="507585"/>
          </a:xfrm>
          <a:prstGeom prst="rect">
            <a:avLst/>
          </a:prstGeom>
          <a:solidFill>
            <a:schemeClr val="accent1">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defTabSz="652944">
              <a:defRPr/>
            </a:pPr>
            <a:r>
              <a:rPr kumimoji="1" lang="ja-JP" altLang="en-US" sz="1143"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④　生活支援体制整備推進支援事業</a:t>
            </a:r>
            <a:endParaRPr kumimoji="1" lang="en-US" altLang="ja-JP" sz="1143"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p:cNvSpPr txBox="1"/>
          <p:nvPr/>
        </p:nvSpPr>
        <p:spPr>
          <a:xfrm>
            <a:off x="452222" y="7032466"/>
            <a:ext cx="1257299" cy="290208"/>
          </a:xfrm>
          <a:prstGeom prst="rect">
            <a:avLst/>
          </a:prstGeom>
          <a:noFill/>
        </p:spPr>
        <p:txBody>
          <a:bodyPr wrap="square" rtlCol="0">
            <a:spAutoFit/>
          </a:bodyPr>
          <a:lstStyle/>
          <a:p>
            <a:endParaRPr kumimoji="1" lang="ja-JP" altLang="en-US" sz="1286" dirty="0"/>
          </a:p>
        </p:txBody>
      </p:sp>
      <p:sp>
        <p:nvSpPr>
          <p:cNvPr id="47" name="Rectangle 5"/>
          <p:cNvSpPr>
            <a:spLocks noChangeArrowheads="1"/>
          </p:cNvSpPr>
          <p:nvPr/>
        </p:nvSpPr>
        <p:spPr bwMode="auto">
          <a:xfrm>
            <a:off x="8664600" y="1246713"/>
            <a:ext cx="591429" cy="3294307"/>
          </a:xfrm>
          <a:prstGeom prst="rect">
            <a:avLst/>
          </a:prstGeom>
          <a:solidFill>
            <a:schemeClr val="accent1">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eaVert" rtlCol="0" anchor="ctr"/>
          <a:lstStyle/>
          <a:p>
            <a:pPr defTabSz="652944">
              <a:defRPr/>
            </a:pPr>
            <a:r>
              <a:rPr kumimoji="1" lang="ja-JP" altLang="en-US" sz="1143"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 ③ 介護予防ケアマネジメント</a:t>
            </a:r>
            <a:r>
              <a:rPr kumimoji="1" lang="en-US" altLang="ja-JP" sz="1143"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ICT</a:t>
            </a:r>
            <a:r>
              <a:rPr kumimoji="1" lang="ja-JP" altLang="en-US" sz="1143"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化促進事業</a:t>
            </a:r>
            <a:endParaRPr kumimoji="1" lang="en-US" altLang="ja-JP" sz="1143"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フローチャート: 組合せ 33"/>
          <p:cNvSpPr/>
          <p:nvPr/>
        </p:nvSpPr>
        <p:spPr>
          <a:xfrm rot="10800000">
            <a:off x="2120973" y="5701476"/>
            <a:ext cx="786276" cy="193230"/>
          </a:xfrm>
          <a:prstGeom prst="flowChartMerge">
            <a:avLst/>
          </a:prstGeom>
          <a:solidFill>
            <a:srgbClr val="002060">
              <a:alpha val="5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86"/>
          </a:p>
        </p:txBody>
      </p:sp>
      <p:sp>
        <p:nvSpPr>
          <p:cNvPr id="39" name="Rectangle 5"/>
          <p:cNvSpPr>
            <a:spLocks noChangeArrowheads="1"/>
          </p:cNvSpPr>
          <p:nvPr/>
        </p:nvSpPr>
        <p:spPr bwMode="auto">
          <a:xfrm>
            <a:off x="532782" y="1246712"/>
            <a:ext cx="591429" cy="3325040"/>
          </a:xfrm>
          <a:prstGeom prst="rect">
            <a:avLst/>
          </a:prstGeom>
          <a:solidFill>
            <a:schemeClr val="accent1">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eaVert" rtlCol="0" anchor="ctr"/>
          <a:lstStyle/>
          <a:p>
            <a:pPr defTabSz="652944">
              <a:defRPr/>
            </a:pPr>
            <a:r>
              <a:rPr kumimoji="1" lang="ja-JP" altLang="en-US" sz="1143"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 ① 大阪ええまちプロジェクト</a:t>
            </a:r>
            <a:endParaRPr kumimoji="1" lang="en-US" altLang="ja-JP" sz="1143"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3" name="Rectangle 5"/>
          <p:cNvSpPr>
            <a:spLocks noChangeArrowheads="1"/>
          </p:cNvSpPr>
          <p:nvPr/>
        </p:nvSpPr>
        <p:spPr bwMode="auto">
          <a:xfrm>
            <a:off x="827310" y="5982591"/>
            <a:ext cx="3086968" cy="507585"/>
          </a:xfrm>
          <a:prstGeom prst="rect">
            <a:avLst/>
          </a:prstGeom>
          <a:solidFill>
            <a:schemeClr val="accent1">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defTabSz="652944">
              <a:defRPr/>
            </a:pPr>
            <a:r>
              <a:rPr kumimoji="1" lang="ja-JP" altLang="en-US" sz="1143"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⑤　老人クラブ事務手続き等支援事業</a:t>
            </a:r>
            <a:endParaRPr kumimoji="1" lang="en-US" altLang="ja-JP" sz="1143"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正方形/長方形 39"/>
          <p:cNvSpPr/>
          <p:nvPr/>
        </p:nvSpPr>
        <p:spPr>
          <a:xfrm>
            <a:off x="0" y="-55705"/>
            <a:ext cx="9720263" cy="697626"/>
          </a:xfrm>
          <a:prstGeom prst="rect">
            <a:avLst/>
          </a:prstGeom>
          <a:solidFill>
            <a:srgbClr val="FDA0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solidFill>
                  <a:schemeClr val="tx1"/>
                </a:solidFill>
                <a:latin typeface="Meiryo UI" panose="020B0604030504040204" pitchFamily="50" charset="-128"/>
                <a:ea typeface="Meiryo UI" panose="020B0604030504040204" pitchFamily="50" charset="-128"/>
              </a:rPr>
              <a:t>自立支援、介護予防・重度化防止の取組み</a:t>
            </a:r>
            <a:endParaRPr kumimoji="1" lang="en-US" altLang="ja-JP" sz="2000" b="1" dirty="0">
              <a:solidFill>
                <a:schemeClr val="tx1"/>
              </a:solidFill>
              <a:latin typeface="Meiryo UI" panose="020B0604030504040204" pitchFamily="50" charset="-128"/>
              <a:ea typeface="Meiryo UI" panose="020B0604030504040204" pitchFamily="50" charset="-128"/>
            </a:endParaRPr>
          </a:p>
          <a:p>
            <a:pPr algn="ctr"/>
            <a:r>
              <a:rPr kumimoji="1" lang="ja-JP" altLang="en-US" sz="1643" b="1" dirty="0">
                <a:solidFill>
                  <a:schemeClr val="tx1"/>
                </a:solidFill>
                <a:latin typeface="Meiryo UI" panose="020B0604030504040204" pitchFamily="50" charset="-128"/>
                <a:ea typeface="Meiryo UI" panose="020B0604030504040204" pitchFamily="50" charset="-128"/>
              </a:rPr>
              <a:t>～みんなで支え、地域で元気に暮らす「健康長寿」をめざして～</a:t>
            </a:r>
          </a:p>
        </p:txBody>
      </p:sp>
      <p:sp>
        <p:nvSpPr>
          <p:cNvPr id="4" name="スライド番号プレースホルダー 3"/>
          <p:cNvSpPr>
            <a:spLocks noGrp="1"/>
          </p:cNvSpPr>
          <p:nvPr>
            <p:ph type="sldNum" sz="quarter" idx="12"/>
          </p:nvPr>
        </p:nvSpPr>
        <p:spPr>
          <a:xfrm>
            <a:off x="7357664" y="6512643"/>
            <a:ext cx="2057400" cy="365125"/>
          </a:xfrm>
        </p:spPr>
        <p:txBody>
          <a:bodyPr/>
          <a:lstStyle/>
          <a:p>
            <a:fld id="{80CBD016-3B5C-4FD6-B302-EDD0D6E0C88D}" type="slidenum">
              <a:rPr kumimoji="1" lang="ja-JP" altLang="en-US" smtClean="0"/>
              <a:t>4</a:t>
            </a:fld>
            <a:endParaRPr kumimoji="1" lang="ja-JP" altLang="en-US" dirty="0"/>
          </a:p>
        </p:txBody>
      </p:sp>
    </p:spTree>
    <p:extLst>
      <p:ext uri="{BB962C8B-B14F-4D97-AF65-F5344CB8AC3E}">
        <p14:creationId xmlns:p14="http://schemas.microsoft.com/office/powerpoint/2010/main" val="3000086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692BF39E-2691-42E2-B33A-71D420CF4300}"/>
              </a:ext>
            </a:extLst>
          </p:cNvPr>
          <p:cNvSpPr/>
          <p:nvPr/>
        </p:nvSpPr>
        <p:spPr>
          <a:xfrm>
            <a:off x="432131" y="1112692"/>
            <a:ext cx="8856000" cy="1512000"/>
          </a:xfrm>
          <a:prstGeom prst="rect">
            <a:avLst/>
          </a:prstGeom>
          <a:noFill/>
          <a:ln w="25400" cap="rnd">
            <a:solidFill>
              <a:schemeClr val="tx2"/>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194432" tIns="121520" rIns="97217" bIns="121520" rtlCol="0" anchor="t"/>
          <a:lstStyle/>
          <a:p>
            <a:pPr defTabSz="308686">
              <a:lnSpc>
                <a:spcPct val="120000"/>
              </a:lnSpc>
              <a:spcAft>
                <a:spcPts val="472"/>
              </a:spcAft>
              <a:buClr>
                <a:srgbClr val="103185"/>
              </a:buClr>
              <a:defRPr/>
            </a:pPr>
            <a:endParaRPr lang="ja-JP" altLang="en-US" sz="945">
              <a:solidFill>
                <a:prstClr val="black"/>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58F00790-2A28-4751-B817-126905DDABE3}"/>
              </a:ext>
            </a:extLst>
          </p:cNvPr>
          <p:cNvSpPr txBox="1"/>
          <p:nvPr/>
        </p:nvSpPr>
        <p:spPr>
          <a:xfrm>
            <a:off x="432131" y="2893423"/>
            <a:ext cx="8856000" cy="3118418"/>
          </a:xfrm>
          <a:prstGeom prst="rect">
            <a:avLst/>
          </a:prstGeom>
          <a:solidFill>
            <a:schemeClr val="accent3">
              <a:lumMod val="20000"/>
              <a:lumOff val="80000"/>
            </a:schemeClr>
          </a:solidFill>
        </p:spPr>
        <p:txBody>
          <a:bodyPr wrap="square" rtlCol="0">
            <a:spAutoFit/>
          </a:bodyPr>
          <a:lstStyle/>
          <a:p>
            <a:pPr defTabSz="685800">
              <a:lnSpc>
                <a:spcPts val="1575"/>
              </a:lnSpc>
              <a:spcAft>
                <a:spcPts val="450"/>
              </a:spcAft>
              <a:buClr>
                <a:srgbClr val="103185"/>
              </a:buClr>
              <a:defRPr/>
            </a:pPr>
            <a:r>
              <a:rPr kumimoji="1" lang="ja-JP" altLang="en-US" sz="1600" b="1" dirty="0">
                <a:solidFill>
                  <a:srgbClr val="0070C0"/>
                </a:solidFill>
                <a:latin typeface="UD デジタル 教科書体 NP-R" panose="02020400000000000000" pitchFamily="18" charset="-128"/>
                <a:ea typeface="UD デジタル 教科書体 NP-R" panose="02020400000000000000" pitchFamily="18" charset="-128"/>
              </a:rPr>
              <a:t>大阪府における支援のスキーム</a:t>
            </a:r>
            <a:endParaRPr kumimoji="1" lang="en-US" altLang="ja-JP" sz="1600" b="1" dirty="0">
              <a:solidFill>
                <a:srgbClr val="0070C0"/>
              </a:solidFill>
              <a:latin typeface="UD デジタル 教科書体 NP-R" panose="02020400000000000000" pitchFamily="18" charset="-128"/>
              <a:ea typeface="UD デジタル 教科書体 NP-R" panose="02020400000000000000" pitchFamily="18" charset="-128"/>
            </a:endParaRPr>
          </a:p>
          <a:p>
            <a:pPr defTabSz="685800">
              <a:lnSpc>
                <a:spcPts val="1125"/>
              </a:lnSpc>
              <a:spcAft>
                <a:spcPts val="450"/>
              </a:spcAft>
              <a:buClr>
                <a:srgbClr val="103185"/>
              </a:buClr>
              <a:defRPr/>
            </a:pPr>
            <a:endParaRPr kumimoji="1" lang="en-US" altLang="ja-JP" sz="1200" b="1" dirty="0">
              <a:solidFill>
                <a:srgbClr val="0070C0"/>
              </a:solidFill>
              <a:latin typeface="UD デジタル 教科書体 NP-R" panose="02020400000000000000" pitchFamily="18" charset="-128"/>
              <a:ea typeface="UD デジタル 教科書体 NP-R" panose="02020400000000000000" pitchFamily="18" charset="-128"/>
            </a:endParaRPr>
          </a:p>
          <a:p>
            <a:pPr defTabSz="685800">
              <a:lnSpc>
                <a:spcPts val="1125"/>
              </a:lnSpc>
              <a:spcAft>
                <a:spcPts val="450"/>
              </a:spcAft>
              <a:buClr>
                <a:srgbClr val="103185"/>
              </a:buClr>
              <a:defRPr/>
            </a:pPr>
            <a:endParaRPr kumimoji="1" lang="en-US" altLang="ja-JP" sz="1200" b="1" dirty="0">
              <a:solidFill>
                <a:srgbClr val="0070C0"/>
              </a:solidFill>
              <a:latin typeface="UD デジタル 教科書体 NP-R" panose="02020400000000000000" pitchFamily="18" charset="-128"/>
              <a:ea typeface="UD デジタル 教科書体 NP-R" panose="02020400000000000000" pitchFamily="18" charset="-128"/>
            </a:endParaRPr>
          </a:p>
          <a:p>
            <a:pPr defTabSz="685800">
              <a:lnSpc>
                <a:spcPts val="1125"/>
              </a:lnSpc>
              <a:spcAft>
                <a:spcPts val="450"/>
              </a:spcAft>
              <a:buClr>
                <a:srgbClr val="103185"/>
              </a:buClr>
              <a:defRPr/>
            </a:pPr>
            <a:endParaRPr kumimoji="1" lang="en-US" altLang="ja-JP" sz="1200" b="1" dirty="0">
              <a:solidFill>
                <a:srgbClr val="0070C0"/>
              </a:solidFill>
              <a:latin typeface="UD デジタル 教科書体 NP-R" panose="02020400000000000000" pitchFamily="18" charset="-128"/>
              <a:ea typeface="UD デジタル 教科書体 NP-R" panose="02020400000000000000" pitchFamily="18" charset="-128"/>
            </a:endParaRPr>
          </a:p>
          <a:p>
            <a:pPr defTabSz="685800">
              <a:lnSpc>
                <a:spcPts val="1125"/>
              </a:lnSpc>
              <a:spcAft>
                <a:spcPts val="450"/>
              </a:spcAft>
              <a:buClr>
                <a:srgbClr val="103185"/>
              </a:buClr>
              <a:defRPr/>
            </a:pPr>
            <a:endParaRPr kumimoji="1" lang="en-US" altLang="ja-JP" sz="1200" b="1" dirty="0">
              <a:solidFill>
                <a:srgbClr val="0070C0"/>
              </a:solidFill>
              <a:latin typeface="UD デジタル 教科書体 NP-R" panose="02020400000000000000" pitchFamily="18" charset="-128"/>
              <a:ea typeface="UD デジタル 教科書体 NP-R" panose="02020400000000000000" pitchFamily="18" charset="-128"/>
            </a:endParaRPr>
          </a:p>
          <a:p>
            <a:pPr defTabSz="685800">
              <a:lnSpc>
                <a:spcPts val="1125"/>
              </a:lnSpc>
              <a:spcAft>
                <a:spcPts val="450"/>
              </a:spcAft>
              <a:buClr>
                <a:srgbClr val="103185"/>
              </a:buClr>
              <a:defRPr/>
            </a:pPr>
            <a:endParaRPr kumimoji="1" lang="en-US" altLang="ja-JP" sz="1200" b="1" dirty="0">
              <a:solidFill>
                <a:srgbClr val="0070C0"/>
              </a:solidFill>
              <a:latin typeface="UD デジタル 教科書体 NP-R" panose="02020400000000000000" pitchFamily="18" charset="-128"/>
              <a:ea typeface="UD デジタル 教科書体 NP-R" panose="02020400000000000000" pitchFamily="18" charset="-128"/>
            </a:endParaRPr>
          </a:p>
          <a:p>
            <a:pPr defTabSz="685800">
              <a:lnSpc>
                <a:spcPts val="1125"/>
              </a:lnSpc>
              <a:spcAft>
                <a:spcPts val="450"/>
              </a:spcAft>
              <a:buClr>
                <a:srgbClr val="103185"/>
              </a:buClr>
              <a:defRPr/>
            </a:pPr>
            <a:endParaRPr kumimoji="1" lang="en-US" altLang="ja-JP" sz="1200" b="1" dirty="0">
              <a:solidFill>
                <a:srgbClr val="0070C0"/>
              </a:solidFill>
              <a:latin typeface="UD デジタル 教科書体 NP-R" panose="02020400000000000000" pitchFamily="18" charset="-128"/>
              <a:ea typeface="UD デジタル 教科書体 NP-R" panose="02020400000000000000" pitchFamily="18" charset="-128"/>
            </a:endParaRPr>
          </a:p>
          <a:p>
            <a:pPr defTabSz="685800">
              <a:lnSpc>
                <a:spcPts val="1125"/>
              </a:lnSpc>
              <a:spcAft>
                <a:spcPts val="450"/>
              </a:spcAft>
              <a:buClr>
                <a:srgbClr val="103185"/>
              </a:buClr>
              <a:defRPr/>
            </a:pPr>
            <a:endParaRPr kumimoji="1" lang="en-US" altLang="ja-JP" sz="1200" b="1" dirty="0">
              <a:solidFill>
                <a:srgbClr val="0070C0"/>
              </a:solidFill>
              <a:latin typeface="UD デジタル 教科書体 NP-R" panose="02020400000000000000" pitchFamily="18" charset="-128"/>
              <a:ea typeface="UD デジタル 教科書体 NP-R" panose="02020400000000000000" pitchFamily="18" charset="-128"/>
            </a:endParaRPr>
          </a:p>
          <a:p>
            <a:pPr defTabSz="685800">
              <a:lnSpc>
                <a:spcPts val="1125"/>
              </a:lnSpc>
              <a:spcAft>
                <a:spcPts val="450"/>
              </a:spcAft>
              <a:buClr>
                <a:srgbClr val="103185"/>
              </a:buClr>
              <a:defRPr/>
            </a:pPr>
            <a:endParaRPr kumimoji="1" lang="en-US" altLang="ja-JP" sz="1200" b="1" dirty="0">
              <a:solidFill>
                <a:srgbClr val="0070C0"/>
              </a:solidFill>
              <a:latin typeface="UD デジタル 教科書体 NP-R" panose="02020400000000000000" pitchFamily="18" charset="-128"/>
              <a:ea typeface="UD デジタル 教科書体 NP-R" panose="02020400000000000000" pitchFamily="18" charset="-128"/>
            </a:endParaRPr>
          </a:p>
          <a:p>
            <a:pPr defTabSz="685800">
              <a:lnSpc>
                <a:spcPts val="1125"/>
              </a:lnSpc>
              <a:spcAft>
                <a:spcPts val="450"/>
              </a:spcAft>
              <a:buClr>
                <a:srgbClr val="103185"/>
              </a:buClr>
              <a:defRPr/>
            </a:pPr>
            <a:endParaRPr kumimoji="1" lang="en-US" altLang="ja-JP" sz="1200" b="1" dirty="0">
              <a:solidFill>
                <a:srgbClr val="0070C0"/>
              </a:solidFill>
              <a:latin typeface="UD デジタル 教科書体 NP-R" panose="02020400000000000000" pitchFamily="18" charset="-128"/>
              <a:ea typeface="UD デジタル 教科書体 NP-R" panose="02020400000000000000" pitchFamily="18" charset="-128"/>
            </a:endParaRPr>
          </a:p>
          <a:p>
            <a:pPr defTabSz="685800">
              <a:lnSpc>
                <a:spcPts val="1125"/>
              </a:lnSpc>
              <a:spcAft>
                <a:spcPts val="450"/>
              </a:spcAft>
              <a:buClr>
                <a:srgbClr val="103185"/>
              </a:buClr>
              <a:defRPr/>
            </a:pPr>
            <a:endParaRPr kumimoji="1" lang="en-US" altLang="ja-JP" sz="1200" b="1" dirty="0">
              <a:solidFill>
                <a:srgbClr val="0070C0"/>
              </a:solidFill>
              <a:latin typeface="UD デジタル 教科書体 NP-R" panose="02020400000000000000" pitchFamily="18" charset="-128"/>
              <a:ea typeface="UD デジタル 教科書体 NP-R" panose="02020400000000000000" pitchFamily="18" charset="-128"/>
            </a:endParaRPr>
          </a:p>
          <a:p>
            <a:pPr defTabSz="685800">
              <a:lnSpc>
                <a:spcPts val="1125"/>
              </a:lnSpc>
              <a:spcAft>
                <a:spcPts val="450"/>
              </a:spcAft>
              <a:buClr>
                <a:srgbClr val="103185"/>
              </a:buClr>
              <a:defRPr/>
            </a:pPr>
            <a:endParaRPr kumimoji="1" lang="en-US" altLang="ja-JP" sz="1200" b="1" dirty="0">
              <a:solidFill>
                <a:srgbClr val="0070C0"/>
              </a:solidFill>
              <a:latin typeface="UD デジタル 教科書体 NP-R" panose="02020400000000000000" pitchFamily="18" charset="-128"/>
              <a:ea typeface="UD デジタル 教科書体 NP-R" panose="02020400000000000000" pitchFamily="18" charset="-128"/>
            </a:endParaRPr>
          </a:p>
          <a:p>
            <a:pPr defTabSz="685800">
              <a:lnSpc>
                <a:spcPts val="1200"/>
              </a:lnSpc>
              <a:spcAft>
                <a:spcPts val="450"/>
              </a:spcAft>
              <a:buClr>
                <a:srgbClr val="103185"/>
              </a:buClr>
              <a:defRPr/>
            </a:pPr>
            <a:endParaRPr kumimoji="1" lang="en-US" altLang="ja-JP" sz="1200" b="1" dirty="0">
              <a:solidFill>
                <a:srgbClr val="0070C0"/>
              </a:solidFill>
              <a:latin typeface="UD デジタル 教科書体 NP-R" panose="02020400000000000000" pitchFamily="18" charset="-128"/>
              <a:ea typeface="UD デジタル 教科書体 NP-R" panose="02020400000000000000" pitchFamily="18" charset="-128"/>
            </a:endParaRPr>
          </a:p>
          <a:p>
            <a:pPr defTabSz="685800">
              <a:lnSpc>
                <a:spcPts val="675"/>
              </a:lnSpc>
              <a:spcAft>
                <a:spcPts val="450"/>
              </a:spcAft>
              <a:buClr>
                <a:srgbClr val="103185"/>
              </a:buClr>
              <a:defRPr/>
            </a:pPr>
            <a:endParaRPr kumimoji="1" lang="en-US" altLang="ja-JP" sz="900" b="1" dirty="0">
              <a:solidFill>
                <a:srgbClr val="0070C0"/>
              </a:solidFill>
              <a:latin typeface="UD デジタル 教科書体 NP-R" panose="02020400000000000000" pitchFamily="18" charset="-128"/>
              <a:ea typeface="UD デジタル 教科書体 NP-R" panose="02020400000000000000" pitchFamily="18" charset="-128"/>
            </a:endParaRPr>
          </a:p>
          <a:p>
            <a:pPr defTabSz="685800">
              <a:lnSpc>
                <a:spcPts val="1125"/>
              </a:lnSpc>
              <a:spcAft>
                <a:spcPts val="450"/>
              </a:spcAft>
              <a:buClr>
                <a:srgbClr val="103185"/>
              </a:buClr>
              <a:defRPr/>
            </a:pPr>
            <a:endParaRPr kumimoji="1" lang="ja-JP" altLang="en-US" sz="600" b="1" dirty="0">
              <a:solidFill>
                <a:srgbClr val="0070C0"/>
              </a:solidFill>
              <a:latin typeface="UD デジタル 教科書体 NP-R" panose="02020400000000000000" pitchFamily="18" charset="-128"/>
              <a:ea typeface="UD デジタル 教科書体 NP-R" panose="02020400000000000000" pitchFamily="18" charset="-128"/>
            </a:endParaRPr>
          </a:p>
        </p:txBody>
      </p:sp>
      <p:sp>
        <p:nvSpPr>
          <p:cNvPr id="6" name="テキスト ボックス 5">
            <a:extLst>
              <a:ext uri="{FF2B5EF4-FFF2-40B4-BE49-F238E27FC236}">
                <a16:creationId xmlns:a16="http://schemas.microsoft.com/office/drawing/2014/main" id="{2FFE24E2-62BE-4437-BBD6-0F983065BF74}"/>
              </a:ext>
            </a:extLst>
          </p:cNvPr>
          <p:cNvSpPr txBox="1"/>
          <p:nvPr/>
        </p:nvSpPr>
        <p:spPr>
          <a:xfrm>
            <a:off x="5749395" y="3531470"/>
            <a:ext cx="3312000" cy="1649298"/>
          </a:xfrm>
          <a:prstGeom prst="rect">
            <a:avLst/>
          </a:prstGeom>
          <a:solidFill>
            <a:srgbClr val="FFFFCC"/>
          </a:solidFill>
          <a:ln w="9525">
            <a:solidFill>
              <a:schemeClr val="tx1">
                <a:lumMod val="50000"/>
                <a:lumOff val="50000"/>
              </a:schemeClr>
            </a:solidFill>
          </a:ln>
        </p:spPr>
        <p:txBody>
          <a:bodyPr wrap="square" rtlCol="0">
            <a:spAutoFit/>
          </a:bodyPr>
          <a:lstStyle/>
          <a:p>
            <a:pPr marL="0" marR="0" lvl="0" indent="100013" algn="l" defTabSz="677272" rtl="0" eaLnBrk="1" fontAlgn="auto" latinLnBrk="0" hangingPunct="1">
              <a:lnSpc>
                <a:spcPts val="1125"/>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100013" algn="l" defTabSz="677272" rtl="0" eaLnBrk="1" fontAlgn="auto" latinLnBrk="0" hangingPunct="1">
              <a:lnSpc>
                <a:spcPts val="1125"/>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kumimoji="1" lang="ja-JP" altLang="en-US" sz="1200" b="1" i="0" u="sng"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介護テクノロジー導入支援事業</a:t>
            </a:r>
          </a:p>
          <a:p>
            <a:pPr marL="0" marR="0" lvl="0" indent="100013" algn="l" defTabSz="677272" rtl="0" eaLnBrk="1" fontAlgn="auto" latinLnBrk="0" hangingPunct="1">
              <a:lnSpc>
                <a:spcPts val="1125"/>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kumimoji="1" lang="ja-JP" altLang="en-US" sz="12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（介護事業者に対し導入費用の一部を補助）</a:t>
            </a:r>
          </a:p>
          <a:p>
            <a:pPr marL="0" marR="0" lvl="0" indent="100013" algn="l" defTabSz="677272" rtl="0" eaLnBrk="1" fontAlgn="auto" latinLnBrk="0" hangingPunct="1">
              <a:lnSpc>
                <a:spcPts val="1125"/>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100013" algn="l" defTabSz="677272" rtl="0" eaLnBrk="1" fontAlgn="auto" latinLnBrk="0" hangingPunct="1">
              <a:lnSpc>
                <a:spcPts val="1125"/>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kumimoji="1" lang="ja-JP" altLang="en-US" sz="1200" b="1" i="0" u="sng"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自費での大規模修繕にあわせて導入する</a:t>
            </a:r>
            <a:endParaRPr kumimoji="1" lang="en-US" altLang="ja-JP" sz="1200" b="1" i="0" u="sng"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100013" algn="l" defTabSz="677272" rtl="0" eaLnBrk="1" fontAlgn="auto" latinLnBrk="0" hangingPunct="1">
              <a:lnSpc>
                <a:spcPts val="1125"/>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kumimoji="1" lang="ja-JP" altLang="en-US" sz="1200" b="1" i="0" u="sng"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介護テクノロジーへの補助</a:t>
            </a:r>
          </a:p>
          <a:p>
            <a:pPr marL="0" marR="0" lvl="0" indent="100013" algn="l" defTabSz="677272" rtl="0" eaLnBrk="1" fontAlgn="auto" latinLnBrk="0" hangingPunct="1">
              <a:lnSpc>
                <a:spcPts val="1125"/>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100013" algn="l" defTabSz="677272" rtl="0" eaLnBrk="1" fontAlgn="auto" latinLnBrk="0" hangingPunct="1">
              <a:lnSpc>
                <a:spcPts val="1125"/>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kumimoji="1" lang="ja-JP" altLang="en-US" sz="11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それぞれの介護現場の課題を見える化し、</a:t>
            </a:r>
            <a:endParaRPr kumimoji="1" lang="en-US" altLang="ja-JP" sz="11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100013" algn="l" defTabSz="677272" rtl="0" eaLnBrk="1" fontAlgn="auto" latinLnBrk="0" hangingPunct="1">
              <a:lnSpc>
                <a:spcPts val="1125"/>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業務改善計画を立てて、テクノロジーの導入等</a:t>
            </a:r>
            <a:endParaRPr kumimoji="1" lang="en-US" altLang="ja-JP" sz="11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100013" algn="l" defTabSz="677272" rtl="0" eaLnBrk="1" fontAlgn="auto" latinLnBrk="0" hangingPunct="1">
              <a:lnSpc>
                <a:spcPts val="1125"/>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の取組みを進めることが重要</a:t>
            </a:r>
            <a:endParaRPr kumimoji="1" lang="en-US" altLang="ja-JP" sz="11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100013" algn="l" defTabSz="677272" rtl="0" eaLnBrk="1" fontAlgn="auto" latinLnBrk="0" hangingPunct="1">
              <a:lnSpc>
                <a:spcPts val="1125"/>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endParaRPr kumimoji="1" lang="ja-JP" altLang="en-US" sz="1100" b="0" i="0" u="none" strike="noStrike" kern="1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8C6D078D-116D-4184-A24B-2787AAD1646F}"/>
              </a:ext>
            </a:extLst>
          </p:cNvPr>
          <p:cNvSpPr txBox="1"/>
          <p:nvPr/>
        </p:nvSpPr>
        <p:spPr>
          <a:xfrm>
            <a:off x="486131" y="721270"/>
            <a:ext cx="8748000" cy="257058"/>
          </a:xfrm>
          <a:prstGeom prst="rect">
            <a:avLst/>
          </a:prstGeom>
          <a:noFill/>
        </p:spPr>
        <p:txBody>
          <a:bodyPr wrap="square" rtlCol="0">
            <a:spAutoFit/>
          </a:bodyPr>
          <a:lstStyle/>
          <a:p>
            <a:pPr defTabSz="685800">
              <a:lnSpc>
                <a:spcPts val="1125"/>
              </a:lnSpc>
              <a:spcAft>
                <a:spcPts val="450"/>
              </a:spcAft>
              <a:buClr>
                <a:srgbClr val="103185"/>
              </a:buClr>
              <a:defRPr/>
            </a:pPr>
            <a:r>
              <a:rPr kumimoji="1" lang="ja-JP" altLang="en-US" sz="1600" dirty="0">
                <a:solidFill>
                  <a:srgbClr val="000000"/>
                </a:solidFill>
                <a:latin typeface="UD デジタル 教科書体 NP-R" panose="02020400000000000000" pitchFamily="18" charset="-128"/>
                <a:ea typeface="UD デジタル 教科書体 NP-R" panose="02020400000000000000" pitchFamily="18" charset="-128"/>
              </a:rPr>
              <a:t>それぞれの介護現場における介護生産性向上や人材確保の取組を支援し、取組の波及をめざす</a:t>
            </a:r>
          </a:p>
        </p:txBody>
      </p:sp>
      <p:sp>
        <p:nvSpPr>
          <p:cNvPr id="11" name="角丸四角形 20">
            <a:extLst>
              <a:ext uri="{FF2B5EF4-FFF2-40B4-BE49-F238E27FC236}">
                <a16:creationId xmlns:a16="http://schemas.microsoft.com/office/drawing/2014/main" id="{8C75AC39-8AAD-49EC-A52D-C96FD288EE08}"/>
              </a:ext>
            </a:extLst>
          </p:cNvPr>
          <p:cNvSpPr/>
          <p:nvPr/>
        </p:nvSpPr>
        <p:spPr>
          <a:xfrm>
            <a:off x="395556" y="999370"/>
            <a:ext cx="3980873" cy="324000"/>
          </a:xfrm>
          <a:prstGeom prst="roundRect">
            <a:avLst>
              <a:gd name="adj" fmla="val 0"/>
            </a:avLst>
          </a:prstGeom>
          <a:solidFill>
            <a:schemeClr val="tx2"/>
          </a:solidFill>
          <a:ln w="76200">
            <a:solidFill>
              <a:schemeClr val="bg1"/>
            </a:solidFill>
          </a:ln>
        </p:spPr>
        <p:txBody>
          <a:bodyPr anchor="ctr"/>
          <a:lstStyle/>
          <a:p>
            <a:pPr algn="ctr" defTabSz="399060">
              <a:lnSpc>
                <a:spcPct val="130000"/>
              </a:lnSpc>
              <a:spcAft>
                <a:spcPts val="537"/>
              </a:spcAft>
              <a:defRPr/>
            </a:pPr>
            <a:r>
              <a:rPr lang="ja-JP" altLang="en-US" sz="1400" b="1" spc="161" dirty="0">
                <a:solidFill>
                  <a:srgbClr val="FFFFFF"/>
                </a:solidFill>
                <a:latin typeface="メイリオ"/>
                <a:ea typeface="メイリオ"/>
                <a:cs typeface="Noto Sans CJK JP DemiLight" charset="-128"/>
              </a:rPr>
              <a:t>介護サービスにおける生産性向上の捉え方</a:t>
            </a:r>
          </a:p>
        </p:txBody>
      </p:sp>
      <p:sp>
        <p:nvSpPr>
          <p:cNvPr id="12" name="テキスト ボックス 11">
            <a:extLst>
              <a:ext uri="{FF2B5EF4-FFF2-40B4-BE49-F238E27FC236}">
                <a16:creationId xmlns:a16="http://schemas.microsoft.com/office/drawing/2014/main" id="{95606BE5-14F8-4D6C-A37D-CDAC88FBCFC1}"/>
              </a:ext>
            </a:extLst>
          </p:cNvPr>
          <p:cNvSpPr txBox="1"/>
          <p:nvPr/>
        </p:nvSpPr>
        <p:spPr>
          <a:xfrm>
            <a:off x="4253315" y="1353002"/>
            <a:ext cx="4896000" cy="1015663"/>
          </a:xfrm>
          <a:prstGeom prst="rect">
            <a:avLst/>
          </a:prstGeom>
          <a:noFill/>
        </p:spPr>
        <p:txBody>
          <a:bodyPr wrap="square">
            <a:spAutoFit/>
          </a:bodyPr>
          <a:lstStyle/>
          <a:p>
            <a:pPr defTabSz="617372">
              <a:defRPr/>
            </a:pPr>
            <a:r>
              <a:rPr lang="ja-JP" altLang="en-US" sz="1200" dirty="0">
                <a:solidFill>
                  <a:srgbClr val="000000"/>
                </a:solidFill>
                <a:latin typeface="UD デジタル 教科書体 NP-R" panose="02020400000000000000" pitchFamily="18" charset="-128"/>
                <a:ea typeface="UD デジタル 教科書体 NP-R" panose="02020400000000000000" pitchFamily="18" charset="-128"/>
              </a:rPr>
              <a:t>介護現場における</a:t>
            </a:r>
            <a:r>
              <a:rPr lang="ja-JP" altLang="en-US" sz="1200" dirty="0">
                <a:solidFill>
                  <a:prstClr val="black"/>
                </a:solidFill>
                <a:latin typeface="UD デジタル 教科書体 NP-R" panose="02020400000000000000" pitchFamily="18" charset="-128"/>
                <a:ea typeface="UD デジタル 教科書体 NP-R" panose="02020400000000000000" pitchFamily="18" charset="-128"/>
              </a:rPr>
              <a:t>生産性向上とは、介護ロボット等のテクノロジーを活用し、業務の改善や効率化等を進めることにより、職員の業務負担の軽減を図るとともに、業務の改善や効率化により生み出した時間を直接的な介護ケアの業務に充て、利用者と職員が接する時間を増やすなど、介護サービスの質の向上にも繋げていくこと</a:t>
            </a:r>
          </a:p>
        </p:txBody>
      </p:sp>
      <p:pic>
        <p:nvPicPr>
          <p:cNvPr id="13" name="図 12">
            <a:extLst>
              <a:ext uri="{FF2B5EF4-FFF2-40B4-BE49-F238E27FC236}">
                <a16:creationId xmlns:a16="http://schemas.microsoft.com/office/drawing/2014/main" id="{054E39C1-AB92-4B43-91B8-60EF622F2E0E}"/>
              </a:ext>
            </a:extLst>
          </p:cNvPr>
          <p:cNvPicPr>
            <a:picLocks noChangeAspect="1"/>
          </p:cNvPicPr>
          <p:nvPr/>
        </p:nvPicPr>
        <p:blipFill>
          <a:blip r:embed="rId3"/>
          <a:stretch>
            <a:fillRect/>
          </a:stretch>
        </p:blipFill>
        <p:spPr>
          <a:xfrm>
            <a:off x="849125" y="1310243"/>
            <a:ext cx="3228039" cy="1260000"/>
          </a:xfrm>
          <a:prstGeom prst="rect">
            <a:avLst/>
          </a:prstGeom>
        </p:spPr>
      </p:pic>
      <p:sp>
        <p:nvSpPr>
          <p:cNvPr id="14" name="テキスト ボックス 13">
            <a:extLst>
              <a:ext uri="{FF2B5EF4-FFF2-40B4-BE49-F238E27FC236}">
                <a16:creationId xmlns:a16="http://schemas.microsoft.com/office/drawing/2014/main" id="{82330884-266C-44F4-9D6A-635583406609}"/>
              </a:ext>
            </a:extLst>
          </p:cNvPr>
          <p:cNvSpPr txBox="1"/>
          <p:nvPr/>
        </p:nvSpPr>
        <p:spPr>
          <a:xfrm>
            <a:off x="5126259" y="2363931"/>
            <a:ext cx="4107873" cy="269304"/>
          </a:xfrm>
          <a:prstGeom prst="rect">
            <a:avLst/>
          </a:prstGeom>
          <a:noFill/>
        </p:spPr>
        <p:txBody>
          <a:bodyPr wrap="square" rtlCol="0">
            <a:spAutoFit/>
          </a:bodyPr>
          <a:lstStyle/>
          <a:p>
            <a:pPr algn="r" defTabSz="342900">
              <a:lnSpc>
                <a:spcPct val="120000"/>
              </a:lnSpc>
              <a:spcAft>
                <a:spcPts val="450"/>
              </a:spcAft>
              <a:buClr>
                <a:srgbClr val="103185"/>
              </a:buClr>
              <a:defRPr/>
            </a:pPr>
            <a:r>
              <a:rPr kumimoji="1" lang="ja-JP" altLang="en-US" sz="1000" dirty="0">
                <a:solidFill>
                  <a:srgbClr val="000000"/>
                </a:solidFill>
                <a:latin typeface="Segoe UI"/>
                <a:ea typeface="メイリオ"/>
              </a:rPr>
              <a:t>出典：介護サービス事業における生産性向上に資するガイドライン</a:t>
            </a:r>
          </a:p>
        </p:txBody>
      </p:sp>
      <p:pic>
        <p:nvPicPr>
          <p:cNvPr id="20" name="図 19">
            <a:extLst>
              <a:ext uri="{FF2B5EF4-FFF2-40B4-BE49-F238E27FC236}">
                <a16:creationId xmlns:a16="http://schemas.microsoft.com/office/drawing/2014/main" id="{6ED1D778-C3F8-44CD-8988-4BCB9A5362EF}"/>
              </a:ext>
            </a:extLst>
          </p:cNvPr>
          <p:cNvPicPr>
            <a:picLocks noChangeAspect="1"/>
          </p:cNvPicPr>
          <p:nvPr/>
        </p:nvPicPr>
        <p:blipFill>
          <a:blip r:embed="rId4"/>
          <a:stretch>
            <a:fillRect/>
          </a:stretch>
        </p:blipFill>
        <p:spPr>
          <a:xfrm>
            <a:off x="525717" y="3301062"/>
            <a:ext cx="5128053" cy="2664000"/>
          </a:xfrm>
          <a:prstGeom prst="rect">
            <a:avLst/>
          </a:prstGeom>
        </p:spPr>
      </p:pic>
      <p:grpSp>
        <p:nvGrpSpPr>
          <p:cNvPr id="3" name="グループ化 2">
            <a:extLst>
              <a:ext uri="{FF2B5EF4-FFF2-40B4-BE49-F238E27FC236}">
                <a16:creationId xmlns:a16="http://schemas.microsoft.com/office/drawing/2014/main" id="{2D0104E2-29A9-4DF8-B68E-85593D1E341C}"/>
              </a:ext>
            </a:extLst>
          </p:cNvPr>
          <p:cNvGrpSpPr/>
          <p:nvPr/>
        </p:nvGrpSpPr>
        <p:grpSpPr>
          <a:xfrm>
            <a:off x="3078108" y="5710915"/>
            <a:ext cx="3135894" cy="415297"/>
            <a:chOff x="2995169" y="5422115"/>
            <a:chExt cx="3135894" cy="415297"/>
          </a:xfrm>
        </p:grpSpPr>
        <p:sp>
          <p:nvSpPr>
            <p:cNvPr id="21" name="矢印: 右カーブ 20">
              <a:extLst>
                <a:ext uri="{FF2B5EF4-FFF2-40B4-BE49-F238E27FC236}">
                  <a16:creationId xmlns:a16="http://schemas.microsoft.com/office/drawing/2014/main" id="{4EA30CAA-E731-40F1-B833-65071753BEB1}"/>
                </a:ext>
              </a:extLst>
            </p:cNvPr>
            <p:cNvSpPr/>
            <p:nvPr/>
          </p:nvSpPr>
          <p:spPr>
            <a:xfrm rot="16200000">
              <a:off x="4439693" y="4146042"/>
              <a:ext cx="365515" cy="3017225"/>
            </a:xfrm>
            <a:prstGeom prst="curved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77272"/>
              <a:endParaRPr kumimoji="1" lang="ja-JP" altLang="en-US" sz="1350">
                <a:solidFill>
                  <a:prstClr val="black"/>
                </a:solidFill>
                <a:latin typeface="Calibri"/>
                <a:ea typeface="ＭＳ Ｐゴシック" panose="020B0600070205080204" pitchFamily="50" charset="-128"/>
              </a:endParaRPr>
            </a:p>
          </p:txBody>
        </p:sp>
        <p:sp>
          <p:nvSpPr>
            <p:cNvPr id="23" name="二等辺三角形 22">
              <a:extLst>
                <a:ext uri="{FF2B5EF4-FFF2-40B4-BE49-F238E27FC236}">
                  <a16:creationId xmlns:a16="http://schemas.microsoft.com/office/drawing/2014/main" id="{9C96686B-9658-41E6-904C-0BBF34F4F55A}"/>
                </a:ext>
              </a:extLst>
            </p:cNvPr>
            <p:cNvSpPr/>
            <p:nvPr/>
          </p:nvSpPr>
          <p:spPr>
            <a:xfrm rot="20497107">
              <a:off x="2995169" y="5422115"/>
              <a:ext cx="237336" cy="75764"/>
            </a:xfrm>
            <a:prstGeom prst="triangl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77272"/>
              <a:endParaRPr kumimoji="1" lang="ja-JP" altLang="en-US" sz="1350">
                <a:solidFill>
                  <a:prstClr val="white"/>
                </a:solidFill>
                <a:latin typeface="Calibri"/>
                <a:ea typeface="ＭＳ Ｐゴシック" panose="020B0600070205080204" pitchFamily="50" charset="-128"/>
              </a:endParaRPr>
            </a:p>
          </p:txBody>
        </p:sp>
      </p:grpSp>
      <p:sp>
        <p:nvSpPr>
          <p:cNvPr id="24" name="テキスト ボックス 23">
            <a:extLst>
              <a:ext uri="{FF2B5EF4-FFF2-40B4-BE49-F238E27FC236}">
                <a16:creationId xmlns:a16="http://schemas.microsoft.com/office/drawing/2014/main" id="{23B68C97-0653-42EA-B9BF-676C3ACA01D1}"/>
              </a:ext>
            </a:extLst>
          </p:cNvPr>
          <p:cNvSpPr txBox="1"/>
          <p:nvPr/>
        </p:nvSpPr>
        <p:spPr>
          <a:xfrm>
            <a:off x="5796687" y="6026009"/>
            <a:ext cx="2952000" cy="276999"/>
          </a:xfrm>
          <a:prstGeom prst="rect">
            <a:avLst/>
          </a:prstGeom>
          <a:noFill/>
        </p:spPr>
        <p:txBody>
          <a:bodyPr wrap="square" rtlCol="0">
            <a:spAutoFit/>
          </a:bodyPr>
          <a:lstStyle/>
          <a:p>
            <a:pPr defTabSz="677272"/>
            <a:r>
              <a:rPr kumimoji="1" lang="ja-JP" altLang="en-US" sz="1200" dirty="0">
                <a:solidFill>
                  <a:prstClr val="black"/>
                </a:solidFill>
                <a:latin typeface="UD デジタル 教科書体 NP-R" panose="02020400000000000000" pitchFamily="18" charset="-128"/>
                <a:ea typeface="UD デジタル 教科書体 NP-R" panose="02020400000000000000" pitchFamily="18" charset="-128"/>
              </a:rPr>
              <a:t>一体的実施して導入効果アップをめざす</a:t>
            </a:r>
          </a:p>
        </p:txBody>
      </p:sp>
      <p:sp>
        <p:nvSpPr>
          <p:cNvPr id="17" name="タイトル 9">
            <a:extLst>
              <a:ext uri="{FF2B5EF4-FFF2-40B4-BE49-F238E27FC236}">
                <a16:creationId xmlns:a16="http://schemas.microsoft.com/office/drawing/2014/main" id="{009E680A-33D1-4AB7-863B-3474827FD6CF}"/>
              </a:ext>
            </a:extLst>
          </p:cNvPr>
          <p:cNvSpPr txBox="1">
            <a:spLocks/>
          </p:cNvSpPr>
          <p:nvPr/>
        </p:nvSpPr>
        <p:spPr>
          <a:xfrm>
            <a:off x="0" y="-21310"/>
            <a:ext cx="9720263" cy="572400"/>
          </a:xfrm>
          <a:prstGeom prst="rect">
            <a:avLst/>
          </a:prstGeom>
          <a:solidFill>
            <a:srgbClr val="FDA017"/>
          </a:solidFill>
          <a:ln>
            <a:noFill/>
          </a:ln>
        </p:spPr>
        <p:txBody>
          <a:bodyPr vert="horz" lIns="90311" tIns="45155" rIns="90311" bIns="45155" rtlCol="0" anchor="ctr">
            <a:normAutofit/>
          </a:bodyPr>
          <a:lstStyle>
            <a:lvl1pPr algn="ctr" defTabSz="677289" rtl="0" eaLnBrk="1" latinLnBrk="0" hangingPunct="1">
              <a:spcBef>
                <a:spcPct val="0"/>
              </a:spcBef>
              <a:buNone/>
              <a:defRPr kumimoji="1" sz="3301" kern="1200">
                <a:solidFill>
                  <a:schemeClr val="tx1"/>
                </a:solidFill>
                <a:latin typeface="+mj-lt"/>
                <a:ea typeface="+mj-ea"/>
                <a:cs typeface="+mj-cs"/>
              </a:defRPr>
            </a:lvl1pPr>
          </a:lstStyle>
          <a:p>
            <a:r>
              <a:rPr lang="ja-JP" altLang="en-US" sz="2400" b="1" dirty="0">
                <a:solidFill>
                  <a:sysClr val="windowText" lastClr="000000"/>
                </a:solidFill>
                <a:latin typeface="Meiryo UI" panose="020B0604030504040204" pitchFamily="50" charset="-128"/>
                <a:ea typeface="Meiryo UI" panose="020B0604030504040204" pitchFamily="50" charset="-128"/>
              </a:rPr>
              <a:t>大阪府における介護生産性向上に資する取組</a:t>
            </a:r>
            <a:endParaRPr lang="ja-JP" altLang="en-US" sz="2800" b="1" dirty="0">
              <a:solidFill>
                <a:sysClr val="windowText" lastClr="000000"/>
              </a:solidFill>
              <a:latin typeface="Meiryo UI" panose="020B0604030504040204" pitchFamily="50" charset="-128"/>
              <a:ea typeface="Meiryo UI" panose="020B0604030504040204" pitchFamily="50" charset="-128"/>
            </a:endParaRPr>
          </a:p>
        </p:txBody>
      </p:sp>
      <p:sp>
        <p:nvSpPr>
          <p:cNvPr id="19" name="スライド番号プレースホルダー 1">
            <a:extLst>
              <a:ext uri="{FF2B5EF4-FFF2-40B4-BE49-F238E27FC236}">
                <a16:creationId xmlns:a16="http://schemas.microsoft.com/office/drawing/2014/main" id="{DFB7FC3D-BA74-42D2-80E3-B7C294AAC120}"/>
              </a:ext>
            </a:extLst>
          </p:cNvPr>
          <p:cNvSpPr>
            <a:spLocks noGrp="1"/>
          </p:cNvSpPr>
          <p:nvPr>
            <p:ph type="sldNum" sz="quarter" idx="12"/>
          </p:nvPr>
        </p:nvSpPr>
        <p:spPr>
          <a:xfrm>
            <a:off x="7298533" y="6489398"/>
            <a:ext cx="2133599" cy="365125"/>
          </a:xfrm>
        </p:spPr>
        <p:txBody>
          <a:bodyPr/>
          <a:lstStyle/>
          <a:p>
            <a:pPr defTabSz="677272"/>
            <a:fld id="{48F63A3B-78C7-47BE-AE5E-E10140E04643}" type="slidenum">
              <a:rPr kumimoji="1" lang="en-US">
                <a:solidFill>
                  <a:prstClr val="black"/>
                </a:solidFill>
              </a:rPr>
              <a:pPr defTabSz="677272"/>
              <a:t>5</a:t>
            </a:fld>
            <a:endParaRPr kumimoji="1" lang="en-US" dirty="0">
              <a:solidFill>
                <a:prstClr val="black"/>
              </a:solidFill>
            </a:endParaRPr>
          </a:p>
        </p:txBody>
      </p:sp>
    </p:spTree>
    <p:extLst>
      <p:ext uri="{BB962C8B-B14F-4D97-AF65-F5344CB8AC3E}">
        <p14:creationId xmlns:p14="http://schemas.microsoft.com/office/powerpoint/2010/main" val="2387175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正方形/長方形 38">
            <a:extLst>
              <a:ext uri="{FF2B5EF4-FFF2-40B4-BE49-F238E27FC236}">
                <a16:creationId xmlns:a16="http://schemas.microsoft.com/office/drawing/2014/main" id="{BAFB8EA5-73B1-4510-8E93-A88BAB5DF997}"/>
              </a:ext>
            </a:extLst>
          </p:cNvPr>
          <p:cNvSpPr/>
          <p:nvPr/>
        </p:nvSpPr>
        <p:spPr>
          <a:xfrm>
            <a:off x="3752478" y="1279731"/>
            <a:ext cx="5645465" cy="4927808"/>
          </a:xfrm>
          <a:prstGeom prst="rect">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defRPr/>
            </a:pPr>
            <a:endParaRPr kumimoji="1" lang="ja-JP" altLang="en-US" sz="964" dirty="0">
              <a:solidFill>
                <a:prstClr val="white"/>
              </a:solidFill>
              <a:latin typeface="メイリオ" panose="020B0604030504040204" pitchFamily="50" charset="-128"/>
              <a:ea typeface="メイリオ" panose="020B0604030504040204" pitchFamily="50" charset="-128"/>
            </a:endParaRPr>
          </a:p>
        </p:txBody>
      </p:sp>
      <p:sp>
        <p:nvSpPr>
          <p:cNvPr id="64" name="四角形: 角を丸くする 63">
            <a:extLst>
              <a:ext uri="{FF2B5EF4-FFF2-40B4-BE49-F238E27FC236}">
                <a16:creationId xmlns:a16="http://schemas.microsoft.com/office/drawing/2014/main" id="{8BCCF1E2-C232-410D-903E-105E782D47FA}"/>
              </a:ext>
            </a:extLst>
          </p:cNvPr>
          <p:cNvSpPr/>
          <p:nvPr/>
        </p:nvSpPr>
        <p:spPr>
          <a:xfrm>
            <a:off x="5356673" y="4808783"/>
            <a:ext cx="3944890" cy="1266774"/>
          </a:xfrm>
          <a:prstGeom prst="roundRect">
            <a:avLst>
              <a:gd name="adj" fmla="val 15458"/>
            </a:avLst>
          </a:prstGeom>
          <a:solidFill>
            <a:srgbClr val="FFFFB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defRPr/>
            </a:pPr>
            <a:endParaRPr kumimoji="1" lang="ja-JP" altLang="en-US" sz="857">
              <a:solidFill>
                <a:prstClr val="white"/>
              </a:solidFill>
              <a:latin typeface="Calibri" panose="020F0502020204030204"/>
              <a:ea typeface="游ゴシック" panose="020B0400000000000000" pitchFamily="50" charset="-128"/>
            </a:endParaRPr>
          </a:p>
        </p:txBody>
      </p:sp>
      <p:sp>
        <p:nvSpPr>
          <p:cNvPr id="61" name="四角形: 角を丸くする 60">
            <a:extLst>
              <a:ext uri="{FF2B5EF4-FFF2-40B4-BE49-F238E27FC236}">
                <a16:creationId xmlns:a16="http://schemas.microsoft.com/office/drawing/2014/main" id="{D3B83FCB-9564-460C-B32C-8236623D8D60}"/>
              </a:ext>
            </a:extLst>
          </p:cNvPr>
          <p:cNvSpPr/>
          <p:nvPr/>
        </p:nvSpPr>
        <p:spPr>
          <a:xfrm>
            <a:off x="5164442" y="4908180"/>
            <a:ext cx="331112" cy="909234"/>
          </a:xfrm>
          <a:prstGeom prst="roundRect">
            <a:avLst/>
          </a:prstGeom>
          <a:solidFill>
            <a:schemeClr val="accent4">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defRPr/>
            </a:pPr>
            <a:endParaRPr kumimoji="1" lang="ja-JP" altLang="en-US" sz="857">
              <a:solidFill>
                <a:prstClr val="white"/>
              </a:solidFill>
              <a:latin typeface="Calibri" panose="020F0502020204030204"/>
              <a:ea typeface="游ゴシック" panose="020B0400000000000000" pitchFamily="50" charset="-128"/>
            </a:endParaRPr>
          </a:p>
        </p:txBody>
      </p:sp>
      <p:sp>
        <p:nvSpPr>
          <p:cNvPr id="40" name="テキスト ボックス 39">
            <a:extLst>
              <a:ext uri="{FF2B5EF4-FFF2-40B4-BE49-F238E27FC236}">
                <a16:creationId xmlns:a16="http://schemas.microsoft.com/office/drawing/2014/main" id="{2C2D776A-998C-492B-9842-EC78E21B544A}"/>
              </a:ext>
            </a:extLst>
          </p:cNvPr>
          <p:cNvSpPr txBox="1"/>
          <p:nvPr/>
        </p:nvSpPr>
        <p:spPr>
          <a:xfrm>
            <a:off x="3695231" y="1367441"/>
            <a:ext cx="5736901" cy="506549"/>
          </a:xfrm>
          <a:prstGeom prst="rect">
            <a:avLst/>
          </a:prstGeom>
          <a:noFill/>
        </p:spPr>
        <p:txBody>
          <a:bodyPr wrap="square" rtlCol="0">
            <a:spAutoFit/>
          </a:bodyPr>
          <a:lstStyle/>
          <a:p>
            <a:pPr defTabSz="326578">
              <a:lnSpc>
                <a:spcPts val="964"/>
              </a:lnSpc>
              <a:defRPr/>
            </a:pPr>
            <a:r>
              <a:rPr kumimoji="1" lang="en-US" altLang="ja-JP" sz="929" b="1" dirty="0">
                <a:solidFill>
                  <a:prstClr val="black"/>
                </a:solidFill>
                <a:latin typeface="メイリオ" panose="020B0604030504040204" pitchFamily="50" charset="-128"/>
                <a:ea typeface="メイリオ" panose="020B0604030504040204" pitchFamily="50" charset="-128"/>
              </a:rPr>
              <a:t>【</a:t>
            </a:r>
            <a:r>
              <a:rPr kumimoji="1" lang="ja-JP" altLang="en-US" sz="929" b="1" dirty="0">
                <a:solidFill>
                  <a:prstClr val="black"/>
                </a:solidFill>
                <a:latin typeface="メイリオ" panose="020B0604030504040204" pitchFamily="50" charset="-128"/>
                <a:ea typeface="メイリオ" panose="020B0604030504040204" pitchFamily="50" charset="-128"/>
              </a:rPr>
              <a:t>働きやすい職場づくり伴走支援プログラム</a:t>
            </a:r>
            <a:r>
              <a:rPr kumimoji="1" lang="en-US" altLang="ja-JP" sz="929" b="1" dirty="0">
                <a:solidFill>
                  <a:prstClr val="black"/>
                </a:solidFill>
                <a:latin typeface="メイリオ" panose="020B0604030504040204" pitchFamily="50" charset="-128"/>
                <a:ea typeface="メイリオ" panose="020B0604030504040204" pitchFamily="50" charset="-128"/>
              </a:rPr>
              <a:t>】</a:t>
            </a:r>
          </a:p>
          <a:p>
            <a:pPr defTabSz="685827">
              <a:defRPr/>
            </a:pPr>
            <a:r>
              <a:rPr kumimoji="1" lang="ja-JP" altLang="en-US" sz="929"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　業務改善活動の一連の手順を年</a:t>
            </a:r>
            <a:r>
              <a:rPr kumimoji="1" lang="en-US" altLang="ja-JP" sz="929"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5</a:t>
            </a:r>
            <a:r>
              <a:rPr kumimoji="1" lang="ja-JP" altLang="en-US" sz="929"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回シリーズの研修と、専門家による現地訪問やチャットツールを活用</a:t>
            </a:r>
            <a:endParaRPr kumimoji="1" lang="en-US" altLang="ja-JP" sz="929"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defTabSz="685827">
              <a:defRPr/>
            </a:pPr>
            <a:r>
              <a:rPr kumimoji="1" lang="ja-JP" altLang="en-US" sz="929"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　したフォローアップ。事業所内でプロジェクトチームを作って参加。</a:t>
            </a:r>
            <a:r>
              <a:rPr kumimoji="1" lang="ja-JP" altLang="en-US" sz="929" dirty="0">
                <a:solidFill>
                  <a:prstClr val="black"/>
                </a:solidFill>
                <a:latin typeface="メイリオ" panose="020B0604030504040204" pitchFamily="50" charset="-128"/>
                <a:ea typeface="メイリオ" panose="020B0604030504040204" pitchFamily="50" charset="-128"/>
              </a:rPr>
              <a:t>　</a:t>
            </a:r>
          </a:p>
        </p:txBody>
      </p:sp>
      <p:sp>
        <p:nvSpPr>
          <p:cNvPr id="41" name="テキスト ボックス 40">
            <a:extLst>
              <a:ext uri="{FF2B5EF4-FFF2-40B4-BE49-F238E27FC236}">
                <a16:creationId xmlns:a16="http://schemas.microsoft.com/office/drawing/2014/main" id="{D40B65EB-C156-4286-8A05-28D8F63A6012}"/>
              </a:ext>
            </a:extLst>
          </p:cNvPr>
          <p:cNvSpPr txBox="1"/>
          <p:nvPr/>
        </p:nvSpPr>
        <p:spPr>
          <a:xfrm>
            <a:off x="3867755" y="2388249"/>
            <a:ext cx="776271" cy="646331"/>
          </a:xfrm>
          <a:prstGeom prst="rect">
            <a:avLst/>
          </a:prstGeom>
          <a:noFill/>
        </p:spPr>
        <p:txBody>
          <a:bodyPr wrap="square" rtlCol="0">
            <a:spAutoFit/>
          </a:bodyPr>
          <a:lstStyle/>
          <a:p>
            <a:pPr defTabSz="326578">
              <a:defRPr/>
            </a:pPr>
            <a:r>
              <a:rPr kumimoji="1" lang="ja-JP" altLang="en-US" sz="900" b="1" dirty="0">
                <a:solidFill>
                  <a:prstClr val="black"/>
                </a:solidFill>
                <a:latin typeface="メイリオ" panose="020B0604030504040204" pitchFamily="50" charset="-128"/>
                <a:ea typeface="メイリオ" panose="020B0604030504040204" pitchFamily="50" charset="-128"/>
              </a:rPr>
              <a:t>チームでの</a:t>
            </a:r>
            <a:endParaRPr kumimoji="1" lang="en-US" altLang="ja-JP" sz="900" b="1" dirty="0">
              <a:solidFill>
                <a:prstClr val="black"/>
              </a:solidFill>
              <a:latin typeface="メイリオ" panose="020B0604030504040204" pitchFamily="50" charset="-128"/>
              <a:ea typeface="メイリオ" panose="020B0604030504040204" pitchFamily="50" charset="-128"/>
            </a:endParaRPr>
          </a:p>
          <a:p>
            <a:pPr defTabSz="326578">
              <a:defRPr/>
            </a:pPr>
            <a:r>
              <a:rPr kumimoji="1" lang="ja-JP" altLang="en-US" sz="900" b="1" dirty="0">
                <a:solidFill>
                  <a:prstClr val="black"/>
                </a:solidFill>
                <a:latin typeface="メイリオ" panose="020B0604030504040204" pitchFamily="50" charset="-128"/>
                <a:ea typeface="メイリオ" panose="020B0604030504040204" pitchFamily="50" charset="-128"/>
              </a:rPr>
              <a:t>課題解決に</a:t>
            </a:r>
            <a:endParaRPr kumimoji="1" lang="en-US" altLang="ja-JP" sz="900" b="1" dirty="0">
              <a:solidFill>
                <a:prstClr val="black"/>
              </a:solidFill>
              <a:latin typeface="メイリオ" panose="020B0604030504040204" pitchFamily="50" charset="-128"/>
              <a:ea typeface="メイリオ" panose="020B0604030504040204" pitchFamily="50" charset="-128"/>
            </a:endParaRPr>
          </a:p>
          <a:p>
            <a:pPr defTabSz="326578">
              <a:defRPr/>
            </a:pPr>
            <a:r>
              <a:rPr kumimoji="1" lang="ja-JP" altLang="en-US" sz="900" b="1" dirty="0">
                <a:solidFill>
                  <a:prstClr val="black"/>
                </a:solidFill>
                <a:latin typeface="メイリオ" panose="020B0604030504040204" pitchFamily="50" charset="-128"/>
                <a:ea typeface="メイリオ" panose="020B0604030504040204" pitchFamily="50" charset="-128"/>
              </a:rPr>
              <a:t>伴走的に支援</a:t>
            </a:r>
            <a:endParaRPr kumimoji="1" lang="en-US" altLang="ja-JP" sz="900" dirty="0">
              <a:solidFill>
                <a:prstClr val="black"/>
              </a:solidFill>
              <a:latin typeface="メイリオ" panose="020B0604030504040204" pitchFamily="50" charset="-128"/>
              <a:ea typeface="メイリオ" panose="020B0604030504040204" pitchFamily="50" charset="-128"/>
            </a:endParaRPr>
          </a:p>
        </p:txBody>
      </p:sp>
      <p:sp>
        <p:nvSpPr>
          <p:cNvPr id="42" name="テキスト ボックス 41">
            <a:extLst>
              <a:ext uri="{FF2B5EF4-FFF2-40B4-BE49-F238E27FC236}">
                <a16:creationId xmlns:a16="http://schemas.microsoft.com/office/drawing/2014/main" id="{1657F0F7-5F9F-4D21-BC5F-8A1EC96CDB9B}"/>
              </a:ext>
            </a:extLst>
          </p:cNvPr>
          <p:cNvSpPr txBox="1"/>
          <p:nvPr/>
        </p:nvSpPr>
        <p:spPr>
          <a:xfrm>
            <a:off x="5747137" y="2388248"/>
            <a:ext cx="854212" cy="784830"/>
          </a:xfrm>
          <a:prstGeom prst="rect">
            <a:avLst/>
          </a:prstGeom>
          <a:noFill/>
        </p:spPr>
        <p:txBody>
          <a:bodyPr wrap="square" rtlCol="0">
            <a:spAutoFit/>
          </a:bodyPr>
          <a:lstStyle/>
          <a:p>
            <a:pPr defTabSz="326578">
              <a:defRPr/>
            </a:pPr>
            <a:r>
              <a:rPr kumimoji="1" lang="ja-JP" altLang="en-US" sz="900" b="1" dirty="0">
                <a:solidFill>
                  <a:prstClr val="black"/>
                </a:solidFill>
                <a:latin typeface="メイリオ" panose="020B0604030504040204" pitchFamily="50" charset="-128"/>
                <a:ea typeface="メイリオ" panose="020B0604030504040204" pitchFamily="50" charset="-128"/>
              </a:rPr>
              <a:t>生産性向上への取組み、試行錯誤を継続、自走へ</a:t>
            </a:r>
            <a:endParaRPr kumimoji="1" lang="en-US" altLang="ja-JP" sz="900" b="1" dirty="0">
              <a:solidFill>
                <a:prstClr val="black"/>
              </a:solidFill>
              <a:latin typeface="メイリオ" panose="020B0604030504040204" pitchFamily="50" charset="-128"/>
              <a:ea typeface="メイリオ" panose="020B0604030504040204" pitchFamily="50" charset="-128"/>
            </a:endParaRPr>
          </a:p>
        </p:txBody>
      </p:sp>
      <p:sp>
        <p:nvSpPr>
          <p:cNvPr id="43" name="二等辺三角形 42">
            <a:extLst>
              <a:ext uri="{FF2B5EF4-FFF2-40B4-BE49-F238E27FC236}">
                <a16:creationId xmlns:a16="http://schemas.microsoft.com/office/drawing/2014/main" id="{51F2E307-E1AD-4E93-9B6D-F670FA558A85}"/>
              </a:ext>
            </a:extLst>
          </p:cNvPr>
          <p:cNvSpPr/>
          <p:nvPr/>
        </p:nvSpPr>
        <p:spPr>
          <a:xfrm rot="5400000">
            <a:off x="4595743" y="2652587"/>
            <a:ext cx="175993" cy="9711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defRPr/>
            </a:pPr>
            <a:endParaRPr kumimoji="1" lang="ja-JP" altLang="en-US" sz="857">
              <a:solidFill>
                <a:prstClr val="white"/>
              </a:solidFill>
              <a:latin typeface="メイリオ" panose="020B0604030504040204" pitchFamily="50" charset="-128"/>
              <a:ea typeface="メイリオ" panose="020B0604030504040204" pitchFamily="50" charset="-128"/>
            </a:endParaRPr>
          </a:p>
        </p:txBody>
      </p:sp>
      <p:sp>
        <p:nvSpPr>
          <p:cNvPr id="44" name="二等辺三角形 43">
            <a:extLst>
              <a:ext uri="{FF2B5EF4-FFF2-40B4-BE49-F238E27FC236}">
                <a16:creationId xmlns:a16="http://schemas.microsoft.com/office/drawing/2014/main" id="{EB349279-92B3-4F2F-8712-20BDCF1C6417}"/>
              </a:ext>
            </a:extLst>
          </p:cNvPr>
          <p:cNvSpPr/>
          <p:nvPr/>
        </p:nvSpPr>
        <p:spPr>
          <a:xfrm rot="5400000">
            <a:off x="5545299" y="2684873"/>
            <a:ext cx="175993" cy="9711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defRPr/>
            </a:pPr>
            <a:endParaRPr kumimoji="1" lang="ja-JP" altLang="en-US" sz="857">
              <a:solidFill>
                <a:prstClr val="white"/>
              </a:solidFill>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71FA43BD-06DE-4DAB-B8BB-128342580A7F}"/>
              </a:ext>
            </a:extLst>
          </p:cNvPr>
          <p:cNvSpPr txBox="1"/>
          <p:nvPr/>
        </p:nvSpPr>
        <p:spPr>
          <a:xfrm>
            <a:off x="4737363" y="2388248"/>
            <a:ext cx="844945" cy="784830"/>
          </a:xfrm>
          <a:prstGeom prst="rect">
            <a:avLst/>
          </a:prstGeom>
          <a:noFill/>
        </p:spPr>
        <p:txBody>
          <a:bodyPr wrap="square" rtlCol="0">
            <a:spAutoFit/>
          </a:bodyPr>
          <a:lstStyle/>
          <a:p>
            <a:pPr defTabSz="326578">
              <a:defRPr/>
            </a:pPr>
            <a:r>
              <a:rPr kumimoji="1" lang="ja-JP" altLang="en-US" sz="900" b="1" dirty="0">
                <a:solidFill>
                  <a:prstClr val="black"/>
                </a:solidFill>
                <a:latin typeface="メイリオ" panose="020B0604030504040204" pitchFamily="50" charset="-128"/>
                <a:ea typeface="メイリオ" panose="020B0604030504040204" pitchFamily="50" charset="-128"/>
              </a:rPr>
              <a:t>モチベーションを上げ働きやすい職場づくりを構築</a:t>
            </a:r>
            <a:endParaRPr kumimoji="1" lang="en-US" altLang="ja-JP" sz="900" b="1" dirty="0">
              <a:solidFill>
                <a:prstClr val="black"/>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4E79A2A6-818E-4814-9AA9-FE4BF1B2E116}"/>
              </a:ext>
            </a:extLst>
          </p:cNvPr>
          <p:cNvSpPr txBox="1"/>
          <p:nvPr/>
        </p:nvSpPr>
        <p:spPr>
          <a:xfrm>
            <a:off x="3804123" y="3723870"/>
            <a:ext cx="1263940" cy="1938992"/>
          </a:xfrm>
          <a:prstGeom prst="rect">
            <a:avLst/>
          </a:prstGeom>
          <a:solidFill>
            <a:schemeClr val="bg1">
              <a:lumMod val="95000"/>
            </a:schemeClr>
          </a:solidFill>
          <a:ln w="19050">
            <a:solidFill>
              <a:schemeClr val="accent6">
                <a:lumMod val="75000"/>
              </a:schemeClr>
            </a:solidFill>
            <a:prstDash val="sysDot"/>
          </a:ln>
        </p:spPr>
        <p:txBody>
          <a:bodyPr wrap="square" rtlCol="0">
            <a:spAutoFit/>
          </a:bodyPr>
          <a:lstStyle/>
          <a:p>
            <a:pPr algn="ctr" defTabSz="326578">
              <a:defRPr/>
            </a:pPr>
            <a:endParaRPr lang="en-US" altLang="ja-JP" sz="9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endParaRPr>
          </a:p>
          <a:p>
            <a:pPr algn="ctr" defTabSz="326578">
              <a:defRPr/>
            </a:pPr>
            <a:r>
              <a:rPr lang="en-US" altLang="ja-JP" sz="9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R6</a:t>
            </a:r>
            <a:r>
              <a:rPr lang="ja-JP" altLang="en-US" sz="9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伴走支援</a:t>
            </a:r>
            <a:endParaRPr lang="en-US" altLang="ja-JP" sz="9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endParaRPr>
          </a:p>
          <a:p>
            <a:pPr algn="ctr" defTabSz="326578">
              <a:defRPr/>
            </a:pPr>
            <a:r>
              <a:rPr lang="ja-JP" altLang="en-US" sz="9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プログラム</a:t>
            </a:r>
            <a:endParaRPr lang="en-US" altLang="ja-JP" sz="9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endParaRPr>
          </a:p>
          <a:p>
            <a:pPr algn="ctr" defTabSz="326578">
              <a:defRPr/>
            </a:pPr>
            <a:r>
              <a:rPr lang="ja-JP" altLang="en-US" sz="9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  修了事業所</a:t>
            </a:r>
            <a:endParaRPr lang="en-US" altLang="ja-JP" sz="9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endParaRPr>
          </a:p>
          <a:p>
            <a:pPr algn="ctr" defTabSz="326578">
              <a:defRPr/>
            </a:pPr>
            <a:r>
              <a:rPr lang="ja-JP" altLang="ja-JP" sz="9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アンケート</a:t>
            </a:r>
            <a:endParaRPr lang="en-US" altLang="ja-JP" sz="9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endParaRPr>
          </a:p>
          <a:p>
            <a:pPr algn="just" defTabSz="326578">
              <a:defRPr/>
            </a:pPr>
            <a:endParaRPr lang="en-US" altLang="ja-JP" sz="9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endParaRPr>
          </a:p>
          <a:p>
            <a:pPr algn="ctr" defTabSz="326578">
              <a:defRPr/>
            </a:pPr>
            <a:r>
              <a:rPr lang="ja-JP" altLang="en-US" sz="9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 </a:t>
            </a:r>
            <a:endParaRPr lang="en-US" altLang="ja-JP" sz="9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endParaRPr>
          </a:p>
          <a:p>
            <a:pPr algn="just" defTabSz="326578">
              <a:defRPr/>
            </a:pPr>
            <a:r>
              <a:rPr lang="ja-JP" altLang="en-US"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 ▶全ての</a:t>
            </a:r>
            <a:r>
              <a:rPr lang="ja-JP" altLang="ja-JP"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事業所が</a:t>
            </a:r>
            <a:endParaRPr lang="en-US" altLang="ja-JP"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endParaRPr>
          </a:p>
          <a:p>
            <a:pPr algn="just" defTabSz="326578">
              <a:defRPr/>
            </a:pPr>
            <a:r>
              <a:rPr lang="ja-JP" altLang="en-US"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「役に立った」と</a:t>
            </a:r>
            <a:endParaRPr lang="en-US" altLang="ja-JP"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endParaRPr>
          </a:p>
          <a:p>
            <a:pPr algn="just" defTabSz="326578">
              <a:defRPr/>
            </a:pPr>
            <a:r>
              <a:rPr lang="ja-JP" altLang="en-US"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回答</a:t>
            </a:r>
          </a:p>
          <a:p>
            <a:pPr algn="just" defTabSz="326578">
              <a:defRPr/>
            </a:pPr>
            <a:r>
              <a:rPr lang="en-US" altLang="ja-JP"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９５％</a:t>
            </a:r>
            <a:r>
              <a:rPr lang="ja-JP" altLang="ja-JP"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の事業所が</a:t>
            </a:r>
            <a:endParaRPr lang="en-US" altLang="ja-JP"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endParaRPr>
          </a:p>
          <a:p>
            <a:pPr algn="just" defTabSz="326578">
              <a:defRPr/>
            </a:pPr>
            <a:r>
              <a:rPr lang="ja-JP" altLang="en-US"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　修了後</a:t>
            </a:r>
            <a:r>
              <a:rPr lang="ja-JP" altLang="ja-JP"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も</a:t>
            </a:r>
            <a:r>
              <a:rPr lang="ja-JP" altLang="en-US"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自分たち</a:t>
            </a:r>
            <a:endParaRPr lang="en-US" altLang="ja-JP"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endParaRPr>
          </a:p>
          <a:p>
            <a:pPr algn="just" defTabSz="326578">
              <a:defRPr/>
            </a:pPr>
            <a:r>
              <a:rPr lang="ja-JP" altLang="en-US"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　で</a:t>
            </a:r>
            <a:r>
              <a:rPr lang="ja-JP" altLang="ja-JP"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業務改善を継続</a:t>
            </a:r>
            <a:r>
              <a:rPr lang="ja-JP" altLang="en-US"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rPr>
              <a:t>中</a:t>
            </a:r>
            <a:endParaRPr lang="en-US" altLang="ja-JP" sz="8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endParaRPr>
          </a:p>
          <a:p>
            <a:pPr algn="just" defTabSz="326578">
              <a:defRPr/>
            </a:pPr>
            <a:endParaRPr lang="ja-JP" altLang="ja-JP" sz="900" b="1" kern="100" dirty="0">
              <a:solidFill>
                <a:srgbClr val="70AD47">
                  <a:lumMod val="50000"/>
                </a:srgbClr>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29" name="テキスト ボックス 28">
            <a:extLst>
              <a:ext uri="{FF2B5EF4-FFF2-40B4-BE49-F238E27FC236}">
                <a16:creationId xmlns:a16="http://schemas.microsoft.com/office/drawing/2014/main" id="{AAF75AA2-BE32-4EE8-9CB9-A1214B3A2930}"/>
              </a:ext>
            </a:extLst>
          </p:cNvPr>
          <p:cNvSpPr txBox="1"/>
          <p:nvPr/>
        </p:nvSpPr>
        <p:spPr>
          <a:xfrm>
            <a:off x="370718" y="605674"/>
            <a:ext cx="9027225" cy="729880"/>
          </a:xfrm>
          <a:prstGeom prst="rect">
            <a:avLst/>
          </a:prstGeom>
          <a:noFill/>
        </p:spPr>
        <p:txBody>
          <a:bodyPr wrap="square">
            <a:spAutoFit/>
          </a:bodyPr>
          <a:lstStyle/>
          <a:p>
            <a:pPr algn="just" defTabSz="326578">
              <a:defRPr/>
            </a:pPr>
            <a:r>
              <a:rPr lang="ja-JP" altLang="en-US" sz="1143" b="1" u="sng" kern="100" dirty="0">
                <a:solidFill>
                  <a:srgbClr val="002060"/>
                </a:solidFill>
                <a:latin typeface="メイリオ" panose="020B0604030504040204" pitchFamily="50" charset="-128"/>
                <a:ea typeface="メイリオ" panose="020B0604030504040204" pitchFamily="50" charset="-128"/>
                <a:cs typeface="Times New Roman" panose="02020603050405020304" pitchFamily="18" charset="0"/>
              </a:rPr>
              <a:t>■大阪府介護生産性向上支援センターでの支援（</a:t>
            </a:r>
            <a:r>
              <a:rPr lang="en-US" altLang="ja-JP" sz="1143" b="1" u="sng" kern="100" dirty="0">
                <a:solidFill>
                  <a:srgbClr val="002060"/>
                </a:solidFill>
                <a:latin typeface="メイリオ" panose="020B0604030504040204" pitchFamily="50" charset="-128"/>
                <a:ea typeface="メイリオ" panose="020B0604030504040204" pitchFamily="50" charset="-128"/>
                <a:cs typeface="Times New Roman" panose="02020603050405020304" pitchFamily="18" charset="0"/>
              </a:rPr>
              <a:t>ATC</a:t>
            </a:r>
            <a:r>
              <a:rPr lang="ja-JP" altLang="en-US" sz="1143" b="1" u="sng" kern="100" dirty="0">
                <a:solidFill>
                  <a:srgbClr val="002060"/>
                </a:solidFill>
                <a:latin typeface="メイリオ" panose="020B0604030504040204" pitchFamily="50" charset="-128"/>
                <a:ea typeface="メイリオ" panose="020B0604030504040204" pitchFamily="50" charset="-128"/>
                <a:cs typeface="Times New Roman" panose="02020603050405020304" pitchFamily="18" charset="0"/>
              </a:rPr>
              <a:t>エイジレスセンター内）　　　　　令和８年度　５８，６１０千円　</a:t>
            </a:r>
            <a:r>
              <a:rPr lang="ja-JP" altLang="en-US" sz="1143" b="1" u="sng" kern="100" dirty="0">
                <a:solidFill>
                  <a:srgbClr val="0070C0"/>
                </a:solidFill>
                <a:latin typeface="メイリオ" panose="020B0604030504040204" pitchFamily="50" charset="-128"/>
                <a:ea typeface="メイリオ" panose="020B0604030504040204" pitchFamily="50" charset="-128"/>
                <a:cs typeface="Times New Roman" panose="02020603050405020304" pitchFamily="18" charset="0"/>
              </a:rPr>
              <a:t>　 </a:t>
            </a:r>
            <a:endParaRPr lang="en-US" altLang="ja-JP" sz="1143" b="1" u="sng" kern="100" dirty="0">
              <a:solidFill>
                <a:srgbClr val="0070C0"/>
              </a:solidFill>
              <a:latin typeface="メイリオ" panose="020B0604030504040204" pitchFamily="50" charset="-128"/>
              <a:ea typeface="メイリオ" panose="020B0604030504040204" pitchFamily="50" charset="-128"/>
              <a:cs typeface="Times New Roman" panose="02020603050405020304" pitchFamily="18" charset="0"/>
            </a:endParaRPr>
          </a:p>
          <a:p>
            <a:pPr algn="just" defTabSz="326578">
              <a:defRPr/>
            </a:pPr>
            <a:r>
              <a:rPr lang="ja-JP" altLang="ja-JP" sz="788"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介護現場の業務改善、効率化を進め、働きやすい職場づくりを支援するためのワンストップ窓口として「大阪府介護生産性向上支援センター」を</a:t>
            </a:r>
            <a:endParaRPr lang="en-US" altLang="ja-JP"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algn="just" defTabSz="326578">
              <a:defRPr/>
            </a:pPr>
            <a:r>
              <a:rPr lang="ja-JP" altLang="en-US"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令和</a:t>
            </a:r>
            <a:r>
              <a:rPr lang="ja-JP" altLang="en-US"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６</a:t>
            </a:r>
            <a:r>
              <a:rPr lang="ja-JP" altLang="ja-JP"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年</a:t>
            </a:r>
            <a:r>
              <a:rPr lang="ja-JP" altLang="en-US"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６</a:t>
            </a:r>
            <a:r>
              <a:rPr lang="ja-JP" altLang="ja-JP"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月に開設しました。介護現場の⽣産性向上や⼈材確保等に関する相談への対応や、介護テクノロジーの導⼊・活⽤にかかる伴⾛⽀援型研修等</a:t>
            </a:r>
            <a:endParaRPr lang="en-US" altLang="ja-JP"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algn="just" defTabSz="326578">
              <a:defRPr/>
            </a:pPr>
            <a:r>
              <a:rPr lang="ja-JP" altLang="en-US"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を実施し、介護事業者の⽣産性向上等の取組みを⽀援しています。</a:t>
            </a:r>
          </a:p>
        </p:txBody>
      </p:sp>
      <p:sp>
        <p:nvSpPr>
          <p:cNvPr id="4" name="テキスト ボックス 3">
            <a:extLst>
              <a:ext uri="{FF2B5EF4-FFF2-40B4-BE49-F238E27FC236}">
                <a16:creationId xmlns:a16="http://schemas.microsoft.com/office/drawing/2014/main" id="{BE92319B-B0BC-43F2-A2DA-277D710F6902}"/>
              </a:ext>
            </a:extLst>
          </p:cNvPr>
          <p:cNvSpPr txBox="1"/>
          <p:nvPr/>
        </p:nvSpPr>
        <p:spPr>
          <a:xfrm>
            <a:off x="3870332" y="1853657"/>
            <a:ext cx="5372869" cy="507831"/>
          </a:xfrm>
          <a:prstGeom prst="rect">
            <a:avLst/>
          </a:prstGeom>
          <a:noFill/>
        </p:spPr>
        <p:txBody>
          <a:bodyPr wrap="square" rtlCol="0">
            <a:spAutoFit/>
          </a:bodyPr>
          <a:lstStyle/>
          <a:p>
            <a:pPr defTabSz="326578">
              <a:defRPr/>
            </a:pPr>
            <a:r>
              <a:rPr kumimoji="1" lang="ja-JP" altLang="en-US" sz="900" dirty="0">
                <a:solidFill>
                  <a:prstClr val="black"/>
                </a:solidFill>
                <a:latin typeface="メイリオ" panose="020B0604030504040204" pitchFamily="50" charset="-128"/>
                <a:ea typeface="メイリオ" panose="020B0604030504040204" pitchFamily="50" charset="-128"/>
              </a:rPr>
              <a:t>①業務改善実施前の準備→②課題の見える化</a:t>
            </a:r>
            <a:r>
              <a:rPr lang="ja-JP" altLang="en-US" sz="900" dirty="0">
                <a:solidFill>
                  <a:prstClr val="black"/>
                </a:solidFill>
                <a:latin typeface="メイリオ" panose="020B0604030504040204" pitchFamily="50" charset="-128"/>
                <a:ea typeface="メイリオ" panose="020B0604030504040204" pitchFamily="50" charset="-128"/>
              </a:rPr>
              <a:t>→</a:t>
            </a:r>
            <a:r>
              <a:rPr kumimoji="1" lang="ja-JP" altLang="en-US" sz="900" dirty="0">
                <a:solidFill>
                  <a:prstClr val="black"/>
                </a:solidFill>
                <a:latin typeface="メイリオ" panose="020B0604030504040204" pitchFamily="50" charset="-128"/>
                <a:ea typeface="メイリオ" panose="020B0604030504040204" pitchFamily="50" charset="-128"/>
              </a:rPr>
              <a:t>③実行計画づくり→④改善活動の実践→⑤振り返り</a:t>
            </a:r>
            <a:endParaRPr kumimoji="1" lang="en-US" altLang="ja-JP" sz="900" dirty="0">
              <a:solidFill>
                <a:prstClr val="black"/>
              </a:solidFill>
              <a:latin typeface="メイリオ" panose="020B0604030504040204" pitchFamily="50" charset="-128"/>
              <a:ea typeface="メイリオ" panose="020B0604030504040204" pitchFamily="50" charset="-128"/>
            </a:endParaRPr>
          </a:p>
          <a:p>
            <a:pPr defTabSz="326578">
              <a:defRPr/>
            </a:pPr>
            <a:r>
              <a:rPr kumimoji="1" lang="ja-JP" altLang="en-US" sz="900" dirty="0">
                <a:solidFill>
                  <a:prstClr val="black"/>
                </a:solidFill>
                <a:latin typeface="メイリオ" panose="020B0604030504040204" pitchFamily="50" charset="-128"/>
                <a:ea typeface="メイリオ" panose="020B0604030504040204" pitchFamily="50" charset="-128"/>
              </a:rPr>
              <a:t>→⑥練り直し→成果とりまとめ・発表</a:t>
            </a:r>
            <a:r>
              <a:rPr lang="ja-JP" altLang="en-US" sz="900" dirty="0">
                <a:solidFill>
                  <a:prstClr val="black"/>
                </a:solidFill>
                <a:latin typeface="メイリオ" panose="020B0604030504040204" pitchFamily="50" charset="-128"/>
                <a:ea typeface="メイリオ" panose="020B0604030504040204" pitchFamily="50" charset="-128"/>
              </a:rPr>
              <a:t>　</a:t>
            </a:r>
            <a:r>
              <a:rPr lang="ja-JP" altLang="en-US" sz="900" b="1" dirty="0">
                <a:solidFill>
                  <a:prstClr val="black"/>
                </a:solidFill>
                <a:latin typeface="メイリオ" panose="020B0604030504040204" pitchFamily="50" charset="-128"/>
                <a:ea typeface="メイリオ" panose="020B0604030504040204" pitchFamily="50" charset="-128"/>
              </a:rPr>
              <a:t>➡</a:t>
            </a:r>
            <a:r>
              <a:rPr kumimoji="1" lang="ja-JP" altLang="en-US" sz="900" b="1" dirty="0">
                <a:solidFill>
                  <a:prstClr val="black"/>
                </a:solidFill>
                <a:latin typeface="メイリオ" panose="020B0604030504040204" pitchFamily="50" charset="-128"/>
                <a:ea typeface="メイリオ" panose="020B0604030504040204" pitchFamily="50" charset="-128"/>
              </a:rPr>
              <a:t>モデル事業所として取り組みの伝播（見学受け入れなど）</a:t>
            </a:r>
          </a:p>
          <a:p>
            <a:pPr defTabSz="326578">
              <a:defRPr/>
            </a:pPr>
            <a:endParaRPr kumimoji="1" lang="ja-JP" altLang="en-US" sz="900" dirty="0">
              <a:solidFill>
                <a:prstClr val="black"/>
              </a:solidFill>
              <a:latin typeface="メイリオ" panose="020B0604030504040204" pitchFamily="50" charset="-128"/>
              <a:ea typeface="メイリオ" panose="020B0604030504040204" pitchFamily="50" charset="-128"/>
            </a:endParaRPr>
          </a:p>
        </p:txBody>
      </p:sp>
      <p:graphicFrame>
        <p:nvGraphicFramePr>
          <p:cNvPr id="5" name="表 7">
            <a:extLst>
              <a:ext uri="{FF2B5EF4-FFF2-40B4-BE49-F238E27FC236}">
                <a16:creationId xmlns:a16="http://schemas.microsoft.com/office/drawing/2014/main" id="{A6C39DCC-C6F1-4176-B88F-8FF6BB78F8ED}"/>
              </a:ext>
            </a:extLst>
          </p:cNvPr>
          <p:cNvGraphicFramePr>
            <a:graphicFrameLocks noGrp="1"/>
          </p:cNvGraphicFramePr>
          <p:nvPr>
            <p:extLst>
              <p:ext uri="{D42A27DB-BD31-4B8C-83A1-F6EECF244321}">
                <p14:modId xmlns:p14="http://schemas.microsoft.com/office/powerpoint/2010/main" val="1193427267"/>
              </p:ext>
            </p:extLst>
          </p:nvPr>
        </p:nvGraphicFramePr>
        <p:xfrm>
          <a:off x="430385" y="1312223"/>
          <a:ext cx="3200956" cy="2919969"/>
        </p:xfrm>
        <a:graphic>
          <a:graphicData uri="http://schemas.openxmlformats.org/drawingml/2006/table">
            <a:tbl>
              <a:tblPr firstRow="1" bandRow="1">
                <a:tableStyleId>{5C22544A-7EE6-4342-B048-85BDC9FD1C3A}</a:tableStyleId>
              </a:tblPr>
              <a:tblGrid>
                <a:gridCol w="794359">
                  <a:extLst>
                    <a:ext uri="{9D8B030D-6E8A-4147-A177-3AD203B41FA5}">
                      <a16:colId xmlns:a16="http://schemas.microsoft.com/office/drawing/2014/main" val="257946709"/>
                    </a:ext>
                  </a:extLst>
                </a:gridCol>
                <a:gridCol w="2406597">
                  <a:extLst>
                    <a:ext uri="{9D8B030D-6E8A-4147-A177-3AD203B41FA5}">
                      <a16:colId xmlns:a16="http://schemas.microsoft.com/office/drawing/2014/main" val="1275405467"/>
                    </a:ext>
                  </a:extLst>
                </a:gridCol>
              </a:tblGrid>
              <a:tr h="351188">
                <a:tc>
                  <a:txBody>
                    <a:bodyPr/>
                    <a:lstStyle/>
                    <a:p>
                      <a:pPr algn="ctr"/>
                      <a:r>
                        <a:rPr kumimoji="1" lang="ja-JP" altLang="en-US" sz="600" dirty="0">
                          <a:latin typeface="メイリオ" panose="020B0604030504040204" pitchFamily="50" charset="-128"/>
                          <a:ea typeface="メイリオ" panose="020B0604030504040204" pitchFamily="50" charset="-128"/>
                        </a:rPr>
                        <a:t>　　　　　　　　　　　　　　　　　</a:t>
                      </a:r>
                    </a:p>
                  </a:txBody>
                  <a:tcPr marL="48986" marR="48986" marT="24493" marB="24493"/>
                </a:tc>
                <a:tc>
                  <a:txBody>
                    <a:bodyPr/>
                    <a:lstStyle/>
                    <a:p>
                      <a:pPr algn="ctr"/>
                      <a:r>
                        <a:rPr kumimoji="1" lang="ja-JP" altLang="en-US" sz="900" dirty="0">
                          <a:latin typeface="メイリオ" panose="020B0604030504040204" pitchFamily="50" charset="-128"/>
                          <a:ea typeface="メイリオ" panose="020B0604030504040204" pitchFamily="50" charset="-128"/>
                        </a:rPr>
                        <a:t>令和７年度実績</a:t>
                      </a:r>
                      <a:endParaRPr kumimoji="1" lang="en-US" altLang="ja-JP" sz="900" dirty="0">
                        <a:latin typeface="メイリオ" panose="020B0604030504040204" pitchFamily="50" charset="-128"/>
                        <a:ea typeface="メイリオ" panose="020B0604030504040204" pitchFamily="50" charset="-128"/>
                      </a:endParaRPr>
                    </a:p>
                  </a:txBody>
                  <a:tcPr marL="48986" marR="48986" marT="24493" marB="24493" anchor="ctr"/>
                </a:tc>
                <a:extLst>
                  <a:ext uri="{0D108BD9-81ED-4DB2-BD59-A6C34878D82A}">
                    <a16:rowId xmlns:a16="http://schemas.microsoft.com/office/drawing/2014/main" val="1394290299"/>
                  </a:ext>
                </a:extLst>
              </a:tr>
              <a:tr h="206581">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900" dirty="0">
                          <a:latin typeface="メイリオ" panose="020B0604030504040204" pitchFamily="50" charset="-128"/>
                          <a:ea typeface="メイリオ" panose="020B0604030504040204" pitchFamily="50" charset="-128"/>
                        </a:rPr>
                        <a:t>相談窓口対応</a:t>
                      </a:r>
                      <a:endParaRPr kumimoji="1" lang="ja-JP" altLang="en-US" sz="900" b="0" dirty="0">
                        <a:latin typeface="メイリオ" panose="020B0604030504040204" pitchFamily="50" charset="-128"/>
                        <a:ea typeface="メイリオ" panose="020B0604030504040204" pitchFamily="50" charset="-128"/>
                      </a:endParaRPr>
                    </a:p>
                  </a:txBody>
                  <a:tcPr marL="48986" marR="48986" marT="24493" marB="24493">
                    <a:solidFill>
                      <a:schemeClr val="accent3">
                        <a:lumMod val="20000"/>
                        <a:lumOff val="80000"/>
                      </a:schemeClr>
                    </a:solidFill>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メイリオ" panose="020B0604030504040204" pitchFamily="50" charset="-128"/>
                          <a:ea typeface="メイリオ" panose="020B0604030504040204" pitchFamily="50" charset="-128"/>
                        </a:rPr>
                        <a:t>451</a:t>
                      </a:r>
                      <a:r>
                        <a:rPr kumimoji="1" lang="ja-JP" altLang="en-US" sz="900" dirty="0">
                          <a:solidFill>
                            <a:schemeClr val="tx1"/>
                          </a:solidFill>
                          <a:latin typeface="メイリオ" panose="020B0604030504040204" pitchFamily="50" charset="-128"/>
                          <a:ea typeface="メイリオ" panose="020B0604030504040204" pitchFamily="50" charset="-128"/>
                        </a:rPr>
                        <a:t>件</a:t>
                      </a:r>
                    </a:p>
                  </a:txBody>
                  <a:tcPr marL="48986" marR="48986" marT="24493" marB="24493">
                    <a:solidFill>
                      <a:schemeClr val="accent3">
                        <a:lumMod val="20000"/>
                        <a:lumOff val="80000"/>
                      </a:schemeClr>
                    </a:solidFill>
                  </a:tcPr>
                </a:tc>
                <a:extLst>
                  <a:ext uri="{0D108BD9-81ED-4DB2-BD59-A6C34878D82A}">
                    <a16:rowId xmlns:a16="http://schemas.microsoft.com/office/drawing/2014/main" val="3414225080"/>
                  </a:ext>
                </a:extLst>
              </a:tr>
              <a:tr h="702129">
                <a:tc>
                  <a:txBody>
                    <a:bodyPr/>
                    <a:lstStyle/>
                    <a:p>
                      <a:pPr algn="l"/>
                      <a:r>
                        <a:rPr kumimoji="1" lang="ja-JP" altLang="en-US" sz="900" b="0" kern="100" dirty="0">
                          <a:latin typeface="メイリオ" panose="020B0604030504040204" pitchFamily="50" charset="-128"/>
                          <a:ea typeface="メイリオ" panose="020B0604030504040204" pitchFamily="50" charset="-128"/>
                          <a:cs typeface="Times New Roman" panose="02020603050405020304" pitchFamily="18" charset="0"/>
                        </a:rPr>
                        <a:t>伴走支援プログラムの実施</a:t>
                      </a:r>
                      <a:endParaRPr kumimoji="1" lang="ja-JP" altLang="en-US" sz="900" b="0" dirty="0">
                        <a:latin typeface="メイリオ" panose="020B0604030504040204" pitchFamily="50" charset="-128"/>
                        <a:ea typeface="メイリオ" panose="020B0604030504040204" pitchFamily="50" charset="-128"/>
                      </a:endParaRPr>
                    </a:p>
                  </a:txBody>
                  <a:tcPr marL="48986" marR="48986" marT="24493" marB="24493">
                    <a:solidFill>
                      <a:schemeClr val="bg1">
                        <a:lumMod val="85000"/>
                      </a:schemeClr>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メイリオ" panose="020B0604030504040204" pitchFamily="50" charset="-128"/>
                          <a:ea typeface="メイリオ" panose="020B0604030504040204" pitchFamily="50" charset="-128"/>
                        </a:rPr>
                        <a:t>参加：</a:t>
                      </a:r>
                      <a:r>
                        <a:rPr kumimoji="1" lang="en-US" altLang="ja-JP" sz="900" b="1" u="none" dirty="0">
                          <a:solidFill>
                            <a:schemeClr val="tx1"/>
                          </a:solidFill>
                          <a:latin typeface="メイリオ" panose="020B0604030504040204" pitchFamily="50" charset="-128"/>
                          <a:ea typeface="メイリオ" panose="020B0604030504040204" pitchFamily="50" charset="-128"/>
                        </a:rPr>
                        <a:t>60</a:t>
                      </a:r>
                      <a:r>
                        <a:rPr kumimoji="1" lang="ja-JP" altLang="en-US" sz="900" b="1" u="none" dirty="0">
                          <a:solidFill>
                            <a:schemeClr val="tx1"/>
                          </a:solidFill>
                          <a:latin typeface="メイリオ" panose="020B0604030504040204" pitchFamily="50" charset="-128"/>
                          <a:ea typeface="メイリオ" panose="020B0604030504040204" pitchFamily="50" charset="-128"/>
                        </a:rPr>
                        <a:t>事業所</a:t>
                      </a:r>
                      <a:endParaRPr kumimoji="1" lang="en-US" altLang="ja-JP" sz="900" b="1" u="none" dirty="0">
                        <a:solidFill>
                          <a:schemeClr val="tx1"/>
                        </a:solidFill>
                        <a:latin typeface="メイリオ" panose="020B0604030504040204" pitchFamily="50" charset="-128"/>
                        <a:ea typeface="メイリオ" panose="020B0604030504040204" pitchFamily="50" charset="-128"/>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zh-TW" altLang="en-US" sz="900" b="0" dirty="0">
                          <a:solidFill>
                            <a:schemeClr val="tx1"/>
                          </a:solidFill>
                          <a:latin typeface="メイリオ" panose="020B0604030504040204" pitchFamily="50" charset="-128"/>
                          <a:ea typeface="メイリオ" panose="020B0604030504040204" pitchFamily="50" charset="-128"/>
                        </a:rPr>
                        <a:t>（施設</a:t>
                      </a:r>
                      <a:r>
                        <a:rPr kumimoji="1" lang="ja-JP" altLang="en-US" sz="900" b="0" dirty="0">
                          <a:solidFill>
                            <a:schemeClr val="tx1"/>
                          </a:solidFill>
                          <a:latin typeface="メイリオ" panose="020B0604030504040204" pitchFamily="50" charset="-128"/>
                          <a:ea typeface="メイリオ" panose="020B0604030504040204" pitchFamily="50" charset="-128"/>
                        </a:rPr>
                        <a:t>・住まい</a:t>
                      </a:r>
                      <a:r>
                        <a:rPr kumimoji="1" lang="en-US" altLang="ja-JP" sz="900" b="0" dirty="0">
                          <a:solidFill>
                            <a:schemeClr val="tx1"/>
                          </a:solidFill>
                          <a:latin typeface="メイリオ" panose="020B0604030504040204" pitchFamily="50" charset="-128"/>
                          <a:ea typeface="メイリオ" panose="020B0604030504040204" pitchFamily="50" charset="-128"/>
                        </a:rPr>
                        <a:t>41</a:t>
                      </a:r>
                      <a:r>
                        <a:rPr kumimoji="1" lang="zh-TW" altLang="en-US" sz="900" b="0" dirty="0">
                          <a:solidFill>
                            <a:schemeClr val="tx1"/>
                          </a:solidFill>
                          <a:latin typeface="メイリオ" panose="020B0604030504040204" pitchFamily="50" charset="-128"/>
                          <a:ea typeface="メイリオ" panose="020B0604030504040204" pitchFamily="50" charset="-128"/>
                        </a:rPr>
                        <a:t>、</a:t>
                      </a:r>
                      <a:r>
                        <a:rPr kumimoji="1" lang="zh-TW" altLang="en-US" sz="900" b="1" u="sng" dirty="0">
                          <a:solidFill>
                            <a:schemeClr val="tx1"/>
                          </a:solidFill>
                          <a:latin typeface="メイリオ" panose="020B0604030504040204" pitchFamily="50" charset="-128"/>
                          <a:ea typeface="メイリオ" panose="020B0604030504040204" pitchFamily="50" charset="-128"/>
                        </a:rPr>
                        <a:t>居宅</a:t>
                      </a:r>
                      <a:r>
                        <a:rPr kumimoji="1" lang="en-US" altLang="ja-JP" sz="900" b="1" u="sng" dirty="0">
                          <a:solidFill>
                            <a:schemeClr val="tx1"/>
                          </a:solidFill>
                          <a:latin typeface="メイリオ" panose="020B0604030504040204" pitchFamily="50" charset="-128"/>
                          <a:ea typeface="メイリオ" panose="020B0604030504040204" pitchFamily="50" charset="-128"/>
                        </a:rPr>
                        <a:t>19</a:t>
                      </a:r>
                      <a:r>
                        <a:rPr kumimoji="1" lang="zh-TW" altLang="en-US" sz="900" b="0" dirty="0">
                          <a:solidFill>
                            <a:schemeClr val="tx1"/>
                          </a:solidFill>
                          <a:latin typeface="メイリオ" panose="020B0604030504040204" pitchFamily="50" charset="-128"/>
                          <a:ea typeface="メイリオ" panose="020B0604030504040204" pitchFamily="50" charset="-128"/>
                        </a:rPr>
                        <a:t>）</a:t>
                      </a:r>
                      <a:endParaRPr kumimoji="1" lang="en-US" altLang="zh-TW" sz="900" b="0" dirty="0">
                        <a:solidFill>
                          <a:schemeClr val="tx1"/>
                        </a:solidFill>
                        <a:latin typeface="メイリオ" panose="020B0604030504040204" pitchFamily="50" charset="-128"/>
                        <a:ea typeface="メイリオ" panose="020B0604030504040204" pitchFamily="50" charset="-128"/>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　</a:t>
                      </a:r>
                      <a:r>
                        <a:rPr lang="ja-JP" altLang="en-US" sz="900" u="sng" kern="100" dirty="0">
                          <a:latin typeface="メイリオ" panose="020B0604030504040204" pitchFamily="50" charset="-128"/>
                          <a:ea typeface="メイリオ" panose="020B0604030504040204" pitchFamily="50" charset="-128"/>
                          <a:cs typeface="Times New Roman" panose="02020603050405020304" pitchFamily="18" charset="0"/>
                        </a:rPr>
                        <a:t>▶アウトリーチ強化のため、対象事業</a:t>
                      </a:r>
                      <a:endParaRPr lang="en-US" altLang="ja-JP" sz="900" u="sng" kern="100" dirty="0">
                        <a:latin typeface="メイリオ" panose="020B0604030504040204" pitchFamily="50" charset="-128"/>
                        <a:ea typeface="メイリオ" panose="020B0604030504040204" pitchFamily="50" charset="-128"/>
                        <a:cs typeface="Times New Roman" panose="02020603050405020304" pitchFamily="18" charset="0"/>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en-US" altLang="ja-JP" sz="900" u="none" kern="100" dirty="0">
                          <a:latin typeface="メイリオ" panose="020B0604030504040204" pitchFamily="50" charset="-128"/>
                          <a:ea typeface="メイリオ" panose="020B0604030504040204" pitchFamily="50" charset="-128"/>
                          <a:cs typeface="Times New Roman" panose="02020603050405020304" pitchFamily="18" charset="0"/>
                        </a:rPr>
                        <a:t>    </a:t>
                      </a:r>
                      <a:r>
                        <a:rPr lang="en-US" altLang="ja-JP" sz="900" u="sng" kern="100" dirty="0">
                          <a:latin typeface="メイリオ" panose="020B0604030504040204" pitchFamily="50" charset="-128"/>
                          <a:ea typeface="メイリオ" panose="020B0604030504040204" pitchFamily="50" charset="-128"/>
                          <a:cs typeface="Times New Roman" panose="02020603050405020304" pitchFamily="18" charset="0"/>
                        </a:rPr>
                        <a:t> </a:t>
                      </a:r>
                      <a:r>
                        <a:rPr lang="ja-JP" altLang="en-US" sz="900" u="sng" kern="100" dirty="0">
                          <a:latin typeface="メイリオ" panose="020B0604030504040204" pitchFamily="50" charset="-128"/>
                          <a:ea typeface="メイリオ" panose="020B0604030504040204" pitchFamily="50" charset="-128"/>
                          <a:cs typeface="Times New Roman" panose="02020603050405020304" pitchFamily="18" charset="0"/>
                        </a:rPr>
                        <a:t>所数を拡大</a:t>
                      </a: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a:t>
                      </a:r>
                      <a:endParaRPr lang="en-US" altLang="ja-JP" sz="900" kern="100" dirty="0">
                        <a:latin typeface="メイリオ" panose="020B0604030504040204" pitchFamily="50" charset="-128"/>
                        <a:ea typeface="メイリオ" panose="020B0604030504040204" pitchFamily="50" charset="-128"/>
                        <a:cs typeface="Times New Roman" panose="02020603050405020304" pitchFamily="18" charset="0"/>
                      </a:endParaRPr>
                    </a:p>
                    <a:p>
                      <a:pPr marL="0" marR="0" lvl="0" indent="0" algn="l" defTabSz="1280160" rtl="0" eaLnBrk="1" fontAlgn="auto" latinLnBrk="0" hangingPunct="1">
                        <a:lnSpc>
                          <a:spcPct val="100000"/>
                        </a:lnSpc>
                        <a:spcBef>
                          <a:spcPts val="0"/>
                        </a:spcBef>
                        <a:spcAft>
                          <a:spcPts val="0"/>
                        </a:spcAft>
                        <a:buClrTx/>
                        <a:buSzTx/>
                        <a:buFontTx/>
                        <a:buNone/>
                        <a:tabLst/>
                        <a:defRPr/>
                      </a:pPr>
                      <a:endParaRPr kumimoji="1" lang="en-US" altLang="ja-JP" sz="900" b="0" kern="100" dirty="0">
                        <a:solidFill>
                          <a:schemeClr val="tx1"/>
                        </a:solidFill>
                        <a:latin typeface="メイリオ" panose="020B0604030504040204" pitchFamily="50" charset="-128"/>
                        <a:ea typeface="メイリオ" panose="020B0604030504040204" pitchFamily="50" charset="-128"/>
                        <a:cs typeface="Times New Roman" panose="02020603050405020304" pitchFamily="18" charset="0"/>
                      </a:endParaRPr>
                    </a:p>
                  </a:txBody>
                  <a:tcPr marL="48986" marR="48986" marT="24493" marB="24493">
                    <a:solidFill>
                      <a:schemeClr val="bg1">
                        <a:lumMod val="85000"/>
                      </a:schemeClr>
                    </a:solidFill>
                  </a:tcPr>
                </a:tc>
                <a:extLst>
                  <a:ext uri="{0D108BD9-81ED-4DB2-BD59-A6C34878D82A}">
                    <a16:rowId xmlns:a16="http://schemas.microsoft.com/office/drawing/2014/main" val="3990556196"/>
                  </a:ext>
                </a:extLst>
              </a:tr>
              <a:tr h="1627414">
                <a:tc>
                  <a:txBody>
                    <a:bodyPr/>
                    <a:lstStyle/>
                    <a:p>
                      <a:pPr algn="l"/>
                      <a:r>
                        <a:rPr kumimoji="1" lang="ja-JP" altLang="en-US" sz="900" b="0" kern="100" dirty="0">
                          <a:latin typeface="メイリオ" panose="020B0604030504040204" pitchFamily="50" charset="-128"/>
                          <a:ea typeface="メイリオ" panose="020B0604030504040204" pitchFamily="50" charset="-128"/>
                          <a:cs typeface="Times New Roman" panose="02020603050405020304" pitchFamily="18" charset="0"/>
                        </a:rPr>
                        <a:t>セミナー</a:t>
                      </a:r>
                      <a:endParaRPr kumimoji="1" lang="en-US" altLang="ja-JP" sz="900" b="0" kern="100" dirty="0">
                        <a:latin typeface="メイリオ" panose="020B0604030504040204" pitchFamily="50" charset="-128"/>
                        <a:ea typeface="メイリオ" panose="020B0604030504040204" pitchFamily="50" charset="-128"/>
                        <a:cs typeface="Times New Roman" panose="02020603050405020304" pitchFamily="18" charset="0"/>
                      </a:endParaRPr>
                    </a:p>
                    <a:p>
                      <a:pPr algn="l"/>
                      <a:r>
                        <a:rPr kumimoji="1" lang="ja-JP" altLang="en-US" sz="900" b="0" kern="100" dirty="0">
                          <a:latin typeface="メイリオ" panose="020B0604030504040204" pitchFamily="50" charset="-128"/>
                          <a:ea typeface="メイリオ" panose="020B0604030504040204" pitchFamily="50" charset="-128"/>
                          <a:cs typeface="Times New Roman" panose="02020603050405020304" pitchFamily="18" charset="0"/>
                        </a:rPr>
                        <a:t>　　</a:t>
                      </a:r>
                      <a:endParaRPr kumimoji="1" lang="ja-JP" altLang="en-US" sz="900" b="0" dirty="0">
                        <a:latin typeface="メイリオ" panose="020B0604030504040204" pitchFamily="50" charset="-128"/>
                        <a:ea typeface="メイリオ" panose="020B0604030504040204" pitchFamily="50" charset="-128"/>
                      </a:endParaRPr>
                    </a:p>
                  </a:txBody>
                  <a:tcPr marL="48986" marR="48986" marT="24493" marB="24493">
                    <a:solidFill>
                      <a:schemeClr val="accent3">
                        <a:lumMod val="20000"/>
                        <a:lumOff val="80000"/>
                      </a:schemeClr>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900" b="0" kern="100" dirty="0">
                          <a:solidFill>
                            <a:schemeClr val="tx1"/>
                          </a:solidFill>
                          <a:latin typeface="メイリオ" panose="020B0604030504040204" pitchFamily="50" charset="-128"/>
                          <a:ea typeface="メイリオ" panose="020B0604030504040204" pitchFamily="50" charset="-128"/>
                          <a:cs typeface="Times New Roman" panose="02020603050405020304" pitchFamily="18" charset="0"/>
                        </a:rPr>
                        <a:t>・介護テクノロジー活用支援セミナー</a:t>
                      </a:r>
                      <a:endParaRPr lang="en-US" altLang="ja-JP" sz="900" b="1" u="sng" kern="100" dirty="0">
                        <a:effectLst/>
                        <a:latin typeface="メイリオ" panose="020B0604030504040204" pitchFamily="50" charset="-128"/>
                        <a:ea typeface="メイリオ" panose="020B0604030504040204" pitchFamily="50" charset="-128"/>
                        <a:cs typeface="Times New Roman" panose="02020603050405020304" pitchFamily="18" charset="0"/>
                      </a:endParaRPr>
                    </a:p>
                    <a:p>
                      <a:pPr algn="just"/>
                      <a:r>
                        <a:rPr lang="ja-JP" altLang="en-US" sz="900" b="0" u="none" kern="10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900" b="1" u="sng" kern="100" dirty="0">
                          <a:effectLst/>
                          <a:latin typeface="メイリオ" panose="020B0604030504040204" pitchFamily="50" charset="-128"/>
                          <a:ea typeface="メイリオ" panose="020B0604030504040204" pitchFamily="50" charset="-128"/>
                          <a:cs typeface="Times New Roman" panose="02020603050405020304" pitchFamily="18" charset="0"/>
                        </a:rPr>
                        <a:t>はじめての</a:t>
                      </a:r>
                      <a:r>
                        <a:rPr lang="en-US" altLang="ja-JP" sz="900" b="1" u="sng" kern="100" dirty="0">
                          <a:effectLst/>
                          <a:latin typeface="メイリオ" panose="020B0604030504040204" pitchFamily="50" charset="-128"/>
                          <a:ea typeface="メイリオ" panose="020B0604030504040204" pitchFamily="50" charset="-128"/>
                          <a:cs typeface="Times New Roman" panose="02020603050405020304" pitchFamily="18" charset="0"/>
                        </a:rPr>
                        <a:t>ICT</a:t>
                      </a:r>
                      <a:r>
                        <a:rPr lang="ja-JP" altLang="ja-JP" sz="900" b="1" u="sng" kern="100" dirty="0">
                          <a:effectLst/>
                          <a:latin typeface="メイリオ" panose="020B0604030504040204" pitchFamily="50" charset="-128"/>
                          <a:ea typeface="メイリオ" panose="020B0604030504040204" pitchFamily="50" charset="-128"/>
                          <a:cs typeface="Times New Roman" panose="02020603050405020304" pitchFamily="18" charset="0"/>
                        </a:rPr>
                        <a:t>導入セミナー</a:t>
                      </a:r>
                    </a:p>
                    <a:p>
                      <a:pPr marL="0" algn="l" defTabSz="914400" rtl="0" eaLnBrk="1" latinLnBrk="0" hangingPunct="1">
                        <a:lnSpc>
                          <a:spcPct val="100000"/>
                        </a:lnSpc>
                      </a:pPr>
                      <a:r>
                        <a:rPr lang="ja-JP" altLang="en-US" sz="900" kern="100" dirty="0">
                          <a:effectLst/>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900" kern="100" dirty="0">
                          <a:effectLst/>
                          <a:latin typeface="メイリオ" panose="020B0604030504040204" pitchFamily="50" charset="-128"/>
                          <a:ea typeface="メイリオ" panose="020B0604030504040204" pitchFamily="50" charset="-128"/>
                          <a:cs typeface="Times New Roman" panose="02020603050405020304" pitchFamily="18" charset="0"/>
                        </a:rPr>
                        <a:t>▶</a:t>
                      </a:r>
                      <a:r>
                        <a:rPr kumimoji="1" lang="en-US" altLang="ja-JP" sz="900" kern="100" dirty="0">
                          <a:solidFill>
                            <a:schemeClr val="dk1"/>
                          </a:solidFill>
                          <a:effectLst/>
                          <a:latin typeface="メイリオ" panose="020B0604030504040204" pitchFamily="50" charset="-128"/>
                          <a:ea typeface="メイリオ" panose="020B0604030504040204" pitchFamily="50" charset="-128"/>
                          <a:cs typeface="Times New Roman" panose="02020603050405020304" pitchFamily="18" charset="0"/>
                        </a:rPr>
                        <a:t>ICT</a:t>
                      </a:r>
                      <a:r>
                        <a:rPr kumimoji="1" lang="ja-JP" altLang="ja-JP" sz="900" kern="100" dirty="0">
                          <a:solidFill>
                            <a:schemeClr val="dk1"/>
                          </a:solidFill>
                          <a:effectLst/>
                          <a:latin typeface="メイリオ" panose="020B0604030504040204" pitchFamily="50" charset="-128"/>
                          <a:ea typeface="メイリオ" panose="020B0604030504040204" pitchFamily="50" charset="-128"/>
                          <a:cs typeface="Times New Roman" panose="02020603050405020304" pitchFamily="18" charset="0"/>
                        </a:rPr>
                        <a:t>を知るきっかけづくりとし、補助金</a:t>
                      </a:r>
                      <a:endParaRPr kumimoji="1" lang="en-US" altLang="ja-JP" sz="900" kern="100" dirty="0">
                        <a:solidFill>
                          <a:schemeClr val="dk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0" algn="l" defTabSz="914400" rtl="0" eaLnBrk="1" latinLnBrk="0" hangingPunct="1">
                        <a:lnSpc>
                          <a:spcPct val="100000"/>
                        </a:lnSpc>
                      </a:pPr>
                      <a:r>
                        <a:rPr kumimoji="1" lang="ja-JP" altLang="en-US" sz="900" kern="100" dirty="0">
                          <a:solidFill>
                            <a:schemeClr val="dk1"/>
                          </a:solidFill>
                          <a:effectLst/>
                          <a:latin typeface="メイリオ" panose="020B0604030504040204" pitchFamily="50" charset="-128"/>
                          <a:ea typeface="メイリオ" panose="020B0604030504040204" pitchFamily="50" charset="-128"/>
                          <a:cs typeface="Times New Roman" panose="02020603050405020304" pitchFamily="18" charset="0"/>
                        </a:rPr>
                        <a:t>　　</a:t>
                      </a:r>
                      <a:r>
                        <a:rPr kumimoji="1" lang="ja-JP" altLang="ja-JP" sz="900" kern="100" dirty="0">
                          <a:solidFill>
                            <a:schemeClr val="dk1"/>
                          </a:solidFill>
                          <a:effectLst/>
                          <a:latin typeface="メイリオ" panose="020B0604030504040204" pitchFamily="50" charset="-128"/>
                          <a:ea typeface="メイリオ" panose="020B0604030504040204" pitchFamily="50" charset="-128"/>
                          <a:cs typeface="Times New Roman" panose="02020603050405020304" pitchFamily="18" charset="0"/>
                        </a:rPr>
                        <a:t>を活用しての</a:t>
                      </a:r>
                      <a:r>
                        <a:rPr kumimoji="1" lang="en-US" altLang="ja-JP" sz="900" kern="100" dirty="0">
                          <a:solidFill>
                            <a:schemeClr val="dk1"/>
                          </a:solidFill>
                          <a:effectLst/>
                          <a:latin typeface="メイリオ" panose="020B0604030504040204" pitchFamily="50" charset="-128"/>
                          <a:ea typeface="メイリオ" panose="020B0604030504040204" pitchFamily="50" charset="-128"/>
                          <a:cs typeface="Times New Roman" panose="02020603050405020304" pitchFamily="18" charset="0"/>
                        </a:rPr>
                        <a:t>ICT</a:t>
                      </a:r>
                      <a:r>
                        <a:rPr kumimoji="1" lang="ja-JP" altLang="ja-JP" sz="900" kern="100" dirty="0">
                          <a:solidFill>
                            <a:schemeClr val="dk1"/>
                          </a:solidFill>
                          <a:effectLst/>
                          <a:latin typeface="メイリオ" panose="020B0604030504040204" pitchFamily="50" charset="-128"/>
                          <a:ea typeface="メイリオ" panose="020B0604030504040204" pitchFamily="50" charset="-128"/>
                          <a:cs typeface="Times New Roman" panose="02020603050405020304" pitchFamily="18" charset="0"/>
                        </a:rPr>
                        <a:t>の導入・活用につなげ</a:t>
                      </a:r>
                      <a:endParaRPr kumimoji="1" lang="en-US" altLang="ja-JP" sz="900" kern="100" dirty="0">
                        <a:solidFill>
                          <a:schemeClr val="dk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0" algn="l" defTabSz="914400" rtl="0" eaLnBrk="1" latinLnBrk="0" hangingPunct="1">
                        <a:lnSpc>
                          <a:spcPct val="100000"/>
                        </a:lnSpc>
                      </a:pPr>
                      <a:r>
                        <a:rPr kumimoji="1" lang="ja-JP" altLang="en-US" sz="900" kern="100" dirty="0">
                          <a:solidFill>
                            <a:schemeClr val="dk1"/>
                          </a:solidFill>
                          <a:effectLst/>
                          <a:latin typeface="メイリオ" panose="020B0604030504040204" pitchFamily="50" charset="-128"/>
                          <a:ea typeface="メイリオ" panose="020B0604030504040204" pitchFamily="50" charset="-128"/>
                          <a:cs typeface="Times New Roman" panose="02020603050405020304" pitchFamily="18" charset="0"/>
                        </a:rPr>
                        <a:t>　　</a:t>
                      </a:r>
                      <a:r>
                        <a:rPr kumimoji="1" lang="ja-JP" altLang="ja-JP" sz="900" kern="100" dirty="0">
                          <a:solidFill>
                            <a:schemeClr val="dk1"/>
                          </a:solidFill>
                          <a:effectLst/>
                          <a:latin typeface="メイリオ" panose="020B0604030504040204" pitchFamily="50" charset="-128"/>
                          <a:ea typeface="メイリオ" panose="020B0604030504040204" pitchFamily="50" charset="-128"/>
                          <a:cs typeface="Times New Roman" panose="02020603050405020304" pitchFamily="18" charset="0"/>
                        </a:rPr>
                        <a:t>ることを目的</a:t>
                      </a:r>
                      <a:r>
                        <a:rPr kumimoji="1" lang="ja-JP" altLang="en-US" sz="900" kern="100" dirty="0">
                          <a:solidFill>
                            <a:schemeClr val="dk1"/>
                          </a:solidFill>
                          <a:effectLst/>
                          <a:latin typeface="メイリオ" panose="020B0604030504040204" pitchFamily="50" charset="-128"/>
                          <a:ea typeface="メイリオ" panose="020B0604030504040204" pitchFamily="50" charset="-128"/>
                          <a:cs typeface="Times New Roman" panose="02020603050405020304" pitchFamily="18" charset="0"/>
                        </a:rPr>
                        <a:t>に実施。</a:t>
                      </a:r>
                      <a:endParaRPr kumimoji="1" lang="ja-JP" altLang="ja-JP" sz="900" kern="100" dirty="0">
                        <a:solidFill>
                          <a:schemeClr val="dk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lnSpc>
                          <a:spcPts val="1500"/>
                        </a:lnSpc>
                      </a:pPr>
                      <a:r>
                        <a:rPr lang="ja-JP" altLang="en-US" sz="900" b="0" u="none" kern="10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900" b="1" u="sng" kern="100" dirty="0">
                          <a:effectLst/>
                          <a:latin typeface="メイリオ" panose="020B0604030504040204" pitchFamily="50" charset="-128"/>
                          <a:ea typeface="メイリオ" panose="020B0604030504040204" pitchFamily="50" charset="-128"/>
                          <a:cs typeface="Times New Roman" panose="02020603050405020304" pitchFamily="18" charset="0"/>
                        </a:rPr>
                        <a:t>在宅での福祉用具・テクノロジーセミナー</a:t>
                      </a:r>
                    </a:p>
                    <a:p>
                      <a:pPr algn="just"/>
                      <a:r>
                        <a:rPr lang="ja-JP" altLang="en-US" sz="900" kern="100" dirty="0">
                          <a:effectLst/>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900" kern="100" dirty="0">
                          <a:effectLst/>
                          <a:latin typeface="メイリオ" panose="020B0604030504040204" pitchFamily="50" charset="-128"/>
                          <a:ea typeface="メイリオ" panose="020B0604030504040204" pitchFamily="50" charset="-128"/>
                          <a:cs typeface="Times New Roman" panose="02020603050405020304" pitchFamily="18" charset="0"/>
                        </a:rPr>
                        <a:t>▶訪問介護のヘルパーを主な対象とし、</a:t>
                      </a:r>
                      <a:endParaRPr lang="en-US" altLang="ja-JP" sz="9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p>
                      <a:pPr algn="just"/>
                      <a:r>
                        <a:rPr lang="ja-JP" altLang="en-US" sz="900" kern="100" dirty="0">
                          <a:effectLst/>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900" kern="100" dirty="0">
                          <a:effectLst/>
                          <a:latin typeface="メイリオ" panose="020B0604030504040204" pitchFamily="50" charset="-128"/>
                          <a:ea typeface="メイリオ" panose="020B0604030504040204" pitchFamily="50" charset="-128"/>
                          <a:cs typeface="Times New Roman" panose="02020603050405020304" pitchFamily="18" charset="0"/>
                        </a:rPr>
                        <a:t>在宅で活用可能な移乗機器等の使い方を</a:t>
                      </a:r>
                      <a:endParaRPr lang="en-US" altLang="ja-JP" sz="9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p>
                      <a:pPr algn="just"/>
                      <a:r>
                        <a:rPr lang="ja-JP" altLang="en-US" sz="900" kern="100" dirty="0">
                          <a:effectLst/>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900" kern="100" dirty="0">
                          <a:effectLst/>
                          <a:latin typeface="メイリオ" panose="020B0604030504040204" pitchFamily="50" charset="-128"/>
                          <a:ea typeface="メイリオ" panose="020B0604030504040204" pitchFamily="50" charset="-128"/>
                          <a:cs typeface="Times New Roman" panose="02020603050405020304" pitchFamily="18" charset="0"/>
                        </a:rPr>
                        <a:t>学び、現場ですぐ実践でき、生産性向上</a:t>
                      </a:r>
                      <a:endParaRPr lang="en-US" altLang="ja-JP" sz="9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p>
                      <a:pPr algn="just"/>
                      <a:r>
                        <a:rPr lang="ja-JP" altLang="en-US" sz="900" kern="100" dirty="0">
                          <a:effectLst/>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900" kern="100" dirty="0">
                          <a:effectLst/>
                          <a:latin typeface="メイリオ" panose="020B0604030504040204" pitchFamily="50" charset="-128"/>
                          <a:ea typeface="メイリオ" panose="020B0604030504040204" pitchFamily="50" charset="-128"/>
                          <a:cs typeface="Times New Roman" panose="02020603050405020304" pitchFamily="18" charset="0"/>
                        </a:rPr>
                        <a:t>の</a:t>
                      </a:r>
                      <a:r>
                        <a:rPr lang="ja-JP" altLang="en-US" sz="900" kern="100" dirty="0">
                          <a:effectLst/>
                          <a:latin typeface="メイリオ" panose="020B0604030504040204" pitchFamily="50" charset="-128"/>
                          <a:ea typeface="メイリオ" panose="020B0604030504040204" pitchFamily="50" charset="-128"/>
                          <a:cs typeface="Times New Roman" panose="02020603050405020304" pitchFamily="18" charset="0"/>
                        </a:rPr>
                        <a:t>取組</a:t>
                      </a:r>
                      <a:r>
                        <a:rPr lang="ja-JP" altLang="ja-JP" sz="900" kern="100" dirty="0">
                          <a:effectLst/>
                          <a:latin typeface="メイリオ" panose="020B0604030504040204" pitchFamily="50" charset="-128"/>
                          <a:ea typeface="メイリオ" panose="020B0604030504040204" pitchFamily="50" charset="-128"/>
                          <a:cs typeface="Times New Roman" panose="02020603050405020304" pitchFamily="18" charset="0"/>
                        </a:rPr>
                        <a:t>効果を実感してもらう</a:t>
                      </a:r>
                      <a:r>
                        <a:rPr lang="ja-JP" altLang="en-US" sz="900" kern="100" dirty="0">
                          <a:effectLst/>
                          <a:latin typeface="メイリオ" panose="020B0604030504040204" pitchFamily="50" charset="-128"/>
                          <a:ea typeface="メイリオ" panose="020B0604030504040204" pitchFamily="50" charset="-128"/>
                          <a:cs typeface="Times New Roman" panose="02020603050405020304" pitchFamily="18" charset="0"/>
                        </a:rPr>
                        <a:t>目的で実施。</a:t>
                      </a:r>
                      <a:endParaRPr lang="en-US" altLang="ja-JP" sz="9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p>
                      <a:pPr algn="just"/>
                      <a:endParaRPr kumimoji="1" lang="en-US" altLang="ja-JP" sz="900" b="0" dirty="0">
                        <a:solidFill>
                          <a:schemeClr val="tx1"/>
                        </a:solidFill>
                        <a:latin typeface="メイリオ" panose="020B0604030504040204" pitchFamily="50" charset="-128"/>
                        <a:ea typeface="メイリオ" panose="020B0604030504040204" pitchFamily="50" charset="-128"/>
                      </a:endParaRPr>
                    </a:p>
                  </a:txBody>
                  <a:tcPr marL="48986" marR="48986" marT="24493" marB="24493">
                    <a:solidFill>
                      <a:schemeClr val="accent3">
                        <a:lumMod val="20000"/>
                        <a:lumOff val="80000"/>
                      </a:schemeClr>
                    </a:solidFill>
                  </a:tcPr>
                </a:tc>
                <a:extLst>
                  <a:ext uri="{0D108BD9-81ED-4DB2-BD59-A6C34878D82A}">
                    <a16:rowId xmlns:a16="http://schemas.microsoft.com/office/drawing/2014/main" val="264234967"/>
                  </a:ext>
                </a:extLst>
              </a:tr>
            </a:tbl>
          </a:graphicData>
        </a:graphic>
      </p:graphicFrame>
      <p:sp>
        <p:nvSpPr>
          <p:cNvPr id="31" name="テキスト ボックス 30">
            <a:extLst>
              <a:ext uri="{FF2B5EF4-FFF2-40B4-BE49-F238E27FC236}">
                <a16:creationId xmlns:a16="http://schemas.microsoft.com/office/drawing/2014/main" id="{3CD19FE6-DD3C-4B37-929E-5AD12A632682}"/>
              </a:ext>
            </a:extLst>
          </p:cNvPr>
          <p:cNvSpPr txBox="1"/>
          <p:nvPr/>
        </p:nvSpPr>
        <p:spPr>
          <a:xfrm>
            <a:off x="419753" y="6252518"/>
            <a:ext cx="9087665" cy="575992"/>
          </a:xfrm>
          <a:prstGeom prst="rect">
            <a:avLst/>
          </a:prstGeom>
          <a:noFill/>
        </p:spPr>
        <p:txBody>
          <a:bodyPr wrap="square">
            <a:spAutoFit/>
          </a:bodyPr>
          <a:lstStyle/>
          <a:p>
            <a:pPr algn="just" defTabSz="326578">
              <a:defRPr/>
            </a:pPr>
            <a:r>
              <a:rPr lang="ja-JP" altLang="en-US" sz="1143" b="1" u="sng" kern="100" dirty="0">
                <a:solidFill>
                  <a:srgbClr val="002060"/>
                </a:solidFill>
                <a:latin typeface="メイリオ" panose="020B0604030504040204" pitchFamily="50" charset="-128"/>
                <a:ea typeface="メイリオ" panose="020B0604030504040204" pitchFamily="50" charset="-128"/>
                <a:cs typeface="Times New Roman" panose="02020603050405020304" pitchFamily="18" charset="0"/>
              </a:rPr>
              <a:t>■大阪府介護現場革新会議の実施</a:t>
            </a:r>
            <a:endParaRPr lang="en-US" altLang="ja-JP" sz="1143" b="1" u="sng" kern="100" dirty="0">
              <a:solidFill>
                <a:srgbClr val="002060"/>
              </a:solidFill>
              <a:latin typeface="メイリオ" panose="020B0604030504040204" pitchFamily="50" charset="-128"/>
              <a:ea typeface="メイリオ" panose="020B0604030504040204" pitchFamily="50" charset="-128"/>
              <a:cs typeface="Times New Roman" panose="02020603050405020304" pitchFamily="18" charset="0"/>
            </a:endParaRPr>
          </a:p>
          <a:p>
            <a:pPr algn="just" defTabSz="326578">
              <a:defRPr/>
            </a:pPr>
            <a:r>
              <a:rPr lang="ja-JP" altLang="en-US"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センター運営方針や、地域における介護現場の課題に即した支援策を協議するため、介護・福祉関係者や学識等有識者など、多様な関係者からなる</a:t>
            </a:r>
            <a:endParaRPr lang="en-US" altLang="ja-JP"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algn="just" defTabSz="326578">
              <a:defRPr/>
            </a:pPr>
            <a:r>
              <a:rPr lang="ja-JP" altLang="en-US"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「大阪府介護現場革新会議」を</a:t>
            </a:r>
            <a:r>
              <a:rPr lang="ja-JP" altLang="en-US"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運営</a:t>
            </a:r>
            <a:r>
              <a:rPr lang="ja-JP" altLang="ja-JP"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しています。</a:t>
            </a:r>
          </a:p>
        </p:txBody>
      </p:sp>
      <p:sp>
        <p:nvSpPr>
          <p:cNvPr id="15" name="四角形: 角を丸くする 14">
            <a:extLst>
              <a:ext uri="{FF2B5EF4-FFF2-40B4-BE49-F238E27FC236}">
                <a16:creationId xmlns:a16="http://schemas.microsoft.com/office/drawing/2014/main" id="{756FB79A-89E0-46C6-9408-F48DD507721B}"/>
              </a:ext>
            </a:extLst>
          </p:cNvPr>
          <p:cNvSpPr/>
          <p:nvPr/>
        </p:nvSpPr>
        <p:spPr>
          <a:xfrm>
            <a:off x="322321" y="4759643"/>
            <a:ext cx="3309021" cy="1350872"/>
          </a:xfrm>
          <a:prstGeom prst="roundRect">
            <a:avLst>
              <a:gd name="adj" fmla="val 14770"/>
            </a:avLst>
          </a:prstGeom>
          <a:no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defRPr/>
            </a:pPr>
            <a:endParaRPr kumimoji="1" lang="ja-JP" altLang="en-US" sz="1350">
              <a:solidFill>
                <a:prstClr val="white"/>
              </a:solidFill>
              <a:latin typeface="Calibri" panose="020F0502020204030204"/>
              <a:ea typeface="游ゴシック" panose="020B0400000000000000" pitchFamily="50" charset="-128"/>
            </a:endParaRPr>
          </a:p>
        </p:txBody>
      </p:sp>
      <p:sp>
        <p:nvSpPr>
          <p:cNvPr id="66" name="テキスト ボックス 65">
            <a:extLst>
              <a:ext uri="{FF2B5EF4-FFF2-40B4-BE49-F238E27FC236}">
                <a16:creationId xmlns:a16="http://schemas.microsoft.com/office/drawing/2014/main" id="{FE95987D-2047-4D7E-993A-BD3F1F24CDC1}"/>
              </a:ext>
            </a:extLst>
          </p:cNvPr>
          <p:cNvSpPr txBox="1"/>
          <p:nvPr/>
        </p:nvSpPr>
        <p:spPr>
          <a:xfrm>
            <a:off x="5174269" y="3434615"/>
            <a:ext cx="1615061" cy="246221"/>
          </a:xfrm>
          <a:prstGeom prst="rect">
            <a:avLst/>
          </a:prstGeom>
          <a:noFill/>
        </p:spPr>
        <p:txBody>
          <a:bodyPr wrap="square" rtlCol="0">
            <a:spAutoFit/>
          </a:bodyPr>
          <a:lstStyle/>
          <a:p>
            <a:pPr defTabSz="326578">
              <a:defRPr/>
            </a:pPr>
            <a:r>
              <a:rPr lang="ja-JP" altLang="en-US" sz="1000" b="1" dirty="0">
                <a:solidFill>
                  <a:prstClr val="black"/>
                </a:solidFill>
                <a:latin typeface="メイリオ" panose="020B0604030504040204" pitchFamily="50" charset="-128"/>
                <a:ea typeface="メイリオ" panose="020B0604030504040204" pitchFamily="50" charset="-128"/>
              </a:rPr>
              <a:t>＜</a:t>
            </a:r>
            <a:r>
              <a:rPr kumimoji="1" lang="ja-JP" altLang="en-US" sz="1000" b="1" dirty="0">
                <a:solidFill>
                  <a:prstClr val="black"/>
                </a:solidFill>
                <a:latin typeface="メイリオ" panose="020B0604030504040204" pitchFamily="50" charset="-128"/>
                <a:ea typeface="メイリオ" panose="020B0604030504040204" pitchFamily="50" charset="-128"/>
              </a:rPr>
              <a:t>参加者からの声</a:t>
            </a:r>
            <a:r>
              <a:rPr lang="ja-JP" altLang="en-US" sz="1000" b="1" dirty="0">
                <a:solidFill>
                  <a:prstClr val="black"/>
                </a:solidFill>
                <a:latin typeface="メイリオ" panose="020B0604030504040204" pitchFamily="50" charset="-128"/>
                <a:ea typeface="メイリオ" panose="020B0604030504040204" pitchFamily="50" charset="-128"/>
              </a:rPr>
              <a:t>＞</a:t>
            </a:r>
            <a:endParaRPr kumimoji="1" lang="en-US" altLang="ja-JP" sz="1000" b="1" dirty="0">
              <a:solidFill>
                <a:prstClr val="black"/>
              </a:solidFill>
              <a:latin typeface="メイリオ" panose="020B0604030504040204" pitchFamily="50" charset="-128"/>
              <a:ea typeface="メイリオ" panose="020B0604030504040204" pitchFamily="50" charset="-128"/>
            </a:endParaRPr>
          </a:p>
        </p:txBody>
      </p:sp>
      <p:cxnSp>
        <p:nvCxnSpPr>
          <p:cNvPr id="62" name="直線コネクタ 61">
            <a:extLst>
              <a:ext uri="{FF2B5EF4-FFF2-40B4-BE49-F238E27FC236}">
                <a16:creationId xmlns:a16="http://schemas.microsoft.com/office/drawing/2014/main" id="{0EA5AFB7-ACA9-4CD1-92C1-930B998014F7}"/>
              </a:ext>
            </a:extLst>
          </p:cNvPr>
          <p:cNvCxnSpPr>
            <a:cxnSpLocks/>
          </p:cNvCxnSpPr>
          <p:nvPr/>
        </p:nvCxnSpPr>
        <p:spPr>
          <a:xfrm flipH="1">
            <a:off x="3382574" y="1859531"/>
            <a:ext cx="367645" cy="45461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吹き出し: 四角形 7">
            <a:extLst>
              <a:ext uri="{FF2B5EF4-FFF2-40B4-BE49-F238E27FC236}">
                <a16:creationId xmlns:a16="http://schemas.microsoft.com/office/drawing/2014/main" id="{A401C0AC-5774-4B37-ACBE-FCE4E993B30E}"/>
              </a:ext>
            </a:extLst>
          </p:cNvPr>
          <p:cNvSpPr/>
          <p:nvPr/>
        </p:nvSpPr>
        <p:spPr>
          <a:xfrm>
            <a:off x="560257" y="4085476"/>
            <a:ext cx="1337746" cy="593570"/>
          </a:xfrm>
          <a:prstGeom prst="wedgeRectCallout">
            <a:avLst>
              <a:gd name="adj1" fmla="val -6606"/>
              <a:gd name="adj2" fmla="val -105828"/>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defRPr/>
            </a:pPr>
            <a:endParaRPr kumimoji="1" lang="ja-JP" altLang="en-US" sz="1350">
              <a:solidFill>
                <a:prstClr val="white"/>
              </a:solidFill>
              <a:latin typeface="Calibri" panose="020F0502020204030204"/>
              <a:ea typeface="游ゴシック" panose="020B0400000000000000" pitchFamily="50" charset="-128"/>
            </a:endParaRPr>
          </a:p>
        </p:txBody>
      </p:sp>
      <p:sp>
        <p:nvSpPr>
          <p:cNvPr id="50" name="テキスト ボックス 49">
            <a:extLst>
              <a:ext uri="{FF2B5EF4-FFF2-40B4-BE49-F238E27FC236}">
                <a16:creationId xmlns:a16="http://schemas.microsoft.com/office/drawing/2014/main" id="{27389D11-2961-4220-94EF-6F37FE812199}"/>
              </a:ext>
            </a:extLst>
          </p:cNvPr>
          <p:cNvSpPr txBox="1"/>
          <p:nvPr/>
        </p:nvSpPr>
        <p:spPr>
          <a:xfrm>
            <a:off x="687533" y="4094162"/>
            <a:ext cx="1483224" cy="619913"/>
          </a:xfrm>
          <a:prstGeom prst="rect">
            <a:avLst/>
          </a:prstGeom>
          <a:noFill/>
        </p:spPr>
        <p:txBody>
          <a:bodyPr wrap="square" rtlCol="0">
            <a:spAutoFit/>
          </a:bodyPr>
          <a:lstStyle/>
          <a:p>
            <a:pPr defTabSz="326578">
              <a:defRPr/>
            </a:pPr>
            <a:r>
              <a:rPr lang="ja-JP" altLang="en-US" sz="857" b="1"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下線部については</a:t>
            </a:r>
            <a:endParaRPr lang="en-US" altLang="ja-JP" sz="857" b="1"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defTabSz="326578">
              <a:defRPr/>
            </a:pPr>
            <a:r>
              <a:rPr lang="en-US" altLang="ja-JP" sz="857" b="1"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R7</a:t>
            </a:r>
            <a:r>
              <a:rPr lang="ja-JP" altLang="en-US" sz="857" b="1"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から</a:t>
            </a:r>
            <a:r>
              <a:rPr lang="ja-JP" altLang="ja-JP" sz="857" b="1"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小規模事業所</a:t>
            </a:r>
            <a:endParaRPr lang="en-US" altLang="ja-JP" sz="857" b="1"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defTabSz="326578">
              <a:defRPr/>
            </a:pPr>
            <a:r>
              <a:rPr lang="ja-JP" altLang="en-US" sz="857" b="1"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への生産性向上の支援</a:t>
            </a:r>
            <a:endParaRPr lang="en-US" altLang="ja-JP" sz="857" b="1"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defTabSz="326578">
              <a:defRPr/>
            </a:pPr>
            <a:r>
              <a:rPr lang="ja-JP" altLang="en-US" sz="857" b="1"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として拡充</a:t>
            </a:r>
            <a:endParaRPr kumimoji="1" lang="ja-JP" altLang="en-US" sz="857" b="1" dirty="0">
              <a:solidFill>
                <a:prstClr val="black"/>
              </a:solidFill>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713396CB-828B-4818-8951-2776699C249D}"/>
              </a:ext>
            </a:extLst>
          </p:cNvPr>
          <p:cNvSpPr txBox="1"/>
          <p:nvPr/>
        </p:nvSpPr>
        <p:spPr>
          <a:xfrm>
            <a:off x="2696265" y="4446697"/>
            <a:ext cx="1043524" cy="224229"/>
          </a:xfrm>
          <a:prstGeom prst="rect">
            <a:avLst/>
          </a:prstGeom>
          <a:noFill/>
        </p:spPr>
        <p:txBody>
          <a:bodyPr wrap="square" rtlCol="0">
            <a:spAutoFit/>
          </a:bodyPr>
          <a:lstStyle/>
          <a:p>
            <a:pPr defTabSz="326578">
              <a:defRPr/>
            </a:pPr>
            <a:r>
              <a:rPr kumimoji="1" lang="ja-JP" altLang="en-US" sz="857" dirty="0">
                <a:solidFill>
                  <a:prstClr val="black"/>
                </a:solidFill>
                <a:latin typeface="メイリオ" panose="020B0604030504040204" pitchFamily="50" charset="-128"/>
                <a:ea typeface="メイリオ" panose="020B0604030504040204" pitchFamily="50" charset="-128"/>
              </a:rPr>
              <a:t>一体的に実施</a:t>
            </a:r>
          </a:p>
        </p:txBody>
      </p:sp>
      <p:sp>
        <p:nvSpPr>
          <p:cNvPr id="65" name="四角形: 角を丸くする 64">
            <a:extLst>
              <a:ext uri="{FF2B5EF4-FFF2-40B4-BE49-F238E27FC236}">
                <a16:creationId xmlns:a16="http://schemas.microsoft.com/office/drawing/2014/main" id="{12DC4B00-D015-46BE-9FFD-FFB4B9465478}"/>
              </a:ext>
            </a:extLst>
          </p:cNvPr>
          <p:cNvSpPr/>
          <p:nvPr/>
        </p:nvSpPr>
        <p:spPr>
          <a:xfrm>
            <a:off x="5372751" y="3621352"/>
            <a:ext cx="3917126" cy="1120883"/>
          </a:xfrm>
          <a:prstGeom prst="roundRect">
            <a:avLst>
              <a:gd name="adj" fmla="val 13067"/>
            </a:avLst>
          </a:prstGeom>
          <a:solidFill>
            <a:srgbClr val="FFFFB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defRPr/>
            </a:pPr>
            <a:endParaRPr kumimoji="1" lang="ja-JP" altLang="en-US" sz="857">
              <a:solidFill>
                <a:prstClr val="white"/>
              </a:solidFill>
              <a:latin typeface="Calibri" panose="020F0502020204030204"/>
              <a:ea typeface="游ゴシック" panose="020B0400000000000000" pitchFamily="50" charset="-128"/>
            </a:endParaRPr>
          </a:p>
        </p:txBody>
      </p:sp>
      <p:sp>
        <p:nvSpPr>
          <p:cNvPr id="67" name="テキスト ボックス 66">
            <a:extLst>
              <a:ext uri="{FF2B5EF4-FFF2-40B4-BE49-F238E27FC236}">
                <a16:creationId xmlns:a16="http://schemas.microsoft.com/office/drawing/2014/main" id="{0FC8ABE1-FEA5-436C-B2E8-800A960D2BCE}"/>
              </a:ext>
            </a:extLst>
          </p:cNvPr>
          <p:cNvSpPr txBox="1"/>
          <p:nvPr/>
        </p:nvSpPr>
        <p:spPr>
          <a:xfrm>
            <a:off x="5523611" y="3662152"/>
            <a:ext cx="3777952" cy="1015599"/>
          </a:xfrm>
          <a:prstGeom prst="rect">
            <a:avLst/>
          </a:prstGeom>
          <a:noFill/>
        </p:spPr>
        <p:txBody>
          <a:bodyPr wrap="square">
            <a:spAutoFit/>
          </a:bodyPr>
          <a:lstStyle/>
          <a:p>
            <a:pPr algn="just" defTabSz="326578">
              <a:defRPr/>
            </a:pPr>
            <a:r>
              <a:rPr lang="ja-JP" altLang="en-US"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睡眠状態や離床の情報がリアルタイムで入手</a:t>
            </a:r>
            <a:r>
              <a:rPr lang="ja-JP" altLang="en-US"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、導入後の</a:t>
            </a:r>
            <a:r>
              <a:rPr lang="ja-JP" altLang="ja-JP"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転倒事故</a:t>
            </a:r>
            <a:endParaRPr lang="en-US" altLang="ja-JP"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algn="just" defTabSz="326578">
              <a:defRPr/>
            </a:pPr>
            <a:r>
              <a:rPr lang="ja-JP" altLang="en-US"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ゼロに</a:t>
            </a:r>
          </a:p>
          <a:p>
            <a:pPr algn="just" defTabSz="326578">
              <a:defRPr/>
            </a:pPr>
            <a:r>
              <a:rPr lang="ja-JP" altLang="en-US"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無駄な動きがなくなったことで他の業務や見守りに時間を活用でき</a:t>
            </a:r>
            <a:r>
              <a:rPr lang="ja-JP" altLang="en-US"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た</a:t>
            </a:r>
            <a:endParaRPr lang="ja-JP" altLang="ja-JP"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algn="just" defTabSz="326578">
              <a:defRPr/>
            </a:pPr>
            <a:r>
              <a:rPr lang="ja-JP" altLang="en-US"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857" b="1"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身体的負担と精神的負担が減った</a:t>
            </a:r>
            <a:endParaRPr lang="en-US" altLang="ja-JP" sz="857" b="1"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algn="just" defTabSz="326578">
              <a:defRPr/>
            </a:pPr>
            <a:r>
              <a:rPr lang="ja-JP" altLang="en-US"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事故対応において具体的な分析と対応ができるようになった</a:t>
            </a:r>
            <a:endParaRPr lang="en-US" altLang="ja-JP"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algn="just" defTabSz="326578">
              <a:defRPr/>
            </a:pPr>
            <a:r>
              <a:rPr lang="ja-JP" altLang="en-US"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857" b="1"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職員の採用や利用者の募集に良い影響</a:t>
            </a:r>
            <a:r>
              <a:rPr lang="ja-JP" altLang="ja-JP"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が出ている</a:t>
            </a:r>
          </a:p>
          <a:p>
            <a:pPr algn="just" defTabSz="326578">
              <a:defRPr/>
            </a:pPr>
            <a:r>
              <a:rPr lang="ja-JP" altLang="en-US"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職員への周知、</a:t>
            </a:r>
            <a:r>
              <a:rPr lang="ja-JP" altLang="ja-JP" sz="857" b="1"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職員間のコミュニケーションがスムーズに</a:t>
            </a:r>
            <a:r>
              <a:rPr lang="ja-JP" altLang="ja-JP" sz="857"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なった</a:t>
            </a:r>
          </a:p>
        </p:txBody>
      </p:sp>
      <p:sp>
        <p:nvSpPr>
          <p:cNvPr id="68" name="テキスト ボックス 67">
            <a:extLst>
              <a:ext uri="{FF2B5EF4-FFF2-40B4-BE49-F238E27FC236}">
                <a16:creationId xmlns:a16="http://schemas.microsoft.com/office/drawing/2014/main" id="{9D41B86A-78D1-4086-8F34-7362751D0757}"/>
              </a:ext>
            </a:extLst>
          </p:cNvPr>
          <p:cNvSpPr txBox="1"/>
          <p:nvPr/>
        </p:nvSpPr>
        <p:spPr>
          <a:xfrm>
            <a:off x="5523611" y="4863373"/>
            <a:ext cx="3777952" cy="1147494"/>
          </a:xfrm>
          <a:prstGeom prst="rect">
            <a:avLst/>
          </a:prstGeom>
          <a:noFill/>
        </p:spPr>
        <p:txBody>
          <a:bodyPr wrap="square">
            <a:spAutoFit/>
          </a:bodyPr>
          <a:lstStyle/>
          <a:p>
            <a:pPr defTabSz="326578">
              <a:defRPr/>
            </a:pPr>
            <a:r>
              <a:rPr lang="ja-JP" altLang="en-US" sz="857" dirty="0">
                <a:solidFill>
                  <a:prstClr val="black"/>
                </a:solidFill>
                <a:latin typeface="メイリオ" panose="020B0604030504040204" pitchFamily="50" charset="-128"/>
                <a:ea typeface="メイリオ" panose="020B0604030504040204" pitchFamily="50" charset="-128"/>
              </a:rPr>
              <a:t>・機器の活用成功が</a:t>
            </a:r>
            <a:r>
              <a:rPr lang="ja-JP" altLang="en-US" sz="857" b="1" dirty="0">
                <a:solidFill>
                  <a:prstClr val="black"/>
                </a:solidFill>
                <a:latin typeface="メイリオ" panose="020B0604030504040204" pitchFamily="50" charset="-128"/>
                <a:ea typeface="メイリオ" panose="020B0604030504040204" pitchFamily="50" charset="-128"/>
              </a:rPr>
              <a:t>スタッフの自信につながった</a:t>
            </a:r>
          </a:p>
          <a:p>
            <a:pPr defTabSz="326578">
              <a:defRPr/>
            </a:pPr>
            <a:r>
              <a:rPr lang="ja-JP" altLang="en-US" sz="857" dirty="0">
                <a:solidFill>
                  <a:prstClr val="black"/>
                </a:solidFill>
                <a:latin typeface="メイリオ" panose="020B0604030504040204" pitchFamily="50" charset="-128"/>
                <a:ea typeface="メイリオ" panose="020B0604030504040204" pitchFamily="50" charset="-128"/>
              </a:rPr>
              <a:t>・スタッフが自施設での取組みを説明できるようになった</a:t>
            </a:r>
          </a:p>
          <a:p>
            <a:pPr defTabSz="326578">
              <a:defRPr/>
            </a:pPr>
            <a:r>
              <a:rPr lang="ja-JP" altLang="en-US" sz="857" dirty="0">
                <a:solidFill>
                  <a:prstClr val="black"/>
                </a:solidFill>
                <a:latin typeface="メイリオ" panose="020B0604030504040204" pitchFamily="50" charset="-128"/>
                <a:ea typeface="メイリオ" panose="020B0604030504040204" pitchFamily="50" charset="-128"/>
              </a:rPr>
              <a:t>・</a:t>
            </a:r>
            <a:r>
              <a:rPr lang="ja-JP" altLang="en-US" sz="857" b="1" dirty="0">
                <a:solidFill>
                  <a:prstClr val="black"/>
                </a:solidFill>
                <a:latin typeface="メイリオ" panose="020B0604030504040204" pitchFamily="50" charset="-128"/>
                <a:ea typeface="メイリオ" panose="020B0604030504040204" pitchFamily="50" charset="-128"/>
              </a:rPr>
              <a:t>機器導入に拒否反応を示していた職員の考え方に変化があった</a:t>
            </a:r>
          </a:p>
          <a:p>
            <a:pPr defTabSz="326578">
              <a:defRPr/>
            </a:pPr>
            <a:r>
              <a:rPr lang="ja-JP" altLang="en-US" sz="857" dirty="0">
                <a:solidFill>
                  <a:prstClr val="black"/>
                </a:solidFill>
                <a:latin typeface="メイリオ" panose="020B0604030504040204" pitchFamily="50" charset="-128"/>
                <a:ea typeface="メイリオ" panose="020B0604030504040204" pitchFamily="50" charset="-128"/>
              </a:rPr>
              <a:t>・フロア間の業務の進め方に一貫性ができ、フロアを超えて人事異動</a:t>
            </a:r>
            <a:endParaRPr lang="en-US" altLang="ja-JP" sz="857" dirty="0">
              <a:solidFill>
                <a:prstClr val="black"/>
              </a:solidFill>
              <a:latin typeface="メイリオ" panose="020B0604030504040204" pitchFamily="50" charset="-128"/>
              <a:ea typeface="メイリオ" panose="020B0604030504040204" pitchFamily="50" charset="-128"/>
            </a:endParaRPr>
          </a:p>
          <a:p>
            <a:pPr defTabSz="326578">
              <a:defRPr/>
            </a:pPr>
            <a:r>
              <a:rPr lang="ja-JP" altLang="en-US" sz="857" dirty="0">
                <a:solidFill>
                  <a:prstClr val="black"/>
                </a:solidFill>
                <a:latin typeface="メイリオ" panose="020B0604030504040204" pitchFamily="50" charset="-128"/>
                <a:ea typeface="メイリオ" panose="020B0604030504040204" pitchFamily="50" charset="-128"/>
              </a:rPr>
              <a:t>　が可能に</a:t>
            </a:r>
          </a:p>
          <a:p>
            <a:pPr defTabSz="326578">
              <a:defRPr/>
            </a:pPr>
            <a:r>
              <a:rPr lang="ja-JP" altLang="en-US" sz="857" dirty="0">
                <a:solidFill>
                  <a:prstClr val="black"/>
                </a:solidFill>
                <a:latin typeface="メイリオ" panose="020B0604030504040204" pitchFamily="50" charset="-128"/>
                <a:ea typeface="メイリオ" panose="020B0604030504040204" pitchFamily="50" charset="-128"/>
              </a:rPr>
              <a:t>・</a:t>
            </a:r>
            <a:r>
              <a:rPr lang="ja-JP" altLang="en-US" sz="857" b="1" dirty="0">
                <a:solidFill>
                  <a:prstClr val="black"/>
                </a:solidFill>
                <a:latin typeface="メイリオ" panose="020B0604030504040204" pitchFamily="50" charset="-128"/>
                <a:ea typeface="メイリオ" panose="020B0604030504040204" pitchFamily="50" charset="-128"/>
              </a:rPr>
              <a:t>職員間の人間関係が良好になった。職員間の発言、提案などが</a:t>
            </a:r>
            <a:endParaRPr lang="en-US" altLang="ja-JP" sz="857" b="1" dirty="0">
              <a:solidFill>
                <a:prstClr val="black"/>
              </a:solidFill>
              <a:latin typeface="メイリオ" panose="020B0604030504040204" pitchFamily="50" charset="-128"/>
              <a:ea typeface="メイリオ" panose="020B0604030504040204" pitchFamily="50" charset="-128"/>
            </a:endParaRPr>
          </a:p>
          <a:p>
            <a:pPr defTabSz="326578">
              <a:defRPr/>
            </a:pPr>
            <a:r>
              <a:rPr lang="ja-JP" altLang="en-US" sz="857" b="1" dirty="0">
                <a:solidFill>
                  <a:prstClr val="black"/>
                </a:solidFill>
                <a:latin typeface="メイリオ" panose="020B0604030504040204" pitchFamily="50" charset="-128"/>
                <a:ea typeface="メイリオ" panose="020B0604030504040204" pitchFamily="50" charset="-128"/>
              </a:rPr>
              <a:t>　しやすい</a:t>
            </a:r>
          </a:p>
          <a:p>
            <a:pPr defTabSz="326578">
              <a:defRPr/>
            </a:pPr>
            <a:r>
              <a:rPr lang="ja-JP" altLang="en-US" sz="857" dirty="0">
                <a:solidFill>
                  <a:prstClr val="black"/>
                </a:solidFill>
                <a:latin typeface="メイリオ" panose="020B0604030504040204" pitchFamily="50" charset="-128"/>
                <a:ea typeface="メイリオ" panose="020B0604030504040204" pitchFamily="50" charset="-128"/>
              </a:rPr>
              <a:t>・メンバー間での導入機器についての</a:t>
            </a:r>
            <a:r>
              <a:rPr lang="ja-JP" altLang="en-US" sz="857" b="1" dirty="0">
                <a:solidFill>
                  <a:prstClr val="black"/>
                </a:solidFill>
                <a:latin typeface="メイリオ" panose="020B0604030504040204" pitchFamily="50" charset="-128"/>
                <a:ea typeface="メイリオ" panose="020B0604030504040204" pitchFamily="50" charset="-128"/>
              </a:rPr>
              <a:t>話し合いの場が増えた</a:t>
            </a:r>
          </a:p>
        </p:txBody>
      </p:sp>
      <p:sp>
        <p:nvSpPr>
          <p:cNvPr id="69" name="四角形: 角を丸くする 68">
            <a:extLst>
              <a:ext uri="{FF2B5EF4-FFF2-40B4-BE49-F238E27FC236}">
                <a16:creationId xmlns:a16="http://schemas.microsoft.com/office/drawing/2014/main" id="{0D6ED580-3E7A-42CE-8EAC-82B58F0A905D}"/>
              </a:ext>
            </a:extLst>
          </p:cNvPr>
          <p:cNvSpPr/>
          <p:nvPr/>
        </p:nvSpPr>
        <p:spPr>
          <a:xfrm>
            <a:off x="5161417" y="3692737"/>
            <a:ext cx="331112" cy="874881"/>
          </a:xfrm>
          <a:prstGeom prst="roundRec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defRPr/>
            </a:pPr>
            <a:endParaRPr kumimoji="1" lang="ja-JP" altLang="en-US" sz="857">
              <a:solidFill>
                <a:prstClr val="white"/>
              </a:solidFill>
              <a:latin typeface="Calibri" panose="020F0502020204030204"/>
              <a:ea typeface="游ゴシック" panose="020B0400000000000000" pitchFamily="50" charset="-128"/>
            </a:endParaRPr>
          </a:p>
        </p:txBody>
      </p:sp>
      <p:sp>
        <p:nvSpPr>
          <p:cNvPr id="71" name="Text Box 17">
            <a:extLst>
              <a:ext uri="{FF2B5EF4-FFF2-40B4-BE49-F238E27FC236}">
                <a16:creationId xmlns:a16="http://schemas.microsoft.com/office/drawing/2014/main" id="{FA1674E1-A00C-4956-9782-0DA47732462B}"/>
              </a:ext>
            </a:extLst>
          </p:cNvPr>
          <p:cNvSpPr txBox="1">
            <a:spLocks noChangeArrowheads="1"/>
          </p:cNvSpPr>
          <p:nvPr/>
        </p:nvSpPr>
        <p:spPr bwMode="auto">
          <a:xfrm>
            <a:off x="5200711" y="3793290"/>
            <a:ext cx="320293" cy="81537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eaVert" wrap="square" lIns="68580" tIns="34290" rIns="68580" bIns="34290" numCol="1" anchor="t" anchorCtr="0" compatLnSpc="1">
            <a:prstTxWarp prst="textNoShape">
              <a:avLst/>
            </a:prstTxWarp>
          </a:bodyPr>
          <a:lstStyle/>
          <a:p>
            <a:pPr defTabSz="685814" eaLnBrk="0" fontAlgn="base" hangingPunct="0">
              <a:spcBef>
                <a:spcPct val="0"/>
              </a:spcBef>
              <a:spcAft>
                <a:spcPct val="0"/>
              </a:spcAft>
              <a:defRPr/>
            </a:pPr>
            <a:r>
              <a:rPr lang="ja-JP" altLang="en-US" sz="857" b="1"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テクノロジー活用の効果</a:t>
            </a:r>
            <a:endParaRPr lang="ja-JP" altLang="ja-JP" sz="857" b="1" dirty="0">
              <a:solidFill>
                <a:prstClr val="black"/>
              </a:solidFill>
              <a:latin typeface="メイリオ" panose="020B0604030504040204" pitchFamily="50" charset="-128"/>
              <a:ea typeface="メイリオ" panose="020B0604030504040204" pitchFamily="50" charset="-128"/>
            </a:endParaRPr>
          </a:p>
        </p:txBody>
      </p:sp>
      <p:sp>
        <p:nvSpPr>
          <p:cNvPr id="70" name="Text Box 17">
            <a:extLst>
              <a:ext uri="{FF2B5EF4-FFF2-40B4-BE49-F238E27FC236}">
                <a16:creationId xmlns:a16="http://schemas.microsoft.com/office/drawing/2014/main" id="{BFA11E02-E94D-4519-A602-5BB9CF5D3D46}"/>
              </a:ext>
            </a:extLst>
          </p:cNvPr>
          <p:cNvSpPr txBox="1">
            <a:spLocks noChangeArrowheads="1"/>
          </p:cNvSpPr>
          <p:nvPr/>
        </p:nvSpPr>
        <p:spPr bwMode="auto">
          <a:xfrm>
            <a:off x="5206646" y="5023235"/>
            <a:ext cx="320293" cy="78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68580" tIns="34290" rIns="68580" bIns="34290" numCol="1" anchor="t" anchorCtr="0" compatLnSpc="1">
            <a:prstTxWarp prst="textNoShape">
              <a:avLst/>
            </a:prstTxWarp>
          </a:bodyPr>
          <a:lstStyle/>
          <a:p>
            <a:pPr defTabSz="326578">
              <a:defRPr/>
            </a:pPr>
            <a:r>
              <a:rPr lang="ja-JP" altLang="en-US" sz="857" b="1" dirty="0">
                <a:solidFill>
                  <a:prstClr val="black"/>
                </a:solidFill>
                <a:latin typeface="メイリオ" panose="020B0604030504040204" pitchFamily="50" charset="-128"/>
                <a:ea typeface="メイリオ" panose="020B0604030504040204" pitchFamily="50" charset="-128"/>
              </a:rPr>
              <a:t>職員の意識や行動の変化</a:t>
            </a:r>
          </a:p>
        </p:txBody>
      </p:sp>
      <p:pic>
        <p:nvPicPr>
          <p:cNvPr id="74" name="図 73">
            <a:extLst>
              <a:ext uri="{FF2B5EF4-FFF2-40B4-BE49-F238E27FC236}">
                <a16:creationId xmlns:a16="http://schemas.microsoft.com/office/drawing/2014/main" id="{383178E4-1DFA-44CD-81E0-59DD72CE65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10915" y="2336611"/>
            <a:ext cx="2527853" cy="1034721"/>
          </a:xfrm>
          <a:prstGeom prst="rect">
            <a:avLst/>
          </a:prstGeom>
        </p:spPr>
      </p:pic>
      <p:sp>
        <p:nvSpPr>
          <p:cNvPr id="49" name="テキスト ボックス 48">
            <a:extLst>
              <a:ext uri="{FF2B5EF4-FFF2-40B4-BE49-F238E27FC236}">
                <a16:creationId xmlns:a16="http://schemas.microsoft.com/office/drawing/2014/main" id="{BAFAA9D7-E85F-4DD8-9238-BC829F4913B9}"/>
              </a:ext>
            </a:extLst>
          </p:cNvPr>
          <p:cNvSpPr txBox="1"/>
          <p:nvPr/>
        </p:nvSpPr>
        <p:spPr>
          <a:xfrm>
            <a:off x="430384" y="1279731"/>
            <a:ext cx="846575" cy="400110"/>
          </a:xfrm>
          <a:prstGeom prst="rect">
            <a:avLst/>
          </a:prstGeom>
          <a:noFill/>
        </p:spPr>
        <p:txBody>
          <a:bodyPr wrap="square">
            <a:spAutoFit/>
          </a:bodyPr>
          <a:lstStyle/>
          <a:p>
            <a:pPr defTabSz="326578">
              <a:defRPr/>
            </a:pPr>
            <a:r>
              <a:rPr kumimoji="1" lang="ja-JP" altLang="en-US" sz="1000" dirty="0">
                <a:solidFill>
                  <a:prstClr val="white"/>
                </a:solidFill>
                <a:latin typeface="メイリオ" panose="020B0604030504040204" pitchFamily="50" charset="-128"/>
                <a:ea typeface="メイリオ" panose="020B0604030504040204" pitchFamily="50" charset="-128"/>
              </a:rPr>
              <a:t>センター</a:t>
            </a:r>
            <a:endParaRPr kumimoji="1" lang="en-US" altLang="ja-JP" sz="1000" dirty="0">
              <a:solidFill>
                <a:prstClr val="white"/>
              </a:solidFill>
              <a:latin typeface="メイリオ" panose="020B0604030504040204" pitchFamily="50" charset="-128"/>
              <a:ea typeface="メイリオ" panose="020B0604030504040204" pitchFamily="50" charset="-128"/>
            </a:endParaRPr>
          </a:p>
          <a:p>
            <a:pPr defTabSz="326578">
              <a:defRPr/>
            </a:pPr>
            <a:r>
              <a:rPr kumimoji="1" lang="ja-JP" altLang="en-US" sz="1000" dirty="0">
                <a:solidFill>
                  <a:prstClr val="white"/>
                </a:solidFill>
                <a:latin typeface="メイリオ" panose="020B0604030504040204" pitchFamily="50" charset="-128"/>
                <a:ea typeface="メイリオ" panose="020B0604030504040204" pitchFamily="50" charset="-128"/>
              </a:rPr>
              <a:t>運営状況</a:t>
            </a:r>
          </a:p>
        </p:txBody>
      </p:sp>
      <p:sp>
        <p:nvSpPr>
          <p:cNvPr id="73" name="テキスト ボックス 99">
            <a:extLst>
              <a:ext uri="{FF2B5EF4-FFF2-40B4-BE49-F238E27FC236}">
                <a16:creationId xmlns:a16="http://schemas.microsoft.com/office/drawing/2014/main" id="{421D044F-79EE-45CC-A81B-17F774F6344A}"/>
              </a:ext>
            </a:extLst>
          </p:cNvPr>
          <p:cNvSpPr txBox="1"/>
          <p:nvPr/>
        </p:nvSpPr>
        <p:spPr>
          <a:xfrm>
            <a:off x="370718" y="4798960"/>
            <a:ext cx="3277414" cy="1276598"/>
          </a:xfrm>
          <a:prstGeom prst="rect">
            <a:avLst/>
          </a:prstGeom>
          <a:noFill/>
        </p:spPr>
        <p:txBody>
          <a:bodyPr wrap="square" rtlCol="0">
            <a:noAutofit/>
          </a:bodyPr>
          <a:lstStyle/>
          <a:p>
            <a:pPr indent="133350">
              <a:defRPr/>
            </a:pPr>
            <a:r>
              <a:rPr lang="ja-JP" altLang="en-US" sz="800" b="1" u="sng"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介護</a:t>
            </a:r>
            <a:r>
              <a:rPr lang="ja-JP" altLang="en-US" sz="800" b="1" u="sng"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テクノロジー導入費用を補助</a:t>
            </a:r>
            <a:endParaRPr lang="ja-JP" altLang="en-US" sz="800" b="1" u="sng"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indent="114300" algn="just">
              <a:defRPr/>
            </a:pPr>
            <a:r>
              <a:rPr lang="ja-JP" altLang="en-US" sz="8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　</a:t>
            </a:r>
            <a:r>
              <a:rPr lang="en-US" altLang="ja-JP" sz="8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R</a:t>
            </a:r>
            <a:r>
              <a:rPr lang="ja-JP" altLang="en-US" sz="8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８予算額　　 </a:t>
            </a:r>
            <a:r>
              <a:rPr lang="en-US" altLang="ja-JP" sz="8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1,389,216</a:t>
            </a:r>
            <a:r>
              <a:rPr lang="ja-JP" altLang="en-US" sz="8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千円</a:t>
            </a:r>
            <a:endParaRPr lang="en-US" altLang="ja-JP" sz="8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indent="114300" algn="just">
              <a:defRPr/>
            </a:pPr>
            <a:endParaRPr lang="en-US" altLang="ja-JP" sz="800" b="1" u="sng"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indent="114300" algn="just">
              <a:defRPr/>
            </a:pPr>
            <a:r>
              <a:rPr lang="ja-JP" altLang="en-US" sz="800" b="1" u="sng"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自費での大規模修繕に伴い導入する介護テクノロジー補助</a:t>
            </a:r>
            <a:endParaRPr lang="en-US" altLang="ja-JP" sz="800" b="1" u="sng"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indent="114300" algn="just">
              <a:defRPr/>
            </a:pPr>
            <a:r>
              <a:rPr lang="ja-JP" altLang="en-US" sz="8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　</a:t>
            </a:r>
            <a:r>
              <a:rPr lang="en-US" altLang="ja-JP" sz="8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R</a:t>
            </a:r>
            <a:r>
              <a:rPr lang="ja-JP" altLang="en-US" sz="8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８予算額　　　</a:t>
            </a:r>
            <a:r>
              <a:rPr lang="en-US" altLang="ja-JP" sz="8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494,000</a:t>
            </a:r>
            <a:r>
              <a:rPr lang="ja-JP" altLang="en-US" sz="8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千円</a:t>
            </a:r>
            <a:endParaRPr lang="en-US" altLang="ja-JP" sz="8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endParaRPr>
          </a:p>
          <a:p>
            <a:pPr indent="81644" algn="just" defTabSz="326578">
              <a:defRPr/>
            </a:pPr>
            <a:endParaRPr lang="en-US" altLang="ja-JP" sz="8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endParaRPr>
          </a:p>
          <a:p>
            <a:pPr indent="81644" algn="just" defTabSz="326578">
              <a:defRPr/>
            </a:pPr>
            <a:r>
              <a:rPr lang="ja-JP" altLang="en-US" sz="800" b="1" u="sng"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▶第９期計画中の目標値　</a:t>
            </a:r>
            <a:r>
              <a:rPr lang="ja-JP" altLang="en-US" sz="800" u="sng"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　　</a:t>
            </a:r>
            <a:endParaRPr lang="en-US" altLang="ja-JP" sz="800" u="sng"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indent="81644" algn="just" defTabSz="326578">
              <a:defRPr/>
            </a:pPr>
            <a:r>
              <a:rPr lang="ja-JP" altLang="en-US" sz="800"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　</a:t>
            </a:r>
            <a:r>
              <a:rPr lang="ja-JP" altLang="en-US" sz="8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介護ロボット</a:t>
            </a:r>
            <a:r>
              <a:rPr lang="en-US" altLang="ja-JP" sz="8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  </a:t>
            </a:r>
            <a:r>
              <a:rPr lang="ja-JP" altLang="en-US" sz="8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補助</a:t>
            </a:r>
            <a:r>
              <a:rPr lang="en-US" altLang="ja-JP" sz="8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    207</a:t>
            </a:r>
            <a:r>
              <a:rPr lang="ja-JP" altLang="en-US" sz="8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件  </a:t>
            </a:r>
            <a:endParaRPr lang="en-US" altLang="ja-JP" sz="8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a:p>
            <a:pPr indent="81644" algn="just" defTabSz="326578">
              <a:defRPr/>
            </a:pPr>
            <a:r>
              <a:rPr lang="ja-JP" altLang="en-US" sz="800"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　</a:t>
            </a:r>
            <a:r>
              <a:rPr lang="en-US" sz="8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ICT</a:t>
            </a:r>
            <a:r>
              <a:rPr lang="ja-JP" altLang="en-US" sz="8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　　　　　補助</a:t>
            </a:r>
            <a:r>
              <a:rPr lang="en-US" altLang="ja-JP" sz="8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 1,350</a:t>
            </a:r>
            <a:r>
              <a:rPr lang="ja-JP" altLang="en-US" sz="8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件  </a:t>
            </a:r>
            <a:endParaRPr lang="ja-JP" altLang="en-US" sz="8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endParaRPr>
          </a:p>
        </p:txBody>
      </p:sp>
      <p:cxnSp>
        <p:nvCxnSpPr>
          <p:cNvPr id="3" name="直線矢印コネクタ 2">
            <a:extLst>
              <a:ext uri="{FF2B5EF4-FFF2-40B4-BE49-F238E27FC236}">
                <a16:creationId xmlns:a16="http://schemas.microsoft.com/office/drawing/2014/main" id="{0AED9F00-CCEE-4211-AB42-729FA4B75B86}"/>
              </a:ext>
            </a:extLst>
          </p:cNvPr>
          <p:cNvCxnSpPr>
            <a:cxnSpLocks/>
          </p:cNvCxnSpPr>
          <p:nvPr/>
        </p:nvCxnSpPr>
        <p:spPr>
          <a:xfrm>
            <a:off x="2661770" y="4094162"/>
            <a:ext cx="0" cy="684515"/>
          </a:xfrm>
          <a:prstGeom prst="straightConnector1">
            <a:avLst/>
          </a:prstGeom>
          <a:ln w="57150">
            <a:headEnd type="triangle"/>
            <a:tailEnd type="triangle"/>
          </a:ln>
        </p:spPr>
        <p:style>
          <a:lnRef idx="3">
            <a:schemeClr val="accent2"/>
          </a:lnRef>
          <a:fillRef idx="0">
            <a:schemeClr val="accent2"/>
          </a:fillRef>
          <a:effectRef idx="2">
            <a:schemeClr val="accent2"/>
          </a:effectRef>
          <a:fontRef idx="minor">
            <a:schemeClr val="tx1"/>
          </a:fontRef>
        </p:style>
      </p:cxnSp>
      <p:sp>
        <p:nvSpPr>
          <p:cNvPr id="33" name="正方形/長方形 32">
            <a:extLst>
              <a:ext uri="{FF2B5EF4-FFF2-40B4-BE49-F238E27FC236}">
                <a16:creationId xmlns:a16="http://schemas.microsoft.com/office/drawing/2014/main" id="{3EE91003-F18C-4D6F-9791-A95EA80093DA}"/>
              </a:ext>
            </a:extLst>
          </p:cNvPr>
          <p:cNvSpPr/>
          <p:nvPr/>
        </p:nvSpPr>
        <p:spPr>
          <a:xfrm>
            <a:off x="0" y="-1864"/>
            <a:ext cx="9720263" cy="465535"/>
          </a:xfrm>
          <a:prstGeom prst="rect">
            <a:avLst/>
          </a:prstGeom>
          <a:solidFill>
            <a:srgbClr val="FDA017"/>
          </a:solidFill>
          <a:ln w="25400" cap="flat" cmpd="sng" algn="ctr">
            <a:noFill/>
            <a:prstDash val="solid"/>
          </a:ln>
          <a:effectLst/>
        </p:spPr>
        <p:txBody>
          <a:bodyPr rtlCol="0" anchor="ctr"/>
          <a:lstStyle/>
          <a:p>
            <a:pPr algn="ctr" defTabSz="914400">
              <a:defRPr/>
            </a:pPr>
            <a:r>
              <a:rPr kumimoji="1" lang="ja-JP" altLang="en-US" sz="2400" b="1" kern="0" dirty="0">
                <a:solidFill>
                  <a:prstClr val="black"/>
                </a:solidFill>
                <a:latin typeface="Meiryo UI" panose="020B0604030504040204" pitchFamily="50" charset="-128"/>
                <a:ea typeface="Meiryo UI" panose="020B0604030504040204" pitchFamily="50" charset="-128"/>
              </a:rPr>
              <a:t>介護現場における生産性向上について</a:t>
            </a:r>
          </a:p>
        </p:txBody>
      </p:sp>
      <p:sp>
        <p:nvSpPr>
          <p:cNvPr id="35" name="スライド番号プレースホルダー 1">
            <a:extLst>
              <a:ext uri="{FF2B5EF4-FFF2-40B4-BE49-F238E27FC236}">
                <a16:creationId xmlns:a16="http://schemas.microsoft.com/office/drawing/2014/main" id="{DE4C3F9C-FC8C-403D-B5D9-137108DAE506}"/>
              </a:ext>
            </a:extLst>
          </p:cNvPr>
          <p:cNvSpPr>
            <a:spLocks noGrp="1"/>
          </p:cNvSpPr>
          <p:nvPr>
            <p:ph type="sldNum" sz="quarter" idx="12"/>
          </p:nvPr>
        </p:nvSpPr>
        <p:spPr>
          <a:xfrm>
            <a:off x="7298533" y="6489398"/>
            <a:ext cx="2133599" cy="365125"/>
          </a:xfrm>
        </p:spPr>
        <p:txBody>
          <a:bodyPr/>
          <a:lstStyle/>
          <a:p>
            <a:pPr defTabSz="677272"/>
            <a:fld id="{48F63A3B-78C7-47BE-AE5E-E10140E04643}" type="slidenum">
              <a:rPr kumimoji="1" lang="en-US">
                <a:solidFill>
                  <a:prstClr val="black"/>
                </a:solidFill>
              </a:rPr>
              <a:pPr defTabSz="677272"/>
              <a:t>6</a:t>
            </a:fld>
            <a:endParaRPr kumimoji="1" lang="en-US" dirty="0">
              <a:solidFill>
                <a:prstClr val="black"/>
              </a:solidFill>
            </a:endParaRPr>
          </a:p>
        </p:txBody>
      </p:sp>
    </p:spTree>
    <p:extLst>
      <p:ext uri="{BB962C8B-B14F-4D97-AF65-F5344CB8AC3E}">
        <p14:creationId xmlns:p14="http://schemas.microsoft.com/office/powerpoint/2010/main" val="2818089451"/>
      </p:ext>
    </p:extLst>
  </p:cSld>
  <p:clrMapOvr>
    <a:masterClrMapping/>
  </p:clrMapOvr>
</p:sld>
</file>

<file path=ppt/theme/theme1.xml><?xml version="1.0" encoding="utf-8"?>
<a:theme xmlns:a="http://schemas.openxmlformats.org/drawingml/2006/main" name="1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ファセット">
  <a:themeElements>
    <a:clrScheme name="ユーザー定義 4">
      <a:dk1>
        <a:sysClr val="windowText" lastClr="000000"/>
      </a:dk1>
      <a:lt1>
        <a:sysClr val="window" lastClr="FFFFFF"/>
      </a:lt1>
      <a:dk2>
        <a:srgbClr val="2C3C43"/>
      </a:dk2>
      <a:lt2>
        <a:srgbClr val="EBEBEB"/>
      </a:lt2>
      <a:accent1>
        <a:srgbClr val="FED9B0"/>
      </a:accent1>
      <a:accent2>
        <a:srgbClr val="FC8D56"/>
      </a:accent2>
      <a:accent3>
        <a:srgbClr val="FED9B0"/>
      </a:accent3>
      <a:accent4>
        <a:srgbClr val="DEFC70"/>
      </a:accent4>
      <a:accent5>
        <a:srgbClr val="EDF6F9"/>
      </a:accent5>
      <a:accent6>
        <a:srgbClr val="FCAA16"/>
      </a:accent6>
      <a:hlink>
        <a:srgbClr val="FFCDC1"/>
      </a:hlink>
      <a:folHlink>
        <a:srgbClr val="EDF6F9"/>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1422</Words>
  <Application>Microsoft Office PowerPoint</Application>
  <PresentationFormat>ユーザー設定</PresentationFormat>
  <Paragraphs>168</Paragraphs>
  <Slides>6</Slides>
  <Notes>4</Notes>
  <HiddenSlides>0</HiddenSlides>
  <MMClips>0</MMClips>
  <ScaleCrop>false</ScaleCrop>
  <HeadingPairs>
    <vt:vector size="6" baseType="variant">
      <vt:variant>
        <vt:lpstr>使用されているフォント</vt:lpstr>
      </vt:variant>
      <vt:variant>
        <vt:i4>14</vt:i4>
      </vt:variant>
      <vt:variant>
        <vt:lpstr>テーマ</vt:lpstr>
      </vt:variant>
      <vt:variant>
        <vt:i4>3</vt:i4>
      </vt:variant>
      <vt:variant>
        <vt:lpstr>スライド タイトル</vt:lpstr>
      </vt:variant>
      <vt:variant>
        <vt:i4>6</vt:i4>
      </vt:variant>
    </vt:vector>
  </HeadingPairs>
  <TitlesOfParts>
    <vt:vector size="23" baseType="lpstr">
      <vt:lpstr>Meiryo UI</vt:lpstr>
      <vt:lpstr>UD デジタル 教科書体 NK-R</vt:lpstr>
      <vt:lpstr>UD デジタル 教科書体 NP-R</vt:lpstr>
      <vt:lpstr>Meiryo</vt:lpstr>
      <vt:lpstr>Meiryo</vt:lpstr>
      <vt:lpstr>游ゴシック</vt:lpstr>
      <vt:lpstr>Arial</vt:lpstr>
      <vt:lpstr>Calibri</vt:lpstr>
      <vt:lpstr>Calibri Light</vt:lpstr>
      <vt:lpstr>Century</vt:lpstr>
      <vt:lpstr>Segoe UI</vt:lpstr>
      <vt:lpstr>Times New Roman</vt:lpstr>
      <vt:lpstr>Trebuchet MS</vt:lpstr>
      <vt:lpstr>Wingdings 3</vt:lpstr>
      <vt:lpstr>1_blank</vt:lpstr>
      <vt:lpstr>ファセット</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2026-07-28T07:03:12Z</dcterms:created>
  <dcterms:modified xsi:type="dcterms:W3CDTF">2026-07-28T07:07:04Z</dcterms:modified>
</cp:coreProperties>
</file>