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bookmarkIdSeed="2">
  <p:sldMasterIdLst>
    <p:sldMasterId id="2147484380" r:id="rId1"/>
  </p:sldMasterIdLst>
  <p:notesMasterIdLst>
    <p:notesMasterId r:id="rId14"/>
  </p:notesMasterIdLst>
  <p:handoutMasterIdLst>
    <p:handoutMasterId r:id="rId15"/>
  </p:handoutMasterIdLst>
  <p:sldIdLst>
    <p:sldId id="480" r:id="rId2"/>
    <p:sldId id="510" r:id="rId3"/>
    <p:sldId id="511" r:id="rId4"/>
    <p:sldId id="509" r:id="rId5"/>
    <p:sldId id="514" r:id="rId6"/>
    <p:sldId id="502" r:id="rId7"/>
    <p:sldId id="515" r:id="rId8"/>
    <p:sldId id="516" r:id="rId9"/>
    <p:sldId id="517" r:id="rId10"/>
    <p:sldId id="410" r:id="rId11"/>
    <p:sldId id="433" r:id="rId12"/>
    <p:sldId id="435" r:id="rId13"/>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75B6"/>
    <a:srgbClr val="92B5D3"/>
    <a:srgbClr val="FFFFFF"/>
    <a:srgbClr val="DAE9F6"/>
    <a:srgbClr val="B5C1E1"/>
    <a:srgbClr val="FFCCFF"/>
    <a:srgbClr val="9DC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75" autoAdjust="0"/>
    <p:restoredTop sz="91515" autoAdjust="0"/>
  </p:normalViewPr>
  <p:slideViewPr>
    <p:cSldViewPr>
      <p:cViewPr varScale="1">
        <p:scale>
          <a:sx n="95" d="100"/>
          <a:sy n="95" d="100"/>
        </p:scale>
        <p:origin x="1027" y="72"/>
      </p:cViewPr>
      <p:guideLst>
        <p:guide orient="horz" pos="2160"/>
        <p:guide pos="2880"/>
      </p:guideLst>
    </p:cSldViewPr>
  </p:slideViewPr>
  <p:notesTextViewPr>
    <p:cViewPr>
      <p:scale>
        <a:sx n="125" d="100"/>
        <a:sy n="125"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5"/>
            <a:ext cx="2949787" cy="496967"/>
          </a:xfrm>
          <a:prstGeom prst="rect">
            <a:avLst/>
          </a:prstGeom>
        </p:spPr>
        <p:txBody>
          <a:bodyPr vert="horz" lIns="91403" tIns="45705" rIns="91403" bIns="45705"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43" y="5"/>
            <a:ext cx="2949787" cy="496967"/>
          </a:xfrm>
          <a:prstGeom prst="rect">
            <a:avLst/>
          </a:prstGeom>
        </p:spPr>
        <p:txBody>
          <a:bodyPr vert="horz" lIns="91403" tIns="45705" rIns="91403" bIns="45705" rtlCol="0"/>
          <a:lstStyle>
            <a:lvl1pPr algn="r">
              <a:defRPr sz="1200"/>
            </a:lvl1pPr>
          </a:lstStyle>
          <a:p>
            <a:fld id="{F8F4B279-546B-4566-BB86-CCD863FE3373}" type="datetimeFigureOut">
              <a:rPr kumimoji="1" lang="ja-JP" altLang="en-US" smtClean="0"/>
              <a:t>2026/7/29</a:t>
            </a:fld>
            <a:endParaRPr kumimoji="1" lang="ja-JP" altLang="en-US"/>
          </a:p>
        </p:txBody>
      </p:sp>
      <p:sp>
        <p:nvSpPr>
          <p:cNvPr id="4" name="フッター プレースホルダー 3"/>
          <p:cNvSpPr>
            <a:spLocks noGrp="1"/>
          </p:cNvSpPr>
          <p:nvPr>
            <p:ph type="ftr" sz="quarter" idx="2"/>
          </p:nvPr>
        </p:nvSpPr>
        <p:spPr>
          <a:xfrm>
            <a:off x="0" y="9440651"/>
            <a:ext cx="2949787" cy="496967"/>
          </a:xfrm>
          <a:prstGeom prst="rect">
            <a:avLst/>
          </a:prstGeom>
        </p:spPr>
        <p:txBody>
          <a:bodyPr vert="horz" lIns="91403" tIns="45705" rIns="91403" bIns="45705"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43" y="9440651"/>
            <a:ext cx="2949787" cy="496967"/>
          </a:xfrm>
          <a:prstGeom prst="rect">
            <a:avLst/>
          </a:prstGeom>
        </p:spPr>
        <p:txBody>
          <a:bodyPr vert="horz" lIns="91403" tIns="45705" rIns="91403" bIns="45705" rtlCol="0" anchor="b"/>
          <a:lstStyle>
            <a:lvl1pPr algn="r">
              <a:defRPr sz="1200"/>
            </a:lvl1pPr>
          </a:lstStyle>
          <a:p>
            <a:fld id="{90BC2F04-CB75-4FF3-B9EF-B9D8468883C3}" type="slidenum">
              <a:rPr kumimoji="1" lang="ja-JP" altLang="en-US" smtClean="0"/>
              <a:t>‹#›</a:t>
            </a:fld>
            <a:endParaRPr kumimoji="1" lang="ja-JP" altLang="en-US"/>
          </a:p>
        </p:txBody>
      </p:sp>
    </p:spTree>
    <p:extLst>
      <p:ext uri="{BB962C8B-B14F-4D97-AF65-F5344CB8AC3E}">
        <p14:creationId xmlns:p14="http://schemas.microsoft.com/office/powerpoint/2010/main" val="2045941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5" y="0"/>
            <a:ext cx="2949575" cy="496888"/>
          </a:xfrm>
          <a:prstGeom prst="rect">
            <a:avLst/>
          </a:prstGeom>
        </p:spPr>
        <p:txBody>
          <a:bodyPr vert="horz" lIns="91403" tIns="45705" rIns="91403" bIns="45705"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43" y="0"/>
            <a:ext cx="2949575" cy="496888"/>
          </a:xfrm>
          <a:prstGeom prst="rect">
            <a:avLst/>
          </a:prstGeom>
        </p:spPr>
        <p:txBody>
          <a:bodyPr vert="horz" lIns="91403" tIns="45705" rIns="91403" bIns="45705" rtlCol="0"/>
          <a:lstStyle>
            <a:lvl1pPr algn="r">
              <a:defRPr sz="1200"/>
            </a:lvl1pPr>
          </a:lstStyle>
          <a:p>
            <a:fld id="{3A7D4995-71F8-4FD2-B741-EB692C4C985C}" type="datetimeFigureOut">
              <a:rPr kumimoji="1" lang="ja-JP" altLang="en-US" smtClean="0"/>
              <a:t>2026/7/29</a:t>
            </a:fld>
            <a:endParaRPr kumimoji="1" lang="ja-JP" altLang="en-US"/>
          </a:p>
        </p:txBody>
      </p:sp>
      <p:sp>
        <p:nvSpPr>
          <p:cNvPr id="4" name="スライド イメージ プレースホルダー 3"/>
          <p:cNvSpPr>
            <a:spLocks noGrp="1" noRot="1" noChangeAspect="1"/>
          </p:cNvSpPr>
          <p:nvPr>
            <p:ph type="sldImg" idx="2"/>
          </p:nvPr>
        </p:nvSpPr>
        <p:spPr>
          <a:xfrm>
            <a:off x="919163" y="746125"/>
            <a:ext cx="4968875" cy="3725863"/>
          </a:xfrm>
          <a:prstGeom prst="rect">
            <a:avLst/>
          </a:prstGeom>
          <a:noFill/>
          <a:ln w="12700">
            <a:solidFill>
              <a:prstClr val="black"/>
            </a:solidFill>
          </a:ln>
        </p:spPr>
        <p:txBody>
          <a:bodyPr vert="horz" lIns="91403" tIns="45705" rIns="91403" bIns="45705" rtlCol="0" anchor="ctr"/>
          <a:lstStyle/>
          <a:p>
            <a:endParaRPr lang="ja-JP" altLang="en-US"/>
          </a:p>
        </p:txBody>
      </p:sp>
      <p:sp>
        <p:nvSpPr>
          <p:cNvPr id="5" name="ノート プレースホルダー 4"/>
          <p:cNvSpPr>
            <a:spLocks noGrp="1"/>
          </p:cNvSpPr>
          <p:nvPr>
            <p:ph type="body" sz="quarter" idx="3"/>
          </p:nvPr>
        </p:nvSpPr>
        <p:spPr>
          <a:xfrm>
            <a:off x="681038" y="4721225"/>
            <a:ext cx="5445125" cy="4471988"/>
          </a:xfrm>
          <a:prstGeom prst="rect">
            <a:avLst/>
          </a:prstGeom>
        </p:spPr>
        <p:txBody>
          <a:bodyPr vert="horz" lIns="91403" tIns="45705" rIns="91403" bIns="4570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5" y="9440863"/>
            <a:ext cx="2949575" cy="496887"/>
          </a:xfrm>
          <a:prstGeom prst="rect">
            <a:avLst/>
          </a:prstGeom>
        </p:spPr>
        <p:txBody>
          <a:bodyPr vert="horz" lIns="91403" tIns="45705" rIns="91403" bIns="45705"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43" y="9440863"/>
            <a:ext cx="2949575" cy="496887"/>
          </a:xfrm>
          <a:prstGeom prst="rect">
            <a:avLst/>
          </a:prstGeom>
        </p:spPr>
        <p:txBody>
          <a:bodyPr vert="horz" lIns="91403" tIns="45705" rIns="91403" bIns="45705" rtlCol="0" anchor="b"/>
          <a:lstStyle>
            <a:lvl1pPr algn="r">
              <a:defRPr sz="1200"/>
            </a:lvl1pPr>
          </a:lstStyle>
          <a:p>
            <a:fld id="{252CC739-2C19-4987-9473-A53E87E4448B}" type="slidenum">
              <a:rPr kumimoji="1" lang="ja-JP" altLang="en-US" smtClean="0"/>
              <a:t>‹#›</a:t>
            </a:fld>
            <a:endParaRPr kumimoji="1" lang="ja-JP" altLang="en-US"/>
          </a:p>
        </p:txBody>
      </p:sp>
    </p:spTree>
    <p:extLst>
      <p:ext uri="{BB962C8B-B14F-4D97-AF65-F5344CB8AC3E}">
        <p14:creationId xmlns:p14="http://schemas.microsoft.com/office/powerpoint/2010/main" val="27913033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52CC739-2C19-4987-9473-A53E87E4448B}" type="slidenum">
              <a:rPr kumimoji="1" lang="ja-JP" altLang="en-US" smtClean="0"/>
              <a:t>1</a:t>
            </a:fld>
            <a:endParaRPr kumimoji="1" lang="ja-JP" altLang="en-US"/>
          </a:p>
        </p:txBody>
      </p:sp>
    </p:spTree>
    <p:extLst>
      <p:ext uri="{BB962C8B-B14F-4D97-AF65-F5344CB8AC3E}">
        <p14:creationId xmlns:p14="http://schemas.microsoft.com/office/powerpoint/2010/main" val="8865033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9163" y="746125"/>
            <a:ext cx="4968875" cy="3725863"/>
          </a:xfrm>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12</a:t>
            </a:fld>
            <a:endParaRPr kumimoji="1" lang="ja-JP" altLang="en-US"/>
          </a:p>
        </p:txBody>
      </p:sp>
    </p:spTree>
    <p:extLst>
      <p:ext uri="{BB962C8B-B14F-4D97-AF65-F5344CB8AC3E}">
        <p14:creationId xmlns:p14="http://schemas.microsoft.com/office/powerpoint/2010/main" val="30872528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52CC739-2C19-4987-9473-A53E87E4448B}" type="slidenum">
              <a:rPr kumimoji="1" lang="ja-JP" altLang="en-US" smtClean="0"/>
              <a:t>2</a:t>
            </a:fld>
            <a:endParaRPr kumimoji="1" lang="ja-JP" altLang="en-US"/>
          </a:p>
        </p:txBody>
      </p:sp>
    </p:spTree>
    <p:extLst>
      <p:ext uri="{BB962C8B-B14F-4D97-AF65-F5344CB8AC3E}">
        <p14:creationId xmlns:p14="http://schemas.microsoft.com/office/powerpoint/2010/main" val="3350167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52CC739-2C19-4987-9473-A53E87E4448B}" type="slidenum">
              <a:rPr kumimoji="1" lang="ja-JP" altLang="en-US" smtClean="0"/>
              <a:t>3</a:t>
            </a:fld>
            <a:endParaRPr kumimoji="1" lang="ja-JP" altLang="en-US"/>
          </a:p>
        </p:txBody>
      </p:sp>
    </p:spTree>
    <p:extLst>
      <p:ext uri="{BB962C8B-B14F-4D97-AF65-F5344CB8AC3E}">
        <p14:creationId xmlns:p14="http://schemas.microsoft.com/office/powerpoint/2010/main" val="1954657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52CC739-2C19-4987-9473-A53E87E4448B}" type="slidenum">
              <a:rPr kumimoji="1" lang="ja-JP" altLang="en-US" smtClean="0"/>
              <a:t>4</a:t>
            </a:fld>
            <a:endParaRPr kumimoji="1" lang="ja-JP" altLang="en-US"/>
          </a:p>
        </p:txBody>
      </p:sp>
    </p:spTree>
    <p:extLst>
      <p:ext uri="{BB962C8B-B14F-4D97-AF65-F5344CB8AC3E}">
        <p14:creationId xmlns:p14="http://schemas.microsoft.com/office/powerpoint/2010/main" val="36900326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52CC739-2C19-4987-9473-A53E87E4448B}" type="slidenum">
              <a:rPr kumimoji="1" lang="ja-JP" altLang="en-US" smtClean="0"/>
              <a:t>5</a:t>
            </a:fld>
            <a:endParaRPr kumimoji="1" lang="ja-JP" altLang="en-US"/>
          </a:p>
        </p:txBody>
      </p:sp>
    </p:spTree>
    <p:extLst>
      <p:ext uri="{BB962C8B-B14F-4D97-AF65-F5344CB8AC3E}">
        <p14:creationId xmlns:p14="http://schemas.microsoft.com/office/powerpoint/2010/main" val="601427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52CC739-2C19-4987-9473-A53E87E4448B}" type="slidenum">
              <a:rPr kumimoji="1" lang="ja-JP" altLang="en-US" smtClean="0"/>
              <a:t>6</a:t>
            </a:fld>
            <a:endParaRPr kumimoji="1" lang="ja-JP" altLang="en-US"/>
          </a:p>
        </p:txBody>
      </p:sp>
    </p:spTree>
    <p:extLst>
      <p:ext uri="{BB962C8B-B14F-4D97-AF65-F5344CB8AC3E}">
        <p14:creationId xmlns:p14="http://schemas.microsoft.com/office/powerpoint/2010/main" val="2021007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52CC739-2C19-4987-9473-A53E87E4448B}" type="slidenum">
              <a:rPr kumimoji="1" lang="ja-JP" altLang="en-US" smtClean="0"/>
              <a:t>8</a:t>
            </a:fld>
            <a:endParaRPr kumimoji="1" lang="ja-JP" altLang="en-US"/>
          </a:p>
        </p:txBody>
      </p:sp>
    </p:spTree>
    <p:extLst>
      <p:ext uri="{BB962C8B-B14F-4D97-AF65-F5344CB8AC3E}">
        <p14:creationId xmlns:p14="http://schemas.microsoft.com/office/powerpoint/2010/main" val="36901463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9163" y="746125"/>
            <a:ext cx="4968875" cy="3725863"/>
          </a:xfrm>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10</a:t>
            </a:fld>
            <a:endParaRPr kumimoji="1" lang="ja-JP" altLang="en-US"/>
          </a:p>
        </p:txBody>
      </p:sp>
    </p:spTree>
    <p:extLst>
      <p:ext uri="{BB962C8B-B14F-4D97-AF65-F5344CB8AC3E}">
        <p14:creationId xmlns:p14="http://schemas.microsoft.com/office/powerpoint/2010/main" val="13968416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9163" y="746125"/>
            <a:ext cx="4968875" cy="3725863"/>
          </a:xfrm>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11</a:t>
            </a:fld>
            <a:endParaRPr kumimoji="1" lang="ja-JP" altLang="en-US"/>
          </a:p>
        </p:txBody>
      </p:sp>
    </p:spTree>
    <p:extLst>
      <p:ext uri="{BB962C8B-B14F-4D97-AF65-F5344CB8AC3E}">
        <p14:creationId xmlns:p14="http://schemas.microsoft.com/office/powerpoint/2010/main" val="20109795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4500"/>
            </a:lvl1pPr>
          </a:lstStyle>
          <a:p>
            <a:r>
              <a:rPr kumimoji="1" lang="ja-JP" altLang="en-US"/>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ACA9441-E778-46E2-9072-D9E0E2A9E1CF}"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2540559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9298227-1457-4F23-9F49-FEC451472643}"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2883994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59C769F8-7E42-44CA-834B-58D976EAFCF9}"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2153928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CA42C1-6DA8-4E87-8CC9-F7AC1F2432EB}"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3225047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b"/>
          <a:lstStyle>
            <a:lvl1pPr>
              <a:defRPr sz="45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34424F2-2534-4E2E-98B7-6C01870B28F8}"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662721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2FC9F997-8AE3-49E9-A3C8-410953056C30}" type="datetime1">
              <a:rPr kumimoji="1" lang="ja-JP" altLang="en-US" smtClean="0"/>
              <a:t>2026/7/29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4011258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A28AA54F-FBA8-4B52-B0B6-90644E938BE0}" type="datetime1">
              <a:rPr kumimoji="1" lang="ja-JP" altLang="en-US" smtClean="0"/>
              <a:t>2026/7/29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3817325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4242180B-066C-4B33-9866-DF17A2270C18}" type="datetime1">
              <a:rPr kumimoji="1" lang="ja-JP" altLang="en-US" smtClean="0"/>
              <a:t>2026/7/29</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1844943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36F57DA-19DE-408E-A972-18C83B513BDA}" type="datetime1">
              <a:rPr kumimoji="1" lang="ja-JP" altLang="en-US" smtClean="0"/>
              <a:t>2026/7/29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3138577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5714D222-3872-4908-9588-C6DBCAF12C8A}" type="datetime1">
              <a:rPr kumimoji="1" lang="ja-JP" altLang="en-US" smtClean="0"/>
              <a:t>2026/7/29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3597755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2F8910D-4704-4575-A1CE-57C3D2735209}" type="datetime1">
              <a:rPr kumimoji="1" lang="ja-JP" altLang="en-US" smtClean="0"/>
              <a:t>2026/7/29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2990792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7490758-9826-4095-AEED-42F992C26181}" type="datetime1">
              <a:rPr kumimoji="1" lang="ja-JP" altLang="en-US" smtClean="0"/>
              <a:t>2026/7/29</a:t>
            </a:fld>
            <a:endParaRPr kumimoji="1" lang="ja-JP" altLang="en-US"/>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49185502"/>
      </p:ext>
    </p:extLst>
  </p:cSld>
  <p:clrMap bg1="lt1" tx1="dk1" bg2="lt2" tx2="dk2" accent1="accent1" accent2="accent2" accent3="accent3" accent4="accent4" accent5="accent5" accent6="accent6" hlink="hlink" folHlink="folHlink"/>
  <p:sldLayoutIdLst>
    <p:sldLayoutId id="2147484381" r:id="rId1"/>
    <p:sldLayoutId id="2147484382" r:id="rId2"/>
    <p:sldLayoutId id="2147484383" r:id="rId3"/>
    <p:sldLayoutId id="2147484384" r:id="rId4"/>
    <p:sldLayoutId id="2147484385" r:id="rId5"/>
    <p:sldLayoutId id="2147484386" r:id="rId6"/>
    <p:sldLayoutId id="2147484387" r:id="rId7"/>
    <p:sldLayoutId id="2147484388" r:id="rId8"/>
    <p:sldLayoutId id="2147484389" r:id="rId9"/>
    <p:sldLayoutId id="2147484390" r:id="rId10"/>
    <p:sldLayoutId id="2147484391" r:id="rId11"/>
  </p:sldLayoutIdLst>
  <p:hf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pref.osaka.lg.jp/o090080/shisetsufukushi/chikiseikatukyoten/index.htm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1"/>
          <p:cNvSpPr txBox="1">
            <a:spLocks/>
          </p:cNvSpPr>
          <p:nvPr/>
        </p:nvSpPr>
        <p:spPr>
          <a:xfrm>
            <a:off x="0" y="26112"/>
            <a:ext cx="9137847" cy="4320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地域生活支援拠点等について</a:t>
            </a:r>
          </a:p>
        </p:txBody>
      </p:sp>
      <p:sp>
        <p:nvSpPr>
          <p:cNvPr id="8" name="タイトル 1"/>
          <p:cNvSpPr txBox="1">
            <a:spLocks/>
          </p:cNvSpPr>
          <p:nvPr/>
        </p:nvSpPr>
        <p:spPr>
          <a:xfrm>
            <a:off x="0" y="26112"/>
            <a:ext cx="9137847" cy="4320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地域生活支援拠点等の充実・強化について</a:t>
            </a:r>
            <a:endParaRPr lang="en-US" altLang="ja-JP" sz="1800" b="1" dirty="0">
              <a:solidFill>
                <a:schemeClr val="bg1"/>
              </a:solidFill>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8C1A30D0-1109-484A-B82D-B73855CD4374}"/>
              </a:ext>
            </a:extLst>
          </p:cNvPr>
          <p:cNvPicPr>
            <a:picLocks noChangeAspect="1"/>
          </p:cNvPicPr>
          <p:nvPr/>
        </p:nvPicPr>
        <p:blipFill>
          <a:blip r:embed="rId3"/>
          <a:stretch>
            <a:fillRect/>
          </a:stretch>
        </p:blipFill>
        <p:spPr>
          <a:xfrm>
            <a:off x="179511" y="476672"/>
            <a:ext cx="8784977" cy="6068496"/>
          </a:xfrm>
          <a:prstGeom prst="rect">
            <a:avLst/>
          </a:prstGeom>
        </p:spPr>
      </p:pic>
      <p:sp>
        <p:nvSpPr>
          <p:cNvPr id="33" name="スライド番号プレースホルダー 9"/>
          <p:cNvSpPr txBox="1">
            <a:spLocks/>
          </p:cNvSpPr>
          <p:nvPr/>
        </p:nvSpPr>
        <p:spPr>
          <a:xfrm>
            <a:off x="6857415" y="6499044"/>
            <a:ext cx="21336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1C2C60DF-5D73-46A2-8FFF-B4A756D3B2D0}" type="slidenum">
              <a:rPr lang="ja-JP" altLang="en-US" smtClean="0"/>
              <a:pPr/>
              <a:t>1</a:t>
            </a:fld>
            <a:endParaRPr lang="ja-JP" altLang="en-US" dirty="0"/>
          </a:p>
        </p:txBody>
      </p:sp>
      <p:sp>
        <p:nvSpPr>
          <p:cNvPr id="18" name="正方形/長方形 17">
            <a:extLst>
              <a:ext uri="{FF2B5EF4-FFF2-40B4-BE49-F238E27FC236}">
                <a16:creationId xmlns:a16="http://schemas.microsoft.com/office/drawing/2014/main" id="{4814B8D2-696E-47B1-BC80-33A2C669AAE2}"/>
              </a:ext>
            </a:extLst>
          </p:cNvPr>
          <p:cNvSpPr/>
          <p:nvPr/>
        </p:nvSpPr>
        <p:spPr>
          <a:xfrm>
            <a:off x="416479" y="6541661"/>
            <a:ext cx="7175445" cy="263077"/>
          </a:xfrm>
          <a:prstGeom prst="rect">
            <a:avLst/>
          </a:prstGeom>
          <a:noFill/>
          <a:ln/>
        </p:spPr>
        <p:style>
          <a:lnRef idx="3">
            <a:schemeClr val="lt1"/>
          </a:lnRef>
          <a:fillRef idx="1">
            <a:schemeClr val="accent2"/>
          </a:fillRef>
          <a:effectRef idx="1">
            <a:schemeClr val="accent2"/>
          </a:effectRef>
          <a:fontRef idx="minor">
            <a:schemeClr val="lt1"/>
          </a:fontRef>
        </p:style>
        <p:txBody>
          <a:bodyPr rtlCol="0" anchor="t"/>
          <a:lstStyle/>
          <a:p>
            <a:r>
              <a:rPr lang="ja-JP" altLang="en-US" sz="900" dirty="0">
                <a:solidFill>
                  <a:schemeClr val="tx1"/>
                </a:solidFill>
                <a:latin typeface="Meiryo UI" panose="020B0604030504040204" pitchFamily="50" charset="-128"/>
                <a:ea typeface="Meiryo UI" panose="020B0604030504040204" pitchFamily="50" charset="-128"/>
              </a:rPr>
              <a:t>出典：</a:t>
            </a:r>
            <a:r>
              <a:rPr kumimoji="1" lang="ja-JP" altLang="en-US" sz="900" dirty="0">
                <a:solidFill>
                  <a:schemeClr val="tx1"/>
                </a:solidFill>
                <a:latin typeface="Meiryo UI" panose="020B0604030504040204" pitchFamily="50" charset="-128"/>
                <a:ea typeface="Meiryo UI" panose="020B0604030504040204" pitchFamily="50" charset="-128"/>
              </a:rPr>
              <a:t>厚生労働省ホームページ「地域生活支援拠点等」</a:t>
            </a:r>
          </a:p>
        </p:txBody>
      </p:sp>
      <p:sp>
        <p:nvSpPr>
          <p:cNvPr id="9" name="テキスト ボックス 8">
            <a:extLst>
              <a:ext uri="{FF2B5EF4-FFF2-40B4-BE49-F238E27FC236}">
                <a16:creationId xmlns:a16="http://schemas.microsoft.com/office/drawing/2014/main" id="{31A40DA7-A626-4D01-A0E1-BDAB6944A708}"/>
              </a:ext>
            </a:extLst>
          </p:cNvPr>
          <p:cNvSpPr txBox="1"/>
          <p:nvPr/>
        </p:nvSpPr>
        <p:spPr>
          <a:xfrm>
            <a:off x="8108556" y="80559"/>
            <a:ext cx="936104" cy="307777"/>
          </a:xfrm>
          <a:prstGeom prst="rect">
            <a:avLst/>
          </a:prstGeom>
          <a:solidFill>
            <a:schemeClr val="bg1"/>
          </a:solid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kumimoji="1" lang="ja-JP" altLang="en-US" sz="1400" dirty="0">
                <a:solidFill>
                  <a:schemeClr val="tx1"/>
                </a:solidFill>
                <a:latin typeface="Meiryo UI" panose="020B0604030504040204" pitchFamily="50" charset="-128"/>
                <a:ea typeface="Meiryo UI" panose="020B0604030504040204" pitchFamily="50" charset="-128"/>
              </a:rPr>
              <a:t>資料５</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18039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楕円 16">
            <a:extLst>
              <a:ext uri="{FF2B5EF4-FFF2-40B4-BE49-F238E27FC236}">
                <a16:creationId xmlns:a16="http://schemas.microsoft.com/office/drawing/2014/main" id="{16A7AD72-6DFE-4FB6-BC8E-2F873043C896}"/>
              </a:ext>
            </a:extLst>
          </p:cNvPr>
          <p:cNvSpPr/>
          <p:nvPr/>
        </p:nvSpPr>
        <p:spPr>
          <a:xfrm>
            <a:off x="6955004" y="2276872"/>
            <a:ext cx="1594827" cy="1594827"/>
          </a:xfrm>
          <a:prstGeom prst="ellipse">
            <a:avLst/>
          </a:prstGeom>
          <a:solidFill>
            <a:srgbClr val="F59C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3600" dirty="0">
                <a:solidFill>
                  <a:schemeClr val="bg1"/>
                </a:solidFill>
                <a:latin typeface="+mj-lt"/>
              </a:rPr>
              <a:t>03</a:t>
            </a:r>
            <a:endParaRPr lang="ja-JP" altLang="en-US" sz="3600" dirty="0">
              <a:solidFill>
                <a:schemeClr val="bg1"/>
              </a:solidFill>
              <a:latin typeface="+mj-lt"/>
            </a:endParaRPr>
          </a:p>
        </p:txBody>
      </p:sp>
      <p:sp>
        <p:nvSpPr>
          <p:cNvPr id="7" name="楕円 6">
            <a:hlinkClick r:id="rId3" action="ppaction://hlinksldjump"/>
            <a:extLst>
              <a:ext uri="{FF2B5EF4-FFF2-40B4-BE49-F238E27FC236}">
                <a16:creationId xmlns:a16="http://schemas.microsoft.com/office/drawing/2014/main" id="{C3194EEB-9EC8-BA88-BEE2-7390BBE8EF6C}"/>
              </a:ext>
            </a:extLst>
          </p:cNvPr>
          <p:cNvSpPr/>
          <p:nvPr/>
        </p:nvSpPr>
        <p:spPr>
          <a:xfrm>
            <a:off x="2627747" y="2336662"/>
            <a:ext cx="1594827" cy="1594827"/>
          </a:xfrm>
          <a:prstGeom prst="ellipse">
            <a:avLst/>
          </a:prstGeom>
          <a:solidFill>
            <a:srgbClr val="F59C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3600" dirty="0">
                <a:solidFill>
                  <a:schemeClr val="bg1"/>
                </a:solidFill>
                <a:latin typeface="+mj-lt"/>
              </a:rPr>
              <a:t>01</a:t>
            </a:r>
            <a:endParaRPr lang="ja-JP" altLang="en-US" sz="3600" dirty="0">
              <a:solidFill>
                <a:schemeClr val="bg1"/>
              </a:solidFill>
              <a:latin typeface="+mj-lt"/>
            </a:endParaRPr>
          </a:p>
        </p:txBody>
      </p:sp>
      <p:sp>
        <p:nvSpPr>
          <p:cNvPr id="8" name="タイトル 1">
            <a:extLst>
              <a:ext uri="{FF2B5EF4-FFF2-40B4-BE49-F238E27FC236}">
                <a16:creationId xmlns:a16="http://schemas.microsoft.com/office/drawing/2014/main" id="{C50E7355-7A27-644A-4B2D-93FF0DFC2468}"/>
              </a:ext>
            </a:extLst>
          </p:cNvPr>
          <p:cNvSpPr txBox="1">
            <a:spLocks/>
          </p:cNvSpPr>
          <p:nvPr/>
        </p:nvSpPr>
        <p:spPr>
          <a:xfrm>
            <a:off x="2345785" y="4091247"/>
            <a:ext cx="2089127" cy="687315"/>
          </a:xfrm>
          <a:prstGeom prst="rect">
            <a:avLst/>
          </a:prstGeom>
        </p:spPr>
        <p:txBody>
          <a:bodyPr vert="horz" lIns="68580" tIns="34290" rIns="68580" bIns="3429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2250"/>
              </a:lnSpc>
            </a:pPr>
            <a:r>
              <a:rPr lang="ja-JP" altLang="en-US" sz="1800" b="1" dirty="0">
                <a:solidFill>
                  <a:srgbClr val="F59C0B"/>
                </a:solidFill>
                <a:latin typeface="+mn-ea"/>
                <a:ea typeface="+mn-ea"/>
              </a:rPr>
              <a:t>市町村</a:t>
            </a:r>
            <a:endParaRPr lang="en-US" altLang="ja-JP" sz="1800" b="1" dirty="0">
              <a:solidFill>
                <a:srgbClr val="F59C0B"/>
              </a:solidFill>
              <a:latin typeface="+mn-ea"/>
              <a:ea typeface="+mn-ea"/>
            </a:endParaRPr>
          </a:p>
          <a:p>
            <a:pPr>
              <a:lnSpc>
                <a:spcPts val="2250"/>
              </a:lnSpc>
            </a:pPr>
            <a:r>
              <a:rPr lang="ja-JP" altLang="en-US" sz="1800" b="1" dirty="0">
                <a:solidFill>
                  <a:srgbClr val="F59C0B"/>
                </a:solidFill>
                <a:latin typeface="+mn-ea"/>
                <a:ea typeface="+mn-ea"/>
              </a:rPr>
              <a:t>問合せ先</a:t>
            </a:r>
            <a:endParaRPr lang="en-US" altLang="ja-JP" sz="1800" b="1" dirty="0">
              <a:solidFill>
                <a:srgbClr val="F59C0B"/>
              </a:solidFill>
              <a:latin typeface="+mn-ea"/>
              <a:ea typeface="+mn-ea"/>
            </a:endParaRPr>
          </a:p>
        </p:txBody>
      </p:sp>
      <p:sp>
        <p:nvSpPr>
          <p:cNvPr id="9" name="タイトル 1">
            <a:extLst>
              <a:ext uri="{FF2B5EF4-FFF2-40B4-BE49-F238E27FC236}">
                <a16:creationId xmlns:a16="http://schemas.microsoft.com/office/drawing/2014/main" id="{DD19519E-51F4-4043-4731-BF0D712162D5}"/>
              </a:ext>
            </a:extLst>
          </p:cNvPr>
          <p:cNvSpPr txBox="1">
            <a:spLocks/>
          </p:cNvSpPr>
          <p:nvPr/>
        </p:nvSpPr>
        <p:spPr>
          <a:xfrm>
            <a:off x="2380597" y="4849623"/>
            <a:ext cx="2089127" cy="797490"/>
          </a:xfrm>
          <a:prstGeom prst="rect">
            <a:avLst/>
          </a:prstGeom>
        </p:spPr>
        <p:txBody>
          <a:bodyPr vert="horz" lIns="68580" tIns="34290" rIns="68580" bIns="3429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200" dirty="0">
                <a:latin typeface="+mn-ea"/>
                <a:ea typeface="+mn-ea"/>
              </a:rPr>
              <a:t>地域生活支援拠点等に関するお問い合わせはこちらです。</a:t>
            </a:r>
            <a:endParaRPr lang="en-US" altLang="ja-JP" sz="1200" dirty="0">
              <a:latin typeface="+mn-ea"/>
              <a:ea typeface="+mn-ea"/>
            </a:endParaRPr>
          </a:p>
        </p:txBody>
      </p:sp>
      <p:sp>
        <p:nvSpPr>
          <p:cNvPr id="36" name="タイトル 1">
            <a:extLst>
              <a:ext uri="{FF2B5EF4-FFF2-40B4-BE49-F238E27FC236}">
                <a16:creationId xmlns:a16="http://schemas.microsoft.com/office/drawing/2014/main" id="{B305AA47-E314-4D0B-CBD5-2C0E4A245FB0}"/>
              </a:ext>
            </a:extLst>
          </p:cNvPr>
          <p:cNvSpPr txBox="1">
            <a:spLocks/>
          </p:cNvSpPr>
          <p:nvPr/>
        </p:nvSpPr>
        <p:spPr>
          <a:xfrm>
            <a:off x="4479690" y="4091245"/>
            <a:ext cx="2218196" cy="687316"/>
          </a:xfrm>
          <a:prstGeom prst="rect">
            <a:avLst/>
          </a:prstGeom>
        </p:spPr>
        <p:txBody>
          <a:bodyPr vert="horz" lIns="68580" tIns="34290" rIns="68580" bIns="3429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2250"/>
              </a:lnSpc>
            </a:pPr>
            <a:r>
              <a:rPr lang="ja-JP" altLang="en-US" sz="1800" b="1" dirty="0">
                <a:solidFill>
                  <a:srgbClr val="F59C0B"/>
                </a:solidFill>
                <a:latin typeface="+mn-ea"/>
                <a:ea typeface="+mn-ea"/>
              </a:rPr>
              <a:t>運用状況の</a:t>
            </a:r>
            <a:endParaRPr lang="en-US" altLang="ja-JP" sz="1800" b="1" dirty="0">
              <a:solidFill>
                <a:srgbClr val="F59C0B"/>
              </a:solidFill>
              <a:latin typeface="+mn-ea"/>
              <a:ea typeface="+mn-ea"/>
            </a:endParaRPr>
          </a:p>
          <a:p>
            <a:pPr>
              <a:lnSpc>
                <a:spcPts val="2250"/>
              </a:lnSpc>
            </a:pPr>
            <a:r>
              <a:rPr lang="ja-JP" altLang="en-US" sz="1800" b="1" dirty="0">
                <a:solidFill>
                  <a:srgbClr val="F59C0B"/>
                </a:solidFill>
                <a:latin typeface="+mn-ea"/>
                <a:ea typeface="+mn-ea"/>
              </a:rPr>
              <a:t>検証・検討</a:t>
            </a:r>
            <a:endParaRPr lang="en-US" altLang="ja-JP" sz="1800" b="1" dirty="0">
              <a:solidFill>
                <a:srgbClr val="F59C0B"/>
              </a:solidFill>
              <a:latin typeface="+mn-ea"/>
              <a:ea typeface="+mn-ea"/>
            </a:endParaRPr>
          </a:p>
        </p:txBody>
      </p:sp>
      <p:sp>
        <p:nvSpPr>
          <p:cNvPr id="37" name="タイトル 1">
            <a:extLst>
              <a:ext uri="{FF2B5EF4-FFF2-40B4-BE49-F238E27FC236}">
                <a16:creationId xmlns:a16="http://schemas.microsoft.com/office/drawing/2014/main" id="{509B671B-A2A9-4D51-F9C8-B863A7F59ABC}"/>
              </a:ext>
            </a:extLst>
          </p:cNvPr>
          <p:cNvSpPr txBox="1">
            <a:spLocks/>
          </p:cNvSpPr>
          <p:nvPr/>
        </p:nvSpPr>
        <p:spPr>
          <a:xfrm>
            <a:off x="4544225" y="4843227"/>
            <a:ext cx="2089127" cy="797490"/>
          </a:xfrm>
          <a:prstGeom prst="rect">
            <a:avLst/>
          </a:prstGeom>
        </p:spPr>
        <p:txBody>
          <a:bodyPr vert="horz" lIns="68580" tIns="34290" rIns="68580" bIns="3429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200" dirty="0">
                <a:latin typeface="+mn-ea"/>
                <a:ea typeface="+mn-ea"/>
              </a:rPr>
              <a:t>地域生活支援拠点等の運用状況の検証・検討について掲載しています。</a:t>
            </a:r>
            <a:endParaRPr lang="en-US" altLang="ja-JP" sz="1200" dirty="0">
              <a:latin typeface="+mn-ea"/>
              <a:ea typeface="+mn-ea"/>
            </a:endParaRPr>
          </a:p>
        </p:txBody>
      </p:sp>
      <p:sp>
        <p:nvSpPr>
          <p:cNvPr id="39" name="タイトル 1">
            <a:extLst>
              <a:ext uri="{FF2B5EF4-FFF2-40B4-BE49-F238E27FC236}">
                <a16:creationId xmlns:a16="http://schemas.microsoft.com/office/drawing/2014/main" id="{F4419BFB-C12D-7629-A5F6-F663479A77AA}"/>
              </a:ext>
            </a:extLst>
          </p:cNvPr>
          <p:cNvSpPr txBox="1">
            <a:spLocks/>
          </p:cNvSpPr>
          <p:nvPr/>
        </p:nvSpPr>
        <p:spPr>
          <a:xfrm>
            <a:off x="6842470" y="4091245"/>
            <a:ext cx="1819892" cy="687316"/>
          </a:xfrm>
          <a:prstGeom prst="rect">
            <a:avLst/>
          </a:prstGeom>
        </p:spPr>
        <p:txBody>
          <a:bodyPr vert="horz" lIns="68580" tIns="34290" rIns="68580" bIns="3429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2250"/>
              </a:lnSpc>
            </a:pPr>
            <a:r>
              <a:rPr lang="ja-JP" altLang="en-US" sz="1800" b="1" dirty="0">
                <a:solidFill>
                  <a:srgbClr val="F59C0B"/>
                </a:solidFill>
                <a:latin typeface="+mn-ea"/>
                <a:ea typeface="+mn-ea"/>
              </a:rPr>
              <a:t>取組み</a:t>
            </a:r>
            <a:endParaRPr lang="en-US" altLang="ja-JP" sz="1800" b="1" dirty="0">
              <a:solidFill>
                <a:srgbClr val="F59C0B"/>
              </a:solidFill>
              <a:latin typeface="+mn-ea"/>
              <a:ea typeface="+mn-ea"/>
            </a:endParaRPr>
          </a:p>
        </p:txBody>
      </p:sp>
      <p:sp>
        <p:nvSpPr>
          <p:cNvPr id="40" name="タイトル 1">
            <a:extLst>
              <a:ext uri="{FF2B5EF4-FFF2-40B4-BE49-F238E27FC236}">
                <a16:creationId xmlns:a16="http://schemas.microsoft.com/office/drawing/2014/main" id="{717CC069-A3B9-354F-B39D-7073AE2AD453}"/>
              </a:ext>
            </a:extLst>
          </p:cNvPr>
          <p:cNvSpPr txBox="1">
            <a:spLocks/>
          </p:cNvSpPr>
          <p:nvPr/>
        </p:nvSpPr>
        <p:spPr>
          <a:xfrm>
            <a:off x="6707853" y="4836831"/>
            <a:ext cx="2089127" cy="797490"/>
          </a:xfrm>
          <a:prstGeom prst="rect">
            <a:avLst/>
          </a:prstGeom>
        </p:spPr>
        <p:txBody>
          <a:bodyPr vert="horz" lIns="68580" tIns="34290" rIns="68580" bIns="3429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200" dirty="0">
                <a:latin typeface="+mn-ea"/>
                <a:ea typeface="+mn-ea"/>
              </a:rPr>
              <a:t>地域生活支援拠点等についての取組みを掲載しています。</a:t>
            </a:r>
            <a:endParaRPr lang="en-US" altLang="ja-JP" sz="1200" dirty="0">
              <a:latin typeface="+mn-ea"/>
              <a:ea typeface="+mn-ea"/>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104294" y="857250"/>
            <a:ext cx="6890210" cy="369658"/>
          </a:xfrm>
          <a:prstGeom prst="rect">
            <a:avLst/>
          </a:prstGeom>
        </p:spPr>
        <p:txBody>
          <a:bodyPr vert="horz" lIns="68580" tIns="34290" rIns="68580" bIns="3429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1800" dirty="0">
                <a:latin typeface="+mn-ea"/>
                <a:ea typeface="+mn-ea"/>
              </a:rPr>
              <a:t>「大阪府地域生活支援拠点等ポータルサイト」情報シート</a:t>
            </a:r>
            <a:endParaRPr lang="en-US" altLang="ja-JP" sz="1800" dirty="0">
              <a:latin typeface="+mn-ea"/>
              <a:ea typeface="+mn-ea"/>
            </a:endParaRPr>
          </a:p>
        </p:txBody>
      </p:sp>
      <p:sp>
        <p:nvSpPr>
          <p:cNvPr id="2" name="正方形/長方形 1">
            <a:extLst>
              <a:ext uri="{FF2B5EF4-FFF2-40B4-BE49-F238E27FC236}">
                <a16:creationId xmlns:a16="http://schemas.microsoft.com/office/drawing/2014/main" id="{0A37DBC9-8E22-92FF-72D1-26FC9FB71FE4}"/>
              </a:ext>
            </a:extLst>
          </p:cNvPr>
          <p:cNvSpPr/>
          <p:nvPr/>
        </p:nvSpPr>
        <p:spPr>
          <a:xfrm>
            <a:off x="3" y="857250"/>
            <a:ext cx="2152357" cy="5143500"/>
          </a:xfrm>
          <a:prstGeom prst="rect">
            <a:avLst/>
          </a:prstGeom>
          <a:solidFill>
            <a:srgbClr val="F59C0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ja-JP" altLang="en-US" sz="1350" dirty="0"/>
          </a:p>
        </p:txBody>
      </p:sp>
      <p:sp>
        <p:nvSpPr>
          <p:cNvPr id="6" name="タイトル 1">
            <a:extLst>
              <a:ext uri="{FF2B5EF4-FFF2-40B4-BE49-F238E27FC236}">
                <a16:creationId xmlns:a16="http://schemas.microsoft.com/office/drawing/2014/main" id="{DBC39CDD-BF0F-8170-9D76-683C8769E69A}"/>
              </a:ext>
            </a:extLst>
          </p:cNvPr>
          <p:cNvSpPr txBox="1">
            <a:spLocks/>
          </p:cNvSpPr>
          <p:nvPr/>
        </p:nvSpPr>
        <p:spPr>
          <a:xfrm>
            <a:off x="245158" y="2673583"/>
            <a:ext cx="1813787" cy="478226"/>
          </a:xfrm>
          <a:prstGeom prst="rect">
            <a:avLst/>
          </a:prstGeom>
        </p:spPr>
        <p:txBody>
          <a:bodyPr vert="horz" lIns="68580" tIns="34290" rIns="68580" bIns="34290" rtlCol="0" anchor="t">
            <a:normAutofit fontScale="47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b="1" spc="225" dirty="0">
                <a:solidFill>
                  <a:schemeClr val="bg1"/>
                </a:solidFill>
                <a:latin typeface="Arial" panose="020B0604020202020204" pitchFamily="34" charset="0"/>
                <a:ea typeface="+mn-ea"/>
                <a:cs typeface="Arial" panose="020B0604020202020204" pitchFamily="34" charset="0"/>
              </a:rPr>
              <a:t>市町村名</a:t>
            </a:r>
            <a:endParaRPr lang="en-US" altLang="ja-JP" b="1" spc="225" dirty="0">
              <a:solidFill>
                <a:schemeClr val="bg1"/>
              </a:solidFill>
              <a:latin typeface="Arial" panose="020B0604020202020204" pitchFamily="34" charset="0"/>
              <a:ea typeface="+mn-ea"/>
              <a:cs typeface="Arial" panose="020B0604020202020204" pitchFamily="34" charset="0"/>
            </a:endParaRPr>
          </a:p>
        </p:txBody>
      </p:sp>
      <p:cxnSp>
        <p:nvCxnSpPr>
          <p:cNvPr id="10" name="直線コネクタ 9">
            <a:extLst>
              <a:ext uri="{FF2B5EF4-FFF2-40B4-BE49-F238E27FC236}">
                <a16:creationId xmlns:a16="http://schemas.microsoft.com/office/drawing/2014/main" id="{5AF966D6-B691-445C-014C-483EB1A8E97B}"/>
              </a:ext>
            </a:extLst>
          </p:cNvPr>
          <p:cNvCxnSpPr>
            <a:cxnSpLocks/>
          </p:cNvCxnSpPr>
          <p:nvPr/>
        </p:nvCxnSpPr>
        <p:spPr>
          <a:xfrm>
            <a:off x="2358457" y="1214754"/>
            <a:ext cx="6763406" cy="0"/>
          </a:xfrm>
          <a:prstGeom prst="line">
            <a:avLst/>
          </a:prstGeom>
          <a:ln>
            <a:solidFill>
              <a:srgbClr val="D6B845"/>
            </a:solidFill>
          </a:ln>
        </p:spPr>
        <p:style>
          <a:lnRef idx="1">
            <a:schemeClr val="accent1"/>
          </a:lnRef>
          <a:fillRef idx="0">
            <a:schemeClr val="accent1"/>
          </a:fillRef>
          <a:effectRef idx="0">
            <a:schemeClr val="accent1"/>
          </a:effectRef>
          <a:fontRef idx="minor">
            <a:schemeClr val="tx1"/>
          </a:fontRef>
        </p:style>
      </p:cxnSp>
      <p:sp>
        <p:nvSpPr>
          <p:cNvPr id="3" name="楕円 2">
            <a:extLst>
              <a:ext uri="{FF2B5EF4-FFF2-40B4-BE49-F238E27FC236}">
                <a16:creationId xmlns:a16="http://schemas.microsoft.com/office/drawing/2014/main" id="{5FDBDDD0-CFDC-05EF-3C99-44EE6B9AA43E}"/>
              </a:ext>
            </a:extLst>
          </p:cNvPr>
          <p:cNvSpPr/>
          <p:nvPr/>
        </p:nvSpPr>
        <p:spPr>
          <a:xfrm>
            <a:off x="412070" y="1241464"/>
            <a:ext cx="1328216" cy="1328216"/>
          </a:xfrm>
          <a:prstGeom prst="ellipse">
            <a:avLst/>
          </a:prstGeom>
          <a:solidFill>
            <a:srgbClr val="FFF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市町村章等</a:t>
            </a:r>
            <a:endParaRPr lang="en-US" altLang="ja-JP" sz="1350" dirty="0">
              <a:solidFill>
                <a:schemeClr val="tx1"/>
              </a:solidFill>
            </a:endParaRPr>
          </a:p>
        </p:txBody>
      </p:sp>
      <p:sp>
        <p:nvSpPr>
          <p:cNvPr id="16" name="楕円 15">
            <a:extLst>
              <a:ext uri="{FF2B5EF4-FFF2-40B4-BE49-F238E27FC236}">
                <a16:creationId xmlns:a16="http://schemas.microsoft.com/office/drawing/2014/main" id="{61770FFB-076D-4D8E-A395-40A76EF1C214}"/>
              </a:ext>
            </a:extLst>
          </p:cNvPr>
          <p:cNvSpPr/>
          <p:nvPr/>
        </p:nvSpPr>
        <p:spPr>
          <a:xfrm>
            <a:off x="4791375" y="2276872"/>
            <a:ext cx="1594827" cy="1594827"/>
          </a:xfrm>
          <a:prstGeom prst="ellipse">
            <a:avLst/>
          </a:prstGeom>
          <a:solidFill>
            <a:srgbClr val="F59C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3600" dirty="0">
                <a:solidFill>
                  <a:schemeClr val="bg1"/>
                </a:solidFill>
                <a:latin typeface="+mj-lt"/>
              </a:rPr>
              <a:t>02</a:t>
            </a:r>
            <a:endParaRPr lang="ja-JP" altLang="en-US" sz="3600" dirty="0">
              <a:solidFill>
                <a:schemeClr val="bg1"/>
              </a:solidFill>
              <a:latin typeface="+mj-lt"/>
            </a:endParaRPr>
          </a:p>
        </p:txBody>
      </p:sp>
      <p:sp>
        <p:nvSpPr>
          <p:cNvPr id="19" name="タイトル 1">
            <a:extLst>
              <a:ext uri="{FF2B5EF4-FFF2-40B4-BE49-F238E27FC236}">
                <a16:creationId xmlns:a16="http://schemas.microsoft.com/office/drawing/2014/main" id="{CAD511B1-606A-4CF6-B6A0-EDC3556CA8DA}"/>
              </a:ext>
            </a:extLst>
          </p:cNvPr>
          <p:cNvSpPr txBox="1">
            <a:spLocks/>
          </p:cNvSpPr>
          <p:nvPr/>
        </p:nvSpPr>
        <p:spPr>
          <a:xfrm>
            <a:off x="82193" y="3933992"/>
            <a:ext cx="2022101" cy="647136"/>
          </a:xfrm>
          <a:prstGeom prst="rect">
            <a:avLst/>
          </a:prstGeom>
        </p:spPr>
        <p:txBody>
          <a:bodyPr vert="horz" lIns="68580" tIns="34290" rIns="68580" bIns="3429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000" b="1" spc="225" dirty="0">
                <a:solidFill>
                  <a:schemeClr val="bg1"/>
                </a:solidFill>
                <a:latin typeface="+mn-ea"/>
                <a:ea typeface="+mn-ea"/>
                <a:cs typeface="Arial" panose="020B0604020202020204" pitchFamily="34" charset="0"/>
              </a:rPr>
              <a:t>人口（令和８年１月現在）</a:t>
            </a:r>
            <a:endParaRPr lang="en-US" altLang="ja-JP" sz="1000" b="1" spc="225" dirty="0">
              <a:solidFill>
                <a:schemeClr val="bg1"/>
              </a:solidFill>
              <a:latin typeface="+mn-ea"/>
              <a:ea typeface="+mn-ea"/>
              <a:cs typeface="Arial" panose="020B0604020202020204" pitchFamily="34" charset="0"/>
            </a:endParaRPr>
          </a:p>
          <a:p>
            <a:pPr algn="l">
              <a:lnSpc>
                <a:spcPct val="100000"/>
              </a:lnSpc>
            </a:pPr>
            <a:r>
              <a:rPr lang="ja-JP" altLang="en-US" sz="1000" b="1" spc="225" dirty="0">
                <a:solidFill>
                  <a:schemeClr val="bg1"/>
                </a:solidFill>
                <a:latin typeface="+mn-ea"/>
                <a:ea typeface="+mn-ea"/>
                <a:cs typeface="Arial" panose="020B0604020202020204" pitchFamily="34" charset="0"/>
              </a:rPr>
              <a:t>　　　　　●●人</a:t>
            </a:r>
            <a:endParaRPr lang="en-US" altLang="ja-JP" sz="1000" b="1" spc="225" dirty="0">
              <a:solidFill>
                <a:schemeClr val="bg1"/>
              </a:solidFill>
              <a:latin typeface="+mn-ea"/>
              <a:ea typeface="+mn-ea"/>
              <a:cs typeface="Arial" panose="020B0604020202020204" pitchFamily="34" charset="0"/>
            </a:endParaRPr>
          </a:p>
          <a:p>
            <a:pPr algn="l">
              <a:lnSpc>
                <a:spcPct val="100000"/>
              </a:lnSpc>
            </a:pPr>
            <a:endParaRPr lang="en-US" altLang="ja-JP" sz="1000" b="1" spc="225" dirty="0">
              <a:solidFill>
                <a:schemeClr val="bg1"/>
              </a:solidFill>
              <a:latin typeface="+mn-ea"/>
              <a:ea typeface="+mn-ea"/>
              <a:cs typeface="Arial" panose="020B0604020202020204" pitchFamily="34" charset="0"/>
            </a:endParaRPr>
          </a:p>
          <a:p>
            <a:pPr algn="l">
              <a:lnSpc>
                <a:spcPct val="100000"/>
              </a:lnSpc>
            </a:pPr>
            <a:r>
              <a:rPr lang="ja-JP" altLang="en-US" sz="1000" b="1" spc="225" dirty="0">
                <a:solidFill>
                  <a:schemeClr val="bg1"/>
                </a:solidFill>
                <a:latin typeface="+mn-ea"/>
                <a:ea typeface="+mn-ea"/>
                <a:cs typeface="Arial" panose="020B0604020202020204" pitchFamily="34" charset="0"/>
              </a:rPr>
              <a:t>整備時期：令和●年●月</a:t>
            </a:r>
            <a:endParaRPr lang="en-US" altLang="ja-JP" sz="1000" b="1" spc="225" dirty="0">
              <a:solidFill>
                <a:schemeClr val="bg1"/>
              </a:solidFill>
              <a:latin typeface="+mn-ea"/>
              <a:ea typeface="+mn-ea"/>
              <a:cs typeface="Arial" panose="020B0604020202020204" pitchFamily="34" charset="0"/>
            </a:endParaRPr>
          </a:p>
        </p:txBody>
      </p:sp>
      <p:sp>
        <p:nvSpPr>
          <p:cNvPr id="12" name="正方形/長方形 11">
            <a:extLst>
              <a:ext uri="{FF2B5EF4-FFF2-40B4-BE49-F238E27FC236}">
                <a16:creationId xmlns:a16="http://schemas.microsoft.com/office/drawing/2014/main" id="{ACDE0DCB-57DA-4DB2-83B5-01F90BF23F6F}"/>
              </a:ext>
            </a:extLst>
          </p:cNvPr>
          <p:cNvSpPr/>
          <p:nvPr/>
        </p:nvSpPr>
        <p:spPr>
          <a:xfrm>
            <a:off x="683568" y="1556792"/>
            <a:ext cx="792088"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角丸四角形 2">
            <a:extLst>
              <a:ext uri="{FF2B5EF4-FFF2-40B4-BE49-F238E27FC236}">
                <a16:creationId xmlns:a16="http://schemas.microsoft.com/office/drawing/2014/main" id="{945171B4-8AB3-4180-916D-CE11E6D279C4}"/>
              </a:ext>
            </a:extLst>
          </p:cNvPr>
          <p:cNvSpPr/>
          <p:nvPr/>
        </p:nvSpPr>
        <p:spPr>
          <a:xfrm>
            <a:off x="2259017" y="1340768"/>
            <a:ext cx="6763406" cy="716558"/>
          </a:xfrm>
          <a:prstGeom prst="roundRect">
            <a:avLst>
              <a:gd name="adj" fmla="val 5612"/>
            </a:avLst>
          </a:prstGeom>
          <a:solidFill>
            <a:schemeClr val="bg1"/>
          </a:solidFill>
          <a:ln w="19050">
            <a:solidFill>
              <a:srgbClr val="F59C0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350" dirty="0"/>
          </a:p>
        </p:txBody>
      </p:sp>
      <p:sp>
        <p:nvSpPr>
          <p:cNvPr id="22" name="タイトル 1">
            <a:extLst>
              <a:ext uri="{FF2B5EF4-FFF2-40B4-BE49-F238E27FC236}">
                <a16:creationId xmlns:a16="http://schemas.microsoft.com/office/drawing/2014/main" id="{FB7A26D9-7670-40AB-88D1-40F2FDBDFCF5}"/>
              </a:ext>
            </a:extLst>
          </p:cNvPr>
          <p:cNvSpPr txBox="1">
            <a:spLocks/>
          </p:cNvSpPr>
          <p:nvPr/>
        </p:nvSpPr>
        <p:spPr>
          <a:xfrm>
            <a:off x="2267743" y="1412776"/>
            <a:ext cx="6754679" cy="398745"/>
          </a:xfrm>
          <a:prstGeom prst="rect">
            <a:avLst/>
          </a:prstGeom>
        </p:spPr>
        <p:txBody>
          <a:bodyPr vert="horz" lIns="68580" tIns="34290" rIns="68580" bIns="3429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en-US" altLang="ja-JP" sz="1200" dirty="0">
                <a:latin typeface="+mn-ea"/>
                <a:ea typeface="+mn-ea"/>
              </a:rPr>
              <a:t>※</a:t>
            </a:r>
            <a:r>
              <a:rPr lang="ja-JP" altLang="en-US" sz="1200" dirty="0">
                <a:latin typeface="+mn-ea"/>
                <a:ea typeface="+mn-ea"/>
              </a:rPr>
              <a:t>市町村における地域生活支援拠点等について特色等を記載。</a:t>
            </a:r>
            <a:endParaRPr lang="en-US" altLang="ja-JP" sz="1200" dirty="0">
              <a:latin typeface="+mn-ea"/>
              <a:ea typeface="+mn-ea"/>
            </a:endParaRPr>
          </a:p>
          <a:p>
            <a:pPr algn="l">
              <a:lnSpc>
                <a:spcPct val="100000"/>
              </a:lnSpc>
            </a:pPr>
            <a:r>
              <a:rPr lang="ja-JP" altLang="en-US" sz="1200" dirty="0">
                <a:latin typeface="+mn-ea"/>
                <a:ea typeface="+mn-ea"/>
              </a:rPr>
              <a:t>（記載しない場合は、枠を削除してください。）</a:t>
            </a:r>
            <a:endParaRPr lang="en-US" altLang="ja-JP" sz="1200" dirty="0">
              <a:latin typeface="+mn-ea"/>
              <a:ea typeface="+mn-ea"/>
            </a:endParaRPr>
          </a:p>
        </p:txBody>
      </p:sp>
      <p:sp>
        <p:nvSpPr>
          <p:cNvPr id="23" name="スライド番号プレースホルダー 5">
            <a:extLst>
              <a:ext uri="{FF2B5EF4-FFF2-40B4-BE49-F238E27FC236}">
                <a16:creationId xmlns:a16="http://schemas.microsoft.com/office/drawing/2014/main" id="{6C33BC74-78AB-470F-8BAF-9C1E3D03F126}"/>
              </a:ext>
            </a:extLst>
          </p:cNvPr>
          <p:cNvSpPr>
            <a:spLocks noGrp="1"/>
          </p:cNvSpPr>
          <p:nvPr>
            <p:ph type="sldNum" sz="quarter" idx="12"/>
          </p:nvPr>
        </p:nvSpPr>
        <p:spPr>
          <a:xfrm>
            <a:off x="6876256" y="6453336"/>
            <a:ext cx="2057400" cy="365125"/>
          </a:xfrm>
        </p:spPr>
        <p:txBody>
          <a:bodyPr/>
          <a:lstStyle/>
          <a:p>
            <a:fld id="{D2D8002D-B5B0-4BAC-B1F6-782DDCCE6D9C}" type="slidenum">
              <a:rPr kumimoji="1" lang="ja-JP" altLang="en-US" smtClean="0"/>
              <a:t>10</a:t>
            </a:fld>
            <a:endParaRPr kumimoji="1" lang="ja-JP" altLang="en-US"/>
          </a:p>
        </p:txBody>
      </p:sp>
      <p:sp>
        <p:nvSpPr>
          <p:cNvPr id="5" name="テキスト ボックス 4">
            <a:extLst>
              <a:ext uri="{FF2B5EF4-FFF2-40B4-BE49-F238E27FC236}">
                <a16:creationId xmlns:a16="http://schemas.microsoft.com/office/drawing/2014/main" id="{8E2F5E88-DBF2-47EC-B502-AEFE00089B58}"/>
              </a:ext>
            </a:extLst>
          </p:cNvPr>
          <p:cNvSpPr txBox="1"/>
          <p:nvPr/>
        </p:nvSpPr>
        <p:spPr>
          <a:xfrm>
            <a:off x="3775472" y="222859"/>
            <a:ext cx="2031806" cy="523220"/>
          </a:xfrm>
          <a:prstGeom prst="rect">
            <a:avLst/>
          </a:prstGeom>
          <a:noFill/>
          <a:ln>
            <a:solidFill>
              <a:srgbClr val="FF0000"/>
            </a:solidFill>
          </a:ln>
        </p:spPr>
        <p:txBody>
          <a:bodyPr wrap="square" rtlCol="0">
            <a:spAutoFit/>
          </a:bodyPr>
          <a:lstStyle/>
          <a:p>
            <a:r>
              <a:rPr kumimoji="1" lang="ja-JP" altLang="en-US" sz="2800" dirty="0">
                <a:solidFill>
                  <a:srgbClr val="FF0000"/>
                </a:solidFill>
              </a:rPr>
              <a:t>様式ひな形</a:t>
            </a:r>
          </a:p>
        </p:txBody>
      </p:sp>
    </p:spTree>
    <p:extLst>
      <p:ext uri="{BB962C8B-B14F-4D97-AF65-F5344CB8AC3E}">
        <p14:creationId xmlns:p14="http://schemas.microsoft.com/office/powerpoint/2010/main" val="2830894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140576" y="1106742"/>
            <a:ext cx="6862847" cy="1334902"/>
          </a:xfrm>
          <a:prstGeom prst="roundRect">
            <a:avLst>
              <a:gd name="adj" fmla="val 21554"/>
            </a:avLst>
          </a:prstGeom>
          <a:solidFill>
            <a:srgbClr val="F59C0B"/>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2100" b="1" dirty="0"/>
              <a:t>　　</a:t>
            </a:r>
            <a:endParaRPr lang="ja-JP" altLang="en-US" sz="2100" b="1" dirty="0">
              <a:solidFill>
                <a:srgbClr val="FFFDE1"/>
              </a:solidFill>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249742" y="1350851"/>
            <a:ext cx="4457713" cy="669974"/>
          </a:xfrm>
          <a:prstGeom prst="rect">
            <a:avLst/>
          </a:prstGeom>
        </p:spPr>
        <p:txBody>
          <a:bodyPr vert="horz" lIns="68580" tIns="34290" rIns="68580" bIns="3429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3300" b="1" dirty="0">
                <a:solidFill>
                  <a:schemeClr val="bg1"/>
                </a:solidFill>
                <a:latin typeface="+mn-ea"/>
                <a:ea typeface="+mn-ea"/>
              </a:rPr>
              <a:t>市町村問合せ先</a:t>
            </a:r>
            <a:endParaRPr lang="en-US" altLang="ja-JP" sz="3300" b="1" dirty="0">
              <a:solidFill>
                <a:schemeClr val="bg1"/>
              </a:solidFill>
              <a:latin typeface="+mn-ea"/>
              <a:ea typeface="+mn-ea"/>
            </a:endParaRPr>
          </a:p>
        </p:txBody>
      </p:sp>
      <p:sp>
        <p:nvSpPr>
          <p:cNvPr id="3" name="角丸四角形 2">
            <a:extLst>
              <a:ext uri="{FF2B5EF4-FFF2-40B4-BE49-F238E27FC236}">
                <a16:creationId xmlns:a16="http://schemas.microsoft.com/office/drawing/2014/main" id="{667CA13B-45AF-2C66-CE56-17C9C4D9EEAC}"/>
              </a:ext>
            </a:extLst>
          </p:cNvPr>
          <p:cNvSpPr/>
          <p:nvPr/>
        </p:nvSpPr>
        <p:spPr>
          <a:xfrm>
            <a:off x="1147661" y="2803551"/>
            <a:ext cx="6862847" cy="3008913"/>
          </a:xfrm>
          <a:prstGeom prst="roundRect">
            <a:avLst>
              <a:gd name="adj" fmla="val 5612"/>
            </a:avLst>
          </a:prstGeom>
          <a:solidFill>
            <a:schemeClr val="bg1"/>
          </a:solidFill>
          <a:ln w="57150">
            <a:solidFill>
              <a:srgbClr val="F59C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6" name="三角形 5">
            <a:extLst>
              <a:ext uri="{FF2B5EF4-FFF2-40B4-BE49-F238E27FC236}">
                <a16:creationId xmlns:a16="http://schemas.microsoft.com/office/drawing/2014/main" id="{6D764C04-8067-88A1-B865-FA78C4A09340}"/>
              </a:ext>
            </a:extLst>
          </p:cNvPr>
          <p:cNvSpPr/>
          <p:nvPr/>
        </p:nvSpPr>
        <p:spPr>
          <a:xfrm flipV="1">
            <a:off x="4270017" y="2489872"/>
            <a:ext cx="603956" cy="274526"/>
          </a:xfrm>
          <a:prstGeom prst="triangle">
            <a:avLst/>
          </a:prstGeom>
          <a:solidFill>
            <a:srgbClr val="E27B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8" name="テキスト ボックス 7">
            <a:extLst>
              <a:ext uri="{FF2B5EF4-FFF2-40B4-BE49-F238E27FC236}">
                <a16:creationId xmlns:a16="http://schemas.microsoft.com/office/drawing/2014/main" id="{A1F95F3B-732F-3643-0A9C-2FA96D55C1DF}"/>
              </a:ext>
            </a:extLst>
          </p:cNvPr>
          <p:cNvSpPr txBox="1"/>
          <p:nvPr/>
        </p:nvSpPr>
        <p:spPr>
          <a:xfrm>
            <a:off x="1271479" y="2862281"/>
            <a:ext cx="6601033" cy="1511246"/>
          </a:xfrm>
          <a:prstGeom prst="rect">
            <a:avLst/>
          </a:prstGeom>
          <a:noFill/>
        </p:spPr>
        <p:txBody>
          <a:bodyPr wrap="square">
            <a:noAutofit/>
          </a:bodyPr>
          <a:lstStyle/>
          <a:p>
            <a:pPr algn="ctr">
              <a:lnSpc>
                <a:spcPct val="150000"/>
              </a:lnSpc>
            </a:pPr>
            <a:r>
              <a:rPr lang="ja-JP" altLang="en-US" b="1" dirty="0">
                <a:latin typeface="+mn-ea"/>
              </a:rPr>
              <a:t>〇〇市　〇〇課</a:t>
            </a:r>
            <a:endParaRPr lang="en-US" altLang="ja-JP" sz="1350" b="1" dirty="0">
              <a:latin typeface="+mn-ea"/>
            </a:endParaRPr>
          </a:p>
          <a:p>
            <a:pPr>
              <a:lnSpc>
                <a:spcPct val="150000"/>
              </a:lnSpc>
            </a:pPr>
            <a:r>
              <a:rPr lang="ja-JP" altLang="en-US" sz="1350" b="1" dirty="0">
                <a:latin typeface="+mn-ea"/>
              </a:rPr>
              <a:t>　　住所　</a:t>
            </a:r>
            <a:endParaRPr lang="en-US" altLang="ja-JP" sz="1350" b="1" dirty="0">
              <a:latin typeface="+mn-ea"/>
            </a:endParaRPr>
          </a:p>
          <a:p>
            <a:r>
              <a:rPr lang="ja-JP" altLang="en-US" sz="1350" b="1" dirty="0">
                <a:latin typeface="+mn-ea"/>
              </a:rPr>
              <a:t>　　電話番号</a:t>
            </a:r>
            <a:endParaRPr lang="en-US" altLang="ja-JP" sz="1350" b="1" dirty="0">
              <a:latin typeface="+mn-ea"/>
            </a:endParaRPr>
          </a:p>
          <a:p>
            <a:r>
              <a:rPr lang="ja-JP" altLang="en-US" sz="1350" b="1" dirty="0">
                <a:latin typeface="+mn-ea"/>
              </a:rPr>
              <a:t>　　連絡用アドレス</a:t>
            </a:r>
            <a:endParaRPr lang="en-US" altLang="ja-JP" sz="1350" b="1" dirty="0">
              <a:latin typeface="+mn-ea"/>
            </a:endParaRPr>
          </a:p>
          <a:p>
            <a:r>
              <a:rPr lang="ja-JP" altLang="en-US" sz="1350" b="1" dirty="0">
                <a:latin typeface="+mn-ea"/>
              </a:rPr>
              <a:t>　　担当係名等</a:t>
            </a:r>
            <a:endParaRPr lang="en-US" altLang="ja-JP" sz="1350" dirty="0">
              <a:latin typeface="+mn-ea"/>
            </a:endParaRPr>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796154" y="921251"/>
            <a:ext cx="999000" cy="999000"/>
          </a:xfrm>
          <a:prstGeom prst="ellipse">
            <a:avLst/>
          </a:prstGeom>
          <a:solidFill>
            <a:srgbClr val="F59C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3600" dirty="0">
                <a:solidFill>
                  <a:schemeClr val="bg1"/>
                </a:solidFill>
                <a:latin typeface="Segoe UI" panose="020B0502040204020203" pitchFamily="34" charset="0"/>
                <a:cs typeface="Segoe UI" panose="020B0502040204020203" pitchFamily="34" charset="0"/>
              </a:rPr>
              <a:t>01</a:t>
            </a:r>
            <a:endParaRPr lang="ja-JP" altLang="en-US" sz="3600" dirty="0">
              <a:solidFill>
                <a:schemeClr val="bg1"/>
              </a:solidFill>
              <a:latin typeface="Segoe UI" panose="020B0502040204020203" pitchFamily="34" charset="0"/>
              <a:cs typeface="Segoe UI" panose="020B0502040204020203" pitchFamily="34" charset="0"/>
            </a:endParaRPr>
          </a:p>
        </p:txBody>
      </p:sp>
      <p:sp>
        <p:nvSpPr>
          <p:cNvPr id="11" name="テキスト ボックス 10">
            <a:extLst>
              <a:ext uri="{FF2B5EF4-FFF2-40B4-BE49-F238E27FC236}">
                <a16:creationId xmlns:a16="http://schemas.microsoft.com/office/drawing/2014/main" id="{503C0805-2879-415D-882F-4C6263C65927}"/>
              </a:ext>
            </a:extLst>
          </p:cNvPr>
          <p:cNvSpPr txBox="1"/>
          <p:nvPr/>
        </p:nvSpPr>
        <p:spPr>
          <a:xfrm>
            <a:off x="2053025" y="1879144"/>
            <a:ext cx="6264696" cy="338554"/>
          </a:xfrm>
          <a:prstGeom prst="rect">
            <a:avLst/>
          </a:prstGeom>
          <a:noFill/>
        </p:spPr>
        <p:txBody>
          <a:bodyPr wrap="square" rtlCol="0">
            <a:spAutoFit/>
          </a:bodyPr>
          <a:lstStyle/>
          <a:p>
            <a:r>
              <a:rPr lang="ja-JP" altLang="en-US" sz="1600" b="1" dirty="0">
                <a:solidFill>
                  <a:schemeClr val="bg1"/>
                </a:solidFill>
                <a:latin typeface="Segoe UI"/>
                <a:ea typeface="メイリオ"/>
              </a:rPr>
              <a:t>地域生活支援拠点等に関するお問い合わせはこちらです。</a:t>
            </a:r>
            <a:endParaRPr lang="en-US" altLang="ja-JP" sz="1600" b="1" dirty="0">
              <a:solidFill>
                <a:schemeClr val="bg1"/>
              </a:solidFill>
              <a:latin typeface="Segoe UI"/>
              <a:ea typeface="メイリオ"/>
            </a:endParaRPr>
          </a:p>
        </p:txBody>
      </p:sp>
      <p:sp>
        <p:nvSpPr>
          <p:cNvPr id="12" name="正方形/長方形 11">
            <a:extLst>
              <a:ext uri="{FF2B5EF4-FFF2-40B4-BE49-F238E27FC236}">
                <a16:creationId xmlns:a16="http://schemas.microsoft.com/office/drawing/2014/main" id="{97406EF9-5C39-414C-881C-12B79D7D6950}"/>
              </a:ext>
            </a:extLst>
          </p:cNvPr>
          <p:cNvSpPr/>
          <p:nvPr/>
        </p:nvSpPr>
        <p:spPr>
          <a:xfrm>
            <a:off x="0" y="857250"/>
            <a:ext cx="231399" cy="5143500"/>
          </a:xfrm>
          <a:prstGeom prst="rect">
            <a:avLst/>
          </a:prstGeom>
          <a:solidFill>
            <a:srgbClr val="F59C0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ja-JP" altLang="en-US" sz="1350">
              <a:solidFill>
                <a:srgbClr val="D99E29"/>
              </a:solidFill>
              <a:latin typeface="游ゴシック" panose="020F0502020204030204"/>
              <a:ea typeface="游ゴシック" panose="020B0400000000000000" pitchFamily="50" charset="-128"/>
            </a:endParaRPr>
          </a:p>
        </p:txBody>
      </p:sp>
      <p:sp>
        <p:nvSpPr>
          <p:cNvPr id="13" name="スライド番号プレースホルダー 5">
            <a:extLst>
              <a:ext uri="{FF2B5EF4-FFF2-40B4-BE49-F238E27FC236}">
                <a16:creationId xmlns:a16="http://schemas.microsoft.com/office/drawing/2014/main" id="{D577522B-1BA6-4515-94A2-CFEC36C6DC61}"/>
              </a:ext>
            </a:extLst>
          </p:cNvPr>
          <p:cNvSpPr>
            <a:spLocks noGrp="1"/>
          </p:cNvSpPr>
          <p:nvPr>
            <p:ph type="sldNum" sz="quarter" idx="12"/>
          </p:nvPr>
        </p:nvSpPr>
        <p:spPr>
          <a:xfrm>
            <a:off x="6876256" y="6453336"/>
            <a:ext cx="2057400" cy="365125"/>
          </a:xfrm>
        </p:spPr>
        <p:txBody>
          <a:bodyPr/>
          <a:lstStyle/>
          <a:p>
            <a:fld id="{D2D8002D-B5B0-4BAC-B1F6-782DDCCE6D9C}" type="slidenum">
              <a:rPr kumimoji="1" lang="ja-JP" altLang="en-US" smtClean="0"/>
              <a:t>11</a:t>
            </a:fld>
            <a:endParaRPr kumimoji="1" lang="ja-JP" altLang="en-US"/>
          </a:p>
        </p:txBody>
      </p:sp>
      <p:sp>
        <p:nvSpPr>
          <p:cNvPr id="14" name="テキスト ボックス 13">
            <a:extLst>
              <a:ext uri="{FF2B5EF4-FFF2-40B4-BE49-F238E27FC236}">
                <a16:creationId xmlns:a16="http://schemas.microsoft.com/office/drawing/2014/main" id="{E55A6B56-6663-4FBF-8687-0B8F696EF014}"/>
              </a:ext>
            </a:extLst>
          </p:cNvPr>
          <p:cNvSpPr txBox="1"/>
          <p:nvPr/>
        </p:nvSpPr>
        <p:spPr>
          <a:xfrm>
            <a:off x="1271480" y="4593265"/>
            <a:ext cx="6604578" cy="1041991"/>
          </a:xfrm>
          <a:prstGeom prst="rect">
            <a:avLst/>
          </a:prstGeom>
          <a:noFill/>
        </p:spPr>
        <p:txBody>
          <a:bodyPr wrap="square">
            <a:noAutofit/>
          </a:bodyPr>
          <a:lstStyle/>
          <a:p>
            <a:pPr>
              <a:spcAft>
                <a:spcPts val="300"/>
              </a:spcAft>
            </a:pPr>
            <a:r>
              <a:rPr lang="ja-JP" altLang="en-US" sz="1350" b="1" dirty="0">
                <a:latin typeface="+mn-ea"/>
              </a:rPr>
              <a:t>　（緊急時の受入れ・対応について）</a:t>
            </a:r>
            <a:endParaRPr lang="en-US" altLang="ja-JP" sz="1350" b="1" dirty="0">
              <a:latin typeface="+mn-ea"/>
            </a:endParaRPr>
          </a:p>
        </p:txBody>
      </p:sp>
    </p:spTree>
    <p:extLst>
      <p:ext uri="{BB962C8B-B14F-4D97-AF65-F5344CB8AC3E}">
        <p14:creationId xmlns:p14="http://schemas.microsoft.com/office/powerpoint/2010/main" val="1387121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140576" y="1106741"/>
            <a:ext cx="6862847" cy="810000"/>
          </a:xfrm>
          <a:prstGeom prst="roundRect">
            <a:avLst>
              <a:gd name="adj" fmla="val 21554"/>
            </a:avLst>
          </a:prstGeom>
          <a:solidFill>
            <a:srgbClr val="F59C0B"/>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2100" b="1" dirty="0">
                <a:solidFill>
                  <a:schemeClr val="bg1"/>
                </a:solidFill>
              </a:rPr>
              <a:t>　　</a:t>
            </a: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013443" y="1246952"/>
            <a:ext cx="5670630" cy="669974"/>
          </a:xfrm>
          <a:prstGeom prst="rect">
            <a:avLst/>
          </a:prstGeom>
        </p:spPr>
        <p:txBody>
          <a:bodyPr vert="horz" lIns="68580" tIns="34290" rIns="68580" bIns="34290" rtlCol="0" anchor="ctr">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3300" b="1" dirty="0">
                <a:solidFill>
                  <a:schemeClr val="bg1"/>
                </a:solidFill>
                <a:latin typeface="+mn-ea"/>
                <a:ea typeface="+mn-ea"/>
              </a:rPr>
              <a:t>運用状況の検証・検討</a:t>
            </a:r>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960428" y="1016432"/>
            <a:ext cx="999000" cy="999000"/>
          </a:xfrm>
          <a:prstGeom prst="ellipse">
            <a:avLst/>
          </a:prstGeom>
          <a:solidFill>
            <a:srgbClr val="F59C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3600" dirty="0">
                <a:solidFill>
                  <a:schemeClr val="bg1"/>
                </a:solidFill>
                <a:latin typeface="Segoe UI" panose="020B0502040204020203" pitchFamily="34" charset="0"/>
                <a:cs typeface="Segoe UI" panose="020B0502040204020203" pitchFamily="34" charset="0"/>
              </a:rPr>
              <a:t>02</a:t>
            </a:r>
            <a:endParaRPr lang="ja-JP" altLang="en-US" sz="3600" dirty="0">
              <a:solidFill>
                <a:schemeClr val="bg1"/>
              </a:solidFill>
              <a:latin typeface="Segoe UI" panose="020B0502040204020203" pitchFamily="34" charset="0"/>
              <a:cs typeface="Segoe UI" panose="020B0502040204020203" pitchFamily="34" charset="0"/>
            </a:endParaRPr>
          </a:p>
        </p:txBody>
      </p:sp>
      <p:sp>
        <p:nvSpPr>
          <p:cNvPr id="9" name="正方形/長方形 8">
            <a:extLst>
              <a:ext uri="{FF2B5EF4-FFF2-40B4-BE49-F238E27FC236}">
                <a16:creationId xmlns:a16="http://schemas.microsoft.com/office/drawing/2014/main" id="{284544E2-71E9-442B-AC34-499585CEDA1D}"/>
              </a:ext>
            </a:extLst>
          </p:cNvPr>
          <p:cNvSpPr/>
          <p:nvPr/>
        </p:nvSpPr>
        <p:spPr>
          <a:xfrm>
            <a:off x="0" y="857250"/>
            <a:ext cx="231399" cy="5143500"/>
          </a:xfrm>
          <a:prstGeom prst="rect">
            <a:avLst/>
          </a:prstGeom>
          <a:solidFill>
            <a:srgbClr val="F59C0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ja-JP" altLang="en-US" sz="1350">
              <a:solidFill>
                <a:srgbClr val="D99E29"/>
              </a:solidFill>
              <a:latin typeface="游ゴシック" panose="020F0502020204030204"/>
              <a:ea typeface="游ゴシック" panose="020B0400000000000000" pitchFamily="50" charset="-128"/>
            </a:endParaRPr>
          </a:p>
        </p:txBody>
      </p:sp>
      <p:sp>
        <p:nvSpPr>
          <p:cNvPr id="12" name="角丸四角形 1">
            <a:extLst>
              <a:ext uri="{FF2B5EF4-FFF2-40B4-BE49-F238E27FC236}">
                <a16:creationId xmlns:a16="http://schemas.microsoft.com/office/drawing/2014/main" id="{743FA248-0EF4-4AEC-A993-E35A80C48345}"/>
              </a:ext>
            </a:extLst>
          </p:cNvPr>
          <p:cNvSpPr/>
          <p:nvPr/>
        </p:nvSpPr>
        <p:spPr>
          <a:xfrm>
            <a:off x="359533" y="2473810"/>
            <a:ext cx="2440394" cy="1080847"/>
          </a:xfrm>
          <a:prstGeom prst="roundRect">
            <a:avLst>
              <a:gd name="adj" fmla="val 5758"/>
            </a:avLst>
          </a:prstGeom>
          <a:solidFill>
            <a:schemeClr val="bg1"/>
          </a:solidFill>
          <a:ln w="38100">
            <a:solidFill>
              <a:srgbClr val="F59C0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ja-JP" altLang="en-US" sz="1350">
              <a:solidFill>
                <a:prstClr val="white"/>
              </a:solidFill>
              <a:latin typeface="游ゴシック" panose="020F0502020204030204"/>
              <a:ea typeface="游ゴシック" panose="020B0400000000000000" pitchFamily="50" charset="-128"/>
            </a:endParaRPr>
          </a:p>
        </p:txBody>
      </p:sp>
      <p:sp>
        <p:nvSpPr>
          <p:cNvPr id="14" name="タイトル 1">
            <a:extLst>
              <a:ext uri="{FF2B5EF4-FFF2-40B4-BE49-F238E27FC236}">
                <a16:creationId xmlns:a16="http://schemas.microsoft.com/office/drawing/2014/main" id="{771BFA7B-02B8-456F-A82D-C4492167A638}"/>
              </a:ext>
            </a:extLst>
          </p:cNvPr>
          <p:cNvSpPr txBox="1">
            <a:spLocks/>
          </p:cNvSpPr>
          <p:nvPr/>
        </p:nvSpPr>
        <p:spPr>
          <a:xfrm>
            <a:off x="552493" y="2266753"/>
            <a:ext cx="2054472" cy="414116"/>
          </a:xfrm>
          <a:prstGeom prst="roundRect">
            <a:avLst>
              <a:gd name="adj" fmla="val 49068"/>
            </a:avLst>
          </a:prstGeom>
          <a:solidFill>
            <a:srgbClr val="F59C0B"/>
          </a:solidFill>
        </p:spPr>
        <p:txBody>
          <a:bodyPr vert="horz" lIns="68580" tIns="54000" rIns="68580" bIns="34290" rtlCol="0" anchor="ctr">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defTabSz="685783">
              <a:lnSpc>
                <a:spcPct val="100000"/>
              </a:lnSpc>
              <a:defRPr/>
            </a:pPr>
            <a:r>
              <a:rPr lang="ja-JP" altLang="en-US" sz="1400" b="1" dirty="0">
                <a:solidFill>
                  <a:schemeClr val="bg1"/>
                </a:solidFill>
                <a:latin typeface="メイリオ" panose="020B0604030504040204" pitchFamily="50" charset="-128"/>
                <a:ea typeface="メイリオ" panose="020B0604030504040204" pitchFamily="50" charset="-128"/>
              </a:rPr>
              <a:t>検証・検討の場の名称</a:t>
            </a:r>
            <a:endParaRPr lang="en-US" altLang="ja-JP" sz="1400" b="1" dirty="0">
              <a:solidFill>
                <a:schemeClr val="bg1"/>
              </a:solidFill>
              <a:latin typeface="メイリオ" panose="020B0604030504040204" pitchFamily="50" charset="-128"/>
              <a:ea typeface="メイリオ" panose="020B0604030504040204" pitchFamily="50" charset="-128"/>
            </a:endParaRPr>
          </a:p>
        </p:txBody>
      </p:sp>
      <p:sp>
        <p:nvSpPr>
          <p:cNvPr id="17" name="角丸四角形 1">
            <a:extLst>
              <a:ext uri="{FF2B5EF4-FFF2-40B4-BE49-F238E27FC236}">
                <a16:creationId xmlns:a16="http://schemas.microsoft.com/office/drawing/2014/main" id="{75894484-61C0-4696-88C1-AA2F17843510}"/>
              </a:ext>
            </a:extLst>
          </p:cNvPr>
          <p:cNvSpPr/>
          <p:nvPr/>
        </p:nvSpPr>
        <p:spPr>
          <a:xfrm>
            <a:off x="364147" y="4822381"/>
            <a:ext cx="2440394" cy="1090895"/>
          </a:xfrm>
          <a:prstGeom prst="roundRect">
            <a:avLst>
              <a:gd name="adj" fmla="val 5758"/>
            </a:avLst>
          </a:prstGeom>
          <a:solidFill>
            <a:schemeClr val="bg1"/>
          </a:solidFill>
          <a:ln w="38100">
            <a:solidFill>
              <a:srgbClr val="F59C0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ja-JP" altLang="en-US" sz="1350">
              <a:solidFill>
                <a:prstClr val="white"/>
              </a:solidFill>
              <a:latin typeface="游ゴシック" panose="020F0502020204030204"/>
              <a:ea typeface="游ゴシック" panose="020B0400000000000000" pitchFamily="50" charset="-128"/>
            </a:endParaRPr>
          </a:p>
        </p:txBody>
      </p:sp>
      <p:sp>
        <p:nvSpPr>
          <p:cNvPr id="18" name="タイトル 1">
            <a:extLst>
              <a:ext uri="{FF2B5EF4-FFF2-40B4-BE49-F238E27FC236}">
                <a16:creationId xmlns:a16="http://schemas.microsoft.com/office/drawing/2014/main" id="{0BE32D83-5A05-4BD1-AC7B-07BE76B42EAD}"/>
              </a:ext>
            </a:extLst>
          </p:cNvPr>
          <p:cNvSpPr txBox="1">
            <a:spLocks/>
          </p:cNvSpPr>
          <p:nvPr/>
        </p:nvSpPr>
        <p:spPr>
          <a:xfrm>
            <a:off x="557108" y="4615324"/>
            <a:ext cx="2054472" cy="469860"/>
          </a:xfrm>
          <a:prstGeom prst="roundRect">
            <a:avLst>
              <a:gd name="adj" fmla="val 49068"/>
            </a:avLst>
          </a:prstGeom>
          <a:solidFill>
            <a:srgbClr val="F59C0B"/>
          </a:solidFill>
        </p:spPr>
        <p:txBody>
          <a:bodyPr vert="horz" lIns="68580" tIns="54000" rIns="68580" bIns="34290" rtlCol="0" anchor="ctr">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defTabSz="685783">
              <a:lnSpc>
                <a:spcPct val="100000"/>
              </a:lnSpc>
              <a:defRPr/>
            </a:pPr>
            <a:r>
              <a:rPr lang="ja-JP" altLang="en-US" sz="1200" b="1" dirty="0">
                <a:solidFill>
                  <a:schemeClr val="bg1"/>
                </a:solidFill>
                <a:latin typeface="メイリオ" panose="020B0604030504040204" pitchFamily="50" charset="-128"/>
                <a:ea typeface="メイリオ" panose="020B0604030504040204" pitchFamily="50" charset="-128"/>
              </a:rPr>
              <a:t>地域生活支援拠点等</a:t>
            </a:r>
            <a:endParaRPr lang="en-US" altLang="ja-JP" sz="1200" b="1" dirty="0">
              <a:solidFill>
                <a:schemeClr val="bg1"/>
              </a:solidFill>
              <a:latin typeface="メイリオ" panose="020B0604030504040204" pitchFamily="50" charset="-128"/>
              <a:ea typeface="メイリオ" panose="020B0604030504040204" pitchFamily="50" charset="-128"/>
            </a:endParaRPr>
          </a:p>
          <a:p>
            <a:pPr defTabSz="685783">
              <a:lnSpc>
                <a:spcPct val="100000"/>
              </a:lnSpc>
              <a:defRPr/>
            </a:pPr>
            <a:r>
              <a:rPr lang="ja-JP" altLang="en-US" sz="1200" b="1" dirty="0">
                <a:solidFill>
                  <a:schemeClr val="bg1"/>
                </a:solidFill>
                <a:latin typeface="メイリオ" panose="020B0604030504040204" pitchFamily="50" charset="-128"/>
                <a:ea typeface="メイリオ" panose="020B0604030504040204" pitchFamily="50" charset="-128"/>
              </a:rPr>
              <a:t>コーディネーターの配置</a:t>
            </a:r>
            <a:endParaRPr lang="en-US" altLang="ja-JP" sz="1200" b="1" dirty="0">
              <a:solidFill>
                <a:schemeClr val="bg1"/>
              </a:solidFill>
              <a:latin typeface="メイリオ" panose="020B0604030504040204" pitchFamily="50" charset="-128"/>
              <a:ea typeface="メイリオ" panose="020B0604030504040204" pitchFamily="50" charset="-128"/>
            </a:endParaRPr>
          </a:p>
        </p:txBody>
      </p:sp>
      <p:sp>
        <p:nvSpPr>
          <p:cNvPr id="20" name="角丸四角形 1">
            <a:extLst>
              <a:ext uri="{FF2B5EF4-FFF2-40B4-BE49-F238E27FC236}">
                <a16:creationId xmlns:a16="http://schemas.microsoft.com/office/drawing/2014/main" id="{EC5ABB0A-CE79-463E-A0CF-F52BBB9DF4A7}"/>
              </a:ext>
            </a:extLst>
          </p:cNvPr>
          <p:cNvSpPr/>
          <p:nvPr/>
        </p:nvSpPr>
        <p:spPr>
          <a:xfrm>
            <a:off x="359533" y="3827191"/>
            <a:ext cx="2440394" cy="728481"/>
          </a:xfrm>
          <a:prstGeom prst="roundRect">
            <a:avLst>
              <a:gd name="adj" fmla="val 5758"/>
            </a:avLst>
          </a:prstGeom>
          <a:solidFill>
            <a:schemeClr val="bg1"/>
          </a:solidFill>
          <a:ln w="38100">
            <a:solidFill>
              <a:srgbClr val="F59C0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ja-JP" altLang="en-US" sz="1350">
              <a:solidFill>
                <a:prstClr val="white"/>
              </a:solidFill>
              <a:latin typeface="游ゴシック" panose="020F0502020204030204"/>
              <a:ea typeface="游ゴシック" panose="020B0400000000000000" pitchFamily="50" charset="-128"/>
            </a:endParaRPr>
          </a:p>
        </p:txBody>
      </p:sp>
      <p:sp>
        <p:nvSpPr>
          <p:cNvPr id="21" name="タイトル 1">
            <a:extLst>
              <a:ext uri="{FF2B5EF4-FFF2-40B4-BE49-F238E27FC236}">
                <a16:creationId xmlns:a16="http://schemas.microsoft.com/office/drawing/2014/main" id="{F13989D2-6CE8-4CEE-9C09-9B6F44210125}"/>
              </a:ext>
            </a:extLst>
          </p:cNvPr>
          <p:cNvSpPr txBox="1">
            <a:spLocks/>
          </p:cNvSpPr>
          <p:nvPr/>
        </p:nvSpPr>
        <p:spPr>
          <a:xfrm>
            <a:off x="552493" y="3620133"/>
            <a:ext cx="2054472" cy="414116"/>
          </a:xfrm>
          <a:prstGeom prst="roundRect">
            <a:avLst>
              <a:gd name="adj" fmla="val 49068"/>
            </a:avLst>
          </a:prstGeom>
          <a:solidFill>
            <a:srgbClr val="F59C0B"/>
          </a:solidFill>
        </p:spPr>
        <p:txBody>
          <a:bodyPr vert="horz" lIns="68580" tIns="54000" rIns="68580" bIns="34290" rtlCol="0" anchor="ctr">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defTabSz="685783">
              <a:lnSpc>
                <a:spcPct val="100000"/>
              </a:lnSpc>
              <a:defRPr/>
            </a:pPr>
            <a:r>
              <a:rPr lang="ja-JP" altLang="en-US" sz="1500" b="1" dirty="0">
                <a:solidFill>
                  <a:schemeClr val="bg1"/>
                </a:solidFill>
                <a:latin typeface="メイリオ" panose="020B0604030504040204" pitchFamily="50" charset="-128"/>
                <a:ea typeface="メイリオ" panose="020B0604030504040204" pitchFamily="50" charset="-128"/>
              </a:rPr>
              <a:t>開催頻度</a:t>
            </a:r>
            <a:endParaRPr lang="en-US" altLang="ja-JP" sz="1500" b="1" dirty="0">
              <a:solidFill>
                <a:schemeClr val="bg1"/>
              </a:solidFill>
              <a:latin typeface="メイリオ" panose="020B0604030504040204" pitchFamily="50" charset="-128"/>
              <a:ea typeface="メイリオ" panose="020B0604030504040204" pitchFamily="50" charset="-128"/>
            </a:endParaRPr>
          </a:p>
        </p:txBody>
      </p:sp>
      <p:sp>
        <p:nvSpPr>
          <p:cNvPr id="22" name="角丸四角形 1">
            <a:extLst>
              <a:ext uri="{FF2B5EF4-FFF2-40B4-BE49-F238E27FC236}">
                <a16:creationId xmlns:a16="http://schemas.microsoft.com/office/drawing/2014/main" id="{D7FA2747-4FDB-4132-B6EB-D67C41A4270C}"/>
              </a:ext>
            </a:extLst>
          </p:cNvPr>
          <p:cNvSpPr/>
          <p:nvPr/>
        </p:nvSpPr>
        <p:spPr>
          <a:xfrm>
            <a:off x="3118111" y="2473810"/>
            <a:ext cx="5828375" cy="3439466"/>
          </a:xfrm>
          <a:prstGeom prst="roundRect">
            <a:avLst>
              <a:gd name="adj" fmla="val 2940"/>
            </a:avLst>
          </a:prstGeom>
          <a:solidFill>
            <a:schemeClr val="bg1"/>
          </a:solidFill>
          <a:ln w="38100">
            <a:solidFill>
              <a:srgbClr val="F59C0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ja-JP" altLang="en-US" sz="1350">
              <a:solidFill>
                <a:prstClr val="white"/>
              </a:solidFill>
              <a:latin typeface="游ゴシック" panose="020F0502020204030204"/>
              <a:ea typeface="游ゴシック" panose="020B0400000000000000" pitchFamily="50" charset="-128"/>
            </a:endParaRPr>
          </a:p>
        </p:txBody>
      </p:sp>
      <p:sp>
        <p:nvSpPr>
          <p:cNvPr id="23" name="タイトル 1">
            <a:extLst>
              <a:ext uri="{FF2B5EF4-FFF2-40B4-BE49-F238E27FC236}">
                <a16:creationId xmlns:a16="http://schemas.microsoft.com/office/drawing/2014/main" id="{B30B75B3-6A61-4F01-AF91-62494F86DE78}"/>
              </a:ext>
            </a:extLst>
          </p:cNvPr>
          <p:cNvSpPr txBox="1">
            <a:spLocks/>
          </p:cNvSpPr>
          <p:nvPr/>
        </p:nvSpPr>
        <p:spPr>
          <a:xfrm>
            <a:off x="3578959" y="2256067"/>
            <a:ext cx="4906679" cy="414116"/>
          </a:xfrm>
          <a:prstGeom prst="roundRect">
            <a:avLst>
              <a:gd name="adj" fmla="val 49068"/>
            </a:avLst>
          </a:prstGeom>
          <a:solidFill>
            <a:srgbClr val="F59C0B"/>
          </a:solidFill>
        </p:spPr>
        <p:txBody>
          <a:bodyPr vert="horz" lIns="68580" tIns="54000" rIns="68580" bIns="3429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defTabSz="685783">
              <a:lnSpc>
                <a:spcPct val="100000"/>
              </a:lnSpc>
              <a:defRPr/>
            </a:pPr>
            <a:r>
              <a:rPr lang="ja-JP" altLang="en-US" sz="1500" b="1" dirty="0">
                <a:solidFill>
                  <a:schemeClr val="bg1"/>
                </a:solidFill>
                <a:latin typeface="メイリオ" panose="020B0604030504040204" pitchFamily="50" charset="-128"/>
                <a:ea typeface="メイリオ" panose="020B0604030504040204" pitchFamily="50" charset="-128"/>
              </a:rPr>
              <a:t>具体的な内容</a:t>
            </a:r>
            <a:endParaRPr lang="en-US" altLang="ja-JP" sz="1500" b="1" dirty="0">
              <a:solidFill>
                <a:schemeClr val="bg1"/>
              </a:solidFill>
              <a:latin typeface="メイリオ" panose="020B0604030504040204" pitchFamily="50" charset="-128"/>
              <a:ea typeface="メイリオ" panose="020B0604030504040204" pitchFamily="50" charset="-128"/>
            </a:endParaRPr>
          </a:p>
        </p:txBody>
      </p:sp>
      <p:sp>
        <p:nvSpPr>
          <p:cNvPr id="24" name="タイトル 1">
            <a:extLst>
              <a:ext uri="{FF2B5EF4-FFF2-40B4-BE49-F238E27FC236}">
                <a16:creationId xmlns:a16="http://schemas.microsoft.com/office/drawing/2014/main" id="{C58BC26E-763B-4CE6-9470-D39EA3CC24AD}"/>
              </a:ext>
            </a:extLst>
          </p:cNvPr>
          <p:cNvSpPr txBox="1">
            <a:spLocks/>
          </p:cNvSpPr>
          <p:nvPr/>
        </p:nvSpPr>
        <p:spPr>
          <a:xfrm>
            <a:off x="3408057" y="2873626"/>
            <a:ext cx="5170126" cy="1773898"/>
          </a:xfrm>
          <a:prstGeom prst="rect">
            <a:avLst/>
          </a:prstGeom>
        </p:spPr>
        <p:txBody>
          <a:bodyPr vert="horz" lIns="68580" tIns="34290" rIns="68580" bIns="3429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defTabSz="685783">
              <a:lnSpc>
                <a:spcPct val="100000"/>
              </a:lnSpc>
              <a:defRPr/>
            </a:pPr>
            <a:r>
              <a:rPr lang="ja-JP" altLang="en-US" sz="1050" dirty="0">
                <a:solidFill>
                  <a:srgbClr val="44546A">
                    <a:lumMod val="50000"/>
                  </a:srgbClr>
                </a:solidFill>
                <a:latin typeface="メイリオ" panose="020B0604030504040204" pitchFamily="50" charset="-128"/>
                <a:ea typeface="メイリオ" panose="020B0604030504040204" pitchFamily="50" charset="-128"/>
              </a:rPr>
              <a:t>テキストが入ります。　</a:t>
            </a:r>
            <a:endParaRPr lang="en-US" altLang="ja-JP" sz="1050" dirty="0">
              <a:solidFill>
                <a:srgbClr val="44546A">
                  <a:lumMod val="50000"/>
                </a:srgbClr>
              </a:solidFill>
              <a:latin typeface="メイリオ" panose="020B0604030504040204" pitchFamily="50" charset="-128"/>
              <a:ea typeface="メイリオ" panose="020B0604030504040204" pitchFamily="50" charset="-128"/>
            </a:endParaRPr>
          </a:p>
        </p:txBody>
      </p:sp>
      <p:sp>
        <p:nvSpPr>
          <p:cNvPr id="25" name="タイトル 1">
            <a:extLst>
              <a:ext uri="{FF2B5EF4-FFF2-40B4-BE49-F238E27FC236}">
                <a16:creationId xmlns:a16="http://schemas.microsoft.com/office/drawing/2014/main" id="{3D127DE6-322B-4DE0-A117-EB46B5C6A60B}"/>
              </a:ext>
            </a:extLst>
          </p:cNvPr>
          <p:cNvSpPr txBox="1">
            <a:spLocks/>
          </p:cNvSpPr>
          <p:nvPr/>
        </p:nvSpPr>
        <p:spPr>
          <a:xfrm>
            <a:off x="527272" y="4080482"/>
            <a:ext cx="2256422" cy="567042"/>
          </a:xfrm>
          <a:prstGeom prst="rect">
            <a:avLst/>
          </a:prstGeom>
        </p:spPr>
        <p:txBody>
          <a:bodyPr vert="horz" lIns="68580" tIns="34290" rIns="68580" bIns="3429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defTabSz="685783">
              <a:lnSpc>
                <a:spcPct val="100000"/>
              </a:lnSpc>
              <a:defRPr/>
            </a:pPr>
            <a:r>
              <a:rPr lang="ja-JP" altLang="en-US" sz="1050" dirty="0">
                <a:solidFill>
                  <a:srgbClr val="44546A">
                    <a:lumMod val="50000"/>
                  </a:srgbClr>
                </a:solidFill>
                <a:latin typeface="メイリオ" panose="020B0604030504040204" pitchFamily="50" charset="-128"/>
                <a:ea typeface="メイリオ" panose="020B0604030504040204" pitchFamily="50" charset="-128"/>
              </a:rPr>
              <a:t>テキストが入ります。</a:t>
            </a:r>
            <a:endParaRPr lang="en-US" altLang="ja-JP" sz="1050" dirty="0">
              <a:solidFill>
                <a:srgbClr val="44546A">
                  <a:lumMod val="50000"/>
                </a:srgbClr>
              </a:solidFill>
              <a:latin typeface="メイリオ" panose="020B0604030504040204" pitchFamily="50" charset="-128"/>
              <a:ea typeface="メイリオ" panose="020B0604030504040204" pitchFamily="50" charset="-128"/>
            </a:endParaRPr>
          </a:p>
        </p:txBody>
      </p:sp>
      <p:sp>
        <p:nvSpPr>
          <p:cNvPr id="26" name="タイトル 1">
            <a:extLst>
              <a:ext uri="{FF2B5EF4-FFF2-40B4-BE49-F238E27FC236}">
                <a16:creationId xmlns:a16="http://schemas.microsoft.com/office/drawing/2014/main" id="{00432453-1E5B-4F3B-83D5-BA533CE43944}"/>
              </a:ext>
            </a:extLst>
          </p:cNvPr>
          <p:cNvSpPr txBox="1">
            <a:spLocks/>
          </p:cNvSpPr>
          <p:nvPr/>
        </p:nvSpPr>
        <p:spPr>
          <a:xfrm>
            <a:off x="565817" y="2918266"/>
            <a:ext cx="2256422" cy="567042"/>
          </a:xfrm>
          <a:prstGeom prst="rect">
            <a:avLst/>
          </a:prstGeom>
        </p:spPr>
        <p:txBody>
          <a:bodyPr vert="horz" lIns="68580" tIns="34290" rIns="68580" bIns="3429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defTabSz="685783">
              <a:lnSpc>
                <a:spcPct val="100000"/>
              </a:lnSpc>
              <a:defRPr/>
            </a:pPr>
            <a:r>
              <a:rPr lang="ja-JP" altLang="en-US" sz="1050" dirty="0">
                <a:solidFill>
                  <a:srgbClr val="44546A">
                    <a:lumMod val="50000"/>
                  </a:srgbClr>
                </a:solidFill>
                <a:latin typeface="メイリオ" panose="020B0604030504040204" pitchFamily="50" charset="-128"/>
                <a:ea typeface="メイリオ" panose="020B0604030504040204" pitchFamily="50" charset="-128"/>
              </a:rPr>
              <a:t>テキストが入ります。</a:t>
            </a:r>
            <a:endParaRPr lang="en-US" altLang="ja-JP" sz="1050" dirty="0">
              <a:solidFill>
                <a:srgbClr val="44546A">
                  <a:lumMod val="50000"/>
                </a:srgbClr>
              </a:solidFill>
              <a:latin typeface="メイリオ" panose="020B0604030504040204" pitchFamily="50" charset="-128"/>
              <a:ea typeface="メイリオ" panose="020B0604030504040204" pitchFamily="50" charset="-128"/>
            </a:endParaRPr>
          </a:p>
        </p:txBody>
      </p:sp>
      <p:sp>
        <p:nvSpPr>
          <p:cNvPr id="28" name="タイトル 1">
            <a:extLst>
              <a:ext uri="{FF2B5EF4-FFF2-40B4-BE49-F238E27FC236}">
                <a16:creationId xmlns:a16="http://schemas.microsoft.com/office/drawing/2014/main" id="{A4B58297-669B-4AD5-A7CB-2BBED697883F}"/>
              </a:ext>
            </a:extLst>
          </p:cNvPr>
          <p:cNvSpPr txBox="1">
            <a:spLocks/>
          </p:cNvSpPr>
          <p:nvPr/>
        </p:nvSpPr>
        <p:spPr>
          <a:xfrm>
            <a:off x="3447235" y="4793462"/>
            <a:ext cx="5170126" cy="524805"/>
          </a:xfrm>
          <a:prstGeom prst="rect">
            <a:avLst/>
          </a:prstGeom>
        </p:spPr>
        <p:txBody>
          <a:bodyPr vert="horz" lIns="68580" tIns="34290" rIns="68580" bIns="3429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defTabSz="685783">
              <a:lnSpc>
                <a:spcPct val="100000"/>
              </a:lnSpc>
              <a:defRPr/>
            </a:pPr>
            <a:r>
              <a:rPr lang="ja-JP" altLang="en-US" sz="1050" dirty="0">
                <a:solidFill>
                  <a:srgbClr val="44546A">
                    <a:lumMod val="50000"/>
                  </a:srgbClr>
                </a:solidFill>
                <a:latin typeface="メイリオ" panose="020B0604030504040204" pitchFamily="50" charset="-128"/>
                <a:ea typeface="メイリオ" panose="020B0604030504040204" pitchFamily="50" charset="-128"/>
              </a:rPr>
              <a:t>テキストが入ります。</a:t>
            </a:r>
          </a:p>
          <a:p>
            <a:pPr algn="l" defTabSz="685783">
              <a:lnSpc>
                <a:spcPct val="100000"/>
              </a:lnSpc>
              <a:defRPr/>
            </a:pPr>
            <a:r>
              <a:rPr lang="ja-JP" altLang="en-US" sz="1050" dirty="0">
                <a:solidFill>
                  <a:srgbClr val="44546A">
                    <a:lumMod val="50000"/>
                  </a:srgbClr>
                </a:solidFill>
                <a:latin typeface="メイリオ" panose="020B0604030504040204" pitchFamily="50" charset="-128"/>
                <a:ea typeface="メイリオ" panose="020B0604030504040204" pitchFamily="50" charset="-128"/>
              </a:rPr>
              <a:t>　</a:t>
            </a:r>
            <a:endParaRPr lang="en-US" altLang="ja-JP" sz="1050" dirty="0">
              <a:solidFill>
                <a:srgbClr val="44546A">
                  <a:lumMod val="50000"/>
                </a:srgbClr>
              </a:solidFill>
              <a:latin typeface="メイリオ" panose="020B0604030504040204" pitchFamily="50" charset="-128"/>
              <a:ea typeface="メイリオ" panose="020B0604030504040204" pitchFamily="50" charset="-128"/>
            </a:endParaRPr>
          </a:p>
        </p:txBody>
      </p:sp>
      <p:sp>
        <p:nvSpPr>
          <p:cNvPr id="27" name="タイトル 1">
            <a:extLst>
              <a:ext uri="{FF2B5EF4-FFF2-40B4-BE49-F238E27FC236}">
                <a16:creationId xmlns:a16="http://schemas.microsoft.com/office/drawing/2014/main" id="{B31C0680-B7D4-45C6-8054-86950F5B86B5}"/>
              </a:ext>
            </a:extLst>
          </p:cNvPr>
          <p:cNvSpPr txBox="1">
            <a:spLocks/>
          </p:cNvSpPr>
          <p:nvPr/>
        </p:nvSpPr>
        <p:spPr>
          <a:xfrm>
            <a:off x="539552" y="5310230"/>
            <a:ext cx="2256422" cy="567042"/>
          </a:xfrm>
          <a:prstGeom prst="rect">
            <a:avLst/>
          </a:prstGeom>
        </p:spPr>
        <p:txBody>
          <a:bodyPr vert="horz" lIns="68580" tIns="34290" rIns="68580" bIns="3429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defTabSz="685783">
              <a:lnSpc>
                <a:spcPct val="100000"/>
              </a:lnSpc>
              <a:defRPr/>
            </a:pPr>
            <a:r>
              <a:rPr lang="ja-JP" altLang="en-US" sz="1050" dirty="0">
                <a:solidFill>
                  <a:srgbClr val="44546A">
                    <a:lumMod val="50000"/>
                  </a:srgbClr>
                </a:solidFill>
                <a:latin typeface="メイリオ" panose="020B0604030504040204" pitchFamily="50" charset="-128"/>
                <a:ea typeface="メイリオ" panose="020B0604030504040204" pitchFamily="50" charset="-128"/>
              </a:rPr>
              <a:t>テキストが入ります。</a:t>
            </a:r>
            <a:endParaRPr lang="en-US" altLang="ja-JP" sz="1050" dirty="0">
              <a:solidFill>
                <a:srgbClr val="44546A">
                  <a:lumMod val="50000"/>
                </a:srgbClr>
              </a:solidFill>
              <a:latin typeface="メイリオ" panose="020B0604030504040204" pitchFamily="50" charset="-128"/>
              <a:ea typeface="メイリオ" panose="020B0604030504040204" pitchFamily="50" charset="-128"/>
            </a:endParaRPr>
          </a:p>
        </p:txBody>
      </p:sp>
      <p:sp>
        <p:nvSpPr>
          <p:cNvPr id="19" name="スライド番号プレースホルダー 5">
            <a:extLst>
              <a:ext uri="{FF2B5EF4-FFF2-40B4-BE49-F238E27FC236}">
                <a16:creationId xmlns:a16="http://schemas.microsoft.com/office/drawing/2014/main" id="{ADF12245-A631-49DB-9C53-BD8A0EF6F9A7}"/>
              </a:ext>
            </a:extLst>
          </p:cNvPr>
          <p:cNvSpPr>
            <a:spLocks noGrp="1"/>
          </p:cNvSpPr>
          <p:nvPr>
            <p:ph type="sldNum" sz="quarter" idx="12"/>
          </p:nvPr>
        </p:nvSpPr>
        <p:spPr>
          <a:xfrm>
            <a:off x="6876256" y="6453336"/>
            <a:ext cx="2057400" cy="365125"/>
          </a:xfrm>
        </p:spPr>
        <p:txBody>
          <a:bodyPr/>
          <a:lstStyle/>
          <a:p>
            <a:fld id="{D2D8002D-B5B0-4BAC-B1F6-782DDCCE6D9C}" type="slidenum">
              <a:rPr kumimoji="1" lang="ja-JP" altLang="en-US" smtClean="0"/>
              <a:t>12</a:t>
            </a:fld>
            <a:endParaRPr kumimoji="1" lang="ja-JP" altLang="en-US"/>
          </a:p>
        </p:txBody>
      </p:sp>
    </p:spTree>
    <p:extLst>
      <p:ext uri="{BB962C8B-B14F-4D97-AF65-F5344CB8AC3E}">
        <p14:creationId xmlns:p14="http://schemas.microsoft.com/office/powerpoint/2010/main" val="3384607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1"/>
          <p:cNvSpPr txBox="1">
            <a:spLocks/>
          </p:cNvSpPr>
          <p:nvPr/>
        </p:nvSpPr>
        <p:spPr>
          <a:xfrm>
            <a:off x="0" y="26112"/>
            <a:ext cx="9137847" cy="4320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地域生活支援拠点等について</a:t>
            </a:r>
          </a:p>
        </p:txBody>
      </p:sp>
      <p:sp>
        <p:nvSpPr>
          <p:cNvPr id="8" name="タイトル 1"/>
          <p:cNvSpPr txBox="1">
            <a:spLocks/>
          </p:cNvSpPr>
          <p:nvPr/>
        </p:nvSpPr>
        <p:spPr>
          <a:xfrm>
            <a:off x="0" y="26112"/>
            <a:ext cx="9137847" cy="4320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地域生活支援拠点等の充実・強化について</a:t>
            </a:r>
            <a:endParaRPr lang="en-US" altLang="ja-JP" sz="1800" b="1" dirty="0">
              <a:solidFill>
                <a:schemeClr val="bg1"/>
              </a:solidFill>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AB2F53F6-E6C7-4B6E-8B4A-F1B3E3B58373}"/>
              </a:ext>
            </a:extLst>
          </p:cNvPr>
          <p:cNvPicPr>
            <a:picLocks noChangeAspect="1"/>
          </p:cNvPicPr>
          <p:nvPr/>
        </p:nvPicPr>
        <p:blipFill>
          <a:blip r:embed="rId3"/>
          <a:stretch>
            <a:fillRect/>
          </a:stretch>
        </p:blipFill>
        <p:spPr>
          <a:xfrm>
            <a:off x="107504" y="476672"/>
            <a:ext cx="8991015" cy="6242317"/>
          </a:xfrm>
          <a:prstGeom prst="rect">
            <a:avLst/>
          </a:prstGeom>
        </p:spPr>
      </p:pic>
      <p:sp>
        <p:nvSpPr>
          <p:cNvPr id="18" name="正方形/長方形 17">
            <a:extLst>
              <a:ext uri="{FF2B5EF4-FFF2-40B4-BE49-F238E27FC236}">
                <a16:creationId xmlns:a16="http://schemas.microsoft.com/office/drawing/2014/main" id="{4814B8D2-696E-47B1-BC80-33A2C669AAE2}"/>
              </a:ext>
            </a:extLst>
          </p:cNvPr>
          <p:cNvSpPr/>
          <p:nvPr/>
        </p:nvSpPr>
        <p:spPr>
          <a:xfrm>
            <a:off x="416479" y="6541661"/>
            <a:ext cx="7175445" cy="263077"/>
          </a:xfrm>
          <a:prstGeom prst="rect">
            <a:avLst/>
          </a:prstGeom>
          <a:noFill/>
          <a:ln/>
        </p:spPr>
        <p:style>
          <a:lnRef idx="3">
            <a:schemeClr val="lt1"/>
          </a:lnRef>
          <a:fillRef idx="1">
            <a:schemeClr val="accent2"/>
          </a:fillRef>
          <a:effectRef idx="1">
            <a:schemeClr val="accent2"/>
          </a:effectRef>
          <a:fontRef idx="minor">
            <a:schemeClr val="lt1"/>
          </a:fontRef>
        </p:style>
        <p:txBody>
          <a:bodyPr rtlCol="0" anchor="t"/>
          <a:lstStyle/>
          <a:p>
            <a:r>
              <a:rPr lang="ja-JP" altLang="en-US" sz="900" dirty="0">
                <a:solidFill>
                  <a:schemeClr val="tx1"/>
                </a:solidFill>
                <a:latin typeface="Meiryo UI" panose="020B0604030504040204" pitchFamily="50" charset="-128"/>
                <a:ea typeface="Meiryo UI" panose="020B0604030504040204" pitchFamily="50" charset="-128"/>
              </a:rPr>
              <a:t>出典：</a:t>
            </a:r>
            <a:r>
              <a:rPr kumimoji="1" lang="ja-JP" altLang="en-US" sz="900" dirty="0">
                <a:solidFill>
                  <a:schemeClr val="tx1"/>
                </a:solidFill>
                <a:latin typeface="Meiryo UI" panose="020B0604030504040204" pitchFamily="50" charset="-128"/>
                <a:ea typeface="Meiryo UI" panose="020B0604030504040204" pitchFamily="50" charset="-128"/>
              </a:rPr>
              <a:t>厚生労働省ホームページ「地域生活支援拠点等」</a:t>
            </a:r>
          </a:p>
        </p:txBody>
      </p:sp>
      <p:sp>
        <p:nvSpPr>
          <p:cNvPr id="33" name="スライド番号プレースホルダー 9"/>
          <p:cNvSpPr txBox="1">
            <a:spLocks/>
          </p:cNvSpPr>
          <p:nvPr/>
        </p:nvSpPr>
        <p:spPr>
          <a:xfrm>
            <a:off x="6921820" y="6490636"/>
            <a:ext cx="21336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1C2C60DF-5D73-46A2-8FFF-B4A756D3B2D0}" type="slidenum">
              <a:rPr lang="ja-JP" altLang="en-US" smtClean="0"/>
              <a:pPr/>
              <a:t>2</a:t>
            </a:fld>
            <a:endParaRPr lang="ja-JP" altLang="en-US" dirty="0"/>
          </a:p>
        </p:txBody>
      </p:sp>
    </p:spTree>
    <p:extLst>
      <p:ext uri="{BB962C8B-B14F-4D97-AF65-F5344CB8AC3E}">
        <p14:creationId xmlns:p14="http://schemas.microsoft.com/office/powerpoint/2010/main" val="115331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1"/>
          <p:cNvSpPr txBox="1">
            <a:spLocks/>
          </p:cNvSpPr>
          <p:nvPr/>
        </p:nvSpPr>
        <p:spPr>
          <a:xfrm>
            <a:off x="0" y="26112"/>
            <a:ext cx="9137847" cy="4320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地域生活支援拠点等について</a:t>
            </a:r>
          </a:p>
        </p:txBody>
      </p:sp>
      <p:sp>
        <p:nvSpPr>
          <p:cNvPr id="8" name="タイトル 1"/>
          <p:cNvSpPr txBox="1">
            <a:spLocks/>
          </p:cNvSpPr>
          <p:nvPr/>
        </p:nvSpPr>
        <p:spPr>
          <a:xfrm>
            <a:off x="0" y="26112"/>
            <a:ext cx="9137847" cy="4320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地域生活支援拠点等の充実・強化について</a:t>
            </a:r>
            <a:endParaRPr lang="en-US" altLang="ja-JP" sz="1800" b="1" dirty="0">
              <a:solidFill>
                <a:schemeClr val="bg1"/>
              </a:solidFill>
              <a:latin typeface="Meiryo UI" panose="020B0604030504040204" pitchFamily="50" charset="-128"/>
              <a:ea typeface="Meiryo UI" panose="020B0604030504040204" pitchFamily="50" charset="-128"/>
            </a:endParaRPr>
          </a:p>
        </p:txBody>
      </p:sp>
      <p:sp>
        <p:nvSpPr>
          <p:cNvPr id="33" name="スライド番号プレースホルダー 9"/>
          <p:cNvSpPr txBox="1">
            <a:spLocks/>
          </p:cNvSpPr>
          <p:nvPr/>
        </p:nvSpPr>
        <p:spPr>
          <a:xfrm>
            <a:off x="6904629" y="6597352"/>
            <a:ext cx="21336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1C2C60DF-5D73-46A2-8FFF-B4A756D3B2D0}" type="slidenum">
              <a:rPr lang="ja-JP" altLang="en-US" smtClean="0"/>
              <a:pPr/>
              <a:t>3</a:t>
            </a:fld>
            <a:endParaRPr lang="ja-JP" altLang="en-US" dirty="0"/>
          </a:p>
        </p:txBody>
      </p:sp>
      <p:sp>
        <p:nvSpPr>
          <p:cNvPr id="9" name="正方形/長方形 8">
            <a:extLst>
              <a:ext uri="{FF2B5EF4-FFF2-40B4-BE49-F238E27FC236}">
                <a16:creationId xmlns:a16="http://schemas.microsoft.com/office/drawing/2014/main" id="{916D3757-4DF7-4A82-8464-47751EA6C186}"/>
              </a:ext>
            </a:extLst>
          </p:cNvPr>
          <p:cNvSpPr/>
          <p:nvPr/>
        </p:nvSpPr>
        <p:spPr>
          <a:xfrm>
            <a:off x="93430" y="980680"/>
            <a:ext cx="8784497" cy="1363114"/>
          </a:xfrm>
          <a:prstGeom prst="rect">
            <a:avLst/>
          </a:prstGeom>
          <a:noFill/>
          <a:ln w="3175">
            <a:solidFill>
              <a:schemeClr val="tx2">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t"/>
          <a:lstStyle/>
          <a:p>
            <a:pPr>
              <a:lnSpc>
                <a:spcPct val="150000"/>
              </a:lnSpc>
              <a:spcBef>
                <a:spcPts val="300"/>
              </a:spcBef>
              <a:buFont typeface="Wingdings" panose="05000000000000000000" pitchFamily="2" charset="2"/>
              <a:buChar char="u"/>
            </a:pPr>
            <a:r>
              <a:rPr lang="ja-JP" altLang="en-US" sz="1600" dirty="0">
                <a:latin typeface="Meiryo UI" panose="020B0604030504040204" pitchFamily="50" charset="-128"/>
                <a:ea typeface="Meiryo UI" panose="020B0604030504040204" pitchFamily="50" charset="-128"/>
              </a:rPr>
              <a:t>第７期大阪府障がい福祉計画　目標（令和８年度末） </a:t>
            </a:r>
          </a:p>
          <a:p>
            <a:pPr marL="87313" indent="-87313">
              <a:spcBef>
                <a:spcPts val="300"/>
              </a:spcBef>
              <a:buNone/>
            </a:pPr>
            <a:r>
              <a:rPr lang="ja-JP" altLang="en-US" sz="1600" dirty="0">
                <a:latin typeface="Meiryo UI" panose="020B0604030504040204" pitchFamily="50" charset="-128"/>
                <a:ea typeface="Meiryo UI" panose="020B0604030504040204" pitchFamily="50" charset="-128"/>
              </a:rPr>
              <a:t>　地域生活支援拠点等の機能の充実</a:t>
            </a:r>
            <a:endParaRPr lang="en-US" altLang="ja-JP" sz="1600" dirty="0">
              <a:latin typeface="Meiryo UI" panose="020B0604030504040204" pitchFamily="50" charset="-128"/>
              <a:ea typeface="Meiryo UI" panose="020B0604030504040204" pitchFamily="50" charset="-128"/>
            </a:endParaRPr>
          </a:p>
          <a:p>
            <a:pPr marL="87313" indent="-87313">
              <a:spcBef>
                <a:spcPts val="300"/>
              </a:spcBef>
              <a:buNone/>
            </a:pPr>
            <a:r>
              <a:rPr lang="ja-JP" altLang="en-US" sz="1600" dirty="0">
                <a:latin typeface="Meiryo UI" panose="020B0604030504040204" pitchFamily="50" charset="-128"/>
                <a:ea typeface="Meiryo UI" panose="020B0604030504040204" pitchFamily="50" charset="-128"/>
              </a:rPr>
              <a:t>　　・令和８年度末までに、各市町村において効果的な支援体制及び緊急時の連絡体制の構築</a:t>
            </a:r>
            <a:endParaRPr lang="en-US" altLang="ja-JP" sz="1600" dirty="0">
              <a:latin typeface="Meiryo UI" panose="020B0604030504040204" pitchFamily="50" charset="-128"/>
              <a:ea typeface="Meiryo UI" panose="020B0604030504040204" pitchFamily="50" charset="-128"/>
            </a:endParaRPr>
          </a:p>
          <a:p>
            <a:pPr marL="87313" indent="-87313">
              <a:spcBef>
                <a:spcPts val="300"/>
              </a:spcBef>
              <a:buNone/>
            </a:pPr>
            <a:r>
              <a:rPr lang="ja-JP" altLang="en-US" sz="1600" dirty="0">
                <a:latin typeface="Meiryo UI" panose="020B0604030504040204" pitchFamily="50" charset="-128"/>
                <a:ea typeface="Meiryo UI" panose="020B0604030504040204" pitchFamily="50" charset="-128"/>
              </a:rPr>
              <a:t>　　・年１回以上運用状況を検証・検討 </a:t>
            </a:r>
            <a:endParaRPr lang="en-US" altLang="ja-JP" sz="1600" dirty="0">
              <a:latin typeface="Meiryo UI" panose="020B0604030504040204" pitchFamily="50" charset="-128"/>
              <a:ea typeface="Meiryo UI" panose="020B0604030504040204" pitchFamily="50" charset="-128"/>
            </a:endParaRPr>
          </a:p>
        </p:txBody>
      </p:sp>
      <p:sp>
        <p:nvSpPr>
          <p:cNvPr id="10" name="AutoShape 7">
            <a:extLst>
              <a:ext uri="{FF2B5EF4-FFF2-40B4-BE49-F238E27FC236}">
                <a16:creationId xmlns:a16="http://schemas.microsoft.com/office/drawing/2014/main" id="{72C5F8C3-E468-4374-AC93-15AC4160CEF9}"/>
              </a:ext>
            </a:extLst>
          </p:cNvPr>
          <p:cNvSpPr>
            <a:spLocks noChangeArrowheads="1"/>
          </p:cNvSpPr>
          <p:nvPr/>
        </p:nvSpPr>
        <p:spPr bwMode="auto">
          <a:xfrm>
            <a:off x="93430" y="620688"/>
            <a:ext cx="4176464" cy="359992"/>
          </a:xfrm>
          <a:prstGeom prst="roundRect">
            <a:avLst>
              <a:gd name="adj" fmla="val 16667"/>
            </a:avLst>
          </a:prstGeom>
          <a:solidFill>
            <a:schemeClr val="accent1">
              <a:lumMod val="20000"/>
              <a:lumOff val="80000"/>
            </a:schemeClr>
          </a:solidFill>
          <a:ln w="9525">
            <a:solidFill>
              <a:schemeClr val="tx1"/>
            </a:solidFill>
            <a:round/>
            <a:headEnd/>
            <a:tailEnd/>
          </a:ln>
          <a:effectLst/>
        </p:spPr>
        <p:txBody>
          <a:bodyPr wrap="none" lIns="72000" tIns="0" rIns="0" bIns="72000"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just">
              <a:lnSpc>
                <a:spcPct val="150000"/>
              </a:lnSpc>
              <a:spcAft>
                <a:spcPts val="0"/>
              </a:spcAft>
              <a:buNone/>
            </a:pPr>
            <a:r>
              <a:rPr lang="ja-JP" altLang="en-US" sz="1600" b="1" kern="100" dirty="0">
                <a:latin typeface="Meiryo UI" panose="020B0604030504040204" pitchFamily="50" charset="-128"/>
                <a:ea typeface="Meiryo UI" panose="020B0604030504040204" pitchFamily="50" charset="-128"/>
                <a:cs typeface="Times New Roman" panose="02020603050405020304" pitchFamily="18" charset="0"/>
              </a:rPr>
              <a:t>第７期大阪府障がい福祉計画への位置づけ</a:t>
            </a:r>
          </a:p>
        </p:txBody>
      </p:sp>
      <p:sp>
        <p:nvSpPr>
          <p:cNvPr id="11" name="AutoShape 7">
            <a:extLst>
              <a:ext uri="{FF2B5EF4-FFF2-40B4-BE49-F238E27FC236}">
                <a16:creationId xmlns:a16="http://schemas.microsoft.com/office/drawing/2014/main" id="{8B3188D5-DDB0-4C22-BCD1-607AB3ED1502}"/>
              </a:ext>
            </a:extLst>
          </p:cNvPr>
          <p:cNvSpPr>
            <a:spLocks noChangeArrowheads="1"/>
          </p:cNvSpPr>
          <p:nvPr/>
        </p:nvSpPr>
        <p:spPr bwMode="auto">
          <a:xfrm>
            <a:off x="93430" y="2492896"/>
            <a:ext cx="4176464" cy="359992"/>
          </a:xfrm>
          <a:prstGeom prst="roundRect">
            <a:avLst>
              <a:gd name="adj" fmla="val 16667"/>
            </a:avLst>
          </a:prstGeom>
          <a:solidFill>
            <a:schemeClr val="accent1">
              <a:lumMod val="20000"/>
              <a:lumOff val="80000"/>
            </a:schemeClr>
          </a:solidFill>
          <a:ln w="9525">
            <a:solidFill>
              <a:schemeClr val="tx1"/>
            </a:solidFill>
            <a:round/>
            <a:headEnd/>
            <a:tailEnd/>
          </a:ln>
          <a:effectLst/>
        </p:spPr>
        <p:txBody>
          <a:bodyPr wrap="none" lIns="72000" tIns="0" rIns="0" bIns="72000"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indent="0">
              <a:lnSpc>
                <a:spcPct val="150000"/>
              </a:lnSpc>
              <a:buNone/>
            </a:pPr>
            <a:r>
              <a:rPr lang="ja-JP" altLang="en-US" sz="1600" b="1" dirty="0">
                <a:latin typeface="Meiryo UI" panose="020B0604030504040204" pitchFamily="50" charset="-128"/>
                <a:ea typeface="Meiryo UI" panose="020B0604030504040204" pitchFamily="50" charset="-128"/>
              </a:rPr>
              <a:t>令和８年度の取組み（市町村への働きかけ）</a:t>
            </a:r>
            <a:endParaRPr lang="en-US" altLang="ja-JP" sz="1600" b="1" dirty="0">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3D9238FC-5D8F-4939-99CE-CBD370319CF2}"/>
              </a:ext>
            </a:extLst>
          </p:cNvPr>
          <p:cNvSpPr/>
          <p:nvPr/>
        </p:nvSpPr>
        <p:spPr>
          <a:xfrm>
            <a:off x="105771" y="2852936"/>
            <a:ext cx="8909606" cy="3816424"/>
          </a:xfrm>
          <a:prstGeom prst="rect">
            <a:avLst/>
          </a:prstGeom>
          <a:noFill/>
          <a:ln w="3175">
            <a:solidFill>
              <a:schemeClr val="tx2">
                <a:lumMod val="75000"/>
              </a:schemeClr>
            </a:solidFill>
            <a:prstDash val="sysDot"/>
          </a:ln>
        </p:spPr>
        <p:style>
          <a:lnRef idx="2">
            <a:schemeClr val="accent6"/>
          </a:lnRef>
          <a:fillRef idx="1">
            <a:schemeClr val="lt1"/>
          </a:fillRef>
          <a:effectRef idx="0">
            <a:schemeClr val="accent6"/>
          </a:effectRef>
          <a:fontRef idx="minor">
            <a:schemeClr val="dk1"/>
          </a:fontRef>
        </p:style>
        <p:txBody>
          <a:bodyPr rtlCol="0" anchor="t"/>
          <a:lstStyle/>
          <a:p>
            <a:pPr marL="0" indent="0">
              <a:lnSpc>
                <a:spcPct val="150000"/>
              </a:lnSpc>
              <a:buNone/>
            </a:pPr>
            <a:r>
              <a:rPr lang="ja-JP" altLang="en-US" sz="1600" dirty="0">
                <a:latin typeface="Meiryo UI" panose="020B0604030504040204" pitchFamily="50" charset="-128"/>
                <a:ea typeface="Meiryo UI" panose="020B0604030504040204" pitchFamily="50" charset="-128"/>
              </a:rPr>
              <a:t>◆地域生活支援拠点等の市町村意見交換会（令和８年９月予定）</a:t>
            </a:r>
            <a:endParaRPr lang="en-US" altLang="ja-JP" sz="1600" dirty="0">
              <a:latin typeface="Meiryo UI" panose="020B0604030504040204" pitchFamily="50" charset="-128"/>
              <a:ea typeface="Meiryo UI" panose="020B0604030504040204" pitchFamily="50" charset="-128"/>
            </a:endParaRPr>
          </a:p>
          <a:p>
            <a:pPr marL="0" indent="0">
              <a:lnSpc>
                <a:spcPct val="150000"/>
              </a:lnSpc>
              <a:buNone/>
            </a:pPr>
            <a:r>
              <a:rPr lang="ja-JP" altLang="en-US" sz="1600" dirty="0">
                <a:latin typeface="Meiryo UI" panose="020B0604030504040204" pitchFamily="50" charset="-128"/>
                <a:ea typeface="Meiryo UI" panose="020B0604030504040204" pitchFamily="50" charset="-128"/>
              </a:rPr>
              <a:t>　 ・参加対象者　市町村担当者、基幹相談支援センター、地域生活支援拠点等を担う事業者</a:t>
            </a:r>
            <a:endParaRPr lang="en-US" altLang="ja-JP" sz="1600" dirty="0">
              <a:latin typeface="Meiryo UI" panose="020B0604030504040204" pitchFamily="50" charset="-128"/>
              <a:ea typeface="Meiryo UI" panose="020B0604030504040204" pitchFamily="50" charset="-128"/>
            </a:endParaRPr>
          </a:p>
          <a:p>
            <a:pPr marL="0" indent="0">
              <a:lnSpc>
                <a:spcPct val="150000"/>
              </a:lnSpc>
              <a:buNone/>
            </a:pPr>
            <a:r>
              <a:rPr lang="ja-JP" altLang="en-US" sz="1600" dirty="0">
                <a:latin typeface="Meiryo UI" panose="020B0604030504040204" pitchFamily="50" charset="-128"/>
                <a:ea typeface="Meiryo UI" panose="020B0604030504040204" pitchFamily="50" charset="-128"/>
              </a:rPr>
              <a:t>　 ・内容　　地域生活支援拠点等に係る取組み発表</a:t>
            </a:r>
            <a:endParaRPr lang="en-US" altLang="ja-JP" sz="1600" dirty="0">
              <a:latin typeface="Meiryo UI" panose="020B0604030504040204" pitchFamily="50" charset="-128"/>
              <a:ea typeface="Meiryo UI" panose="020B0604030504040204" pitchFamily="50" charset="-128"/>
            </a:endParaRPr>
          </a:p>
          <a:p>
            <a:pPr marL="0" indent="0">
              <a:lnSpc>
                <a:spcPct val="150000"/>
              </a:lnSpc>
              <a:buNone/>
            </a:pPr>
            <a:r>
              <a:rPr lang="ja-JP" altLang="en-US" sz="1600" b="0" i="0" dirty="0">
                <a:solidFill>
                  <a:srgbClr val="000000"/>
                </a:solidFill>
                <a:effectLst/>
                <a:latin typeface="Meiryo UI" panose="020B0604030504040204" pitchFamily="50" charset="-128"/>
                <a:ea typeface="Meiryo UI" panose="020B0604030504040204" pitchFamily="50" charset="-128"/>
              </a:rPr>
              <a:t>　　　　　　　</a:t>
            </a:r>
            <a:r>
              <a:rPr lang="ja-JP" altLang="en-US" sz="1600" b="0" i="0" dirty="0">
                <a:solidFill>
                  <a:srgbClr val="000000"/>
                </a:solidFill>
                <a:effectLst/>
                <a:latin typeface="Meiryo" panose="020B0604030504040204" pitchFamily="50" charset="-128"/>
                <a:ea typeface="Meiryo" panose="020B0604030504040204" pitchFamily="50" charset="-128"/>
              </a:rPr>
              <a:t>大阪府の取組み状況</a:t>
            </a:r>
            <a:r>
              <a:rPr lang="ja-JP" altLang="en-US" sz="1400" b="0" i="0" dirty="0">
                <a:solidFill>
                  <a:srgbClr val="000000"/>
                </a:solidFill>
                <a:effectLst/>
                <a:latin typeface="Meiryo" panose="020B0604030504040204" pitchFamily="50" charset="-128"/>
                <a:ea typeface="Meiryo" panose="020B0604030504040204" pitchFamily="50" charset="-128"/>
              </a:rPr>
              <a:t>（「地域生活支援拠点等に係るアンケート結果（概要）」ほか）</a:t>
            </a:r>
            <a:endParaRPr lang="en-US" altLang="ja-JP" sz="14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グループ分けによる意見交換</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テーマ（予定）</a:t>
            </a:r>
            <a:endParaRPr lang="en-US" altLang="ja-JP" sz="1600" dirty="0">
              <a:latin typeface="Meiryo UI" panose="020B0604030504040204" pitchFamily="50" charset="-128"/>
              <a:ea typeface="Meiryo UI" panose="020B0604030504040204" pitchFamily="50" charset="-128"/>
            </a:endParaRPr>
          </a:p>
          <a:p>
            <a:pPr indent="1347788">
              <a:buNone/>
            </a:pPr>
            <a:r>
              <a:rPr lang="ja-JP" altLang="en-US" sz="1600" dirty="0">
                <a:latin typeface="Meiryo UI" panose="020B0604030504040204" pitchFamily="50" charset="-128"/>
                <a:ea typeface="Meiryo UI" panose="020B0604030504040204" pitchFamily="50" charset="-128"/>
              </a:rPr>
              <a:t>①各機能の整備状況　②地域生活支援拠点等の運用状況の検証・検討　　等</a:t>
            </a:r>
            <a:endParaRPr lang="en-US" altLang="ja-JP" sz="1600" dirty="0">
              <a:latin typeface="Meiryo UI" panose="020B0604030504040204" pitchFamily="50" charset="-128"/>
              <a:ea typeface="Meiryo UI" panose="020B0604030504040204" pitchFamily="50" charset="-128"/>
            </a:endParaRPr>
          </a:p>
          <a:p>
            <a:pPr marL="0" indent="0">
              <a:lnSpc>
                <a:spcPct val="150000"/>
              </a:lnSpc>
              <a:spcBef>
                <a:spcPts val="600"/>
              </a:spcBef>
              <a:buNone/>
            </a:pPr>
            <a:r>
              <a:rPr lang="ja-JP" altLang="en-US" sz="1600" dirty="0">
                <a:latin typeface="Meiryo UI" panose="020B0604030504040204" pitchFamily="50" charset="-128"/>
                <a:ea typeface="Meiryo UI" panose="020B0604030504040204" pitchFamily="50" charset="-128"/>
              </a:rPr>
              <a:t>◆運用状況の検証・検討の推進・強化</a:t>
            </a:r>
            <a:endParaRPr lang="en-US" altLang="ja-JP" sz="1600" dirty="0">
              <a:latin typeface="Meiryo UI" panose="020B0604030504040204" pitchFamily="50" charset="-128"/>
              <a:ea typeface="Meiryo UI" panose="020B0604030504040204" pitchFamily="50" charset="-128"/>
            </a:endParaRPr>
          </a:p>
          <a:p>
            <a:pPr marL="0" indent="0">
              <a:lnSpc>
                <a:spcPct val="150000"/>
              </a:lnSpc>
              <a:buNone/>
            </a:pPr>
            <a:r>
              <a:rPr lang="ja-JP" altLang="en-US" sz="1600" dirty="0">
                <a:latin typeface="Meiryo UI" panose="020B0604030504040204" pitchFamily="50" charset="-128"/>
                <a:ea typeface="Meiryo UI" panose="020B0604030504040204" pitchFamily="50" charset="-128"/>
              </a:rPr>
              <a:t>　　・未整備町へのヒアリング等による働きかけ</a:t>
            </a:r>
            <a:endParaRPr lang="en-US" altLang="ja-JP" sz="1600" dirty="0">
              <a:latin typeface="Meiryo UI" panose="020B0604030504040204" pitchFamily="50" charset="-128"/>
              <a:ea typeface="Meiryo UI" panose="020B0604030504040204" pitchFamily="50" charset="-128"/>
            </a:endParaRPr>
          </a:p>
          <a:p>
            <a:pPr marL="0" indent="0">
              <a:lnSpc>
                <a:spcPct val="150000"/>
              </a:lnSpc>
              <a:buNone/>
            </a:pPr>
            <a:r>
              <a:rPr lang="ja-JP" altLang="en-US" sz="1600" dirty="0">
                <a:latin typeface="Meiryo UI" panose="020B0604030504040204" pitchFamily="50" charset="-128"/>
                <a:ea typeface="Meiryo UI" panose="020B0604030504040204" pitchFamily="50" charset="-128"/>
              </a:rPr>
              <a:t>　　・検証・検討状況の見える化の推進（大阪府地域生活支援拠点等ポータルサイトによる公表）</a:t>
            </a:r>
          </a:p>
          <a:p>
            <a:pPr marL="0" indent="0">
              <a:lnSpc>
                <a:spcPct val="150000"/>
              </a:lnSpc>
              <a:buNone/>
            </a:pPr>
            <a:r>
              <a:rPr lang="ja-JP" altLang="en-US" sz="1600" dirty="0">
                <a:latin typeface="Meiryo UI" panose="020B0604030504040204" pitchFamily="50" charset="-128"/>
                <a:ea typeface="Meiryo UI" panose="020B0604030504040204" pitchFamily="50" charset="-128"/>
              </a:rPr>
              <a:t>　　・好事例の横展開（上記意見交換会の実施）</a:t>
            </a:r>
            <a:endParaRPr lang="en-US" altLang="ja-JP"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9315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a:blip r:embed="rId3"/>
          <a:stretch>
            <a:fillRect/>
          </a:stretch>
        </p:blipFill>
        <p:spPr>
          <a:xfrm>
            <a:off x="24992" y="1124744"/>
            <a:ext cx="9071634" cy="140220"/>
          </a:xfrm>
          <a:prstGeom prst="rect">
            <a:avLst/>
          </a:prstGeom>
        </p:spPr>
      </p:pic>
      <p:sp>
        <p:nvSpPr>
          <p:cNvPr id="7" name="タイトル 1"/>
          <p:cNvSpPr txBox="1">
            <a:spLocks/>
          </p:cNvSpPr>
          <p:nvPr/>
        </p:nvSpPr>
        <p:spPr>
          <a:xfrm>
            <a:off x="0" y="26112"/>
            <a:ext cx="9137847" cy="4320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地域生活支援拠点等について</a:t>
            </a:r>
          </a:p>
        </p:txBody>
      </p:sp>
      <p:sp>
        <p:nvSpPr>
          <p:cNvPr id="8" name="タイトル 1"/>
          <p:cNvSpPr txBox="1">
            <a:spLocks/>
          </p:cNvSpPr>
          <p:nvPr/>
        </p:nvSpPr>
        <p:spPr>
          <a:xfrm>
            <a:off x="0" y="26112"/>
            <a:ext cx="9137847" cy="4320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令和８年度地域生活支援拠点等の市町村アンケート結果概要</a:t>
            </a:r>
          </a:p>
        </p:txBody>
      </p:sp>
      <p:sp>
        <p:nvSpPr>
          <p:cNvPr id="9" name="コンテンツ プレースホルダー 2"/>
          <p:cNvSpPr>
            <a:spLocks noGrp="1"/>
          </p:cNvSpPr>
          <p:nvPr>
            <p:ph idx="1"/>
          </p:nvPr>
        </p:nvSpPr>
        <p:spPr>
          <a:xfrm>
            <a:off x="36184" y="1231955"/>
            <a:ext cx="9072320" cy="1404957"/>
          </a:xfrm>
          <a:ln>
            <a:solidFill>
              <a:schemeClr val="dk1"/>
            </a:solidFill>
            <a:prstDash val="solid"/>
          </a:ln>
        </p:spPr>
        <p:txBody>
          <a:bodyPr anchor="ctr">
            <a:noAutofit/>
          </a:bodyPr>
          <a:lstStyle/>
          <a:p>
            <a:pPr>
              <a:lnSpc>
                <a:spcPts val="1680"/>
              </a:lnSpc>
              <a:spcBef>
                <a:spcPts val="300"/>
              </a:spcBef>
              <a:buFont typeface="Wingdings" panose="05000000000000000000" pitchFamily="2" charset="2"/>
              <a:buChar char="u"/>
            </a:pPr>
            <a:r>
              <a:rPr lang="ja-JP" altLang="en-US" sz="1200" dirty="0">
                <a:latin typeface="Meiryo UI" panose="020B0604030504040204" pitchFamily="50" charset="-128"/>
                <a:ea typeface="Meiryo UI" panose="020B0604030504040204" pitchFamily="50" charset="-128"/>
              </a:rPr>
              <a:t>令和</a:t>
            </a:r>
            <a:r>
              <a:rPr lang="en-US" altLang="ja-JP" sz="1200" dirty="0">
                <a:latin typeface="Meiryo UI" panose="020B0604030504040204" pitchFamily="50" charset="-128"/>
                <a:ea typeface="Meiryo UI" panose="020B0604030504040204" pitchFamily="50" charset="-128"/>
              </a:rPr>
              <a:t>7</a:t>
            </a:r>
            <a:r>
              <a:rPr lang="ja-JP" altLang="en-US" sz="1200" dirty="0">
                <a:latin typeface="Meiryo UI" panose="020B0604030504040204" pitchFamily="50" charset="-128"/>
                <a:ea typeface="Meiryo UI" panose="020B0604030504040204" pitchFamily="50" charset="-128"/>
              </a:rPr>
              <a:t>年度に</a:t>
            </a:r>
            <a:r>
              <a:rPr lang="en-US" altLang="ja-JP" sz="1200" dirty="0">
                <a:latin typeface="Meiryo UI" panose="020B0604030504040204" pitchFamily="50" charset="-128"/>
                <a:ea typeface="Meiryo UI" panose="020B0604030504040204" pitchFamily="50" charset="-128"/>
              </a:rPr>
              <a:t>1</a:t>
            </a:r>
            <a:r>
              <a:rPr lang="ja-JP" altLang="en-US" sz="1200" dirty="0">
                <a:latin typeface="Meiryo UI" panose="020B0604030504040204" pitchFamily="50" charset="-128"/>
                <a:ea typeface="Meiryo UI" panose="020B0604030504040204" pitchFamily="50" charset="-128"/>
              </a:rPr>
              <a:t>市が新たに地域生活支援拠点等を整備し、令和８年３月</a:t>
            </a:r>
            <a:r>
              <a:rPr lang="en-US" altLang="ja-JP" sz="1200" dirty="0">
                <a:latin typeface="Meiryo UI" panose="020B0604030504040204" pitchFamily="50" charset="-128"/>
                <a:ea typeface="Meiryo UI" panose="020B0604030504040204" pitchFamily="50" charset="-128"/>
              </a:rPr>
              <a:t>31</a:t>
            </a:r>
            <a:r>
              <a:rPr lang="ja-JP" altLang="en-US" sz="1200" dirty="0">
                <a:latin typeface="Meiryo UI" panose="020B0604030504040204" pitchFamily="50" charset="-128"/>
                <a:ea typeface="Meiryo UI" panose="020B0604030504040204" pitchFamily="50" charset="-128"/>
              </a:rPr>
              <a:t>日時点で、府内</a:t>
            </a:r>
            <a:r>
              <a:rPr lang="en-US" altLang="ja-JP" sz="1200" dirty="0">
                <a:latin typeface="Meiryo UI" panose="020B0604030504040204" pitchFamily="50" charset="-128"/>
                <a:ea typeface="Meiryo UI" panose="020B0604030504040204" pitchFamily="50" charset="-128"/>
              </a:rPr>
              <a:t>43</a:t>
            </a:r>
            <a:r>
              <a:rPr lang="ja-JP" altLang="en-US" sz="1200" dirty="0">
                <a:latin typeface="Meiryo UI" panose="020B0604030504040204" pitchFamily="50" charset="-128"/>
                <a:ea typeface="Meiryo UI" panose="020B0604030504040204" pitchFamily="50" charset="-128"/>
              </a:rPr>
              <a:t>市町村のうち</a:t>
            </a:r>
            <a:r>
              <a:rPr lang="en-US" altLang="ja-JP" sz="1200" dirty="0">
                <a:latin typeface="Meiryo UI" panose="020B0604030504040204" pitchFamily="50" charset="-128"/>
                <a:ea typeface="Meiryo UI" panose="020B0604030504040204" pitchFamily="50" charset="-128"/>
              </a:rPr>
              <a:t>42</a:t>
            </a:r>
            <a:r>
              <a:rPr lang="ja-JP" altLang="en-US" sz="1200" dirty="0">
                <a:latin typeface="Meiryo UI" panose="020B0604030504040204" pitchFamily="50" charset="-128"/>
                <a:ea typeface="Meiryo UI" panose="020B0604030504040204" pitchFamily="50" charset="-128"/>
              </a:rPr>
              <a:t>市町村が整備済み。 </a:t>
            </a:r>
            <a:endParaRPr lang="en-US" altLang="ja-JP" sz="1200" dirty="0">
              <a:latin typeface="Meiryo UI" panose="020B0604030504040204" pitchFamily="50" charset="-128"/>
              <a:ea typeface="Meiryo UI" panose="020B0604030504040204" pitchFamily="50" charset="-128"/>
            </a:endParaRPr>
          </a:p>
          <a:p>
            <a:pPr>
              <a:lnSpc>
                <a:spcPts val="1680"/>
              </a:lnSpc>
              <a:spcBef>
                <a:spcPts val="300"/>
              </a:spcBef>
              <a:buFont typeface="Wingdings" panose="05000000000000000000" pitchFamily="2" charset="2"/>
              <a:buChar char="u"/>
            </a:pPr>
            <a:r>
              <a:rPr lang="ja-JP" altLang="en-US" sz="1200" dirty="0">
                <a:latin typeface="Meiryo UI" panose="020B0604030504040204" pitchFamily="50" charset="-128"/>
                <a:ea typeface="Meiryo UI" panose="020B0604030504040204" pitchFamily="50" charset="-128"/>
              </a:rPr>
              <a:t>整備済の</a:t>
            </a:r>
            <a:r>
              <a:rPr lang="en-US" altLang="ja-JP" sz="1200" dirty="0">
                <a:latin typeface="Meiryo UI" panose="020B0604030504040204" pitchFamily="50" charset="-128"/>
                <a:ea typeface="Meiryo UI" panose="020B0604030504040204" pitchFamily="50" charset="-128"/>
              </a:rPr>
              <a:t>42</a:t>
            </a:r>
            <a:r>
              <a:rPr lang="ja-JP" altLang="en-US" sz="1200" dirty="0">
                <a:latin typeface="Meiryo UI" panose="020B0604030504040204" pitchFamily="50" charset="-128"/>
                <a:ea typeface="Meiryo UI" panose="020B0604030504040204" pitchFamily="50" charset="-128"/>
              </a:rPr>
              <a:t>市町村のうち、全てで「緊急時の受入・対応」について備えている。一方、「体験の機会・場」の機能を備えている市町村数は、</a:t>
            </a:r>
            <a:r>
              <a:rPr lang="en-US" altLang="ja-JP" sz="1200" dirty="0">
                <a:latin typeface="Meiryo UI" panose="020B0604030504040204" pitchFamily="50" charset="-128"/>
                <a:ea typeface="Meiryo UI" panose="020B0604030504040204" pitchFamily="50" charset="-128"/>
              </a:rPr>
              <a:t>33</a:t>
            </a:r>
            <a:r>
              <a:rPr lang="ja-JP" altLang="en-US" sz="1200" dirty="0">
                <a:latin typeface="Meiryo UI" panose="020B0604030504040204" pitchFamily="50" charset="-128"/>
                <a:ea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endParaRPr>
          </a:p>
          <a:p>
            <a:pPr>
              <a:lnSpc>
                <a:spcPct val="100000"/>
              </a:lnSpc>
              <a:spcBef>
                <a:spcPts val="300"/>
              </a:spcBef>
              <a:buFont typeface="Wingdings" panose="05000000000000000000" pitchFamily="2" charset="2"/>
              <a:buChar char="u"/>
            </a:pPr>
            <a:r>
              <a:rPr lang="ja-JP" altLang="en-US" sz="1200" dirty="0">
                <a:latin typeface="Meiryo UI" panose="020B0604030504040204" pitchFamily="50" charset="-128"/>
                <a:ea typeface="Meiryo UI" panose="020B0604030504040204" pitchFamily="50" charset="-128"/>
              </a:rPr>
              <a:t>拠点コーディネーターについて、令和８年３月</a:t>
            </a:r>
            <a:r>
              <a:rPr lang="en-US" altLang="ja-JP" sz="1200" dirty="0">
                <a:latin typeface="Meiryo UI" panose="020B0604030504040204" pitchFamily="50" charset="-128"/>
                <a:ea typeface="Meiryo UI" panose="020B0604030504040204" pitchFamily="50" charset="-128"/>
              </a:rPr>
              <a:t>31</a:t>
            </a:r>
            <a:r>
              <a:rPr lang="ja-JP" altLang="en-US" sz="1200" dirty="0">
                <a:latin typeface="Meiryo UI" panose="020B0604030504040204" pitchFamily="50" charset="-128"/>
                <a:ea typeface="Meiryo UI" panose="020B0604030504040204" pitchFamily="50" charset="-128"/>
              </a:rPr>
              <a:t>日時点で「配置あり」が</a:t>
            </a:r>
            <a:r>
              <a:rPr lang="en-US" altLang="ja-JP" sz="1200" dirty="0">
                <a:latin typeface="Meiryo UI" panose="020B0604030504040204" pitchFamily="50" charset="-128"/>
                <a:ea typeface="Meiryo UI" panose="020B0604030504040204" pitchFamily="50" charset="-128"/>
              </a:rPr>
              <a:t>13</a:t>
            </a:r>
            <a:r>
              <a:rPr lang="ja-JP" altLang="en-US" sz="1200" dirty="0">
                <a:latin typeface="Meiryo UI" panose="020B0604030504040204" pitchFamily="50" charset="-128"/>
                <a:ea typeface="Meiryo UI" panose="020B0604030504040204" pitchFamily="50" charset="-128"/>
              </a:rPr>
              <a:t>。「配置なし」が</a:t>
            </a:r>
            <a:r>
              <a:rPr lang="en-US" altLang="ja-JP" sz="1200" dirty="0">
                <a:latin typeface="Meiryo UI" panose="020B0604030504040204" pitchFamily="50" charset="-128"/>
                <a:ea typeface="Meiryo UI" panose="020B0604030504040204" pitchFamily="50" charset="-128"/>
              </a:rPr>
              <a:t>29</a:t>
            </a:r>
            <a:r>
              <a:rPr lang="ja-JP" altLang="en-US" sz="1200" dirty="0">
                <a:latin typeface="Meiryo UI" panose="020B0604030504040204" pitchFamily="50" charset="-128"/>
                <a:ea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endParaRPr>
          </a:p>
          <a:p>
            <a:pPr>
              <a:lnSpc>
                <a:spcPct val="100000"/>
              </a:lnSpc>
              <a:spcBef>
                <a:spcPts val="300"/>
              </a:spcBef>
              <a:buFont typeface="Wingdings" panose="05000000000000000000" pitchFamily="2" charset="2"/>
              <a:buChar char="u"/>
            </a:pPr>
            <a:r>
              <a:rPr lang="ja-JP" altLang="en-US" sz="1200" dirty="0">
                <a:latin typeface="Meiryo UI" panose="020B0604030504040204" pitchFamily="50" charset="-128"/>
                <a:ea typeface="Meiryo UI" panose="020B0604030504040204" pitchFamily="50" charset="-128"/>
              </a:rPr>
              <a:t>主な配置先は、「基幹相談支援センター」が</a:t>
            </a:r>
            <a:r>
              <a:rPr lang="en-US" altLang="ja-JP" sz="1200" dirty="0">
                <a:latin typeface="Meiryo UI" panose="020B0604030504040204" pitchFamily="50" charset="-128"/>
                <a:ea typeface="Meiryo UI" panose="020B0604030504040204" pitchFamily="50" charset="-128"/>
              </a:rPr>
              <a:t>7</a:t>
            </a:r>
            <a:r>
              <a:rPr lang="ja-JP" altLang="en-US" sz="1200" dirty="0">
                <a:latin typeface="Meiryo UI" panose="020B0604030504040204" pitchFamily="50" charset="-128"/>
                <a:ea typeface="Meiryo UI" panose="020B0604030504040204" pitchFamily="50" charset="-128"/>
              </a:rPr>
              <a:t>と最も多い。</a:t>
            </a:r>
            <a:endParaRPr lang="en-US" altLang="ja-JP" sz="1200" dirty="0">
              <a:latin typeface="Meiryo UI" panose="020B0604030504040204" pitchFamily="50" charset="-128"/>
              <a:ea typeface="Meiryo UI" panose="020B0604030504040204" pitchFamily="50" charset="-128"/>
            </a:endParaRPr>
          </a:p>
          <a:p>
            <a:pPr>
              <a:lnSpc>
                <a:spcPct val="100000"/>
              </a:lnSpc>
              <a:spcBef>
                <a:spcPts val="300"/>
              </a:spcBef>
              <a:buFont typeface="Wingdings" panose="05000000000000000000" pitchFamily="2" charset="2"/>
              <a:buChar char="u"/>
            </a:pPr>
            <a:r>
              <a:rPr lang="ja-JP" altLang="en-US" sz="1200" dirty="0">
                <a:latin typeface="Meiryo UI" panose="020B0604030504040204" pitchFamily="50" charset="-128"/>
                <a:ea typeface="Meiryo UI" panose="020B0604030504040204" pitchFamily="50" charset="-128"/>
              </a:rPr>
              <a:t>拠点コーディネーターの業務内容は、「緊急事態に必要なサービスのコーディネートや相談等の支援」、「緊急事態における受入れの調整や医療機関への連絡等」が多くなっている。</a:t>
            </a:r>
            <a:endParaRPr lang="en-US" altLang="ja-JP" sz="1200" dirty="0">
              <a:latin typeface="Meiryo UI" panose="020B0604030504040204" pitchFamily="50" charset="-128"/>
              <a:ea typeface="Meiryo UI" panose="020B0604030504040204" pitchFamily="50" charset="-128"/>
            </a:endParaRPr>
          </a:p>
        </p:txBody>
      </p:sp>
      <p:graphicFrame>
        <p:nvGraphicFramePr>
          <p:cNvPr id="12" name="表 11">
            <a:extLst>
              <a:ext uri="{FF2B5EF4-FFF2-40B4-BE49-F238E27FC236}">
                <a16:creationId xmlns:a16="http://schemas.microsoft.com/office/drawing/2014/main" id="{7C572FFD-D2A6-4D0F-94F8-CDA54E150D6D}"/>
              </a:ext>
            </a:extLst>
          </p:cNvPr>
          <p:cNvGraphicFramePr>
            <a:graphicFrameLocks noGrp="1"/>
          </p:cNvGraphicFramePr>
          <p:nvPr>
            <p:extLst>
              <p:ext uri="{D42A27DB-BD31-4B8C-83A1-F6EECF244321}">
                <p14:modId xmlns:p14="http://schemas.microsoft.com/office/powerpoint/2010/main" val="287100292"/>
              </p:ext>
            </p:extLst>
          </p:nvPr>
        </p:nvGraphicFramePr>
        <p:xfrm>
          <a:off x="77089" y="3069535"/>
          <a:ext cx="3990855" cy="3256113"/>
        </p:xfrm>
        <a:graphic>
          <a:graphicData uri="http://schemas.openxmlformats.org/drawingml/2006/table">
            <a:tbl>
              <a:tblPr firstRow="1" bandRow="1"/>
              <a:tblGrid>
                <a:gridCol w="736199">
                  <a:extLst>
                    <a:ext uri="{9D8B030D-6E8A-4147-A177-3AD203B41FA5}">
                      <a16:colId xmlns:a16="http://schemas.microsoft.com/office/drawing/2014/main" val="1901426002"/>
                    </a:ext>
                  </a:extLst>
                </a:gridCol>
                <a:gridCol w="504056">
                  <a:extLst>
                    <a:ext uri="{9D8B030D-6E8A-4147-A177-3AD203B41FA5}">
                      <a16:colId xmlns:a16="http://schemas.microsoft.com/office/drawing/2014/main" val="3926221096"/>
                    </a:ext>
                  </a:extLst>
                </a:gridCol>
                <a:gridCol w="2750600">
                  <a:extLst>
                    <a:ext uri="{9D8B030D-6E8A-4147-A177-3AD203B41FA5}">
                      <a16:colId xmlns:a16="http://schemas.microsoft.com/office/drawing/2014/main" val="4222416362"/>
                    </a:ext>
                  </a:extLst>
                </a:gridCol>
              </a:tblGrid>
              <a:tr h="261453">
                <a:tc>
                  <a:txBody>
                    <a:bodyPr/>
                    <a:lstStyle>
                      <a:lvl1pPr marL="0" algn="l" defTabSz="914400" rtl="0" eaLnBrk="1" latinLnBrk="0" hangingPunct="1">
                        <a:defRPr kumimoji="1" sz="1800" b="1" kern="1200">
                          <a:solidFill>
                            <a:schemeClr val="lt1"/>
                          </a:solidFill>
                          <a:latin typeface="Trebuchet MS" panose="020B0603020202020204"/>
                        </a:defRPr>
                      </a:lvl1pPr>
                      <a:lvl2pPr marL="457200" algn="l" defTabSz="914400" rtl="0" eaLnBrk="1" latinLnBrk="0" hangingPunct="1">
                        <a:defRPr kumimoji="1" sz="1800" b="1" kern="1200">
                          <a:solidFill>
                            <a:schemeClr val="lt1"/>
                          </a:solidFill>
                          <a:latin typeface="Trebuchet MS" panose="020B0603020202020204"/>
                        </a:defRPr>
                      </a:lvl2pPr>
                      <a:lvl3pPr marL="914400" algn="l" defTabSz="914400" rtl="0" eaLnBrk="1" latinLnBrk="0" hangingPunct="1">
                        <a:defRPr kumimoji="1" sz="1800" b="1" kern="1200">
                          <a:solidFill>
                            <a:schemeClr val="lt1"/>
                          </a:solidFill>
                          <a:latin typeface="Trebuchet MS" panose="020B0603020202020204"/>
                        </a:defRPr>
                      </a:lvl3pPr>
                      <a:lvl4pPr marL="1371600" algn="l" defTabSz="914400" rtl="0" eaLnBrk="1" latinLnBrk="0" hangingPunct="1">
                        <a:defRPr kumimoji="1" sz="1800" b="1" kern="1200">
                          <a:solidFill>
                            <a:schemeClr val="lt1"/>
                          </a:solidFill>
                          <a:latin typeface="Trebuchet MS" panose="020B0603020202020204"/>
                        </a:defRPr>
                      </a:lvl4pPr>
                      <a:lvl5pPr marL="1828800" algn="l" defTabSz="914400" rtl="0" eaLnBrk="1" latinLnBrk="0" hangingPunct="1">
                        <a:defRPr kumimoji="1" sz="1800" b="1" kern="1200">
                          <a:solidFill>
                            <a:schemeClr val="lt1"/>
                          </a:solidFill>
                          <a:latin typeface="Trebuchet MS" panose="020B0603020202020204"/>
                        </a:defRPr>
                      </a:lvl5pPr>
                      <a:lvl6pPr marL="2286000" algn="l" defTabSz="914400" rtl="0" eaLnBrk="1" latinLnBrk="0" hangingPunct="1">
                        <a:defRPr kumimoji="1" sz="1800" b="1" kern="1200">
                          <a:solidFill>
                            <a:schemeClr val="lt1"/>
                          </a:solidFill>
                          <a:latin typeface="Trebuchet MS" panose="020B0603020202020204"/>
                        </a:defRPr>
                      </a:lvl6pPr>
                      <a:lvl7pPr marL="2743200" algn="l" defTabSz="914400" rtl="0" eaLnBrk="1" latinLnBrk="0" hangingPunct="1">
                        <a:defRPr kumimoji="1" sz="1800" b="1" kern="1200">
                          <a:solidFill>
                            <a:schemeClr val="lt1"/>
                          </a:solidFill>
                          <a:latin typeface="Trebuchet MS" panose="020B0603020202020204"/>
                        </a:defRPr>
                      </a:lvl7pPr>
                      <a:lvl8pPr marL="3200400" algn="l" defTabSz="914400" rtl="0" eaLnBrk="1" latinLnBrk="0" hangingPunct="1">
                        <a:defRPr kumimoji="1" sz="1800" b="1" kern="1200">
                          <a:solidFill>
                            <a:schemeClr val="lt1"/>
                          </a:solidFill>
                          <a:latin typeface="Trebuchet MS" panose="020B0603020202020204"/>
                        </a:defRPr>
                      </a:lvl8pPr>
                      <a:lvl9pPr marL="3657600" algn="l" defTabSz="914400" rtl="0" eaLnBrk="1" latinLnBrk="0" hangingPunct="1">
                        <a:defRPr kumimoji="1" sz="1800" b="1" kern="1200">
                          <a:solidFill>
                            <a:schemeClr val="lt1"/>
                          </a:solidFill>
                          <a:latin typeface="Trebuchet MS" panose="020B0603020202020204"/>
                        </a:defRPr>
                      </a:lvl9pPr>
                    </a:lstStyle>
                    <a:p>
                      <a:pPr algn="ctr"/>
                      <a:r>
                        <a:rPr kumimoji="1" lang="ja-JP" altLang="en-US" sz="1050" b="0" dirty="0">
                          <a:latin typeface="Meiryo UI" panose="020B0604030504040204" pitchFamily="50" charset="-128"/>
                          <a:ea typeface="Meiryo UI" panose="020B0604030504040204" pitchFamily="50" charset="-128"/>
                        </a:rPr>
                        <a:t>整備年度</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lumMod val="75000"/>
                      </a:schemeClr>
                    </a:solidFill>
                  </a:tcPr>
                </a:tc>
                <a:tc>
                  <a:txBody>
                    <a:bodyPr/>
                    <a:lstStyle>
                      <a:lvl1pPr marL="0" algn="l" defTabSz="914400" rtl="0" eaLnBrk="1" latinLnBrk="0" hangingPunct="1">
                        <a:defRPr kumimoji="1" sz="1800" b="1" kern="1200">
                          <a:solidFill>
                            <a:schemeClr val="lt1"/>
                          </a:solidFill>
                          <a:latin typeface="Trebuchet MS" panose="020B0603020202020204"/>
                        </a:defRPr>
                      </a:lvl1pPr>
                      <a:lvl2pPr marL="457200" algn="l" defTabSz="914400" rtl="0" eaLnBrk="1" latinLnBrk="0" hangingPunct="1">
                        <a:defRPr kumimoji="1" sz="1800" b="1" kern="1200">
                          <a:solidFill>
                            <a:schemeClr val="lt1"/>
                          </a:solidFill>
                          <a:latin typeface="Trebuchet MS" panose="020B0603020202020204"/>
                        </a:defRPr>
                      </a:lvl2pPr>
                      <a:lvl3pPr marL="914400" algn="l" defTabSz="914400" rtl="0" eaLnBrk="1" latinLnBrk="0" hangingPunct="1">
                        <a:defRPr kumimoji="1" sz="1800" b="1" kern="1200">
                          <a:solidFill>
                            <a:schemeClr val="lt1"/>
                          </a:solidFill>
                          <a:latin typeface="Trebuchet MS" panose="020B0603020202020204"/>
                        </a:defRPr>
                      </a:lvl3pPr>
                      <a:lvl4pPr marL="1371600" algn="l" defTabSz="914400" rtl="0" eaLnBrk="1" latinLnBrk="0" hangingPunct="1">
                        <a:defRPr kumimoji="1" sz="1800" b="1" kern="1200">
                          <a:solidFill>
                            <a:schemeClr val="lt1"/>
                          </a:solidFill>
                          <a:latin typeface="Trebuchet MS" panose="020B0603020202020204"/>
                        </a:defRPr>
                      </a:lvl4pPr>
                      <a:lvl5pPr marL="1828800" algn="l" defTabSz="914400" rtl="0" eaLnBrk="1" latinLnBrk="0" hangingPunct="1">
                        <a:defRPr kumimoji="1" sz="1800" b="1" kern="1200">
                          <a:solidFill>
                            <a:schemeClr val="lt1"/>
                          </a:solidFill>
                          <a:latin typeface="Trebuchet MS" panose="020B0603020202020204"/>
                        </a:defRPr>
                      </a:lvl5pPr>
                      <a:lvl6pPr marL="2286000" algn="l" defTabSz="914400" rtl="0" eaLnBrk="1" latinLnBrk="0" hangingPunct="1">
                        <a:defRPr kumimoji="1" sz="1800" b="1" kern="1200">
                          <a:solidFill>
                            <a:schemeClr val="lt1"/>
                          </a:solidFill>
                          <a:latin typeface="Trebuchet MS" panose="020B0603020202020204"/>
                        </a:defRPr>
                      </a:lvl6pPr>
                      <a:lvl7pPr marL="2743200" algn="l" defTabSz="914400" rtl="0" eaLnBrk="1" latinLnBrk="0" hangingPunct="1">
                        <a:defRPr kumimoji="1" sz="1800" b="1" kern="1200">
                          <a:solidFill>
                            <a:schemeClr val="lt1"/>
                          </a:solidFill>
                          <a:latin typeface="Trebuchet MS" panose="020B0603020202020204"/>
                        </a:defRPr>
                      </a:lvl7pPr>
                      <a:lvl8pPr marL="3200400" algn="l" defTabSz="914400" rtl="0" eaLnBrk="1" latinLnBrk="0" hangingPunct="1">
                        <a:defRPr kumimoji="1" sz="1800" b="1" kern="1200">
                          <a:solidFill>
                            <a:schemeClr val="lt1"/>
                          </a:solidFill>
                          <a:latin typeface="Trebuchet MS" panose="020B0603020202020204"/>
                        </a:defRPr>
                      </a:lvl8pPr>
                      <a:lvl9pPr marL="3657600" algn="l" defTabSz="914400" rtl="0" eaLnBrk="1" latinLnBrk="0" hangingPunct="1">
                        <a:defRPr kumimoji="1" sz="1800" b="1" kern="1200">
                          <a:solidFill>
                            <a:schemeClr val="lt1"/>
                          </a:solidFill>
                          <a:latin typeface="Trebuchet MS" panose="020B0603020202020204"/>
                        </a:defRPr>
                      </a:lvl9pPr>
                    </a:lstStyle>
                    <a:p>
                      <a:pPr algn="ctr"/>
                      <a:r>
                        <a:rPr kumimoji="1" lang="ja-JP" altLang="en-US" sz="1050" dirty="0">
                          <a:latin typeface="Meiryo UI" panose="020B0604030504040204" pitchFamily="50" charset="-128"/>
                          <a:ea typeface="Meiryo UI" panose="020B0604030504040204" pitchFamily="50" charset="-128"/>
                        </a:rPr>
                        <a:t>箇所</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lumMod val="75000"/>
                      </a:schemeClr>
                    </a:solidFill>
                  </a:tcPr>
                </a:tc>
                <a:tc>
                  <a:txBody>
                    <a:bodyPr/>
                    <a:lstStyle>
                      <a:lvl1pPr marL="0" algn="l" defTabSz="914400" rtl="0" eaLnBrk="1" latinLnBrk="0" hangingPunct="1">
                        <a:defRPr kumimoji="1" sz="1800" b="1" kern="1200">
                          <a:solidFill>
                            <a:schemeClr val="lt1"/>
                          </a:solidFill>
                          <a:latin typeface="Trebuchet MS" panose="020B0603020202020204"/>
                        </a:defRPr>
                      </a:lvl1pPr>
                      <a:lvl2pPr marL="457200" algn="l" defTabSz="914400" rtl="0" eaLnBrk="1" latinLnBrk="0" hangingPunct="1">
                        <a:defRPr kumimoji="1" sz="1800" b="1" kern="1200">
                          <a:solidFill>
                            <a:schemeClr val="lt1"/>
                          </a:solidFill>
                          <a:latin typeface="Trebuchet MS" panose="020B0603020202020204"/>
                        </a:defRPr>
                      </a:lvl2pPr>
                      <a:lvl3pPr marL="914400" algn="l" defTabSz="914400" rtl="0" eaLnBrk="1" latinLnBrk="0" hangingPunct="1">
                        <a:defRPr kumimoji="1" sz="1800" b="1" kern="1200">
                          <a:solidFill>
                            <a:schemeClr val="lt1"/>
                          </a:solidFill>
                          <a:latin typeface="Trebuchet MS" panose="020B0603020202020204"/>
                        </a:defRPr>
                      </a:lvl3pPr>
                      <a:lvl4pPr marL="1371600" algn="l" defTabSz="914400" rtl="0" eaLnBrk="1" latinLnBrk="0" hangingPunct="1">
                        <a:defRPr kumimoji="1" sz="1800" b="1" kern="1200">
                          <a:solidFill>
                            <a:schemeClr val="lt1"/>
                          </a:solidFill>
                          <a:latin typeface="Trebuchet MS" panose="020B0603020202020204"/>
                        </a:defRPr>
                      </a:lvl4pPr>
                      <a:lvl5pPr marL="1828800" algn="l" defTabSz="914400" rtl="0" eaLnBrk="1" latinLnBrk="0" hangingPunct="1">
                        <a:defRPr kumimoji="1" sz="1800" b="1" kern="1200">
                          <a:solidFill>
                            <a:schemeClr val="lt1"/>
                          </a:solidFill>
                          <a:latin typeface="Trebuchet MS" panose="020B0603020202020204"/>
                        </a:defRPr>
                      </a:lvl5pPr>
                      <a:lvl6pPr marL="2286000" algn="l" defTabSz="914400" rtl="0" eaLnBrk="1" latinLnBrk="0" hangingPunct="1">
                        <a:defRPr kumimoji="1" sz="1800" b="1" kern="1200">
                          <a:solidFill>
                            <a:schemeClr val="lt1"/>
                          </a:solidFill>
                          <a:latin typeface="Trebuchet MS" panose="020B0603020202020204"/>
                        </a:defRPr>
                      </a:lvl6pPr>
                      <a:lvl7pPr marL="2743200" algn="l" defTabSz="914400" rtl="0" eaLnBrk="1" latinLnBrk="0" hangingPunct="1">
                        <a:defRPr kumimoji="1" sz="1800" b="1" kern="1200">
                          <a:solidFill>
                            <a:schemeClr val="lt1"/>
                          </a:solidFill>
                          <a:latin typeface="Trebuchet MS" panose="020B0603020202020204"/>
                        </a:defRPr>
                      </a:lvl7pPr>
                      <a:lvl8pPr marL="3200400" algn="l" defTabSz="914400" rtl="0" eaLnBrk="1" latinLnBrk="0" hangingPunct="1">
                        <a:defRPr kumimoji="1" sz="1800" b="1" kern="1200">
                          <a:solidFill>
                            <a:schemeClr val="lt1"/>
                          </a:solidFill>
                          <a:latin typeface="Trebuchet MS" panose="020B0603020202020204"/>
                        </a:defRPr>
                      </a:lvl8pPr>
                      <a:lvl9pPr marL="3657600" algn="l" defTabSz="914400" rtl="0" eaLnBrk="1" latinLnBrk="0" hangingPunct="1">
                        <a:defRPr kumimoji="1" sz="1800" b="1" kern="1200">
                          <a:solidFill>
                            <a:schemeClr val="lt1"/>
                          </a:solidFill>
                          <a:latin typeface="Trebuchet MS" panose="020B0603020202020204"/>
                        </a:defRPr>
                      </a:lvl9pPr>
                    </a:lstStyle>
                    <a:p>
                      <a:pPr algn="ctr"/>
                      <a:r>
                        <a:rPr kumimoji="1" lang="ja-JP" altLang="en-US" sz="1050" dirty="0">
                          <a:latin typeface="Meiryo UI" panose="020B0604030504040204" pitchFamily="50" charset="-128"/>
                          <a:ea typeface="Meiryo UI" panose="020B0604030504040204" pitchFamily="50" charset="-128"/>
                        </a:rPr>
                        <a:t>市町村名</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2182417106"/>
                  </a:ext>
                </a:extLst>
              </a:tr>
              <a:tr h="216024">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pPr algn="ctr"/>
                      <a:r>
                        <a:rPr kumimoji="1" lang="en-US" altLang="ja-JP" sz="1050" b="0" dirty="0">
                          <a:solidFill>
                            <a:schemeClr val="bg1"/>
                          </a:solidFill>
                          <a:latin typeface="Meiryo UI" panose="020B0604030504040204" pitchFamily="50" charset="-128"/>
                          <a:ea typeface="Meiryo UI" panose="020B0604030504040204" pitchFamily="50" charset="-128"/>
                        </a:rPr>
                        <a:t>H28</a:t>
                      </a:r>
                      <a:r>
                        <a:rPr kumimoji="1" lang="ja-JP" altLang="en-US" sz="1050" b="0" dirty="0">
                          <a:solidFill>
                            <a:schemeClr val="bg1"/>
                          </a:solidFill>
                          <a:latin typeface="Meiryo UI" panose="020B0604030504040204" pitchFamily="50" charset="-128"/>
                          <a:ea typeface="Meiryo UI" panose="020B0604030504040204" pitchFamily="50" charset="-128"/>
                        </a:rPr>
                        <a:t>年度</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75000"/>
                      </a:schemeClr>
                    </a:solidFill>
                  </a:tcPr>
                </a:tc>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pPr algn="r"/>
                      <a:r>
                        <a:rPr kumimoji="1" lang="en-US" altLang="ja-JP" sz="1050" dirty="0">
                          <a:latin typeface="Meiryo UI" panose="020B0604030504040204" pitchFamily="50" charset="-128"/>
                          <a:ea typeface="Meiryo UI" panose="020B0604030504040204" pitchFamily="50" charset="-128"/>
                        </a:rPr>
                        <a:t>2</a:t>
                      </a:r>
                      <a:endParaRPr kumimoji="1" lang="ja-JP" altLang="en-US" sz="1050" dirty="0">
                        <a:latin typeface="Meiryo UI" panose="020B0604030504040204" pitchFamily="50" charset="-128"/>
                        <a:ea typeface="Meiryo UI" panose="020B0604030504040204" pitchFamily="50" charset="-128"/>
                      </a:endParaRP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4B6D2">
                        <a:tint val="40000"/>
                      </a:srgbClr>
                    </a:solidFill>
                  </a:tcPr>
                </a:tc>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r>
                        <a:rPr kumimoji="1" lang="ja-JP" altLang="en-US" sz="1050" spc="-150" dirty="0">
                          <a:latin typeface="Meiryo UI" panose="020B0604030504040204" pitchFamily="50" charset="-128"/>
                          <a:ea typeface="Meiryo UI" panose="020B0604030504040204" pitchFamily="50" charset="-128"/>
                        </a:rPr>
                        <a:t>豊中市、吹田市</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4B6D2">
                        <a:tint val="40000"/>
                      </a:srgbClr>
                    </a:solidFill>
                  </a:tcPr>
                </a:tc>
                <a:extLst>
                  <a:ext uri="{0D108BD9-81ED-4DB2-BD59-A6C34878D82A}">
                    <a16:rowId xmlns:a16="http://schemas.microsoft.com/office/drawing/2014/main" val="82595869"/>
                  </a:ext>
                </a:extLst>
              </a:tr>
              <a:tr h="180588">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pPr algn="ctr"/>
                      <a:r>
                        <a:rPr kumimoji="1" lang="en-US" altLang="ja-JP" sz="1050" b="0" dirty="0">
                          <a:solidFill>
                            <a:schemeClr val="bg1"/>
                          </a:solidFill>
                          <a:latin typeface="Meiryo UI" panose="020B0604030504040204" pitchFamily="50" charset="-128"/>
                          <a:ea typeface="Meiryo UI" panose="020B0604030504040204" pitchFamily="50" charset="-128"/>
                        </a:rPr>
                        <a:t>H29</a:t>
                      </a:r>
                      <a:r>
                        <a:rPr kumimoji="1" lang="ja-JP" altLang="en-US" sz="1050" b="0" dirty="0">
                          <a:solidFill>
                            <a:schemeClr val="bg1"/>
                          </a:solidFill>
                          <a:latin typeface="Meiryo UI" panose="020B0604030504040204" pitchFamily="50" charset="-128"/>
                          <a:ea typeface="Meiryo UI" panose="020B0604030504040204" pitchFamily="50" charset="-128"/>
                        </a:rPr>
                        <a:t>年度</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75000"/>
                      </a:schemeClr>
                    </a:solidFill>
                  </a:tcPr>
                </a:tc>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pPr algn="r"/>
                      <a:r>
                        <a:rPr kumimoji="1" lang="en-US" altLang="ja-JP" sz="1050" dirty="0">
                          <a:latin typeface="Meiryo UI" panose="020B0604030504040204" pitchFamily="50" charset="-128"/>
                          <a:ea typeface="Meiryo UI" panose="020B0604030504040204" pitchFamily="50" charset="-128"/>
                        </a:rPr>
                        <a:t>4</a:t>
                      </a:r>
                      <a:endParaRPr kumimoji="1" lang="ja-JP" altLang="en-US" sz="1050" dirty="0">
                        <a:latin typeface="Meiryo UI" panose="020B0604030504040204" pitchFamily="50" charset="-128"/>
                        <a:ea typeface="Meiryo UI" panose="020B0604030504040204" pitchFamily="50" charset="-128"/>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4B6D2">
                        <a:tint val="20000"/>
                      </a:srgbClr>
                    </a:solidFill>
                  </a:tcPr>
                </a:tc>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r>
                        <a:rPr kumimoji="1" lang="ja-JP" altLang="en-US" sz="1050" spc="-150" dirty="0">
                          <a:latin typeface="Meiryo UI" panose="020B0604030504040204" pitchFamily="50" charset="-128"/>
                          <a:ea typeface="Meiryo UI" panose="020B0604030504040204" pitchFamily="50" charset="-128"/>
                        </a:rPr>
                        <a:t>堺市、富田林市、河内長野市、大阪狭山市</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4B6D2">
                        <a:tint val="20000"/>
                      </a:srgbClr>
                    </a:solidFill>
                  </a:tcPr>
                </a:tc>
                <a:extLst>
                  <a:ext uri="{0D108BD9-81ED-4DB2-BD59-A6C34878D82A}">
                    <a16:rowId xmlns:a16="http://schemas.microsoft.com/office/drawing/2014/main" val="1484882827"/>
                  </a:ext>
                </a:extLst>
              </a:tr>
              <a:tr h="217160">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pPr algn="ctr"/>
                      <a:r>
                        <a:rPr kumimoji="1" lang="en-US" altLang="ja-JP" sz="1050" b="0" dirty="0">
                          <a:solidFill>
                            <a:schemeClr val="bg1"/>
                          </a:solidFill>
                          <a:latin typeface="Meiryo UI" panose="020B0604030504040204" pitchFamily="50" charset="-128"/>
                          <a:ea typeface="Meiryo UI" panose="020B0604030504040204" pitchFamily="50" charset="-128"/>
                        </a:rPr>
                        <a:t>H30</a:t>
                      </a:r>
                      <a:r>
                        <a:rPr kumimoji="1" lang="ja-JP" altLang="en-US" sz="1050" b="0" dirty="0">
                          <a:solidFill>
                            <a:schemeClr val="bg1"/>
                          </a:solidFill>
                          <a:latin typeface="Meiryo UI" panose="020B0604030504040204" pitchFamily="50" charset="-128"/>
                          <a:ea typeface="Meiryo UI" panose="020B0604030504040204" pitchFamily="50" charset="-128"/>
                        </a:rPr>
                        <a:t>年度</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75000"/>
                      </a:schemeClr>
                    </a:solidFill>
                  </a:tcPr>
                </a:tc>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pPr algn="r"/>
                      <a:r>
                        <a:rPr kumimoji="1" lang="en-US" altLang="ja-JP" sz="1050" dirty="0">
                          <a:latin typeface="Meiryo UI" panose="020B0604030504040204" pitchFamily="50" charset="-128"/>
                          <a:ea typeface="Meiryo UI" panose="020B0604030504040204" pitchFamily="50" charset="-128"/>
                        </a:rPr>
                        <a:t>2</a:t>
                      </a:r>
                      <a:endParaRPr kumimoji="1" lang="ja-JP" altLang="en-US" sz="1050" dirty="0">
                        <a:latin typeface="Meiryo UI" panose="020B0604030504040204" pitchFamily="50" charset="-128"/>
                        <a:ea typeface="Meiryo UI" panose="020B0604030504040204" pitchFamily="50" charset="-128"/>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4B6D2">
                        <a:tint val="40000"/>
                      </a:srgbClr>
                    </a:solidFill>
                  </a:tcPr>
                </a:tc>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r>
                        <a:rPr kumimoji="1" lang="ja-JP" altLang="en-US" sz="1050" spc="-150" dirty="0">
                          <a:latin typeface="Meiryo UI" panose="020B0604030504040204" pitchFamily="50" charset="-128"/>
                          <a:ea typeface="Meiryo UI" panose="020B0604030504040204" pitchFamily="50" charset="-128"/>
                        </a:rPr>
                        <a:t>守口市、能勢町</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4B6D2">
                        <a:tint val="40000"/>
                      </a:srgbClr>
                    </a:solidFill>
                  </a:tcPr>
                </a:tc>
                <a:extLst>
                  <a:ext uri="{0D108BD9-81ED-4DB2-BD59-A6C34878D82A}">
                    <a16:rowId xmlns:a16="http://schemas.microsoft.com/office/drawing/2014/main" val="2364035981"/>
                  </a:ext>
                </a:extLst>
              </a:tr>
              <a:tr h="205433">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pPr algn="ctr"/>
                      <a:r>
                        <a:rPr kumimoji="1" lang="en-US" altLang="ja-JP" sz="1050" b="0" dirty="0">
                          <a:solidFill>
                            <a:schemeClr val="bg1"/>
                          </a:solidFill>
                          <a:latin typeface="Meiryo UI" panose="020B0604030504040204" pitchFamily="50" charset="-128"/>
                          <a:ea typeface="Meiryo UI" panose="020B0604030504040204" pitchFamily="50" charset="-128"/>
                        </a:rPr>
                        <a:t>R</a:t>
                      </a:r>
                      <a:r>
                        <a:rPr kumimoji="1" lang="ja-JP" altLang="en-US" sz="1050" b="0" dirty="0">
                          <a:solidFill>
                            <a:schemeClr val="bg1"/>
                          </a:solidFill>
                          <a:latin typeface="Meiryo UI" panose="020B0604030504040204" pitchFamily="50" charset="-128"/>
                          <a:ea typeface="Meiryo UI" panose="020B0604030504040204" pitchFamily="50" charset="-128"/>
                        </a:rPr>
                        <a:t>１年度</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75000"/>
                      </a:schemeClr>
                    </a:solidFill>
                  </a:tcPr>
                </a:tc>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pPr algn="r"/>
                      <a:r>
                        <a:rPr kumimoji="1" lang="en-US" altLang="ja-JP" sz="1050" dirty="0">
                          <a:latin typeface="Meiryo UI" panose="020B0604030504040204" pitchFamily="50" charset="-128"/>
                          <a:ea typeface="Meiryo UI" panose="020B0604030504040204" pitchFamily="50" charset="-128"/>
                        </a:rPr>
                        <a:t>9</a:t>
                      </a:r>
                      <a:endParaRPr kumimoji="1" lang="ja-JP" altLang="en-US" sz="1050" dirty="0">
                        <a:latin typeface="Meiryo UI" panose="020B0604030504040204" pitchFamily="50" charset="-128"/>
                        <a:ea typeface="Meiryo UI" panose="020B0604030504040204" pitchFamily="50" charset="-128"/>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4B6D2">
                        <a:tint val="20000"/>
                      </a:srgbClr>
                    </a:solidFill>
                  </a:tcPr>
                </a:tc>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r>
                        <a:rPr kumimoji="1" lang="ja-JP" altLang="en-US" sz="1050" spc="-150" dirty="0">
                          <a:latin typeface="Meiryo UI" panose="020B0604030504040204" pitchFamily="50" charset="-128"/>
                          <a:ea typeface="Meiryo UI" panose="020B0604030504040204" pitchFamily="50" charset="-128"/>
                        </a:rPr>
                        <a:t>大阪市、高槻市、大東市、門真市、島本町、豊能町、</a:t>
                      </a:r>
                      <a:endParaRPr kumimoji="1" lang="en-US" altLang="ja-JP" sz="1050" spc="-150" dirty="0">
                        <a:latin typeface="Meiryo UI" panose="020B0604030504040204" pitchFamily="50" charset="-128"/>
                        <a:ea typeface="Meiryo UI" panose="020B0604030504040204" pitchFamily="50" charset="-128"/>
                      </a:endParaRPr>
                    </a:p>
                    <a:p>
                      <a:r>
                        <a:rPr kumimoji="1" lang="ja-JP" altLang="en-US" sz="1050" spc="-150" dirty="0">
                          <a:latin typeface="Meiryo UI" panose="020B0604030504040204" pitchFamily="50" charset="-128"/>
                          <a:ea typeface="Meiryo UI" panose="020B0604030504040204" pitchFamily="50" charset="-128"/>
                        </a:rPr>
                        <a:t>太子町、河南町、千早赤阪村</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4B6D2">
                        <a:tint val="20000"/>
                      </a:srgbClr>
                    </a:solidFill>
                  </a:tcPr>
                </a:tc>
                <a:extLst>
                  <a:ext uri="{0D108BD9-81ED-4DB2-BD59-A6C34878D82A}">
                    <a16:rowId xmlns:a16="http://schemas.microsoft.com/office/drawing/2014/main" val="2447327067"/>
                  </a:ext>
                </a:extLst>
              </a:tr>
              <a:tr h="457556">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pPr algn="ctr"/>
                      <a:r>
                        <a:rPr kumimoji="1" lang="en-US" altLang="ja-JP" sz="1050" b="0" dirty="0">
                          <a:solidFill>
                            <a:schemeClr val="bg1"/>
                          </a:solidFill>
                          <a:latin typeface="Meiryo UI" panose="020B0604030504040204" pitchFamily="50" charset="-128"/>
                          <a:ea typeface="Meiryo UI" panose="020B0604030504040204" pitchFamily="50" charset="-128"/>
                        </a:rPr>
                        <a:t>R</a:t>
                      </a:r>
                      <a:r>
                        <a:rPr kumimoji="1" lang="ja-JP" altLang="en-US" sz="1050" b="0" dirty="0">
                          <a:solidFill>
                            <a:schemeClr val="bg1"/>
                          </a:solidFill>
                          <a:latin typeface="Meiryo UI" panose="020B0604030504040204" pitchFamily="50" charset="-128"/>
                          <a:ea typeface="Meiryo UI" panose="020B0604030504040204" pitchFamily="50" charset="-128"/>
                        </a:rPr>
                        <a:t>２年度</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75000"/>
                      </a:schemeClr>
                    </a:solidFill>
                  </a:tcPr>
                </a:tc>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pPr algn="r"/>
                      <a:r>
                        <a:rPr kumimoji="1" lang="en-US" altLang="ja-JP" sz="1050" dirty="0">
                          <a:latin typeface="Meiryo UI" panose="020B0604030504040204" pitchFamily="50" charset="-128"/>
                          <a:ea typeface="Meiryo UI" panose="020B0604030504040204" pitchFamily="50" charset="-128"/>
                        </a:rPr>
                        <a:t>15</a:t>
                      </a:r>
                      <a:endParaRPr kumimoji="1" lang="ja-JP" altLang="en-US" sz="1050" dirty="0">
                        <a:latin typeface="Meiryo UI" panose="020B0604030504040204" pitchFamily="50" charset="-128"/>
                        <a:ea typeface="Meiryo UI" panose="020B0604030504040204" pitchFamily="50" charset="-128"/>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4B6D2">
                        <a:tint val="40000"/>
                      </a:srgbClr>
                    </a:solidFill>
                  </a:tcPr>
                </a:tc>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r>
                        <a:rPr kumimoji="1" lang="ja-JP" altLang="en-US" sz="1050" spc="-150" dirty="0">
                          <a:latin typeface="Meiryo UI" panose="020B0604030504040204" pitchFamily="50" charset="-128"/>
                          <a:ea typeface="Meiryo UI" panose="020B0604030504040204" pitchFamily="50" charset="-128"/>
                        </a:rPr>
                        <a:t>岸和田市、池田市、貝塚市、茨木市、寝屋川市、</a:t>
                      </a:r>
                      <a:endParaRPr kumimoji="1" lang="en-US" altLang="ja-JP" sz="1050" spc="-150" dirty="0">
                        <a:latin typeface="Meiryo UI" panose="020B0604030504040204" pitchFamily="50" charset="-128"/>
                        <a:ea typeface="Meiryo UI" panose="020B0604030504040204" pitchFamily="50" charset="-128"/>
                      </a:endParaRPr>
                    </a:p>
                    <a:p>
                      <a:r>
                        <a:rPr kumimoji="1" lang="ja-JP" altLang="en-US" sz="1050" spc="-150" dirty="0">
                          <a:latin typeface="Meiryo UI" panose="020B0604030504040204" pitchFamily="50" charset="-128"/>
                          <a:ea typeface="Meiryo UI" panose="020B0604030504040204" pitchFamily="50" charset="-128"/>
                        </a:rPr>
                        <a:t>箕面市、柏原市、羽曳野市、摂津市、</a:t>
                      </a:r>
                      <a:endParaRPr kumimoji="1" lang="en-US" altLang="ja-JP" sz="1050" spc="-150" dirty="0">
                        <a:latin typeface="Meiryo UI" panose="020B0604030504040204" pitchFamily="50" charset="-128"/>
                        <a:ea typeface="Meiryo UI" panose="020B0604030504040204" pitchFamily="50" charset="-128"/>
                      </a:endParaRPr>
                    </a:p>
                    <a:p>
                      <a:r>
                        <a:rPr kumimoji="1" lang="ja-JP" altLang="en-US" sz="1050" spc="-150" dirty="0">
                          <a:latin typeface="Meiryo UI" panose="020B0604030504040204" pitchFamily="50" charset="-128"/>
                          <a:ea typeface="Meiryo UI" panose="020B0604030504040204" pitchFamily="50" charset="-128"/>
                        </a:rPr>
                        <a:t>高石市、藤井寺市、東大阪市、四條畷市、熊取町</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4B6D2">
                        <a:tint val="40000"/>
                      </a:srgbClr>
                    </a:solidFill>
                  </a:tcPr>
                </a:tc>
                <a:extLst>
                  <a:ext uri="{0D108BD9-81ED-4DB2-BD59-A6C34878D82A}">
                    <a16:rowId xmlns:a16="http://schemas.microsoft.com/office/drawing/2014/main" val="1962131859"/>
                  </a:ext>
                </a:extLst>
              </a:tr>
              <a:tr h="206856">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pPr algn="ctr"/>
                      <a:r>
                        <a:rPr kumimoji="1" lang="en-US" altLang="ja-JP" sz="1050" b="0" dirty="0">
                          <a:solidFill>
                            <a:schemeClr val="bg1"/>
                          </a:solidFill>
                          <a:latin typeface="Meiryo UI" panose="020B0604030504040204" pitchFamily="50" charset="-128"/>
                          <a:ea typeface="Meiryo UI" panose="020B0604030504040204" pitchFamily="50" charset="-128"/>
                        </a:rPr>
                        <a:t>R</a:t>
                      </a:r>
                      <a:r>
                        <a:rPr kumimoji="1" lang="ja-JP" altLang="en-US" sz="1050" b="0" dirty="0">
                          <a:solidFill>
                            <a:schemeClr val="bg1"/>
                          </a:solidFill>
                          <a:latin typeface="Meiryo UI" panose="020B0604030504040204" pitchFamily="50" charset="-128"/>
                          <a:ea typeface="Meiryo UI" panose="020B0604030504040204" pitchFamily="50" charset="-128"/>
                        </a:rPr>
                        <a:t>３年度</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75000"/>
                      </a:schemeClr>
                    </a:solidFill>
                  </a:tcPr>
                </a:tc>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pPr algn="r"/>
                      <a:r>
                        <a:rPr kumimoji="1" lang="en-US" altLang="ja-JP" sz="1050" dirty="0">
                          <a:latin typeface="Meiryo UI" panose="020B0604030504040204" pitchFamily="50" charset="-128"/>
                          <a:ea typeface="Meiryo UI" panose="020B0604030504040204" pitchFamily="50" charset="-128"/>
                        </a:rPr>
                        <a:t>5</a:t>
                      </a:r>
                      <a:endParaRPr kumimoji="1" lang="ja-JP" altLang="en-US" sz="1050" dirty="0">
                        <a:latin typeface="Meiryo UI" panose="020B0604030504040204" pitchFamily="50" charset="-128"/>
                        <a:ea typeface="Meiryo UI" panose="020B0604030504040204" pitchFamily="50" charset="-128"/>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4B6D2">
                        <a:tint val="20000"/>
                      </a:srgbClr>
                    </a:solidFill>
                  </a:tcPr>
                </a:tc>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r>
                        <a:rPr kumimoji="1" lang="ja-JP" altLang="en-US" sz="1050" spc="-150" dirty="0">
                          <a:latin typeface="Meiryo UI" panose="020B0604030504040204" pitchFamily="50" charset="-128"/>
                          <a:ea typeface="Meiryo UI" panose="020B0604030504040204" pitchFamily="50" charset="-128"/>
                        </a:rPr>
                        <a:t>八尾市、松原市、和泉市、交野市、阪南市、岬町</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4B6D2">
                        <a:tint val="20000"/>
                      </a:srgbClr>
                    </a:solidFill>
                  </a:tcPr>
                </a:tc>
                <a:extLst>
                  <a:ext uri="{0D108BD9-81ED-4DB2-BD59-A6C34878D82A}">
                    <a16:rowId xmlns:a16="http://schemas.microsoft.com/office/drawing/2014/main" val="644824902"/>
                  </a:ext>
                </a:extLst>
              </a:tr>
              <a:tr h="243428">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pPr algn="ctr"/>
                      <a:r>
                        <a:rPr kumimoji="1" lang="en-US" altLang="ja-JP" sz="1050" b="0" dirty="0">
                          <a:solidFill>
                            <a:schemeClr val="bg1"/>
                          </a:solidFill>
                          <a:latin typeface="Meiryo UI" panose="020B0604030504040204" pitchFamily="50" charset="-128"/>
                          <a:ea typeface="Meiryo UI" panose="020B0604030504040204" pitchFamily="50" charset="-128"/>
                        </a:rPr>
                        <a:t>R</a:t>
                      </a:r>
                      <a:r>
                        <a:rPr kumimoji="1" lang="ja-JP" altLang="en-US" sz="1050" b="0" dirty="0">
                          <a:solidFill>
                            <a:schemeClr val="bg1"/>
                          </a:solidFill>
                          <a:latin typeface="Meiryo UI" panose="020B0604030504040204" pitchFamily="50" charset="-128"/>
                          <a:ea typeface="Meiryo UI" panose="020B0604030504040204" pitchFamily="50" charset="-128"/>
                        </a:rPr>
                        <a:t>５年度</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pPr algn="r"/>
                      <a:r>
                        <a:rPr kumimoji="1" lang="en-US" altLang="ja-JP" sz="1050" dirty="0">
                          <a:solidFill>
                            <a:schemeClr val="tx1"/>
                          </a:solidFill>
                          <a:latin typeface="Meiryo UI" panose="020B0604030504040204" pitchFamily="50" charset="-128"/>
                          <a:ea typeface="Meiryo UI" panose="020B0604030504040204" pitchFamily="50" charset="-128"/>
                        </a:rPr>
                        <a:t>2</a:t>
                      </a:r>
                      <a:endParaRPr kumimoji="1" lang="ja-JP" altLang="en-US" sz="1050" dirty="0">
                        <a:solidFill>
                          <a:schemeClr val="tx1"/>
                        </a:solidFill>
                        <a:latin typeface="Meiryo UI" panose="020B0604030504040204" pitchFamily="50" charset="-128"/>
                        <a:ea typeface="Meiryo UI" panose="020B0604030504040204" pitchFamily="50" charset="-128"/>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4B6D2">
                        <a:tint val="40000"/>
                      </a:srgbClr>
                    </a:solidFill>
                  </a:tcPr>
                </a:tc>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r>
                        <a:rPr kumimoji="1" lang="ja-JP" altLang="en-US" sz="1050" spc="-150" dirty="0">
                          <a:solidFill>
                            <a:schemeClr val="tx1"/>
                          </a:solidFill>
                          <a:latin typeface="Meiryo UI" panose="020B0604030504040204" pitchFamily="50" charset="-128"/>
                          <a:ea typeface="Meiryo UI" panose="020B0604030504040204" pitchFamily="50" charset="-128"/>
                        </a:rPr>
                        <a:t>泉大津市、枚方市</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4B6D2">
                        <a:tint val="40000"/>
                      </a:srgbClr>
                    </a:solidFill>
                  </a:tcPr>
                </a:tc>
                <a:extLst>
                  <a:ext uri="{0D108BD9-81ED-4DB2-BD59-A6C34878D82A}">
                    <a16:rowId xmlns:a16="http://schemas.microsoft.com/office/drawing/2014/main" val="900969594"/>
                  </a:ext>
                </a:extLst>
              </a:tr>
              <a:tr h="207992">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050" b="0" dirty="0">
                          <a:solidFill>
                            <a:schemeClr val="bg1"/>
                          </a:solidFill>
                          <a:latin typeface="Meiryo UI" panose="020B0604030504040204" pitchFamily="50" charset="-128"/>
                          <a:ea typeface="Meiryo UI" panose="020B0604030504040204" pitchFamily="50" charset="-128"/>
                        </a:rPr>
                        <a:t>R</a:t>
                      </a:r>
                      <a:r>
                        <a:rPr kumimoji="1" lang="ja-JP" altLang="en-US" sz="1050" b="0" dirty="0">
                          <a:solidFill>
                            <a:schemeClr val="bg1"/>
                          </a:solidFill>
                          <a:latin typeface="Meiryo UI" panose="020B0604030504040204" pitchFamily="50" charset="-128"/>
                          <a:ea typeface="Meiryo UI" panose="020B0604030504040204" pitchFamily="50" charset="-128"/>
                        </a:rPr>
                        <a:t>６年度</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r"/>
                      <a:r>
                        <a:rPr kumimoji="1" lang="en-US" altLang="ja-JP" sz="1050" b="0">
                          <a:solidFill>
                            <a:schemeClr val="tx1"/>
                          </a:solidFill>
                          <a:latin typeface="Meiryo UI" panose="020B0604030504040204" pitchFamily="50" charset="-128"/>
                          <a:ea typeface="Meiryo UI" panose="020B0604030504040204" pitchFamily="50" charset="-128"/>
                        </a:rPr>
                        <a:t>2</a:t>
                      </a:r>
                      <a:endParaRPr kumimoji="1" lang="ja-JP" altLang="en-US" sz="105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FF3F7"/>
                    </a:solidFill>
                  </a:tcPr>
                </a:tc>
                <a:tc>
                  <a:txBody>
                    <a:bodyPr/>
                    <a:lstStyle/>
                    <a:p>
                      <a:r>
                        <a:rPr kumimoji="1" lang="ja-JP" altLang="en-US" sz="1050" b="0" dirty="0">
                          <a:solidFill>
                            <a:schemeClr val="tx1"/>
                          </a:solidFill>
                          <a:latin typeface="Meiryo UI" panose="020B0604030504040204" pitchFamily="50" charset="-128"/>
                          <a:ea typeface="Meiryo UI" panose="020B0604030504040204" pitchFamily="50" charset="-128"/>
                        </a:rPr>
                        <a:t>泉佐野市、</a:t>
                      </a:r>
                      <a:r>
                        <a:rPr kumimoji="1" lang="ja-JP" altLang="en-US" sz="1050" spc="-150" dirty="0">
                          <a:solidFill>
                            <a:schemeClr val="tx1"/>
                          </a:solidFill>
                          <a:latin typeface="Meiryo UI" panose="020B0604030504040204" pitchFamily="50" charset="-128"/>
                          <a:ea typeface="Meiryo UI" panose="020B0604030504040204" pitchFamily="50" charset="-128"/>
                        </a:rPr>
                        <a:t>田尻町</a:t>
                      </a:r>
                      <a:endParaRPr kumimoji="1" lang="ja-JP" altLang="en-US" sz="105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FF3F7"/>
                    </a:solidFill>
                  </a:tcPr>
                </a:tc>
                <a:extLst>
                  <a:ext uri="{0D108BD9-81ED-4DB2-BD59-A6C34878D82A}">
                    <a16:rowId xmlns:a16="http://schemas.microsoft.com/office/drawing/2014/main" val="656293692"/>
                  </a:ext>
                </a:extLst>
              </a:tr>
              <a:tr h="244564">
                <a:tc>
                  <a:txBody>
                    <a:bodyPr/>
                    <a:lstStyle/>
                    <a:p>
                      <a:pPr algn="ctr"/>
                      <a:r>
                        <a:rPr kumimoji="1" lang="en-US" altLang="ja-JP" sz="1050" b="0" dirty="0">
                          <a:solidFill>
                            <a:schemeClr val="bg1"/>
                          </a:solidFill>
                          <a:latin typeface="Meiryo UI" panose="020B0604030504040204" pitchFamily="50" charset="-128"/>
                          <a:ea typeface="Meiryo UI" panose="020B0604030504040204" pitchFamily="50" charset="-128"/>
                        </a:rPr>
                        <a:t>R7</a:t>
                      </a:r>
                      <a:r>
                        <a:rPr kumimoji="1" lang="ja-JP" altLang="en-US" sz="1050" b="0" dirty="0">
                          <a:solidFill>
                            <a:schemeClr val="bg1"/>
                          </a:solidFill>
                          <a:latin typeface="Meiryo UI" panose="020B0604030504040204" pitchFamily="50" charset="-128"/>
                          <a:ea typeface="Meiryo UI" panose="020B0604030504040204" pitchFamily="50" charset="-128"/>
                        </a:rPr>
                        <a:t>年度</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r"/>
                      <a:r>
                        <a:rPr kumimoji="1" lang="en-US" altLang="ja-JP" sz="1050" b="0" dirty="0">
                          <a:solidFill>
                            <a:schemeClr val="tx1"/>
                          </a:solidFill>
                          <a:latin typeface="Meiryo UI" panose="020B0604030504040204" pitchFamily="50" charset="-128"/>
                          <a:ea typeface="Meiryo UI" panose="020B0604030504040204" pitchFamily="50" charset="-128"/>
                        </a:rPr>
                        <a:t>1</a:t>
                      </a:r>
                      <a:endParaRPr kumimoji="1" lang="ja-JP" altLang="en-US" sz="105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FF3F7"/>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050" b="0" dirty="0">
                          <a:solidFill>
                            <a:schemeClr val="tx1"/>
                          </a:solidFill>
                          <a:latin typeface="Meiryo UI" panose="020B0604030504040204" pitchFamily="50" charset="-128"/>
                          <a:ea typeface="Meiryo UI" panose="020B0604030504040204" pitchFamily="50" charset="-128"/>
                        </a:rPr>
                        <a:t>泉南市</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FF3F7"/>
                    </a:solidFill>
                  </a:tcPr>
                </a:tc>
                <a:extLst>
                  <a:ext uri="{0D108BD9-81ED-4DB2-BD59-A6C34878D82A}">
                    <a16:rowId xmlns:a16="http://schemas.microsoft.com/office/drawing/2014/main" val="2999929748"/>
                  </a:ext>
                </a:extLst>
              </a:tr>
              <a:tr h="183588">
                <a:tc>
                  <a:txBody>
                    <a:bodyPr/>
                    <a:lstStyle/>
                    <a:p>
                      <a:pPr algn="ctr"/>
                      <a:r>
                        <a:rPr kumimoji="1" lang="ja-JP" altLang="en-US" sz="1050" b="0" dirty="0">
                          <a:solidFill>
                            <a:schemeClr val="bg1"/>
                          </a:solidFill>
                          <a:latin typeface="Meiryo UI" panose="020B0604030504040204" pitchFamily="50" charset="-128"/>
                          <a:ea typeface="Meiryo UI" panose="020B0604030504040204" pitchFamily="50" charset="-128"/>
                        </a:rPr>
                        <a:t>整備予定</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accent1">
                        <a:lumMod val="75000"/>
                      </a:schemeClr>
                    </a:solidFill>
                  </a:tcPr>
                </a:tc>
                <a:tc>
                  <a:txBody>
                    <a:bodyPr/>
                    <a:lstStyle/>
                    <a:p>
                      <a:pPr algn="r"/>
                      <a:r>
                        <a:rPr kumimoji="1" lang="en-US" altLang="ja-JP" sz="1050" b="0" dirty="0">
                          <a:solidFill>
                            <a:schemeClr val="tx1"/>
                          </a:solidFill>
                          <a:latin typeface="Meiryo UI" panose="020B0604030504040204" pitchFamily="50" charset="-128"/>
                          <a:ea typeface="Meiryo UI" panose="020B0604030504040204" pitchFamily="50" charset="-128"/>
                        </a:rPr>
                        <a:t>1</a:t>
                      </a:r>
                      <a:endParaRPr kumimoji="1" lang="ja-JP" altLang="en-US" sz="105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EFF3F7"/>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050" b="0" dirty="0">
                          <a:solidFill>
                            <a:schemeClr val="tx1"/>
                          </a:solidFill>
                          <a:latin typeface="Meiryo UI" panose="020B0604030504040204" pitchFamily="50" charset="-128"/>
                          <a:ea typeface="Meiryo UI" panose="020B0604030504040204" pitchFamily="50" charset="-128"/>
                        </a:rPr>
                        <a:t>忠岡町</a:t>
                      </a:r>
                      <a:r>
                        <a:rPr kumimoji="1" lang="en-US" altLang="ja-JP" sz="1050" b="0" dirty="0">
                          <a:solidFill>
                            <a:schemeClr val="tx1"/>
                          </a:solidFill>
                          <a:latin typeface="Meiryo UI" panose="020B0604030504040204" pitchFamily="50" charset="-128"/>
                          <a:ea typeface="Meiryo UI" panose="020B0604030504040204" pitchFamily="50" charset="-128"/>
                        </a:rPr>
                        <a:t>(R8)</a:t>
                      </a:r>
                      <a:endParaRPr kumimoji="1" lang="ja-JP" altLang="en-US" sz="105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EFF3F7"/>
                    </a:solidFill>
                  </a:tcPr>
                </a:tc>
                <a:extLst>
                  <a:ext uri="{0D108BD9-81ED-4DB2-BD59-A6C34878D82A}">
                    <a16:rowId xmlns:a16="http://schemas.microsoft.com/office/drawing/2014/main" val="2484382476"/>
                  </a:ext>
                </a:extLst>
              </a:tr>
            </a:tbl>
          </a:graphicData>
        </a:graphic>
      </p:graphicFrame>
      <p:sp>
        <p:nvSpPr>
          <p:cNvPr id="13" name="正方形/長方形 12">
            <a:extLst>
              <a:ext uri="{FF2B5EF4-FFF2-40B4-BE49-F238E27FC236}">
                <a16:creationId xmlns:a16="http://schemas.microsoft.com/office/drawing/2014/main" id="{8A678853-5C0A-4C45-9CF7-8EB01923E62F}"/>
              </a:ext>
            </a:extLst>
          </p:cNvPr>
          <p:cNvSpPr/>
          <p:nvPr/>
        </p:nvSpPr>
        <p:spPr>
          <a:xfrm>
            <a:off x="68134" y="2636912"/>
            <a:ext cx="4215834" cy="461665"/>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府内の整備状況（整備年度については</a:t>
            </a:r>
            <a:r>
              <a:rPr lang="en-US" altLang="ja-JP" sz="1200" b="1" dirty="0">
                <a:latin typeface="Meiryo UI" panose="020B0604030504040204" pitchFamily="50" charset="-128"/>
                <a:ea typeface="Meiryo UI" panose="020B0604030504040204" pitchFamily="50" charset="-128"/>
              </a:rPr>
              <a:t>R</a:t>
            </a:r>
            <a:r>
              <a:rPr lang="ja-JP" altLang="en-US" sz="1200" b="1" dirty="0">
                <a:latin typeface="Meiryo UI" panose="020B0604030504040204" pitchFamily="50" charset="-128"/>
                <a:ea typeface="Meiryo UI" panose="020B0604030504040204" pitchFamily="50" charset="-128"/>
              </a:rPr>
              <a:t>７国調査より）</a:t>
            </a:r>
            <a:endParaRPr lang="en-US" altLang="ja-JP" sz="1200" b="1" dirty="0">
              <a:latin typeface="Meiryo UI" panose="020B0604030504040204" pitchFamily="50" charset="-128"/>
              <a:ea typeface="Meiryo UI" panose="020B0604030504040204" pitchFamily="50" charset="-128"/>
            </a:endParaRPr>
          </a:p>
          <a:p>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令和８年３月</a:t>
            </a:r>
            <a:r>
              <a:rPr lang="en-US" altLang="ja-JP" sz="1200" b="1" dirty="0">
                <a:latin typeface="Meiryo UI" panose="020B0604030504040204" pitchFamily="50" charset="-128"/>
                <a:ea typeface="Meiryo UI" panose="020B0604030504040204" pitchFamily="50" charset="-128"/>
              </a:rPr>
              <a:t>31</a:t>
            </a:r>
            <a:r>
              <a:rPr lang="ja-JP" altLang="en-US" sz="1200" b="1" dirty="0">
                <a:latin typeface="Meiryo UI" panose="020B0604030504040204" pitchFamily="50" charset="-128"/>
                <a:ea typeface="Meiryo UI" panose="020B0604030504040204" pitchFamily="50" charset="-128"/>
              </a:rPr>
              <a:t>日時点</a:t>
            </a:r>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整備済</a:t>
            </a:r>
            <a:r>
              <a:rPr lang="en-US" altLang="ja-JP" sz="1200" b="1" dirty="0">
                <a:latin typeface="Meiryo UI" panose="020B0604030504040204" pitchFamily="50" charset="-128"/>
                <a:ea typeface="Meiryo UI" panose="020B0604030504040204" pitchFamily="50" charset="-128"/>
              </a:rPr>
              <a:t>42</a:t>
            </a:r>
            <a:r>
              <a:rPr lang="ja-JP" altLang="en-US" sz="1200" b="1" dirty="0">
                <a:latin typeface="Meiryo UI" panose="020B0604030504040204" pitchFamily="50" charset="-128"/>
                <a:ea typeface="Meiryo UI" panose="020B0604030504040204" pitchFamily="50" charset="-128"/>
              </a:rPr>
              <a:t>市町村、未整備</a:t>
            </a:r>
            <a:r>
              <a:rPr lang="en-US" altLang="ja-JP" sz="1200" b="1" dirty="0">
                <a:latin typeface="Meiryo UI" panose="020B0604030504040204" pitchFamily="50" charset="-128"/>
                <a:ea typeface="Meiryo UI" panose="020B0604030504040204" pitchFamily="50" charset="-128"/>
              </a:rPr>
              <a:t>1</a:t>
            </a:r>
            <a:r>
              <a:rPr lang="ja-JP" altLang="en-US" sz="1200" b="1" dirty="0">
                <a:latin typeface="Meiryo UI" panose="020B0604030504040204" pitchFamily="50" charset="-128"/>
                <a:ea typeface="Meiryo UI" panose="020B0604030504040204" pitchFamily="50" charset="-128"/>
              </a:rPr>
              <a:t>町</a:t>
            </a:r>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　</a:t>
            </a:r>
            <a:endParaRPr lang="en-US" altLang="ja-JP" sz="1200" b="1" dirty="0">
              <a:latin typeface="Meiryo UI" panose="020B0604030504040204" pitchFamily="50" charset="-128"/>
              <a:ea typeface="Meiryo UI" panose="020B0604030504040204" pitchFamily="50" charset="-128"/>
            </a:endParaRPr>
          </a:p>
        </p:txBody>
      </p:sp>
      <p:sp>
        <p:nvSpPr>
          <p:cNvPr id="33" name="スライド番号プレースホルダー 9"/>
          <p:cNvSpPr txBox="1">
            <a:spLocks/>
          </p:cNvSpPr>
          <p:nvPr/>
        </p:nvSpPr>
        <p:spPr>
          <a:xfrm>
            <a:off x="6857415" y="6499044"/>
            <a:ext cx="21336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1C2C60DF-5D73-46A2-8FFF-B4A756D3B2D0}" type="slidenum">
              <a:rPr lang="ja-JP" altLang="en-US" smtClean="0"/>
              <a:pPr/>
              <a:t>4</a:t>
            </a:fld>
            <a:endParaRPr lang="ja-JP" altLang="en-US" dirty="0"/>
          </a:p>
        </p:txBody>
      </p:sp>
      <p:sp>
        <p:nvSpPr>
          <p:cNvPr id="17" name="タイトル 1">
            <a:extLst>
              <a:ext uri="{FF2B5EF4-FFF2-40B4-BE49-F238E27FC236}">
                <a16:creationId xmlns:a16="http://schemas.microsoft.com/office/drawing/2014/main" id="{21A5D566-EAE6-4DC2-AACB-DBD32F69E385}"/>
              </a:ext>
            </a:extLst>
          </p:cNvPr>
          <p:cNvSpPr txBox="1">
            <a:spLocks/>
          </p:cNvSpPr>
          <p:nvPr/>
        </p:nvSpPr>
        <p:spPr>
          <a:xfrm>
            <a:off x="-36512" y="836712"/>
            <a:ext cx="9137847" cy="314635"/>
          </a:xfrm>
          <a:prstGeom prst="rect">
            <a:avLst/>
          </a:prstGeom>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sz="1400" b="1" dirty="0">
                <a:latin typeface="Meiryo UI" panose="020B0604030504040204" pitchFamily="50" charset="-128"/>
                <a:ea typeface="Meiryo UI" panose="020B0604030504040204" pitchFamily="50" charset="-128"/>
              </a:rPr>
              <a:t>１．地域生活支援拠点等の整備状況</a:t>
            </a:r>
          </a:p>
        </p:txBody>
      </p:sp>
      <p:sp>
        <p:nvSpPr>
          <p:cNvPr id="19" name="正方形/長方形 18">
            <a:extLst>
              <a:ext uri="{FF2B5EF4-FFF2-40B4-BE49-F238E27FC236}">
                <a16:creationId xmlns:a16="http://schemas.microsoft.com/office/drawing/2014/main" id="{AD4180A7-975B-4DF8-8821-6E0562C373FB}"/>
              </a:ext>
            </a:extLst>
          </p:cNvPr>
          <p:cNvSpPr/>
          <p:nvPr/>
        </p:nvSpPr>
        <p:spPr>
          <a:xfrm>
            <a:off x="5191609" y="477723"/>
            <a:ext cx="3923928" cy="619035"/>
          </a:xfrm>
          <a:prstGeom prst="rect">
            <a:avLst/>
          </a:prstGeom>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1200" dirty="0">
                <a:latin typeface="Meiryo UI" panose="020B0604030504040204" pitchFamily="50" charset="-128"/>
                <a:ea typeface="Meiryo UI" panose="020B0604030504040204" pitchFamily="50" charset="-128"/>
              </a:rPr>
              <a:t>調査対象</a:t>
            </a:r>
            <a:r>
              <a:rPr kumimoji="1" lang="ja-JP" altLang="en-US" sz="1200" dirty="0">
                <a:latin typeface="Meiryo UI" panose="020B0604030504040204" pitchFamily="50" charset="-128"/>
                <a:ea typeface="Meiryo UI" panose="020B0604030504040204" pitchFamily="50" charset="-128"/>
              </a:rPr>
              <a:t>：府内</a:t>
            </a:r>
            <a:r>
              <a:rPr lang="en-US" altLang="ja-JP" sz="1200" dirty="0">
                <a:latin typeface="Meiryo UI" panose="020B0604030504040204" pitchFamily="50" charset="-128"/>
                <a:ea typeface="Meiryo UI" panose="020B0604030504040204" pitchFamily="50" charset="-128"/>
              </a:rPr>
              <a:t>43</a:t>
            </a:r>
            <a:r>
              <a:rPr kumimoji="1" lang="ja-JP" altLang="en-US" sz="1200" dirty="0">
                <a:latin typeface="Meiryo UI" panose="020B0604030504040204" pitchFamily="50" charset="-128"/>
                <a:ea typeface="Meiryo UI" panose="020B0604030504040204" pitchFamily="50" charset="-128"/>
              </a:rPr>
              <a:t>市町村</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調査期間：令和８年６月（令和</a:t>
            </a:r>
            <a:r>
              <a:rPr lang="ja-JP" altLang="en-US" sz="1200" dirty="0">
                <a:latin typeface="Meiryo UI" panose="020B0604030504040204" pitchFamily="50" charset="-128"/>
                <a:ea typeface="Meiryo UI" panose="020B0604030504040204" pitchFamily="50" charset="-128"/>
              </a:rPr>
              <a:t>８</a:t>
            </a:r>
            <a:r>
              <a:rPr kumimoji="1" lang="ja-JP" altLang="en-US" sz="1200" dirty="0">
                <a:latin typeface="Meiryo UI" panose="020B0604030504040204" pitchFamily="50" charset="-128"/>
                <a:ea typeface="Meiryo UI" panose="020B0604030504040204" pitchFamily="50" charset="-128"/>
              </a:rPr>
              <a:t>年</a:t>
            </a:r>
            <a:r>
              <a:rPr lang="en-US" altLang="ja-JP" sz="1200" dirty="0">
                <a:latin typeface="Meiryo UI" panose="020B0604030504040204" pitchFamily="50" charset="-128"/>
                <a:ea typeface="Meiryo UI" panose="020B0604030504040204" pitchFamily="50" charset="-128"/>
              </a:rPr>
              <a:t>3</a:t>
            </a:r>
            <a:r>
              <a:rPr kumimoji="1" lang="ja-JP" altLang="en-US" sz="1200" dirty="0">
                <a:latin typeface="Meiryo UI" panose="020B0604030504040204" pitchFamily="50" charset="-128"/>
                <a:ea typeface="Meiryo UI" panose="020B0604030504040204" pitchFamily="50" charset="-128"/>
              </a:rPr>
              <a:t>月</a:t>
            </a:r>
            <a:r>
              <a:rPr kumimoji="1" lang="en-US" altLang="ja-JP" sz="1200" dirty="0">
                <a:latin typeface="Meiryo UI" panose="020B0604030504040204" pitchFamily="50" charset="-128"/>
                <a:ea typeface="Meiryo UI" panose="020B0604030504040204" pitchFamily="50" charset="-128"/>
              </a:rPr>
              <a:t>31</a:t>
            </a:r>
            <a:r>
              <a:rPr kumimoji="1" lang="ja-JP" altLang="en-US" sz="1200" dirty="0">
                <a:latin typeface="Meiryo UI" panose="020B0604030504040204" pitchFamily="50" charset="-128"/>
                <a:ea typeface="Meiryo UI" panose="020B0604030504040204" pitchFamily="50" charset="-128"/>
              </a:rPr>
              <a:t>日時点）</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調査内容：コーディネーター設置、検証・検討の実施　等</a:t>
            </a:r>
          </a:p>
        </p:txBody>
      </p:sp>
      <p:sp>
        <p:nvSpPr>
          <p:cNvPr id="20" name="正方形/長方形 19">
            <a:extLst>
              <a:ext uri="{FF2B5EF4-FFF2-40B4-BE49-F238E27FC236}">
                <a16:creationId xmlns:a16="http://schemas.microsoft.com/office/drawing/2014/main" id="{CDFE2784-EAD3-47F9-961F-B44121BAFB32}"/>
              </a:ext>
            </a:extLst>
          </p:cNvPr>
          <p:cNvSpPr/>
          <p:nvPr/>
        </p:nvSpPr>
        <p:spPr>
          <a:xfrm>
            <a:off x="4384115" y="3933056"/>
            <a:ext cx="4539583"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拠点コーディネーターの配置状況</a:t>
            </a:r>
            <a:endParaRPr lang="en-US" altLang="ja-JP" sz="1200" b="1" dirty="0">
              <a:solidFill>
                <a:schemeClr val="accent6"/>
              </a:solidFill>
              <a:latin typeface="Meiryo UI" panose="020B0604030504040204" pitchFamily="50" charset="-128"/>
              <a:ea typeface="Meiryo UI" panose="020B0604030504040204" pitchFamily="50" charset="-128"/>
            </a:endParaRPr>
          </a:p>
        </p:txBody>
      </p:sp>
      <p:graphicFrame>
        <p:nvGraphicFramePr>
          <p:cNvPr id="21" name="表 20">
            <a:extLst>
              <a:ext uri="{FF2B5EF4-FFF2-40B4-BE49-F238E27FC236}">
                <a16:creationId xmlns:a16="http://schemas.microsoft.com/office/drawing/2014/main" id="{B918444B-2E33-4DC9-B05B-0635600CA1E8}"/>
              </a:ext>
            </a:extLst>
          </p:cNvPr>
          <p:cNvGraphicFramePr>
            <a:graphicFrameLocks noGrp="1"/>
          </p:cNvGraphicFramePr>
          <p:nvPr>
            <p:extLst>
              <p:ext uri="{D42A27DB-BD31-4B8C-83A1-F6EECF244321}">
                <p14:modId xmlns:p14="http://schemas.microsoft.com/office/powerpoint/2010/main" val="637877983"/>
              </p:ext>
            </p:extLst>
          </p:nvPr>
        </p:nvGraphicFramePr>
        <p:xfrm>
          <a:off x="4355976" y="4192959"/>
          <a:ext cx="4422560" cy="924876"/>
        </p:xfrm>
        <a:graphic>
          <a:graphicData uri="http://schemas.openxmlformats.org/drawingml/2006/table">
            <a:tbl>
              <a:tblPr/>
              <a:tblGrid>
                <a:gridCol w="3168352">
                  <a:extLst>
                    <a:ext uri="{9D8B030D-6E8A-4147-A177-3AD203B41FA5}">
                      <a16:colId xmlns:a16="http://schemas.microsoft.com/office/drawing/2014/main" val="222494593"/>
                    </a:ext>
                  </a:extLst>
                </a:gridCol>
                <a:gridCol w="1254208">
                  <a:extLst>
                    <a:ext uri="{9D8B030D-6E8A-4147-A177-3AD203B41FA5}">
                      <a16:colId xmlns:a16="http://schemas.microsoft.com/office/drawing/2014/main" val="2234091414"/>
                    </a:ext>
                  </a:extLst>
                </a:gridCol>
              </a:tblGrid>
              <a:tr h="229345">
                <a:tc>
                  <a:txBody>
                    <a:bodyPr/>
                    <a:lstStyle/>
                    <a:p>
                      <a:pPr algn="ctr" fontAlgn="ct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コーディネーターの配置状況</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fontAlgn="ct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9525" marR="9525" marT="9525" marB="0" anchor="ctr">
                    <a:lnL w="12700" cap="flat" cmpd="sng" algn="ctr">
                      <a:solidFill>
                        <a:schemeClr val="bg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72405122"/>
                  </a:ext>
                </a:extLst>
              </a:tr>
              <a:tr h="216024">
                <a:tc>
                  <a:txBody>
                    <a:bodyPr/>
                    <a:lstStyle/>
                    <a:p>
                      <a:pPr algn="l"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配置あり（圏域整備における配置含む）</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13</a:t>
                      </a:r>
                    </a:p>
                  </a:txBody>
                  <a:tcPr marL="9525" marR="9525" marT="9525" marB="0" anchor="ctr">
                    <a:lnL w="12700" cap="flat" cmpd="sng" algn="ctr">
                      <a:solidFill>
                        <a:schemeClr val="bg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56000016"/>
                  </a:ext>
                </a:extLst>
              </a:tr>
              <a:tr h="216024">
                <a:tc>
                  <a:txBody>
                    <a:bodyPr/>
                    <a:lstStyle/>
                    <a:p>
                      <a:pPr algn="l"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配置なし</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solidFill>
                      <a:schemeClr val="accent5">
                        <a:lumMod val="20000"/>
                        <a:lumOff val="80000"/>
                      </a:schemeClr>
                    </a:solidFill>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29</a:t>
                      </a:r>
                    </a:p>
                  </a:txBody>
                  <a:tcPr marL="9525" marR="9525" marT="9525" marB="0" anchor="ctr">
                    <a:lnL w="12700" cap="flat" cmpd="sng" algn="ctr">
                      <a:solidFill>
                        <a:schemeClr val="bg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390668921"/>
                  </a:ext>
                </a:extLst>
              </a:tr>
              <a:tr h="263483">
                <a:tc>
                  <a:txBody>
                    <a:bodyPr/>
                    <a:lstStyle/>
                    <a:p>
                      <a:pPr algn="ctr" fontAlgn="ct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合計</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1">
                        <a:lumMod val="75000"/>
                      </a:schemeClr>
                    </a:solidFill>
                  </a:tcPr>
                </a:tc>
                <a:tc>
                  <a:txBody>
                    <a:bodyPr/>
                    <a:lstStyle/>
                    <a:p>
                      <a:pPr algn="ctr" fontAlgn="ctr"/>
                      <a:r>
                        <a:rPr lang="en-US" altLang="ja-JP" sz="1050" b="1" i="0" u="none" strike="noStrike" dirty="0">
                          <a:solidFill>
                            <a:schemeClr val="bg1"/>
                          </a:solidFill>
                          <a:effectLst/>
                          <a:latin typeface="Meiryo UI" panose="020B0604030504040204" pitchFamily="50" charset="-128"/>
                          <a:ea typeface="Meiryo UI" panose="020B0604030504040204" pitchFamily="50" charset="-128"/>
                        </a:rPr>
                        <a:t>42</a:t>
                      </a:r>
                    </a:p>
                  </a:txBody>
                  <a:tcPr marL="9525" marR="9525" marT="9525" marB="0" anchor="ctr">
                    <a:lnL w="12700" cap="flat" cmpd="sng" algn="ctr">
                      <a:solidFill>
                        <a:schemeClr val="bg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718656355"/>
                  </a:ext>
                </a:extLst>
              </a:tr>
            </a:tbl>
          </a:graphicData>
        </a:graphic>
      </p:graphicFrame>
      <p:sp>
        <p:nvSpPr>
          <p:cNvPr id="23" name="正方形/長方形 22">
            <a:extLst>
              <a:ext uri="{FF2B5EF4-FFF2-40B4-BE49-F238E27FC236}">
                <a16:creationId xmlns:a16="http://schemas.microsoft.com/office/drawing/2014/main" id="{026E4815-98AD-4CC2-975D-47076757413E}"/>
              </a:ext>
            </a:extLst>
          </p:cNvPr>
          <p:cNvSpPr/>
          <p:nvPr/>
        </p:nvSpPr>
        <p:spPr>
          <a:xfrm>
            <a:off x="4355976" y="5219626"/>
            <a:ext cx="3909751"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拠点コーディネーター配置先</a:t>
            </a:r>
            <a:endParaRPr lang="en-US" altLang="ja-JP" sz="1200" b="1" dirty="0">
              <a:latin typeface="Meiryo UI" panose="020B0604030504040204" pitchFamily="50" charset="-128"/>
              <a:ea typeface="Meiryo UI" panose="020B0604030504040204" pitchFamily="50" charset="-128"/>
            </a:endParaRPr>
          </a:p>
        </p:txBody>
      </p:sp>
      <p:graphicFrame>
        <p:nvGraphicFramePr>
          <p:cNvPr id="18" name="表 17">
            <a:extLst>
              <a:ext uri="{FF2B5EF4-FFF2-40B4-BE49-F238E27FC236}">
                <a16:creationId xmlns:a16="http://schemas.microsoft.com/office/drawing/2014/main" id="{875D22BF-AD1E-4955-B424-AC13FEA84EDC}"/>
              </a:ext>
            </a:extLst>
          </p:cNvPr>
          <p:cNvGraphicFramePr>
            <a:graphicFrameLocks noGrp="1"/>
          </p:cNvGraphicFramePr>
          <p:nvPr>
            <p:extLst>
              <p:ext uri="{D42A27DB-BD31-4B8C-83A1-F6EECF244321}">
                <p14:modId xmlns:p14="http://schemas.microsoft.com/office/powerpoint/2010/main" val="3640454393"/>
              </p:ext>
            </p:extLst>
          </p:nvPr>
        </p:nvGraphicFramePr>
        <p:xfrm>
          <a:off x="4334008" y="2992687"/>
          <a:ext cx="4444528" cy="882173"/>
        </p:xfrm>
        <a:graphic>
          <a:graphicData uri="http://schemas.openxmlformats.org/drawingml/2006/table">
            <a:tbl>
              <a:tblPr>
                <a:tableStyleId>{5C22544A-7EE6-4342-B048-85BDC9FD1C3A}</a:tableStyleId>
              </a:tblPr>
              <a:tblGrid>
                <a:gridCol w="1033627">
                  <a:extLst>
                    <a:ext uri="{9D8B030D-6E8A-4147-A177-3AD203B41FA5}">
                      <a16:colId xmlns:a16="http://schemas.microsoft.com/office/drawing/2014/main" val="1495733337"/>
                    </a:ext>
                  </a:extLst>
                </a:gridCol>
                <a:gridCol w="1152128">
                  <a:extLst>
                    <a:ext uri="{9D8B030D-6E8A-4147-A177-3AD203B41FA5}">
                      <a16:colId xmlns:a16="http://schemas.microsoft.com/office/drawing/2014/main" val="3040224863"/>
                    </a:ext>
                  </a:extLst>
                </a:gridCol>
                <a:gridCol w="1008112">
                  <a:extLst>
                    <a:ext uri="{9D8B030D-6E8A-4147-A177-3AD203B41FA5}">
                      <a16:colId xmlns:a16="http://schemas.microsoft.com/office/drawing/2014/main" val="2191242032"/>
                    </a:ext>
                  </a:extLst>
                </a:gridCol>
                <a:gridCol w="1250661">
                  <a:extLst>
                    <a:ext uri="{9D8B030D-6E8A-4147-A177-3AD203B41FA5}">
                      <a16:colId xmlns:a16="http://schemas.microsoft.com/office/drawing/2014/main" val="960301123"/>
                    </a:ext>
                  </a:extLst>
                </a:gridCol>
              </a:tblGrid>
              <a:tr h="182395">
                <a:tc gridSpan="4">
                  <a:txBody>
                    <a:bodyPr/>
                    <a:lstStyle/>
                    <a:p>
                      <a:pPr algn="ctr" fontAlgn="ctr"/>
                      <a:r>
                        <a:rPr lang="ja-JP" altLang="en-US" sz="1200" b="1" u="none" strike="noStrike" dirty="0">
                          <a:solidFill>
                            <a:schemeClr val="bg1"/>
                          </a:solidFill>
                          <a:effectLst/>
                          <a:latin typeface="Meiryo UI" panose="020B0604030504040204" pitchFamily="50" charset="-128"/>
                          <a:ea typeface="Meiryo UI" panose="020B0604030504040204" pitchFamily="50" charset="-128"/>
                        </a:rPr>
                        <a:t>備えている機能</a:t>
                      </a: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solidFill>
                      <a:schemeClr val="accent1">
                        <a:lumMod val="75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888068623"/>
                  </a:ext>
                </a:extLst>
              </a:tr>
              <a:tr h="428080">
                <a:tc>
                  <a:txBody>
                    <a:bodyPr/>
                    <a:lstStyle/>
                    <a:p>
                      <a:pPr algn="ctr" fontAlgn="ctr"/>
                      <a:r>
                        <a:rPr lang="ja-JP" altLang="en-US" sz="1200" b="1" u="none" strike="noStrike" dirty="0">
                          <a:solidFill>
                            <a:schemeClr val="bg1"/>
                          </a:solidFill>
                          <a:effectLst/>
                          <a:latin typeface="Meiryo UI" panose="020B0604030504040204" pitchFamily="50" charset="-128"/>
                          <a:ea typeface="Meiryo UI" panose="020B0604030504040204" pitchFamily="50" charset="-128"/>
                        </a:rPr>
                        <a:t>①相談</a:t>
                      </a: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solidFill>
                      <a:schemeClr val="accent1">
                        <a:lumMod val="75000"/>
                      </a:schemeClr>
                    </a:solidFill>
                  </a:tcPr>
                </a:tc>
                <a:tc>
                  <a:txBody>
                    <a:bodyPr/>
                    <a:lstStyle/>
                    <a:p>
                      <a:pPr algn="ctr" fontAlgn="ctr"/>
                      <a:r>
                        <a:rPr lang="ja-JP" altLang="en-US" sz="1200" b="1" u="none" strike="noStrike" dirty="0">
                          <a:solidFill>
                            <a:schemeClr val="bg1"/>
                          </a:solidFill>
                          <a:effectLst/>
                          <a:latin typeface="Meiryo UI" panose="020B0604030504040204" pitchFamily="50" charset="-128"/>
                          <a:ea typeface="Meiryo UI" panose="020B0604030504040204" pitchFamily="50" charset="-128"/>
                        </a:rPr>
                        <a:t>③緊急時の</a:t>
                      </a:r>
                      <a:endParaRPr lang="en-US" altLang="ja-JP" sz="1200" b="1" u="none" strike="noStrike" dirty="0">
                        <a:solidFill>
                          <a:schemeClr val="bg1"/>
                        </a:solidFill>
                        <a:effectLst/>
                        <a:latin typeface="Meiryo UI" panose="020B0604030504040204" pitchFamily="50" charset="-128"/>
                        <a:ea typeface="Meiryo UI" panose="020B0604030504040204" pitchFamily="50" charset="-128"/>
                      </a:endParaRPr>
                    </a:p>
                    <a:p>
                      <a:pPr algn="ctr" fontAlgn="ctr"/>
                      <a:r>
                        <a:rPr lang="ja-JP" altLang="en-US" sz="1200" b="1" u="none" strike="noStrike" dirty="0">
                          <a:solidFill>
                            <a:schemeClr val="bg1"/>
                          </a:solidFill>
                          <a:effectLst/>
                          <a:latin typeface="Meiryo UI" panose="020B0604030504040204" pitchFamily="50" charset="-128"/>
                          <a:ea typeface="Meiryo UI" panose="020B0604030504040204" pitchFamily="50" charset="-128"/>
                        </a:rPr>
                        <a:t>受入・対応</a:t>
                      </a: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solidFill>
                      <a:schemeClr val="accent1">
                        <a:lumMod val="75000"/>
                      </a:schemeClr>
                    </a:solidFill>
                  </a:tcPr>
                </a:tc>
                <a:tc>
                  <a:txBody>
                    <a:bodyPr/>
                    <a:lstStyle/>
                    <a:p>
                      <a:pPr algn="ctr" fontAlgn="ctr"/>
                      <a:r>
                        <a:rPr lang="ja-JP" altLang="en-US" sz="1200" b="1" u="none" strike="noStrike" dirty="0">
                          <a:solidFill>
                            <a:schemeClr val="bg1"/>
                          </a:solidFill>
                          <a:effectLst/>
                          <a:latin typeface="Meiryo UI" panose="020B0604030504040204" pitchFamily="50" charset="-128"/>
                          <a:ea typeface="Meiryo UI" panose="020B0604030504040204" pitchFamily="50" charset="-128"/>
                        </a:rPr>
                        <a:t>②体験の機会・場</a:t>
                      </a: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solidFill>
                      <a:schemeClr val="accent1">
                        <a:lumMod val="75000"/>
                      </a:schemeClr>
                    </a:solidFill>
                  </a:tcPr>
                </a:tc>
                <a:tc>
                  <a:txBody>
                    <a:bodyPr/>
                    <a:lstStyle/>
                    <a:p>
                      <a:pPr algn="ctr" fontAlgn="ctr"/>
                      <a:r>
                        <a:rPr lang="ja-JP" altLang="en-US" sz="1200" b="1" u="none" strike="noStrike" dirty="0">
                          <a:solidFill>
                            <a:schemeClr val="bg1"/>
                          </a:solidFill>
                          <a:effectLst/>
                          <a:latin typeface="Meiryo UI" panose="020B0604030504040204" pitchFamily="50" charset="-128"/>
                          <a:ea typeface="Meiryo UI" panose="020B0604030504040204" pitchFamily="50" charset="-128"/>
                        </a:rPr>
                        <a:t>④専門的人材の</a:t>
                      </a:r>
                      <a:endParaRPr lang="en-US" altLang="ja-JP" sz="1200" b="1" u="none" strike="noStrike" dirty="0">
                        <a:solidFill>
                          <a:schemeClr val="bg1"/>
                        </a:solidFill>
                        <a:effectLst/>
                        <a:latin typeface="Meiryo UI" panose="020B0604030504040204" pitchFamily="50" charset="-128"/>
                        <a:ea typeface="Meiryo UI" panose="020B0604030504040204" pitchFamily="50" charset="-128"/>
                      </a:endParaRPr>
                    </a:p>
                    <a:p>
                      <a:pPr algn="ctr" fontAlgn="ctr"/>
                      <a:r>
                        <a:rPr lang="ja-JP" altLang="en-US" sz="1200" b="1" u="none" strike="noStrike" dirty="0">
                          <a:solidFill>
                            <a:schemeClr val="bg1"/>
                          </a:solidFill>
                          <a:effectLst/>
                          <a:latin typeface="Meiryo UI" panose="020B0604030504040204" pitchFamily="50" charset="-128"/>
                          <a:ea typeface="Meiryo UI" panose="020B0604030504040204" pitchFamily="50" charset="-128"/>
                        </a:rPr>
                        <a:t>確保・養成等</a:t>
                      </a: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solidFill>
                      <a:schemeClr val="accent1">
                        <a:lumMod val="75000"/>
                      </a:schemeClr>
                    </a:solidFill>
                  </a:tcPr>
                </a:tc>
                <a:extLst>
                  <a:ext uri="{0D108BD9-81ED-4DB2-BD59-A6C34878D82A}">
                    <a16:rowId xmlns:a16="http://schemas.microsoft.com/office/drawing/2014/main" val="1945652919"/>
                  </a:ext>
                </a:extLst>
              </a:tr>
              <a:tr h="261688">
                <a:tc>
                  <a:txBody>
                    <a:bodyPr/>
                    <a:lstStyle/>
                    <a:p>
                      <a:pPr algn="ctr" fontAlgn="ctr"/>
                      <a:r>
                        <a:rPr lang="en-US" altLang="ja-JP" sz="1200" u="none" strike="noStrike" dirty="0">
                          <a:solidFill>
                            <a:schemeClr val="tx1"/>
                          </a:solidFill>
                          <a:effectLst/>
                          <a:latin typeface="Meiryo UI" panose="020B0604030504040204" pitchFamily="50" charset="-128"/>
                          <a:ea typeface="Meiryo UI" panose="020B0604030504040204" pitchFamily="50" charset="-128"/>
                        </a:rPr>
                        <a:t>39</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42</a:t>
                      </a:r>
                    </a:p>
                  </a:txBody>
                  <a:tcPr marL="9525" marR="9525" marT="9525"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33</a:t>
                      </a:r>
                    </a:p>
                  </a:txBody>
                  <a:tcPr marL="9525" marR="9525" marT="9525" marB="0" anchor="ctr"/>
                </a:tc>
                <a:tc>
                  <a:txBody>
                    <a:bodyPr/>
                    <a:lstStyle/>
                    <a:p>
                      <a:pPr algn="ctr" fontAlgn="ctr"/>
                      <a:r>
                        <a:rPr lang="en-US" altLang="ja-JP" sz="1200" u="none" strike="noStrike" dirty="0">
                          <a:solidFill>
                            <a:schemeClr val="tx1"/>
                          </a:solidFill>
                          <a:effectLst/>
                          <a:latin typeface="Meiryo UI" panose="020B0604030504040204" pitchFamily="50" charset="-128"/>
                          <a:ea typeface="Meiryo UI" panose="020B0604030504040204" pitchFamily="50" charset="-128"/>
                        </a:rPr>
                        <a:t>33</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tc>
                <a:extLst>
                  <a:ext uri="{0D108BD9-81ED-4DB2-BD59-A6C34878D82A}">
                    <a16:rowId xmlns:a16="http://schemas.microsoft.com/office/drawing/2014/main" val="234188115"/>
                  </a:ext>
                </a:extLst>
              </a:tr>
            </a:tbl>
          </a:graphicData>
        </a:graphic>
      </p:graphicFrame>
      <p:sp>
        <p:nvSpPr>
          <p:cNvPr id="24" name="正方形/長方形 23">
            <a:extLst>
              <a:ext uri="{FF2B5EF4-FFF2-40B4-BE49-F238E27FC236}">
                <a16:creationId xmlns:a16="http://schemas.microsoft.com/office/drawing/2014/main" id="{08E3869B-C455-4847-8794-A6C14514DF1D}"/>
              </a:ext>
            </a:extLst>
          </p:cNvPr>
          <p:cNvSpPr/>
          <p:nvPr/>
        </p:nvSpPr>
        <p:spPr>
          <a:xfrm>
            <a:off x="4257983" y="2706142"/>
            <a:ext cx="4539583"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府内の整備状況</a:t>
            </a:r>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備えている機能</a:t>
            </a:r>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　</a:t>
            </a:r>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令和８年３月</a:t>
            </a:r>
            <a:r>
              <a:rPr lang="en-US" altLang="ja-JP" sz="1200" b="1" dirty="0">
                <a:latin typeface="Meiryo UI" panose="020B0604030504040204" pitchFamily="50" charset="-128"/>
                <a:ea typeface="Meiryo UI" panose="020B0604030504040204" pitchFamily="50" charset="-128"/>
              </a:rPr>
              <a:t>31</a:t>
            </a:r>
            <a:r>
              <a:rPr lang="ja-JP" altLang="en-US" sz="1200" b="1" dirty="0">
                <a:latin typeface="Meiryo UI" panose="020B0604030504040204" pitchFamily="50" charset="-128"/>
                <a:ea typeface="Meiryo UI" panose="020B0604030504040204" pitchFamily="50" charset="-128"/>
              </a:rPr>
              <a:t>日時点</a:t>
            </a:r>
            <a:endParaRPr lang="en-US" altLang="ja-JP" sz="1200" b="1" dirty="0">
              <a:latin typeface="Meiryo UI" panose="020B0604030504040204" pitchFamily="50" charset="-128"/>
              <a:ea typeface="Meiryo UI" panose="020B0604030504040204" pitchFamily="50" charset="-128"/>
            </a:endParaRPr>
          </a:p>
        </p:txBody>
      </p:sp>
      <p:graphicFrame>
        <p:nvGraphicFramePr>
          <p:cNvPr id="25" name="表 24">
            <a:extLst>
              <a:ext uri="{FF2B5EF4-FFF2-40B4-BE49-F238E27FC236}">
                <a16:creationId xmlns:a16="http://schemas.microsoft.com/office/drawing/2014/main" id="{3EE2E9FB-1190-42EB-ADD9-D6C7471581F0}"/>
              </a:ext>
            </a:extLst>
          </p:cNvPr>
          <p:cNvGraphicFramePr>
            <a:graphicFrameLocks noGrp="1"/>
          </p:cNvGraphicFramePr>
          <p:nvPr>
            <p:extLst>
              <p:ext uri="{D42A27DB-BD31-4B8C-83A1-F6EECF244321}">
                <p14:modId xmlns:p14="http://schemas.microsoft.com/office/powerpoint/2010/main" val="1035628709"/>
              </p:ext>
            </p:extLst>
          </p:nvPr>
        </p:nvGraphicFramePr>
        <p:xfrm>
          <a:off x="4355976" y="5468132"/>
          <a:ext cx="4441590" cy="1318548"/>
        </p:xfrm>
        <a:graphic>
          <a:graphicData uri="http://schemas.openxmlformats.org/drawingml/2006/table">
            <a:tbl>
              <a:tblPr>
                <a:tableStyleId>{5C22544A-7EE6-4342-B048-85BDC9FD1C3A}</a:tableStyleId>
              </a:tblPr>
              <a:tblGrid>
                <a:gridCol w="3168352">
                  <a:extLst>
                    <a:ext uri="{9D8B030D-6E8A-4147-A177-3AD203B41FA5}">
                      <a16:colId xmlns:a16="http://schemas.microsoft.com/office/drawing/2014/main" val="1166635366"/>
                    </a:ext>
                  </a:extLst>
                </a:gridCol>
                <a:gridCol w="1273238">
                  <a:extLst>
                    <a:ext uri="{9D8B030D-6E8A-4147-A177-3AD203B41FA5}">
                      <a16:colId xmlns:a16="http://schemas.microsoft.com/office/drawing/2014/main" val="2666494867"/>
                    </a:ext>
                  </a:extLst>
                </a:gridCol>
              </a:tblGrid>
              <a:tr h="255432">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配置場所</a:t>
                      </a: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199977">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基幹相談支援センター</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algn="ct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7</a:t>
                      </a:r>
                    </a:p>
                  </a:txBody>
                  <a:tcPr marL="0" marR="0" marT="0" marB="0" anchor="ctr"/>
                </a:tc>
                <a:extLst>
                  <a:ext uri="{0D108BD9-81ED-4DB2-BD59-A6C34878D82A}">
                    <a16:rowId xmlns:a16="http://schemas.microsoft.com/office/drawing/2014/main" val="964781025"/>
                  </a:ext>
                </a:extLst>
              </a:tr>
              <a:tr h="206852">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相談支援事業所（委託・指定）</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a:t>
                      </a:r>
                    </a:p>
                  </a:txBody>
                  <a:tcPr marL="0" marR="0" marT="0" marB="0" anchor="ctr"/>
                </a:tc>
                <a:extLst>
                  <a:ext uri="{0D108BD9-81ED-4DB2-BD59-A6C34878D82A}">
                    <a16:rowId xmlns:a16="http://schemas.microsoft.com/office/drawing/2014/main" val="3500954543"/>
                  </a:ext>
                </a:extLst>
              </a:tr>
              <a:tr h="206852">
                <a:tc>
                  <a:txBody>
                    <a:bodyPr/>
                    <a:lstStyle/>
                    <a:p>
                      <a:pPr marL="0" marR="0" lvl="0" indent="0" algn="l" defTabSz="6858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相談支援事業所以外の障がい福祉サービス事業所</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a:t>
                      </a:r>
                    </a:p>
                  </a:txBody>
                  <a:tcPr marL="0" marR="0" marT="0" marB="0" anchor="ctr"/>
                </a:tc>
                <a:extLst>
                  <a:ext uri="{0D108BD9-81ED-4DB2-BD59-A6C34878D82A}">
                    <a16:rowId xmlns:a16="http://schemas.microsoft.com/office/drawing/2014/main" val="2766770171"/>
                  </a:ext>
                </a:extLst>
              </a:tr>
              <a:tr h="206852">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市町村障がい福祉主管課</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0</a:t>
                      </a:r>
                    </a:p>
                  </a:txBody>
                  <a:tcPr marL="0" marR="0" marT="0" marB="0" anchor="ctr"/>
                </a:tc>
                <a:extLst>
                  <a:ext uri="{0D108BD9-81ED-4DB2-BD59-A6C34878D82A}">
                    <a16:rowId xmlns:a16="http://schemas.microsoft.com/office/drawing/2014/main" val="1993478884"/>
                  </a:ext>
                </a:extLst>
              </a:tr>
              <a:tr h="242583">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その他</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3</a:t>
                      </a:r>
                    </a:p>
                  </a:txBody>
                  <a:tcPr marL="0" marR="0" marT="0" marB="0" anchor="ctr"/>
                </a:tc>
                <a:extLst>
                  <a:ext uri="{0D108BD9-81ED-4DB2-BD59-A6C34878D82A}">
                    <a16:rowId xmlns:a16="http://schemas.microsoft.com/office/drawing/2014/main" val="1435660442"/>
                  </a:ext>
                </a:extLst>
              </a:tr>
            </a:tbl>
          </a:graphicData>
        </a:graphic>
      </p:graphicFrame>
    </p:spTree>
    <p:extLst>
      <p:ext uri="{BB962C8B-B14F-4D97-AF65-F5344CB8AC3E}">
        <p14:creationId xmlns:p14="http://schemas.microsoft.com/office/powerpoint/2010/main" val="2161731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角丸四角形 20"/>
          <p:cNvSpPr/>
          <p:nvPr/>
        </p:nvSpPr>
        <p:spPr>
          <a:xfrm>
            <a:off x="119152" y="188640"/>
            <a:ext cx="8917344" cy="720080"/>
          </a:xfrm>
          <a:prstGeom prst="roundRect">
            <a:avLst>
              <a:gd name="adj" fmla="val 0"/>
            </a:avLst>
          </a:prstGeom>
          <a:noFill/>
          <a:ln>
            <a:no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pic>
        <p:nvPicPr>
          <p:cNvPr id="2" name="図 1"/>
          <p:cNvPicPr>
            <a:picLocks noChangeAspect="1"/>
          </p:cNvPicPr>
          <p:nvPr/>
        </p:nvPicPr>
        <p:blipFill>
          <a:blip r:embed="rId3"/>
          <a:stretch>
            <a:fillRect/>
          </a:stretch>
        </p:blipFill>
        <p:spPr>
          <a:xfrm>
            <a:off x="47354" y="780896"/>
            <a:ext cx="9071634" cy="127824"/>
          </a:xfrm>
          <a:prstGeom prst="rect">
            <a:avLst/>
          </a:prstGeom>
        </p:spPr>
      </p:pic>
      <p:sp>
        <p:nvSpPr>
          <p:cNvPr id="3" name="タイトル 2"/>
          <p:cNvSpPr>
            <a:spLocks noGrp="1"/>
          </p:cNvSpPr>
          <p:nvPr>
            <p:ph type="title"/>
          </p:nvPr>
        </p:nvSpPr>
        <p:spPr>
          <a:xfrm>
            <a:off x="114774" y="548986"/>
            <a:ext cx="7193530" cy="231910"/>
          </a:xfrm>
        </p:spPr>
        <p:txBody>
          <a:bodyPr>
            <a:noAutofit/>
          </a:bodyPr>
          <a:lstStyle/>
          <a:p>
            <a:r>
              <a:rPr lang="ja-JP" altLang="en-US" sz="1400" b="1" dirty="0">
                <a:latin typeface="Meiryo UI" panose="020B0604030504040204" pitchFamily="50" charset="-128"/>
                <a:ea typeface="Meiryo UI" panose="020B0604030504040204" pitchFamily="50" charset="-128"/>
              </a:rPr>
              <a:t>２．各機能の実施状況について</a:t>
            </a:r>
            <a:endParaRPr kumimoji="1" lang="ja-JP" altLang="en-US" sz="1400" b="1" dirty="0">
              <a:latin typeface="Meiryo UI" panose="020B0604030504040204" pitchFamily="50" charset="-128"/>
              <a:ea typeface="Meiryo UI" panose="020B0604030504040204" pitchFamily="50" charset="-128"/>
            </a:endParaRPr>
          </a:p>
        </p:txBody>
      </p:sp>
      <p:sp>
        <p:nvSpPr>
          <p:cNvPr id="8" name="コンテンツ プレースホルダー 2"/>
          <p:cNvSpPr>
            <a:spLocks noGrp="1"/>
          </p:cNvSpPr>
          <p:nvPr>
            <p:ph idx="1"/>
          </p:nvPr>
        </p:nvSpPr>
        <p:spPr>
          <a:xfrm>
            <a:off x="47355" y="871769"/>
            <a:ext cx="8989142" cy="1683312"/>
          </a:xfrm>
          <a:ln>
            <a:solidFill>
              <a:schemeClr val="dk1"/>
            </a:solidFill>
          </a:ln>
        </p:spPr>
        <p:txBody>
          <a:bodyPr anchor="ctr">
            <a:noAutofit/>
          </a:bodyPr>
          <a:lstStyle/>
          <a:p>
            <a:pPr>
              <a:lnSpc>
                <a:spcPct val="100000"/>
              </a:lnSpc>
              <a:spcBef>
                <a:spcPts val="300"/>
              </a:spcBef>
              <a:buFont typeface="Wingdings" panose="05000000000000000000" pitchFamily="2" charset="2"/>
              <a:buChar char="u"/>
            </a:pPr>
            <a:r>
              <a:rPr lang="ja-JP" altLang="en-US" sz="1200" dirty="0">
                <a:latin typeface="Meiryo UI" panose="020B0604030504040204" pitchFamily="50" charset="-128"/>
                <a:ea typeface="Meiryo UI" panose="020B0604030504040204" pitchFamily="50" charset="-128"/>
              </a:rPr>
              <a:t>整備済</a:t>
            </a:r>
            <a:r>
              <a:rPr lang="en-US" altLang="ja-JP" sz="1200" dirty="0">
                <a:latin typeface="Meiryo UI" panose="020B0604030504040204" pitchFamily="50" charset="-128"/>
                <a:ea typeface="Meiryo UI" panose="020B0604030504040204" pitchFamily="50" charset="-128"/>
              </a:rPr>
              <a:t>42</a:t>
            </a:r>
            <a:r>
              <a:rPr lang="ja-JP" altLang="en-US" sz="1200" dirty="0">
                <a:latin typeface="Meiryo UI" panose="020B0604030504040204" pitchFamily="50" charset="-128"/>
                <a:ea typeface="Meiryo UI" panose="020B0604030504040204" pitchFamily="50" charset="-128"/>
              </a:rPr>
              <a:t>市町村のうち、「緊急時の支援が見込めない障がい者等の事前把握・登録」を行っているのは</a:t>
            </a:r>
            <a:r>
              <a:rPr lang="en-US" altLang="ja-JP" sz="1200" dirty="0">
                <a:latin typeface="Meiryo UI" panose="020B0604030504040204" pitchFamily="50" charset="-128"/>
                <a:ea typeface="Meiryo UI" panose="020B0604030504040204" pitchFamily="50" charset="-128"/>
              </a:rPr>
              <a:t>15</a:t>
            </a:r>
            <a:r>
              <a:rPr lang="ja-JP" altLang="en-US" sz="1200" dirty="0">
                <a:latin typeface="Meiryo UI" panose="020B0604030504040204" pitchFamily="50" charset="-128"/>
                <a:ea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endParaRPr>
          </a:p>
          <a:p>
            <a:pPr>
              <a:lnSpc>
                <a:spcPct val="100000"/>
              </a:lnSpc>
              <a:spcBef>
                <a:spcPts val="300"/>
              </a:spcBef>
              <a:buFont typeface="Wingdings" panose="05000000000000000000" pitchFamily="2" charset="2"/>
              <a:buChar char="u"/>
            </a:pPr>
            <a:r>
              <a:rPr lang="ja-JP" altLang="en-US" sz="1200" dirty="0">
                <a:latin typeface="Meiryo UI" panose="020B0604030504040204" pitchFamily="50" charset="-128"/>
                <a:ea typeface="Meiryo UI" panose="020B0604030504040204" pitchFamily="50" charset="-128"/>
              </a:rPr>
              <a:t>事前把握・登録を行っている市町村の把握・登録方法では、「公募（ホームページや広報誌等で本人や保護者へ周知）」をしている市町村が８、「担当の相談支援専門員が登録の必要性等を判断して選定」としている市町村が７。</a:t>
            </a:r>
            <a:endParaRPr lang="en-US" altLang="ja-JP" sz="1200" dirty="0">
              <a:latin typeface="Meiryo UI" panose="020B0604030504040204" pitchFamily="50" charset="-128"/>
              <a:ea typeface="Meiryo UI" panose="020B0604030504040204" pitchFamily="50" charset="-128"/>
            </a:endParaRPr>
          </a:p>
          <a:p>
            <a:pPr>
              <a:lnSpc>
                <a:spcPct val="100000"/>
              </a:lnSpc>
              <a:spcBef>
                <a:spcPts val="300"/>
              </a:spcBef>
              <a:buFont typeface="Wingdings" panose="05000000000000000000" pitchFamily="2" charset="2"/>
              <a:buChar char="u"/>
            </a:pPr>
            <a:r>
              <a:rPr lang="ja-JP" altLang="en-US" sz="1200" dirty="0">
                <a:latin typeface="Meiryo UI" panose="020B0604030504040204" pitchFamily="50" charset="-128"/>
                <a:ea typeface="Meiryo UI" panose="020B0604030504040204" pitchFamily="50" charset="-128"/>
              </a:rPr>
              <a:t>緊急時の受入れ先として確保している居室数の回答があった市町村は</a:t>
            </a:r>
            <a:r>
              <a:rPr lang="en-US" altLang="ja-JP" sz="1200" dirty="0">
                <a:latin typeface="Meiryo UI" panose="020B0604030504040204" pitchFamily="50" charset="-128"/>
                <a:ea typeface="Meiryo UI" panose="020B0604030504040204" pitchFamily="50" charset="-128"/>
              </a:rPr>
              <a:t>28</a:t>
            </a:r>
            <a:r>
              <a:rPr lang="ja-JP" altLang="en-US" sz="1200" dirty="0">
                <a:latin typeface="Meiryo UI" panose="020B0604030504040204" pitchFamily="50" charset="-128"/>
                <a:ea typeface="Meiryo UI" panose="020B0604030504040204" pitchFamily="50" charset="-128"/>
              </a:rPr>
              <a:t>。左記以外の市町村では、「事業所登録は行っているが居室数までは把握していない」等の回答があった（調査回答より）。</a:t>
            </a:r>
            <a:endParaRPr lang="en-US" altLang="ja-JP" sz="1200" dirty="0">
              <a:latin typeface="Meiryo UI" panose="020B0604030504040204" pitchFamily="50" charset="-128"/>
              <a:ea typeface="Meiryo UI" panose="020B0604030504040204" pitchFamily="50" charset="-128"/>
            </a:endParaRPr>
          </a:p>
          <a:p>
            <a:pPr>
              <a:lnSpc>
                <a:spcPct val="100000"/>
              </a:lnSpc>
              <a:spcBef>
                <a:spcPts val="300"/>
              </a:spcBef>
              <a:buFont typeface="Wingdings" panose="05000000000000000000" pitchFamily="2" charset="2"/>
              <a:buChar char="u"/>
            </a:pPr>
            <a:r>
              <a:rPr lang="ja-JP" altLang="en-US" sz="1200" dirty="0">
                <a:latin typeface="Meiryo UI" panose="020B0604030504040204" pitchFamily="50" charset="-128"/>
                <a:ea typeface="Meiryo UI" panose="020B0604030504040204" pitchFamily="50" charset="-128"/>
              </a:rPr>
              <a:t>居室を確保している受け入れ先の障がい福祉サービス事業所としては、短期入所事業所が最も多い。</a:t>
            </a:r>
            <a:endParaRPr lang="en-US" altLang="ja-JP" sz="1200" dirty="0">
              <a:latin typeface="Meiryo UI" panose="020B0604030504040204" pitchFamily="50" charset="-128"/>
              <a:ea typeface="Meiryo UI" panose="020B0604030504040204" pitchFamily="50" charset="-128"/>
            </a:endParaRPr>
          </a:p>
          <a:p>
            <a:pPr>
              <a:lnSpc>
                <a:spcPct val="100000"/>
              </a:lnSpc>
              <a:spcBef>
                <a:spcPts val="300"/>
              </a:spcBef>
              <a:buFont typeface="Wingdings" panose="05000000000000000000" pitchFamily="2" charset="2"/>
              <a:buChar char="u"/>
            </a:pPr>
            <a:r>
              <a:rPr lang="ja-JP" altLang="en-US" sz="1200" dirty="0">
                <a:latin typeface="Meiryo UI" panose="020B0604030504040204" pitchFamily="50" charset="-128"/>
                <a:ea typeface="Meiryo UI" panose="020B0604030504040204" pitchFamily="50" charset="-128"/>
              </a:rPr>
              <a:t>夜間・休日を含む</a:t>
            </a:r>
            <a:r>
              <a:rPr lang="en-US" altLang="ja-JP" sz="1200" dirty="0">
                <a:latin typeface="Meiryo UI" panose="020B0604030504040204" pitchFamily="50" charset="-128"/>
                <a:ea typeface="Meiryo UI" panose="020B0604030504040204" pitchFamily="50" charset="-128"/>
              </a:rPr>
              <a:t>24</a:t>
            </a:r>
            <a:r>
              <a:rPr lang="ja-JP" altLang="en-US" sz="1200" dirty="0">
                <a:latin typeface="Meiryo UI" panose="020B0604030504040204" pitchFamily="50" charset="-128"/>
                <a:ea typeface="Meiryo UI" panose="020B0604030504040204" pitchFamily="50" charset="-128"/>
              </a:rPr>
              <a:t>時間の緊急時の相談体制を整備している市町村は</a:t>
            </a:r>
            <a:r>
              <a:rPr lang="en-US" altLang="ja-JP" sz="1200" dirty="0">
                <a:latin typeface="Meiryo UI" panose="020B0604030504040204" pitchFamily="50" charset="-128"/>
                <a:ea typeface="Meiryo UI" panose="020B0604030504040204" pitchFamily="50" charset="-128"/>
              </a:rPr>
              <a:t>31</a:t>
            </a:r>
            <a:r>
              <a:rPr lang="ja-JP" altLang="en-US" sz="1200" dirty="0">
                <a:latin typeface="Meiryo UI" panose="020B0604030504040204" pitchFamily="50" charset="-128"/>
                <a:ea typeface="Meiryo UI" panose="020B0604030504040204" pitchFamily="50" charset="-128"/>
              </a:rPr>
              <a:t>。</a:t>
            </a:r>
          </a:p>
        </p:txBody>
      </p:sp>
      <p:sp>
        <p:nvSpPr>
          <p:cNvPr id="15" name="正方形/長方形 14">
            <a:extLst>
              <a:ext uri="{FF2B5EF4-FFF2-40B4-BE49-F238E27FC236}">
                <a16:creationId xmlns:a16="http://schemas.microsoft.com/office/drawing/2014/main" id="{A86A2272-C204-44F6-8901-82ED3CC3AC59}"/>
              </a:ext>
            </a:extLst>
          </p:cNvPr>
          <p:cNvSpPr/>
          <p:nvPr/>
        </p:nvSpPr>
        <p:spPr>
          <a:xfrm>
            <a:off x="-44589" y="3789224"/>
            <a:ext cx="4446899" cy="261610"/>
          </a:xfrm>
          <a:prstGeom prst="rect">
            <a:avLst/>
          </a:prstGeom>
        </p:spPr>
        <p:txBody>
          <a:bodyPr wrap="square">
            <a:spAutoFit/>
          </a:bodyPr>
          <a:lstStyle/>
          <a:p>
            <a:r>
              <a:rPr lang="ja-JP" altLang="en-US" sz="1100" b="1" dirty="0">
                <a:latin typeface="Meiryo UI" panose="020B0604030504040204" pitchFamily="50" charset="-128"/>
                <a:ea typeface="Meiryo UI" panose="020B0604030504040204" pitchFamily="50" charset="-128"/>
              </a:rPr>
              <a:t>緊急時の受入れ先として確保している居室数について（複数回答）</a:t>
            </a:r>
            <a:endParaRPr lang="en-US" altLang="ja-JP" sz="1100" b="1" dirty="0">
              <a:latin typeface="Meiryo UI" panose="020B0604030504040204" pitchFamily="50" charset="-128"/>
              <a:ea typeface="Meiryo UI" panose="020B0604030504040204" pitchFamily="50" charset="-128"/>
            </a:endParaRPr>
          </a:p>
        </p:txBody>
      </p:sp>
      <p:sp>
        <p:nvSpPr>
          <p:cNvPr id="18" name="スライド番号プレースホルダー 2"/>
          <p:cNvSpPr>
            <a:spLocks noGrp="1"/>
          </p:cNvSpPr>
          <p:nvPr>
            <p:ph type="sldNum" sz="quarter" idx="12"/>
          </p:nvPr>
        </p:nvSpPr>
        <p:spPr>
          <a:xfrm>
            <a:off x="6902896" y="6438396"/>
            <a:ext cx="2133600" cy="365125"/>
          </a:xfrm>
        </p:spPr>
        <p:txBody>
          <a:bodyPr/>
          <a:lstStyle/>
          <a:p>
            <a:pPr>
              <a:defRPr/>
            </a:pPr>
            <a:fld id="{08C0B7E9-49C2-4EF2-86B7-39D4016E13D8}" type="slidenum">
              <a:rPr lang="ja-JP" altLang="en-US" smtClean="0"/>
              <a:pPr>
                <a:defRPr/>
              </a:pPr>
              <a:t>5</a:t>
            </a:fld>
            <a:endParaRPr lang="ja-JP" altLang="en-US" dirty="0"/>
          </a:p>
        </p:txBody>
      </p:sp>
      <p:sp>
        <p:nvSpPr>
          <p:cNvPr id="22" name="正方形/長方形 21">
            <a:extLst>
              <a:ext uri="{FF2B5EF4-FFF2-40B4-BE49-F238E27FC236}">
                <a16:creationId xmlns:a16="http://schemas.microsoft.com/office/drawing/2014/main" id="{7497AAB9-DF53-4C6A-85DE-D3A5A178DA3C}"/>
              </a:ext>
            </a:extLst>
          </p:cNvPr>
          <p:cNvSpPr/>
          <p:nvPr/>
        </p:nvSpPr>
        <p:spPr>
          <a:xfrm>
            <a:off x="3977039" y="4481448"/>
            <a:ext cx="3440539"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夜間・休日を含む</a:t>
            </a:r>
            <a:r>
              <a:rPr lang="en-US" altLang="ja-JP" sz="1200" b="1" dirty="0">
                <a:latin typeface="Meiryo UI" panose="020B0604030504040204" pitchFamily="50" charset="-128"/>
                <a:ea typeface="Meiryo UI" panose="020B0604030504040204" pitchFamily="50" charset="-128"/>
              </a:rPr>
              <a:t>24</a:t>
            </a:r>
            <a:r>
              <a:rPr lang="ja-JP" altLang="en-US" sz="1200" b="1" dirty="0">
                <a:latin typeface="Meiryo UI" panose="020B0604030504040204" pitchFamily="50" charset="-128"/>
                <a:ea typeface="Meiryo UI" panose="020B0604030504040204" pitchFamily="50" charset="-128"/>
              </a:rPr>
              <a:t>時間の緊急時の相談体制</a:t>
            </a:r>
            <a:endParaRPr lang="en-US" altLang="ja-JP" sz="1200" b="1" dirty="0">
              <a:latin typeface="Meiryo UI" panose="020B0604030504040204" pitchFamily="50" charset="-128"/>
              <a:ea typeface="Meiryo UI" panose="020B0604030504040204" pitchFamily="50" charset="-128"/>
            </a:endParaRPr>
          </a:p>
        </p:txBody>
      </p:sp>
      <p:graphicFrame>
        <p:nvGraphicFramePr>
          <p:cNvPr id="23" name="表 22">
            <a:extLst>
              <a:ext uri="{FF2B5EF4-FFF2-40B4-BE49-F238E27FC236}">
                <a16:creationId xmlns:a16="http://schemas.microsoft.com/office/drawing/2014/main" id="{182A324D-369C-4BA7-9057-81ACC0F221DA}"/>
              </a:ext>
            </a:extLst>
          </p:cNvPr>
          <p:cNvGraphicFramePr>
            <a:graphicFrameLocks noGrp="1"/>
          </p:cNvGraphicFramePr>
          <p:nvPr>
            <p:extLst>
              <p:ext uri="{D42A27DB-BD31-4B8C-83A1-F6EECF244321}">
                <p14:modId xmlns:p14="http://schemas.microsoft.com/office/powerpoint/2010/main" val="3264852137"/>
              </p:ext>
            </p:extLst>
          </p:nvPr>
        </p:nvGraphicFramePr>
        <p:xfrm>
          <a:off x="4028410" y="4734296"/>
          <a:ext cx="5008086" cy="998959"/>
        </p:xfrm>
        <a:graphic>
          <a:graphicData uri="http://schemas.openxmlformats.org/drawingml/2006/table">
            <a:tbl>
              <a:tblPr>
                <a:tableStyleId>{5C22544A-7EE6-4342-B048-85BDC9FD1C3A}</a:tableStyleId>
              </a:tblPr>
              <a:tblGrid>
                <a:gridCol w="4221101">
                  <a:extLst>
                    <a:ext uri="{9D8B030D-6E8A-4147-A177-3AD203B41FA5}">
                      <a16:colId xmlns:a16="http://schemas.microsoft.com/office/drawing/2014/main" val="1166635366"/>
                    </a:ext>
                  </a:extLst>
                </a:gridCol>
                <a:gridCol w="786985">
                  <a:extLst>
                    <a:ext uri="{9D8B030D-6E8A-4147-A177-3AD203B41FA5}">
                      <a16:colId xmlns:a16="http://schemas.microsoft.com/office/drawing/2014/main" val="2666494867"/>
                    </a:ext>
                  </a:extLst>
                </a:gridCol>
              </a:tblGrid>
              <a:tr h="229430">
                <a:tc>
                  <a:txBody>
                    <a:bodyPr/>
                    <a:lstStyle/>
                    <a:p>
                      <a:pPr algn="ctr" fontAlgn="ctr"/>
                      <a:r>
                        <a:rPr lang="en-US" altLang="ja-JP" sz="1200" b="1" i="0" u="none" strike="noStrike" dirty="0">
                          <a:solidFill>
                            <a:schemeClr val="bg1"/>
                          </a:solidFill>
                          <a:effectLst/>
                          <a:latin typeface="Meiryo UI" panose="020B0604030504040204" pitchFamily="50" charset="-128"/>
                          <a:ea typeface="Meiryo UI" panose="020B0604030504040204" pitchFamily="50" charset="-128"/>
                        </a:rPr>
                        <a:t>24</a:t>
                      </a: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時間の相談体制の有無</a:t>
                      </a: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253389">
                <a:tc>
                  <a:txBody>
                    <a:bodyPr/>
                    <a:lstStyle/>
                    <a:p>
                      <a:pPr algn="ct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時間の相談体制あり</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31</a:t>
                      </a:r>
                    </a:p>
                  </a:txBody>
                  <a:tcPr marL="0" marR="0" marT="0" marB="0" anchor="ctr"/>
                </a:tc>
                <a:extLst>
                  <a:ext uri="{0D108BD9-81ED-4DB2-BD59-A6C34878D82A}">
                    <a16:rowId xmlns:a16="http://schemas.microsoft.com/office/drawing/2014/main" val="964781025"/>
                  </a:ext>
                </a:extLst>
              </a:tr>
              <a:tr h="234617">
                <a:tc>
                  <a:txBody>
                    <a:bodyPr/>
                    <a:lstStyle/>
                    <a:p>
                      <a:pPr algn="ct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時間の相談体制なし</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11</a:t>
                      </a:r>
                    </a:p>
                  </a:txBody>
                  <a:tcPr marL="0" marR="0" marT="0" marB="0" anchor="ctr"/>
                </a:tc>
                <a:extLst>
                  <a:ext uri="{0D108BD9-81ED-4DB2-BD59-A6C34878D82A}">
                    <a16:rowId xmlns:a16="http://schemas.microsoft.com/office/drawing/2014/main" val="3500954543"/>
                  </a:ext>
                </a:extLst>
              </a:tr>
              <a:tr h="281523">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合計</a:t>
                      </a:r>
                      <a:endParaRPr lang="en-US" altLang="ja-JP" sz="120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tc>
                  <a:txBody>
                    <a:bodyPr/>
                    <a:lstStyle/>
                    <a:p>
                      <a:pPr algn="ctr" fontAlgn="ctr"/>
                      <a:r>
                        <a:rPr lang="en-US" altLang="ja-JP" sz="1200" b="1" i="0" u="none" strike="noStrike" dirty="0">
                          <a:solidFill>
                            <a:schemeClr val="bg1"/>
                          </a:solidFill>
                          <a:effectLst/>
                          <a:latin typeface="Meiryo UI" panose="020B0604030504040204" pitchFamily="50" charset="-128"/>
                          <a:ea typeface="Meiryo UI" panose="020B0604030504040204" pitchFamily="50" charset="-128"/>
                        </a:rPr>
                        <a:t>42</a:t>
                      </a:r>
                    </a:p>
                  </a:txBody>
                  <a:tcPr marL="0" marR="0" marT="0" marB="0" anchor="ctr">
                    <a:solidFill>
                      <a:schemeClr val="accent1">
                        <a:lumMod val="75000"/>
                      </a:schemeClr>
                    </a:solidFill>
                  </a:tcPr>
                </a:tc>
                <a:extLst>
                  <a:ext uri="{0D108BD9-81ED-4DB2-BD59-A6C34878D82A}">
                    <a16:rowId xmlns:a16="http://schemas.microsoft.com/office/drawing/2014/main" val="1113607397"/>
                  </a:ext>
                </a:extLst>
              </a:tr>
            </a:tbl>
          </a:graphicData>
        </a:graphic>
      </p:graphicFrame>
      <p:sp>
        <p:nvSpPr>
          <p:cNvPr id="31" name="タイトル 1">
            <a:extLst>
              <a:ext uri="{FF2B5EF4-FFF2-40B4-BE49-F238E27FC236}">
                <a16:creationId xmlns:a16="http://schemas.microsoft.com/office/drawing/2014/main" id="{F1BCD12E-7A15-4DC8-9684-5E1F1DF47B00}"/>
              </a:ext>
            </a:extLst>
          </p:cNvPr>
          <p:cNvSpPr txBox="1">
            <a:spLocks/>
          </p:cNvSpPr>
          <p:nvPr/>
        </p:nvSpPr>
        <p:spPr>
          <a:xfrm>
            <a:off x="0" y="26112"/>
            <a:ext cx="9137847" cy="4320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令和８年度地域生活支援拠点等の市町村アンケート結果概要</a:t>
            </a:r>
          </a:p>
        </p:txBody>
      </p:sp>
      <p:sp>
        <p:nvSpPr>
          <p:cNvPr id="17" name="正方形/長方形 16">
            <a:extLst>
              <a:ext uri="{FF2B5EF4-FFF2-40B4-BE49-F238E27FC236}">
                <a16:creationId xmlns:a16="http://schemas.microsoft.com/office/drawing/2014/main" id="{C35D53AD-D2FA-40EC-85D3-8C79C7C68287}"/>
              </a:ext>
            </a:extLst>
          </p:cNvPr>
          <p:cNvSpPr/>
          <p:nvPr/>
        </p:nvSpPr>
        <p:spPr>
          <a:xfrm>
            <a:off x="35496" y="2564904"/>
            <a:ext cx="3902917"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緊急時の支援が見込めない障がい者等の事前把握・登録</a:t>
            </a:r>
            <a:endParaRPr lang="en-US" altLang="ja-JP" sz="1200" b="1" dirty="0">
              <a:latin typeface="Meiryo UI" panose="020B0604030504040204" pitchFamily="50" charset="-128"/>
              <a:ea typeface="Meiryo UI" panose="020B0604030504040204" pitchFamily="50" charset="-128"/>
            </a:endParaRPr>
          </a:p>
        </p:txBody>
      </p:sp>
      <p:graphicFrame>
        <p:nvGraphicFramePr>
          <p:cNvPr id="24" name="表 23">
            <a:extLst>
              <a:ext uri="{FF2B5EF4-FFF2-40B4-BE49-F238E27FC236}">
                <a16:creationId xmlns:a16="http://schemas.microsoft.com/office/drawing/2014/main" id="{C7EB7C53-6491-4DC8-A131-F8B83BE4C5E6}"/>
              </a:ext>
            </a:extLst>
          </p:cNvPr>
          <p:cNvGraphicFramePr>
            <a:graphicFrameLocks noGrp="1"/>
          </p:cNvGraphicFramePr>
          <p:nvPr>
            <p:extLst>
              <p:ext uri="{D42A27DB-BD31-4B8C-83A1-F6EECF244321}">
                <p14:modId xmlns:p14="http://schemas.microsoft.com/office/powerpoint/2010/main" val="458260731"/>
              </p:ext>
            </p:extLst>
          </p:nvPr>
        </p:nvGraphicFramePr>
        <p:xfrm>
          <a:off x="96324" y="2841903"/>
          <a:ext cx="3600930" cy="891687"/>
        </p:xfrm>
        <a:graphic>
          <a:graphicData uri="http://schemas.openxmlformats.org/drawingml/2006/table">
            <a:tbl>
              <a:tblPr>
                <a:tableStyleId>{5C22544A-7EE6-4342-B048-85BDC9FD1C3A}</a:tableStyleId>
              </a:tblPr>
              <a:tblGrid>
                <a:gridCol w="2473366">
                  <a:extLst>
                    <a:ext uri="{9D8B030D-6E8A-4147-A177-3AD203B41FA5}">
                      <a16:colId xmlns:a16="http://schemas.microsoft.com/office/drawing/2014/main" val="1166635366"/>
                    </a:ext>
                  </a:extLst>
                </a:gridCol>
                <a:gridCol w="1127564">
                  <a:extLst>
                    <a:ext uri="{9D8B030D-6E8A-4147-A177-3AD203B41FA5}">
                      <a16:colId xmlns:a16="http://schemas.microsoft.com/office/drawing/2014/main" val="2666494867"/>
                    </a:ext>
                  </a:extLst>
                </a:gridCol>
              </a:tblGrid>
              <a:tr h="219630">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事前把握・登録の有無</a:t>
                      </a: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216024">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事前把握・登録をしている</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15</a:t>
                      </a:r>
                    </a:p>
                  </a:txBody>
                  <a:tcPr marL="0" marR="0" marT="0" marB="0" anchor="ctr"/>
                </a:tc>
                <a:extLst>
                  <a:ext uri="{0D108BD9-81ED-4DB2-BD59-A6C34878D82A}">
                    <a16:rowId xmlns:a16="http://schemas.microsoft.com/office/drawing/2014/main" val="964781025"/>
                  </a:ext>
                </a:extLst>
              </a:tr>
              <a:tr h="216024">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事前把握・登録をしていない</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27</a:t>
                      </a:r>
                    </a:p>
                  </a:txBody>
                  <a:tcPr marL="0" marR="0" marT="0" marB="0" anchor="ctr"/>
                </a:tc>
                <a:extLst>
                  <a:ext uri="{0D108BD9-81ED-4DB2-BD59-A6C34878D82A}">
                    <a16:rowId xmlns:a16="http://schemas.microsoft.com/office/drawing/2014/main" val="3500954543"/>
                  </a:ext>
                </a:extLst>
              </a:tr>
              <a:tr h="240009">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合計</a:t>
                      </a:r>
                      <a:endParaRPr lang="en-US" altLang="ja-JP" sz="120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tc>
                  <a:txBody>
                    <a:bodyPr/>
                    <a:lstStyle/>
                    <a:p>
                      <a:pPr algn="ctr" fontAlgn="ctr"/>
                      <a:r>
                        <a:rPr lang="en-US" altLang="ja-JP" sz="1200" b="1" i="0" u="none" strike="noStrike" dirty="0">
                          <a:solidFill>
                            <a:schemeClr val="bg1"/>
                          </a:solidFill>
                          <a:effectLst/>
                          <a:latin typeface="Meiryo UI" panose="020B0604030504040204" pitchFamily="50" charset="-128"/>
                          <a:ea typeface="Meiryo UI" panose="020B0604030504040204" pitchFamily="50" charset="-128"/>
                        </a:rPr>
                        <a:t>42</a:t>
                      </a:r>
                    </a:p>
                  </a:txBody>
                  <a:tcPr marL="0" marR="0" marT="0" marB="0" anchor="ctr">
                    <a:solidFill>
                      <a:schemeClr val="accent1">
                        <a:lumMod val="75000"/>
                      </a:schemeClr>
                    </a:solidFill>
                  </a:tcPr>
                </a:tc>
                <a:extLst>
                  <a:ext uri="{0D108BD9-81ED-4DB2-BD59-A6C34878D82A}">
                    <a16:rowId xmlns:a16="http://schemas.microsoft.com/office/drawing/2014/main" val="1113607397"/>
                  </a:ext>
                </a:extLst>
              </a:tr>
            </a:tbl>
          </a:graphicData>
        </a:graphic>
      </p:graphicFrame>
      <p:sp>
        <p:nvSpPr>
          <p:cNvPr id="28" name="正方形/長方形 27">
            <a:extLst>
              <a:ext uri="{FF2B5EF4-FFF2-40B4-BE49-F238E27FC236}">
                <a16:creationId xmlns:a16="http://schemas.microsoft.com/office/drawing/2014/main" id="{EA158485-F575-45A8-8E61-AF37D1DCFCCA}"/>
              </a:ext>
            </a:extLst>
          </p:cNvPr>
          <p:cNvSpPr/>
          <p:nvPr/>
        </p:nvSpPr>
        <p:spPr>
          <a:xfrm>
            <a:off x="3995406" y="2575937"/>
            <a:ext cx="3600930"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事前把握・登録方法（複数回答）</a:t>
            </a:r>
            <a:endParaRPr lang="en-US" altLang="ja-JP" sz="1200" b="1" dirty="0">
              <a:latin typeface="Meiryo UI" panose="020B0604030504040204" pitchFamily="50" charset="-128"/>
              <a:ea typeface="Meiryo UI" panose="020B0604030504040204" pitchFamily="50" charset="-128"/>
            </a:endParaRPr>
          </a:p>
        </p:txBody>
      </p:sp>
      <p:graphicFrame>
        <p:nvGraphicFramePr>
          <p:cNvPr id="25" name="表 24">
            <a:extLst>
              <a:ext uri="{FF2B5EF4-FFF2-40B4-BE49-F238E27FC236}">
                <a16:creationId xmlns:a16="http://schemas.microsoft.com/office/drawing/2014/main" id="{556D3FBA-19DC-4280-9B7E-AB1816E52436}"/>
              </a:ext>
            </a:extLst>
          </p:cNvPr>
          <p:cNvGraphicFramePr>
            <a:graphicFrameLocks noGrp="1"/>
          </p:cNvGraphicFramePr>
          <p:nvPr>
            <p:extLst>
              <p:ext uri="{D42A27DB-BD31-4B8C-83A1-F6EECF244321}">
                <p14:modId xmlns:p14="http://schemas.microsoft.com/office/powerpoint/2010/main" val="2055513115"/>
              </p:ext>
            </p:extLst>
          </p:nvPr>
        </p:nvGraphicFramePr>
        <p:xfrm>
          <a:off x="4039590" y="2835087"/>
          <a:ext cx="5008086" cy="1100210"/>
        </p:xfrm>
        <a:graphic>
          <a:graphicData uri="http://schemas.openxmlformats.org/drawingml/2006/table">
            <a:tbl>
              <a:tblPr>
                <a:tableStyleId>{5C22544A-7EE6-4342-B048-85BDC9FD1C3A}</a:tableStyleId>
              </a:tblPr>
              <a:tblGrid>
                <a:gridCol w="4267875">
                  <a:extLst>
                    <a:ext uri="{9D8B030D-6E8A-4147-A177-3AD203B41FA5}">
                      <a16:colId xmlns:a16="http://schemas.microsoft.com/office/drawing/2014/main" val="1166635366"/>
                    </a:ext>
                  </a:extLst>
                </a:gridCol>
                <a:gridCol w="740211">
                  <a:extLst>
                    <a:ext uri="{9D8B030D-6E8A-4147-A177-3AD203B41FA5}">
                      <a16:colId xmlns:a16="http://schemas.microsoft.com/office/drawing/2014/main" val="2666494867"/>
                    </a:ext>
                  </a:extLst>
                </a:gridCol>
              </a:tblGrid>
              <a:tr h="220042">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事前把握・登録方法</a:t>
                      </a: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220042">
                <a:tc>
                  <a:txBody>
                    <a:bodyPr/>
                    <a:lstStyle/>
                    <a:p>
                      <a:pPr algn="l"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 a.</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a:t>
                      </a:r>
                      <a:r>
                        <a:rPr lang="ja-JP" altLang="en-US" sz="1100" dirty="0">
                          <a:latin typeface="Meiryo UI" panose="020B0604030504040204" pitchFamily="50" charset="-128"/>
                          <a:ea typeface="Meiryo UI" panose="020B0604030504040204" pitchFamily="50" charset="-128"/>
                        </a:rPr>
                        <a:t>公募（ホームページや広報誌等で本人や保護者へ周知）</a:t>
                      </a:r>
                      <a:endParaRPr lang="en-US" altLang="ja-JP"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8</a:t>
                      </a:r>
                    </a:p>
                  </a:txBody>
                  <a:tcPr marL="0" marR="0" marT="0" marB="0" anchor="ctr"/>
                </a:tc>
                <a:extLst>
                  <a:ext uri="{0D108BD9-81ED-4DB2-BD59-A6C34878D82A}">
                    <a16:rowId xmlns:a16="http://schemas.microsoft.com/office/drawing/2014/main" val="964781025"/>
                  </a:ext>
                </a:extLst>
              </a:tr>
              <a:tr h="220042">
                <a:tc>
                  <a:txBody>
                    <a:bodyPr/>
                    <a:lstStyle/>
                    <a:p>
                      <a:pPr algn="l"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 b. </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関係機関が参加する会議等で、規定した基準に該当する対象者を選定</a:t>
                      </a:r>
                      <a:endParaRPr lang="en-US" altLang="ja-JP"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3</a:t>
                      </a:r>
                    </a:p>
                  </a:txBody>
                  <a:tcPr marL="0" marR="0" marT="0" marB="0" anchor="ctr"/>
                </a:tc>
                <a:extLst>
                  <a:ext uri="{0D108BD9-81ED-4DB2-BD59-A6C34878D82A}">
                    <a16:rowId xmlns:a16="http://schemas.microsoft.com/office/drawing/2014/main" val="3500954543"/>
                  </a:ext>
                </a:extLst>
              </a:tr>
              <a:tr h="220042">
                <a:tc>
                  <a:txBody>
                    <a:bodyPr/>
                    <a:lstStyle/>
                    <a:p>
                      <a:pPr algn="l"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 c. </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担当の相談支援専門員が登録の必要性等を判断して選定</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7</a:t>
                      </a:r>
                    </a:p>
                  </a:txBody>
                  <a:tcPr marL="0" marR="0" marT="0" marB="0" anchor="ctr"/>
                </a:tc>
                <a:extLst>
                  <a:ext uri="{0D108BD9-81ED-4DB2-BD59-A6C34878D82A}">
                    <a16:rowId xmlns:a16="http://schemas.microsoft.com/office/drawing/2014/main" val="2418715854"/>
                  </a:ext>
                </a:extLst>
              </a:tr>
              <a:tr h="220042">
                <a:tc>
                  <a:txBody>
                    <a:bodyPr/>
                    <a:lstStyle/>
                    <a:p>
                      <a:pPr algn="l"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 d. </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その他</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tc>
                <a:extLst>
                  <a:ext uri="{0D108BD9-81ED-4DB2-BD59-A6C34878D82A}">
                    <a16:rowId xmlns:a16="http://schemas.microsoft.com/office/drawing/2014/main" val="2889288808"/>
                  </a:ext>
                </a:extLst>
              </a:tr>
            </a:tbl>
          </a:graphicData>
        </a:graphic>
      </p:graphicFrame>
      <p:graphicFrame>
        <p:nvGraphicFramePr>
          <p:cNvPr id="26" name="表 25">
            <a:extLst>
              <a:ext uri="{FF2B5EF4-FFF2-40B4-BE49-F238E27FC236}">
                <a16:creationId xmlns:a16="http://schemas.microsoft.com/office/drawing/2014/main" id="{94AB9B10-A2D2-48B4-A8BD-59044B139F5A}"/>
              </a:ext>
            </a:extLst>
          </p:cNvPr>
          <p:cNvGraphicFramePr>
            <a:graphicFrameLocks noGrp="1"/>
          </p:cNvGraphicFramePr>
          <p:nvPr>
            <p:extLst>
              <p:ext uri="{D42A27DB-BD31-4B8C-83A1-F6EECF244321}">
                <p14:modId xmlns:p14="http://schemas.microsoft.com/office/powerpoint/2010/main" val="3378662192"/>
              </p:ext>
            </p:extLst>
          </p:nvPr>
        </p:nvGraphicFramePr>
        <p:xfrm>
          <a:off x="82260" y="4040045"/>
          <a:ext cx="3614993" cy="1767983"/>
        </p:xfrm>
        <a:graphic>
          <a:graphicData uri="http://schemas.openxmlformats.org/drawingml/2006/table">
            <a:tbl>
              <a:tblPr>
                <a:tableStyleId>{5C22544A-7EE6-4342-B048-85BDC9FD1C3A}</a:tableStyleId>
              </a:tblPr>
              <a:tblGrid>
                <a:gridCol w="1393396">
                  <a:extLst>
                    <a:ext uri="{9D8B030D-6E8A-4147-A177-3AD203B41FA5}">
                      <a16:colId xmlns:a16="http://schemas.microsoft.com/office/drawing/2014/main" val="1166635366"/>
                    </a:ext>
                  </a:extLst>
                </a:gridCol>
                <a:gridCol w="864096">
                  <a:extLst>
                    <a:ext uri="{9D8B030D-6E8A-4147-A177-3AD203B41FA5}">
                      <a16:colId xmlns:a16="http://schemas.microsoft.com/office/drawing/2014/main" val="2666494867"/>
                    </a:ext>
                  </a:extLst>
                </a:gridCol>
                <a:gridCol w="1357501">
                  <a:extLst>
                    <a:ext uri="{9D8B030D-6E8A-4147-A177-3AD203B41FA5}">
                      <a16:colId xmlns:a16="http://schemas.microsoft.com/office/drawing/2014/main" val="2555794633"/>
                    </a:ext>
                  </a:extLst>
                </a:gridCol>
              </a:tblGrid>
              <a:tr h="255432">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受入れ先</a:t>
                      </a: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確保居室数</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199977">
                <a:tc>
                  <a:txBody>
                    <a:bodyPr/>
                    <a:lstStyle/>
                    <a:p>
                      <a:pPr algn="ctr" fontAlgn="ctr"/>
                      <a:r>
                        <a:rPr lang="zh-TW" altLang="en-US" sz="1200" b="0" i="0" u="none" strike="noStrike" dirty="0">
                          <a:solidFill>
                            <a:srgbClr val="000000"/>
                          </a:solidFill>
                          <a:effectLst/>
                          <a:latin typeface="Meiryo UI" panose="020B0604030504040204" pitchFamily="50" charset="-128"/>
                          <a:ea typeface="Meiryo UI" panose="020B0604030504040204" pitchFamily="50" charset="-128"/>
                        </a:rPr>
                        <a:t>短期入所事業所</a:t>
                      </a:r>
                    </a:p>
                  </a:txBody>
                  <a:tcPr marL="72000" marR="0" marT="0" marB="0" anchor="ctr"/>
                </a:tc>
                <a:tc>
                  <a:txBody>
                    <a:bodyPr/>
                    <a:lstStyle/>
                    <a:p>
                      <a:pPr algn="ct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12</a:t>
                      </a:r>
                    </a:p>
                  </a:txBody>
                  <a:tcPr marL="0" marR="0" marT="0" marB="0" anchor="ctr"/>
                </a:tc>
                <a:tc>
                  <a:txBody>
                    <a:bodyPr/>
                    <a:lstStyle/>
                    <a:p>
                      <a:pPr algn="ct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35</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室</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964781025"/>
                  </a:ext>
                </a:extLst>
              </a:tr>
              <a:tr h="206852">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グループホーム</a:t>
                      </a:r>
                    </a:p>
                  </a:txBody>
                  <a:tcPr marL="7200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7</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26</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室</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3500954543"/>
                  </a:ext>
                </a:extLst>
              </a:tr>
              <a:tr h="206852">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障がい者支援施設</a:t>
                      </a:r>
                    </a:p>
                  </a:txBody>
                  <a:tcPr marL="7200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11</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22</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室</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2766770171"/>
                  </a:ext>
                </a:extLst>
              </a:tr>
              <a:tr h="206852">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高齢者施設</a:t>
                      </a:r>
                    </a:p>
                  </a:txBody>
                  <a:tcPr marL="7200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室</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1993478884"/>
                  </a:ext>
                </a:extLst>
              </a:tr>
              <a:tr h="206852">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医療機関</a:t>
                      </a:r>
                    </a:p>
                  </a:txBody>
                  <a:tcPr marL="7200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１</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１室</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1377753196"/>
                  </a:ext>
                </a:extLst>
              </a:tr>
              <a:tr h="242583">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その他</a:t>
                      </a:r>
                    </a:p>
                  </a:txBody>
                  <a:tcPr marL="7200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６</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19</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室</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1435660442"/>
                  </a:ext>
                </a:extLst>
              </a:tr>
              <a:tr h="242583">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合計</a:t>
                      </a:r>
                    </a:p>
                  </a:txBody>
                  <a:tcPr marL="0" marR="0" marT="0" marB="0" anchor="ctr">
                    <a:solidFill>
                      <a:schemeClr val="accent1">
                        <a:lumMod val="75000"/>
                      </a:schemeClr>
                    </a:solidFill>
                  </a:tcPr>
                </a:tc>
                <a:tc>
                  <a:txBody>
                    <a:bodyPr/>
                    <a:lstStyle/>
                    <a:p>
                      <a:pPr algn="ctr" fontAlgn="ct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tc>
                  <a:txBody>
                    <a:bodyPr/>
                    <a:lstStyle/>
                    <a:p>
                      <a:pPr algn="ctr" fontAlgn="ctr"/>
                      <a:r>
                        <a:rPr lang="en-US" altLang="ja-JP" sz="1200" b="1" i="0" u="none" strike="noStrike" dirty="0">
                          <a:solidFill>
                            <a:schemeClr val="bg1"/>
                          </a:solidFill>
                          <a:effectLst/>
                          <a:latin typeface="Meiryo UI" panose="020B0604030504040204" pitchFamily="50" charset="-128"/>
                          <a:ea typeface="Meiryo UI" panose="020B0604030504040204" pitchFamily="50" charset="-128"/>
                        </a:rPr>
                        <a:t>107</a:t>
                      </a: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室</a:t>
                      </a:r>
                    </a:p>
                  </a:txBody>
                  <a:tcPr marL="0" marR="0" marT="0" marB="0" anchor="ctr">
                    <a:solidFill>
                      <a:schemeClr val="accent1">
                        <a:lumMod val="75000"/>
                      </a:schemeClr>
                    </a:solidFill>
                  </a:tcPr>
                </a:tc>
                <a:extLst>
                  <a:ext uri="{0D108BD9-81ED-4DB2-BD59-A6C34878D82A}">
                    <a16:rowId xmlns:a16="http://schemas.microsoft.com/office/drawing/2014/main" val="356486613"/>
                  </a:ext>
                </a:extLst>
              </a:tr>
            </a:tbl>
          </a:graphicData>
        </a:graphic>
      </p:graphicFrame>
      <p:sp>
        <p:nvSpPr>
          <p:cNvPr id="27" name="吹き出し: 四角形 26">
            <a:extLst>
              <a:ext uri="{FF2B5EF4-FFF2-40B4-BE49-F238E27FC236}">
                <a16:creationId xmlns:a16="http://schemas.microsoft.com/office/drawing/2014/main" id="{63A59AA2-8397-4FD3-9991-D91A84948310}"/>
              </a:ext>
            </a:extLst>
          </p:cNvPr>
          <p:cNvSpPr/>
          <p:nvPr/>
        </p:nvSpPr>
        <p:spPr>
          <a:xfrm>
            <a:off x="372638" y="5900194"/>
            <a:ext cx="3228632" cy="702097"/>
          </a:xfrm>
          <a:prstGeom prst="wedgeRectCallout">
            <a:avLst>
              <a:gd name="adj1" fmla="val -28703"/>
              <a:gd name="adj2" fmla="val -94374"/>
            </a:avLst>
          </a:prstGeom>
          <a:solidFill>
            <a:schemeClr val="accent3">
              <a:lumMod val="20000"/>
              <a:lumOff val="80000"/>
            </a:schemeClr>
          </a:solidFill>
          <a:ln/>
        </p:spPr>
        <p:style>
          <a:lnRef idx="3">
            <a:schemeClr val="lt1"/>
          </a:lnRef>
          <a:fillRef idx="1">
            <a:schemeClr val="accent2"/>
          </a:fillRef>
          <a:effectRef idx="1">
            <a:schemeClr val="accent2"/>
          </a:effectRef>
          <a:fontRef idx="minor">
            <a:schemeClr val="lt1"/>
          </a:fontRef>
        </p:style>
        <p:txBody>
          <a:bodyPr rtlCol="0" anchor="t"/>
          <a:lstStyle/>
          <a:p>
            <a:r>
              <a:rPr kumimoji="1" lang="ja-JP" altLang="en-US" sz="1200" dirty="0">
                <a:solidFill>
                  <a:schemeClr val="tx1"/>
                </a:solidFill>
                <a:latin typeface="Meiryo UI" panose="020B0604030504040204" pitchFamily="50" charset="-128"/>
                <a:ea typeface="Meiryo UI" panose="020B0604030504040204" pitchFamily="50" charset="-128"/>
              </a:rPr>
              <a:t>（具体的な内容）</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88900" indent="-88900"/>
            <a:r>
              <a:rPr lang="ja-JP" altLang="en-US" sz="1200" dirty="0">
                <a:solidFill>
                  <a:schemeClr val="tx1"/>
                </a:solidFill>
                <a:latin typeface="Meiryo UI" panose="020B0604030504040204" pitchFamily="50" charset="-128"/>
                <a:ea typeface="Meiryo UI" panose="020B0604030504040204" pitchFamily="50" charset="-128"/>
              </a:rPr>
              <a:t>・通所介護、地域密着型通所介護。</a:t>
            </a:r>
            <a:endParaRPr lang="en-US" altLang="ja-JP" sz="1200" dirty="0">
              <a:solidFill>
                <a:schemeClr val="tx1"/>
              </a:solidFill>
              <a:latin typeface="Meiryo UI" panose="020B0604030504040204" pitchFamily="50" charset="-128"/>
              <a:ea typeface="Meiryo UI" panose="020B0604030504040204" pitchFamily="50" charset="-128"/>
            </a:endParaRPr>
          </a:p>
          <a:p>
            <a:pPr marL="88900" indent="-88900"/>
            <a:r>
              <a:rPr lang="ja-JP" altLang="en-US" sz="1200" dirty="0">
                <a:solidFill>
                  <a:schemeClr val="tx1"/>
                </a:solidFill>
                <a:latin typeface="Meiryo UI" panose="020B0604030504040204" pitchFamily="50" charset="-128"/>
                <a:ea typeface="Meiryo UI" panose="020B0604030504040204" pitchFamily="50" charset="-128"/>
              </a:rPr>
              <a:t>・ショートステイ（高齢者施設、医療機関）</a:t>
            </a:r>
            <a:endParaRPr lang="en-US" altLang="ja-JP" sz="12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07586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角丸四角形 20"/>
          <p:cNvSpPr/>
          <p:nvPr/>
        </p:nvSpPr>
        <p:spPr>
          <a:xfrm>
            <a:off x="119152" y="188640"/>
            <a:ext cx="8917344" cy="720080"/>
          </a:xfrm>
          <a:prstGeom prst="roundRect">
            <a:avLst>
              <a:gd name="adj" fmla="val 0"/>
            </a:avLst>
          </a:prstGeom>
          <a:noFill/>
          <a:ln>
            <a:no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pic>
        <p:nvPicPr>
          <p:cNvPr id="2" name="図 1"/>
          <p:cNvPicPr>
            <a:picLocks noChangeAspect="1"/>
          </p:cNvPicPr>
          <p:nvPr/>
        </p:nvPicPr>
        <p:blipFill>
          <a:blip r:embed="rId3"/>
          <a:stretch>
            <a:fillRect/>
          </a:stretch>
        </p:blipFill>
        <p:spPr>
          <a:xfrm>
            <a:off x="47354" y="780896"/>
            <a:ext cx="9071634" cy="127824"/>
          </a:xfrm>
          <a:prstGeom prst="rect">
            <a:avLst/>
          </a:prstGeom>
        </p:spPr>
      </p:pic>
      <p:sp>
        <p:nvSpPr>
          <p:cNvPr id="3" name="タイトル 2"/>
          <p:cNvSpPr>
            <a:spLocks noGrp="1"/>
          </p:cNvSpPr>
          <p:nvPr>
            <p:ph type="title"/>
          </p:nvPr>
        </p:nvSpPr>
        <p:spPr>
          <a:xfrm>
            <a:off x="114774" y="548986"/>
            <a:ext cx="7193530" cy="231910"/>
          </a:xfrm>
        </p:spPr>
        <p:txBody>
          <a:bodyPr>
            <a:noAutofit/>
          </a:bodyPr>
          <a:lstStyle/>
          <a:p>
            <a:r>
              <a:rPr lang="ja-JP" altLang="en-US" sz="1400" b="1" dirty="0">
                <a:latin typeface="Meiryo UI" panose="020B0604030504040204" pitchFamily="50" charset="-128"/>
                <a:ea typeface="Meiryo UI" panose="020B0604030504040204" pitchFamily="50" charset="-128"/>
              </a:rPr>
              <a:t>２．各機能の実施状況について</a:t>
            </a:r>
            <a:endParaRPr kumimoji="1" lang="ja-JP" altLang="en-US" sz="1400" b="1" dirty="0">
              <a:latin typeface="Meiryo UI" panose="020B0604030504040204" pitchFamily="50" charset="-128"/>
              <a:ea typeface="Meiryo UI" panose="020B0604030504040204" pitchFamily="50" charset="-128"/>
            </a:endParaRPr>
          </a:p>
        </p:txBody>
      </p:sp>
      <p:sp>
        <p:nvSpPr>
          <p:cNvPr id="8" name="コンテンツ プレースホルダー 2"/>
          <p:cNvSpPr>
            <a:spLocks noGrp="1"/>
          </p:cNvSpPr>
          <p:nvPr>
            <p:ph idx="1"/>
          </p:nvPr>
        </p:nvSpPr>
        <p:spPr>
          <a:xfrm>
            <a:off x="47355" y="871769"/>
            <a:ext cx="8989142" cy="685023"/>
          </a:xfrm>
          <a:ln>
            <a:solidFill>
              <a:schemeClr val="dk1"/>
            </a:solidFill>
          </a:ln>
        </p:spPr>
        <p:txBody>
          <a:bodyPr anchor="ctr">
            <a:noAutofit/>
          </a:bodyPr>
          <a:lstStyle/>
          <a:p>
            <a:pPr>
              <a:lnSpc>
                <a:spcPct val="100000"/>
              </a:lnSpc>
              <a:spcBef>
                <a:spcPts val="300"/>
              </a:spcBef>
              <a:buFont typeface="Wingdings" panose="05000000000000000000" pitchFamily="2" charset="2"/>
              <a:buChar char="u"/>
            </a:pPr>
            <a:r>
              <a:rPr lang="ja-JP" altLang="en-US" sz="1200" dirty="0">
                <a:latin typeface="Meiryo UI" panose="020B0604030504040204" pitchFamily="50" charset="-128"/>
                <a:ea typeface="Meiryo UI" panose="020B0604030504040204" pitchFamily="50" charset="-128"/>
              </a:rPr>
              <a:t>令和</a:t>
            </a:r>
            <a:r>
              <a:rPr lang="en-US" altLang="ja-JP" sz="1200" dirty="0">
                <a:latin typeface="Meiryo UI" panose="020B0604030504040204" pitchFamily="50" charset="-128"/>
                <a:ea typeface="Meiryo UI" panose="020B0604030504040204" pitchFamily="50" charset="-128"/>
              </a:rPr>
              <a:t>7</a:t>
            </a:r>
            <a:r>
              <a:rPr lang="ja-JP" altLang="en-US" sz="1200" dirty="0">
                <a:latin typeface="Meiryo UI" panose="020B0604030504040204" pitchFamily="50" charset="-128"/>
                <a:ea typeface="Meiryo UI" panose="020B0604030504040204" pitchFamily="50" charset="-128"/>
              </a:rPr>
              <a:t>年度の緊急時の受入れについての実績は、受入れ要請件数が「</a:t>
            </a:r>
            <a:r>
              <a:rPr lang="en-US" altLang="ja-JP" sz="1200" dirty="0">
                <a:latin typeface="Meiryo UI" panose="020B0604030504040204" pitchFamily="50" charset="-128"/>
                <a:ea typeface="Meiryo UI" panose="020B0604030504040204" pitchFamily="50" charset="-128"/>
              </a:rPr>
              <a:t>0</a:t>
            </a:r>
            <a:r>
              <a:rPr lang="ja-JP" altLang="en-US" sz="1200" dirty="0">
                <a:latin typeface="Meiryo UI" panose="020B0604030504040204" pitchFamily="50" charset="-128"/>
                <a:ea typeface="Meiryo UI" panose="020B0604030504040204" pitchFamily="50" charset="-128"/>
              </a:rPr>
              <a:t>件」の市町村が</a:t>
            </a:r>
            <a:r>
              <a:rPr lang="en-US" altLang="ja-JP" sz="1200" dirty="0">
                <a:latin typeface="Meiryo UI" panose="020B0604030504040204" pitchFamily="50" charset="-128"/>
                <a:ea typeface="Meiryo UI" panose="020B0604030504040204" pitchFamily="50" charset="-128"/>
              </a:rPr>
              <a:t>23</a:t>
            </a:r>
            <a:r>
              <a:rPr lang="ja-JP" altLang="en-US" sz="1200" dirty="0">
                <a:latin typeface="Meiryo UI" panose="020B0604030504040204" pitchFamily="50" charset="-128"/>
                <a:ea typeface="Meiryo UI" panose="020B0604030504040204" pitchFamily="50" charset="-128"/>
              </a:rPr>
              <a:t>。全市町村の受入れ件数の総数は</a:t>
            </a:r>
            <a:r>
              <a:rPr lang="en-US" altLang="ja-JP" sz="1200" dirty="0">
                <a:latin typeface="Meiryo UI" panose="020B0604030504040204" pitchFamily="50" charset="-128"/>
                <a:ea typeface="Meiryo UI" panose="020B0604030504040204" pitchFamily="50" charset="-128"/>
              </a:rPr>
              <a:t>200</a:t>
            </a:r>
            <a:r>
              <a:rPr lang="ja-JP" altLang="en-US" sz="1200" dirty="0">
                <a:latin typeface="Meiryo UI" panose="020B0604030504040204" pitchFamily="50" charset="-128"/>
                <a:ea typeface="Meiryo UI" panose="020B0604030504040204" pitchFamily="50" charset="-128"/>
              </a:rPr>
              <a:t>件。</a:t>
            </a:r>
            <a:endParaRPr lang="en-US" altLang="ja-JP" sz="1200" dirty="0">
              <a:latin typeface="Meiryo UI" panose="020B0604030504040204" pitchFamily="50" charset="-128"/>
              <a:ea typeface="Meiryo UI" panose="020B0604030504040204" pitchFamily="50" charset="-128"/>
            </a:endParaRPr>
          </a:p>
          <a:p>
            <a:pPr>
              <a:lnSpc>
                <a:spcPct val="100000"/>
              </a:lnSpc>
              <a:spcBef>
                <a:spcPts val="300"/>
              </a:spcBef>
              <a:buFont typeface="Wingdings" panose="05000000000000000000" pitchFamily="2" charset="2"/>
              <a:buChar char="u"/>
            </a:pPr>
            <a:r>
              <a:rPr lang="ja-JP" altLang="en-US" sz="1200" dirty="0">
                <a:latin typeface="Meiryo UI" panose="020B0604030504040204" pitchFamily="50" charset="-128"/>
                <a:ea typeface="Meiryo UI" panose="020B0604030504040204" pitchFamily="50" charset="-128"/>
              </a:rPr>
              <a:t>令和７年度の体験の機会・場の実績としては、「入所施設からの地域移行にかかる体験」を行った市町村と、「精神科病院からの地域移行にかかる体験」を行った市町村がそれぞれ</a:t>
            </a:r>
            <a:r>
              <a:rPr lang="en-US" altLang="ja-JP" sz="1200" dirty="0">
                <a:latin typeface="Meiryo UI" panose="020B0604030504040204" pitchFamily="50" charset="-128"/>
                <a:ea typeface="Meiryo UI" panose="020B0604030504040204" pitchFamily="50" charset="-128"/>
              </a:rPr>
              <a:t>2</a:t>
            </a:r>
            <a:r>
              <a:rPr lang="ja-JP" altLang="en-US" sz="1200" dirty="0">
                <a:latin typeface="Meiryo UI" panose="020B0604030504040204" pitchFamily="50" charset="-128"/>
                <a:ea typeface="Meiryo UI" panose="020B0604030504040204" pitchFamily="50" charset="-128"/>
              </a:rPr>
              <a:t>。「緊急時の受入れに備えた体験」を行った市町村が</a:t>
            </a:r>
            <a:r>
              <a:rPr lang="en-US" altLang="ja-JP" sz="1200" dirty="0">
                <a:latin typeface="Meiryo UI" panose="020B0604030504040204" pitchFamily="50" charset="-128"/>
                <a:ea typeface="Meiryo UI" panose="020B0604030504040204" pitchFamily="50" charset="-128"/>
              </a:rPr>
              <a:t>3</a:t>
            </a:r>
            <a:r>
              <a:rPr lang="ja-JP" altLang="en-US" sz="1200" dirty="0">
                <a:latin typeface="Meiryo UI" panose="020B0604030504040204" pitchFamily="50" charset="-128"/>
                <a:ea typeface="Meiryo UI" panose="020B0604030504040204" pitchFamily="50" charset="-128"/>
              </a:rPr>
              <a:t>。</a:t>
            </a:r>
          </a:p>
        </p:txBody>
      </p:sp>
      <p:sp>
        <p:nvSpPr>
          <p:cNvPr id="18" name="スライド番号プレースホルダー 2"/>
          <p:cNvSpPr>
            <a:spLocks noGrp="1"/>
          </p:cNvSpPr>
          <p:nvPr>
            <p:ph type="sldNum" sz="quarter" idx="12"/>
          </p:nvPr>
        </p:nvSpPr>
        <p:spPr>
          <a:xfrm>
            <a:off x="6902896" y="6438396"/>
            <a:ext cx="2133600" cy="365125"/>
          </a:xfrm>
        </p:spPr>
        <p:txBody>
          <a:bodyPr/>
          <a:lstStyle/>
          <a:p>
            <a:pPr>
              <a:defRPr/>
            </a:pPr>
            <a:fld id="{08C0B7E9-49C2-4EF2-86B7-39D4016E13D8}" type="slidenum">
              <a:rPr lang="ja-JP" altLang="en-US" smtClean="0"/>
              <a:pPr>
                <a:defRPr/>
              </a:pPr>
              <a:t>6</a:t>
            </a:fld>
            <a:endParaRPr lang="ja-JP" altLang="en-US" dirty="0"/>
          </a:p>
        </p:txBody>
      </p:sp>
      <p:sp>
        <p:nvSpPr>
          <p:cNvPr id="27" name="正方形/長方形 26">
            <a:extLst>
              <a:ext uri="{FF2B5EF4-FFF2-40B4-BE49-F238E27FC236}">
                <a16:creationId xmlns:a16="http://schemas.microsoft.com/office/drawing/2014/main" id="{87F4DD7F-7D2D-4C0D-B7B7-013E4F4AEB17}"/>
              </a:ext>
            </a:extLst>
          </p:cNvPr>
          <p:cNvSpPr/>
          <p:nvPr/>
        </p:nvSpPr>
        <p:spPr>
          <a:xfrm>
            <a:off x="3779912" y="1527805"/>
            <a:ext cx="3880001"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令和</a:t>
            </a:r>
            <a:r>
              <a:rPr lang="en-US" altLang="ja-JP" sz="1200" b="1" dirty="0">
                <a:latin typeface="Meiryo UI" panose="020B0604030504040204" pitchFamily="50" charset="-128"/>
                <a:ea typeface="Meiryo UI" panose="020B0604030504040204" pitchFamily="50" charset="-128"/>
              </a:rPr>
              <a:t>7</a:t>
            </a:r>
            <a:r>
              <a:rPr lang="ja-JP" altLang="en-US" sz="1200" b="1" dirty="0">
                <a:latin typeface="Meiryo UI" panose="020B0604030504040204" pitchFamily="50" charset="-128"/>
                <a:ea typeface="Meiryo UI" panose="020B0604030504040204" pitchFamily="50" charset="-128"/>
              </a:rPr>
              <a:t>年度の体験の機会・場の実績（複数回答）</a:t>
            </a:r>
            <a:endParaRPr lang="en-US" altLang="ja-JP" sz="1200" b="1" dirty="0">
              <a:latin typeface="Meiryo UI" panose="020B0604030504040204" pitchFamily="50" charset="-128"/>
              <a:ea typeface="Meiryo UI" panose="020B0604030504040204" pitchFamily="50" charset="-128"/>
            </a:endParaRPr>
          </a:p>
        </p:txBody>
      </p:sp>
      <p:sp>
        <p:nvSpPr>
          <p:cNvPr id="31" name="タイトル 1">
            <a:extLst>
              <a:ext uri="{FF2B5EF4-FFF2-40B4-BE49-F238E27FC236}">
                <a16:creationId xmlns:a16="http://schemas.microsoft.com/office/drawing/2014/main" id="{F1BCD12E-7A15-4DC8-9684-5E1F1DF47B00}"/>
              </a:ext>
            </a:extLst>
          </p:cNvPr>
          <p:cNvSpPr txBox="1">
            <a:spLocks/>
          </p:cNvSpPr>
          <p:nvPr/>
        </p:nvSpPr>
        <p:spPr>
          <a:xfrm>
            <a:off x="0" y="26112"/>
            <a:ext cx="9137847" cy="4320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令和８年度地域生活支援拠点等の市町村アンケート結果概要</a:t>
            </a:r>
          </a:p>
        </p:txBody>
      </p:sp>
      <p:sp>
        <p:nvSpPr>
          <p:cNvPr id="17" name="正方形/長方形 16">
            <a:extLst>
              <a:ext uri="{FF2B5EF4-FFF2-40B4-BE49-F238E27FC236}">
                <a16:creationId xmlns:a16="http://schemas.microsoft.com/office/drawing/2014/main" id="{B308EE39-A8DC-4D9D-AF74-C194D67B5220}"/>
              </a:ext>
            </a:extLst>
          </p:cNvPr>
          <p:cNvSpPr/>
          <p:nvPr/>
        </p:nvSpPr>
        <p:spPr>
          <a:xfrm>
            <a:off x="107504" y="1510320"/>
            <a:ext cx="2664559"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令和</a:t>
            </a:r>
            <a:r>
              <a:rPr lang="en-US" altLang="ja-JP" sz="1200" b="1" dirty="0">
                <a:latin typeface="Meiryo UI" panose="020B0604030504040204" pitchFamily="50" charset="-128"/>
                <a:ea typeface="Meiryo UI" panose="020B0604030504040204" pitchFamily="50" charset="-128"/>
              </a:rPr>
              <a:t>7</a:t>
            </a:r>
            <a:r>
              <a:rPr lang="ja-JP" altLang="en-US" sz="1200" b="1" dirty="0">
                <a:latin typeface="Meiryo UI" panose="020B0604030504040204" pitchFamily="50" charset="-128"/>
                <a:ea typeface="Meiryo UI" panose="020B0604030504040204" pitchFamily="50" charset="-128"/>
              </a:rPr>
              <a:t>年度の緊急時の受入れ実績</a:t>
            </a:r>
            <a:endParaRPr lang="en-US" altLang="ja-JP" sz="1200" b="1" dirty="0">
              <a:latin typeface="Meiryo UI" panose="020B0604030504040204" pitchFamily="50" charset="-128"/>
              <a:ea typeface="Meiryo UI" panose="020B0604030504040204" pitchFamily="50" charset="-128"/>
            </a:endParaRPr>
          </a:p>
        </p:txBody>
      </p:sp>
      <p:pic>
        <p:nvPicPr>
          <p:cNvPr id="28" name="図 27">
            <a:extLst>
              <a:ext uri="{FF2B5EF4-FFF2-40B4-BE49-F238E27FC236}">
                <a16:creationId xmlns:a16="http://schemas.microsoft.com/office/drawing/2014/main" id="{88C2FDA8-DB91-4B65-B320-0C0574A310AE}"/>
              </a:ext>
            </a:extLst>
          </p:cNvPr>
          <p:cNvPicPr>
            <a:picLocks noChangeAspect="1"/>
          </p:cNvPicPr>
          <p:nvPr/>
        </p:nvPicPr>
        <p:blipFill>
          <a:blip r:embed="rId3"/>
          <a:stretch>
            <a:fillRect/>
          </a:stretch>
        </p:blipFill>
        <p:spPr>
          <a:xfrm>
            <a:off x="36870" y="3516895"/>
            <a:ext cx="9071634" cy="127824"/>
          </a:xfrm>
          <a:prstGeom prst="rect">
            <a:avLst/>
          </a:prstGeom>
        </p:spPr>
      </p:pic>
      <p:sp>
        <p:nvSpPr>
          <p:cNvPr id="29" name="タイトル 2">
            <a:extLst>
              <a:ext uri="{FF2B5EF4-FFF2-40B4-BE49-F238E27FC236}">
                <a16:creationId xmlns:a16="http://schemas.microsoft.com/office/drawing/2014/main" id="{311A4C96-BC67-499E-A327-AD8908832016}"/>
              </a:ext>
            </a:extLst>
          </p:cNvPr>
          <p:cNvSpPr txBox="1">
            <a:spLocks/>
          </p:cNvSpPr>
          <p:nvPr/>
        </p:nvSpPr>
        <p:spPr>
          <a:xfrm>
            <a:off x="104290" y="3284984"/>
            <a:ext cx="5033290" cy="231911"/>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sz="1400" b="1" dirty="0">
                <a:latin typeface="Meiryo UI" panose="020B0604030504040204" pitchFamily="50" charset="-128"/>
                <a:ea typeface="Meiryo UI" panose="020B0604030504040204" pitchFamily="50" charset="-128"/>
              </a:rPr>
              <a:t>３．地域支援拠点等の運用状況の検証・検討について</a:t>
            </a:r>
          </a:p>
        </p:txBody>
      </p:sp>
      <p:sp>
        <p:nvSpPr>
          <p:cNvPr id="32" name="コンテンツ プレースホルダー 2">
            <a:extLst>
              <a:ext uri="{FF2B5EF4-FFF2-40B4-BE49-F238E27FC236}">
                <a16:creationId xmlns:a16="http://schemas.microsoft.com/office/drawing/2014/main" id="{DED5B4BC-0788-4DA3-B979-5F7BA19B7BA4}"/>
              </a:ext>
            </a:extLst>
          </p:cNvPr>
          <p:cNvSpPr txBox="1">
            <a:spLocks/>
          </p:cNvSpPr>
          <p:nvPr/>
        </p:nvSpPr>
        <p:spPr>
          <a:xfrm>
            <a:off x="36871" y="3605672"/>
            <a:ext cx="8989142" cy="938887"/>
          </a:xfrm>
          <a:prstGeom prst="rect">
            <a:avLst/>
          </a:prstGeom>
          <a:ln>
            <a:solidFill>
              <a:schemeClr val="dk1"/>
            </a:solidFill>
          </a:ln>
        </p:spPr>
        <p:txBody>
          <a:bodyPr vert="horz" lIns="91440" tIns="45720" rIns="91440" bIns="45720" rtlCol="0" anchor="ct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a:lnSpc>
                <a:spcPct val="100000"/>
              </a:lnSpc>
              <a:spcBef>
                <a:spcPts val="300"/>
              </a:spcBef>
              <a:buFont typeface="Wingdings" panose="05000000000000000000" pitchFamily="2" charset="2"/>
              <a:buChar char="u"/>
            </a:pPr>
            <a:r>
              <a:rPr lang="ja-JP" altLang="en-US" sz="1200" dirty="0">
                <a:latin typeface="Meiryo UI" panose="020B0604030504040204" pitchFamily="50" charset="-128"/>
                <a:ea typeface="Meiryo UI" panose="020B0604030504040204" pitchFamily="50" charset="-128"/>
              </a:rPr>
              <a:t>整備済</a:t>
            </a:r>
            <a:r>
              <a:rPr lang="en-US" altLang="ja-JP" sz="1200" dirty="0">
                <a:latin typeface="Meiryo UI" panose="020B0604030504040204" pitchFamily="50" charset="-128"/>
                <a:ea typeface="Meiryo UI" panose="020B0604030504040204" pitchFamily="50" charset="-128"/>
              </a:rPr>
              <a:t>42</a:t>
            </a:r>
            <a:r>
              <a:rPr lang="ja-JP" altLang="en-US" sz="1200" dirty="0">
                <a:latin typeface="Meiryo UI" panose="020B0604030504040204" pitchFamily="50" charset="-128"/>
                <a:ea typeface="Meiryo UI" panose="020B0604030504040204" pitchFamily="50" charset="-128"/>
              </a:rPr>
              <a:t>市町村のうち、令和７年度に運用状況の検証・検討を行ったのは</a:t>
            </a:r>
            <a:r>
              <a:rPr lang="en-US" altLang="ja-JP" sz="1200" dirty="0">
                <a:latin typeface="Meiryo UI" panose="020B0604030504040204" pitchFamily="50" charset="-128"/>
                <a:ea typeface="Meiryo UI" panose="020B0604030504040204" pitchFamily="50" charset="-128"/>
              </a:rPr>
              <a:t>37</a:t>
            </a:r>
            <a:r>
              <a:rPr lang="ja-JP" altLang="en-US" sz="1200" dirty="0">
                <a:latin typeface="Meiryo UI" panose="020B0604030504040204" pitchFamily="50" charset="-128"/>
                <a:ea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endParaRPr>
          </a:p>
          <a:p>
            <a:pPr>
              <a:lnSpc>
                <a:spcPct val="100000"/>
              </a:lnSpc>
              <a:spcBef>
                <a:spcPts val="300"/>
              </a:spcBef>
              <a:buFont typeface="Wingdings" panose="05000000000000000000" pitchFamily="2" charset="2"/>
              <a:buChar char="u"/>
            </a:pPr>
            <a:r>
              <a:rPr lang="ja-JP" altLang="en-US" sz="1200" dirty="0">
                <a:latin typeface="Meiryo UI" panose="020B0604030504040204" pitchFamily="50" charset="-128"/>
                <a:ea typeface="Meiryo UI" panose="020B0604030504040204" pitchFamily="50" charset="-128"/>
              </a:rPr>
              <a:t>運用状況の検証・検討の実施回数は、年に</a:t>
            </a:r>
            <a:r>
              <a:rPr lang="en-US" altLang="ja-JP" sz="1200" dirty="0">
                <a:latin typeface="Meiryo UI" panose="020B0604030504040204" pitchFamily="50" charset="-128"/>
                <a:ea typeface="Meiryo UI" panose="020B0604030504040204" pitchFamily="50" charset="-128"/>
              </a:rPr>
              <a:t>1</a:t>
            </a:r>
            <a:r>
              <a:rPr lang="ja-JP" altLang="en-US" sz="1200" dirty="0">
                <a:latin typeface="Meiryo UI" panose="020B0604030504040204" pitchFamily="50" charset="-128"/>
                <a:ea typeface="Meiryo UI" panose="020B0604030504040204" pitchFamily="50" charset="-128"/>
              </a:rPr>
              <a:t>回実施したのが</a:t>
            </a:r>
            <a:r>
              <a:rPr lang="en-US" altLang="ja-JP" sz="1200" dirty="0">
                <a:latin typeface="Meiryo UI" panose="020B0604030504040204" pitchFamily="50" charset="-128"/>
                <a:ea typeface="Meiryo UI" panose="020B0604030504040204" pitchFamily="50" charset="-128"/>
              </a:rPr>
              <a:t>23</a:t>
            </a:r>
            <a:r>
              <a:rPr lang="ja-JP" altLang="en-US" sz="1200" dirty="0">
                <a:latin typeface="Meiryo UI" panose="020B0604030504040204" pitchFamily="50" charset="-128"/>
                <a:ea typeface="Meiryo UI" panose="020B0604030504040204" pitchFamily="50" charset="-128"/>
              </a:rPr>
              <a:t>、年に２回以上実施したのが合計</a:t>
            </a:r>
            <a:r>
              <a:rPr lang="en-US" altLang="ja-JP" sz="1200" dirty="0">
                <a:latin typeface="Meiryo UI" panose="020B0604030504040204" pitchFamily="50" charset="-128"/>
                <a:ea typeface="Meiryo UI" panose="020B0604030504040204" pitchFamily="50" charset="-128"/>
              </a:rPr>
              <a:t>14</a:t>
            </a:r>
            <a:r>
              <a:rPr lang="ja-JP" altLang="en-US" sz="1200" dirty="0">
                <a:latin typeface="Meiryo UI" panose="020B0604030504040204" pitchFamily="50" charset="-128"/>
                <a:ea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endParaRPr>
          </a:p>
          <a:p>
            <a:pPr>
              <a:lnSpc>
                <a:spcPct val="100000"/>
              </a:lnSpc>
              <a:spcBef>
                <a:spcPts val="300"/>
              </a:spcBef>
              <a:buFont typeface="Wingdings" panose="05000000000000000000" pitchFamily="2" charset="2"/>
              <a:buChar char="u"/>
            </a:pPr>
            <a:r>
              <a:rPr lang="ja-JP" altLang="en-US" sz="1200" dirty="0">
                <a:latin typeface="Meiryo UI" panose="020B0604030504040204" pitchFamily="50" charset="-128"/>
                <a:ea typeface="Meiryo UI" panose="020B0604030504040204" pitchFamily="50" charset="-128"/>
              </a:rPr>
              <a:t>実施方法について、「地域生活支援拠点等の機能充実に向けた運用状況の検証及び検討の手引き」をもとに実施した市町村が６、また「有識者等の参加者の知見による評価をもとに検証・検討を実施」した市町村が</a:t>
            </a:r>
            <a:r>
              <a:rPr lang="en-US" altLang="ja-JP" sz="1200" dirty="0">
                <a:latin typeface="Meiryo UI" panose="020B0604030504040204" pitchFamily="50" charset="-128"/>
                <a:ea typeface="Meiryo UI" panose="020B0604030504040204" pitchFamily="50" charset="-128"/>
              </a:rPr>
              <a:t>10</a:t>
            </a:r>
            <a:r>
              <a:rPr lang="ja-JP" altLang="en-US" sz="1200" dirty="0">
                <a:latin typeface="Meiryo UI" panose="020B0604030504040204" pitchFamily="50" charset="-128"/>
                <a:ea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endParaRPr>
          </a:p>
        </p:txBody>
      </p:sp>
      <p:sp>
        <p:nvSpPr>
          <p:cNvPr id="33" name="正方形/長方形 32">
            <a:extLst>
              <a:ext uri="{FF2B5EF4-FFF2-40B4-BE49-F238E27FC236}">
                <a16:creationId xmlns:a16="http://schemas.microsoft.com/office/drawing/2014/main" id="{FD556061-5D9C-40C1-98B4-3416F5783D73}"/>
              </a:ext>
            </a:extLst>
          </p:cNvPr>
          <p:cNvSpPr/>
          <p:nvPr/>
        </p:nvSpPr>
        <p:spPr>
          <a:xfrm>
            <a:off x="25698" y="4568294"/>
            <a:ext cx="3600930"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運用状況の検証・検討の実施状況</a:t>
            </a:r>
            <a:endParaRPr lang="en-US" altLang="ja-JP" sz="1200" b="1" dirty="0">
              <a:latin typeface="Meiryo UI" panose="020B0604030504040204" pitchFamily="50" charset="-128"/>
              <a:ea typeface="Meiryo UI" panose="020B0604030504040204" pitchFamily="50" charset="-128"/>
            </a:endParaRPr>
          </a:p>
        </p:txBody>
      </p:sp>
      <p:sp>
        <p:nvSpPr>
          <p:cNvPr id="34" name="正方形/長方形 33">
            <a:extLst>
              <a:ext uri="{FF2B5EF4-FFF2-40B4-BE49-F238E27FC236}">
                <a16:creationId xmlns:a16="http://schemas.microsoft.com/office/drawing/2014/main" id="{E59CC1AF-F32E-45B7-9894-E247DC719AAC}"/>
              </a:ext>
            </a:extLst>
          </p:cNvPr>
          <p:cNvSpPr/>
          <p:nvPr/>
        </p:nvSpPr>
        <p:spPr>
          <a:xfrm>
            <a:off x="96490" y="5589240"/>
            <a:ext cx="3600930"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運用状況の検証・検討の実施回数</a:t>
            </a:r>
            <a:endParaRPr lang="en-US" altLang="ja-JP" sz="1200" b="1" dirty="0">
              <a:latin typeface="Meiryo UI" panose="020B0604030504040204" pitchFamily="50" charset="-128"/>
              <a:ea typeface="Meiryo UI" panose="020B0604030504040204" pitchFamily="50" charset="-128"/>
            </a:endParaRPr>
          </a:p>
        </p:txBody>
      </p:sp>
      <p:graphicFrame>
        <p:nvGraphicFramePr>
          <p:cNvPr id="35" name="表 34">
            <a:extLst>
              <a:ext uri="{FF2B5EF4-FFF2-40B4-BE49-F238E27FC236}">
                <a16:creationId xmlns:a16="http://schemas.microsoft.com/office/drawing/2014/main" id="{B13244DA-BB52-474D-BD59-6864E15E7BAD}"/>
              </a:ext>
            </a:extLst>
          </p:cNvPr>
          <p:cNvGraphicFramePr>
            <a:graphicFrameLocks noGrp="1"/>
          </p:cNvGraphicFramePr>
          <p:nvPr>
            <p:extLst>
              <p:ext uri="{D42A27DB-BD31-4B8C-83A1-F6EECF244321}">
                <p14:modId xmlns:p14="http://schemas.microsoft.com/office/powerpoint/2010/main" val="1635582509"/>
              </p:ext>
            </p:extLst>
          </p:nvPr>
        </p:nvGraphicFramePr>
        <p:xfrm>
          <a:off x="126127" y="4827849"/>
          <a:ext cx="2131133" cy="649383"/>
        </p:xfrm>
        <a:graphic>
          <a:graphicData uri="http://schemas.openxmlformats.org/drawingml/2006/table">
            <a:tbl>
              <a:tblPr>
                <a:tableStyleId>{5C22544A-7EE6-4342-B048-85BDC9FD1C3A}</a:tableStyleId>
              </a:tblPr>
              <a:tblGrid>
                <a:gridCol w="1339045">
                  <a:extLst>
                    <a:ext uri="{9D8B030D-6E8A-4147-A177-3AD203B41FA5}">
                      <a16:colId xmlns:a16="http://schemas.microsoft.com/office/drawing/2014/main" val="1166635366"/>
                    </a:ext>
                  </a:extLst>
                </a:gridCol>
                <a:gridCol w="792088">
                  <a:extLst>
                    <a:ext uri="{9D8B030D-6E8A-4147-A177-3AD203B41FA5}">
                      <a16:colId xmlns:a16="http://schemas.microsoft.com/office/drawing/2014/main" val="2666494867"/>
                    </a:ext>
                  </a:extLst>
                </a:gridCol>
              </a:tblGrid>
              <a:tr h="151887">
                <a:tc>
                  <a:txBody>
                    <a:bodyPr/>
                    <a:lstStyle/>
                    <a:p>
                      <a:pPr algn="ctr" fontAlgn="ct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実施状況</a:t>
                      </a:r>
                    </a:p>
                  </a:txBody>
                  <a:tcPr marL="0" marR="0" marT="0" marB="0" anchor="ctr">
                    <a:solidFill>
                      <a:schemeClr val="accent1">
                        <a:lumMod val="75000"/>
                      </a:schemeClr>
                    </a:solidFill>
                  </a:tcPr>
                </a:tc>
                <a:tc>
                  <a:txBody>
                    <a:bodyPr/>
                    <a:lstStyle/>
                    <a:p>
                      <a:pPr algn="ctr" fontAlgn="ct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169323">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実施した</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37</a:t>
                      </a:r>
                    </a:p>
                  </a:txBody>
                  <a:tcPr marL="0" marR="0" marT="0" marB="0" anchor="ctr"/>
                </a:tc>
                <a:extLst>
                  <a:ext uri="{0D108BD9-81ED-4DB2-BD59-A6C34878D82A}">
                    <a16:rowId xmlns:a16="http://schemas.microsoft.com/office/drawing/2014/main" val="964781025"/>
                  </a:ext>
                </a:extLst>
              </a:tr>
              <a:tr h="144016">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実施していない</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a:t>
                      </a:r>
                    </a:p>
                  </a:txBody>
                  <a:tcPr marL="0" marR="0" marT="0" marB="0" anchor="ctr"/>
                </a:tc>
                <a:extLst>
                  <a:ext uri="{0D108BD9-81ED-4DB2-BD59-A6C34878D82A}">
                    <a16:rowId xmlns:a16="http://schemas.microsoft.com/office/drawing/2014/main" val="3500954543"/>
                  </a:ext>
                </a:extLst>
              </a:tr>
              <a:tr h="128012">
                <a:tc>
                  <a:txBody>
                    <a:bodyPr/>
                    <a:lstStyle/>
                    <a:p>
                      <a:pPr algn="ctr" fontAlgn="ct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合計</a:t>
                      </a:r>
                      <a:endParaRPr lang="en-US" altLang="ja-JP" sz="105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tc>
                  <a:txBody>
                    <a:bodyPr/>
                    <a:lstStyle/>
                    <a:p>
                      <a:pPr algn="ctr" fontAlgn="ctr"/>
                      <a:r>
                        <a:rPr lang="en-US" altLang="ja-JP" sz="1050" b="1" i="0" u="none" strike="noStrike" dirty="0">
                          <a:solidFill>
                            <a:schemeClr val="bg1"/>
                          </a:solidFill>
                          <a:effectLst/>
                          <a:latin typeface="Meiryo UI" panose="020B0604030504040204" pitchFamily="50" charset="-128"/>
                          <a:ea typeface="Meiryo UI" panose="020B0604030504040204" pitchFamily="50" charset="-128"/>
                        </a:rPr>
                        <a:t>42</a:t>
                      </a:r>
                    </a:p>
                  </a:txBody>
                  <a:tcPr marL="0" marR="0" marT="0" marB="0" anchor="ctr">
                    <a:solidFill>
                      <a:schemeClr val="accent1">
                        <a:lumMod val="75000"/>
                      </a:schemeClr>
                    </a:solidFill>
                  </a:tcPr>
                </a:tc>
                <a:extLst>
                  <a:ext uri="{0D108BD9-81ED-4DB2-BD59-A6C34878D82A}">
                    <a16:rowId xmlns:a16="http://schemas.microsoft.com/office/drawing/2014/main" val="1113607397"/>
                  </a:ext>
                </a:extLst>
              </a:tr>
            </a:tbl>
          </a:graphicData>
        </a:graphic>
      </p:graphicFrame>
      <p:graphicFrame>
        <p:nvGraphicFramePr>
          <p:cNvPr id="38" name="表 37">
            <a:extLst>
              <a:ext uri="{FF2B5EF4-FFF2-40B4-BE49-F238E27FC236}">
                <a16:creationId xmlns:a16="http://schemas.microsoft.com/office/drawing/2014/main" id="{02F1745B-6A50-4879-80F0-87B5B733E93A}"/>
              </a:ext>
            </a:extLst>
          </p:cNvPr>
          <p:cNvGraphicFramePr>
            <a:graphicFrameLocks noGrp="1"/>
          </p:cNvGraphicFramePr>
          <p:nvPr>
            <p:extLst>
              <p:ext uri="{D42A27DB-BD31-4B8C-83A1-F6EECF244321}">
                <p14:modId xmlns:p14="http://schemas.microsoft.com/office/powerpoint/2010/main" val="942338597"/>
              </p:ext>
            </p:extLst>
          </p:nvPr>
        </p:nvGraphicFramePr>
        <p:xfrm>
          <a:off x="6361717" y="4837778"/>
          <a:ext cx="2664296" cy="968112"/>
        </p:xfrm>
        <a:graphic>
          <a:graphicData uri="http://schemas.openxmlformats.org/drawingml/2006/table">
            <a:tbl>
              <a:tblPr>
                <a:tableStyleId>{5C22544A-7EE6-4342-B048-85BDC9FD1C3A}</a:tableStyleId>
              </a:tblPr>
              <a:tblGrid>
                <a:gridCol w="936104">
                  <a:extLst>
                    <a:ext uri="{9D8B030D-6E8A-4147-A177-3AD203B41FA5}">
                      <a16:colId xmlns:a16="http://schemas.microsoft.com/office/drawing/2014/main" val="1166635366"/>
                    </a:ext>
                  </a:extLst>
                </a:gridCol>
                <a:gridCol w="576064">
                  <a:extLst>
                    <a:ext uri="{9D8B030D-6E8A-4147-A177-3AD203B41FA5}">
                      <a16:colId xmlns:a16="http://schemas.microsoft.com/office/drawing/2014/main" val="2666494867"/>
                    </a:ext>
                  </a:extLst>
                </a:gridCol>
                <a:gridCol w="1152128">
                  <a:extLst>
                    <a:ext uri="{9D8B030D-6E8A-4147-A177-3AD203B41FA5}">
                      <a16:colId xmlns:a16="http://schemas.microsoft.com/office/drawing/2014/main" val="2418731374"/>
                    </a:ext>
                  </a:extLst>
                </a:gridCol>
              </a:tblGrid>
              <a:tr h="188489">
                <a:tc>
                  <a:txBody>
                    <a:bodyPr/>
                    <a:lstStyle/>
                    <a:p>
                      <a:pPr algn="ctr" fontAlgn="ct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公表の有無</a:t>
                      </a:r>
                    </a:p>
                  </a:txBody>
                  <a:tcPr marL="0" marR="0" marT="0" marB="0" anchor="ctr">
                    <a:solidFill>
                      <a:schemeClr val="accent1">
                        <a:lumMod val="75000"/>
                      </a:schemeClr>
                    </a:solidFill>
                  </a:tcPr>
                </a:tc>
                <a:tc>
                  <a:txBody>
                    <a:bodyPr/>
                    <a:lstStyle/>
                    <a:p>
                      <a:pPr algn="ctr" fontAlgn="ct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tc>
                  <a:txBody>
                    <a:bodyPr/>
                    <a:lstStyle/>
                    <a:p>
                      <a:pPr algn="ctr" fontAlgn="ct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うちホームページでの掲載あり</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216024">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公表している</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12</a:t>
                      </a:r>
                    </a:p>
                  </a:txBody>
                  <a:tcPr marL="0" marR="0" marT="0" marB="0" anchor="ct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a:t>
                      </a:r>
                    </a:p>
                  </a:txBody>
                  <a:tcPr marL="0" marR="0" marT="0" marB="0" anchor="ctr"/>
                </a:tc>
                <a:extLst>
                  <a:ext uri="{0D108BD9-81ED-4DB2-BD59-A6C34878D82A}">
                    <a16:rowId xmlns:a16="http://schemas.microsoft.com/office/drawing/2014/main" val="964781025"/>
                  </a:ext>
                </a:extLst>
              </a:tr>
              <a:tr h="216024">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公表していない</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25</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a:t>
                      </a:r>
                    </a:p>
                  </a:txBody>
                  <a:tcPr marL="0" marR="0" marT="0" marB="0" anchor="ctr"/>
                </a:tc>
                <a:extLst>
                  <a:ext uri="{0D108BD9-81ED-4DB2-BD59-A6C34878D82A}">
                    <a16:rowId xmlns:a16="http://schemas.microsoft.com/office/drawing/2014/main" val="3500954543"/>
                  </a:ext>
                </a:extLst>
              </a:tr>
              <a:tr h="216024">
                <a:tc>
                  <a:txBody>
                    <a:bodyPr/>
                    <a:lstStyle/>
                    <a:p>
                      <a:pPr algn="ctr" fontAlgn="ct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合計</a:t>
                      </a:r>
                      <a:endParaRPr lang="en-US" altLang="ja-JP" sz="105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tc>
                  <a:txBody>
                    <a:bodyPr/>
                    <a:lstStyle/>
                    <a:p>
                      <a:pPr algn="ctr" fontAlgn="ctr"/>
                      <a:r>
                        <a:rPr lang="en-US" altLang="ja-JP" sz="1050" b="1" i="0" u="none" strike="noStrike" dirty="0">
                          <a:solidFill>
                            <a:schemeClr val="bg1"/>
                          </a:solidFill>
                          <a:effectLst/>
                          <a:latin typeface="Meiryo UI" panose="020B0604030504040204" pitchFamily="50" charset="-128"/>
                          <a:ea typeface="Meiryo UI" panose="020B0604030504040204" pitchFamily="50" charset="-128"/>
                        </a:rPr>
                        <a:t>37</a:t>
                      </a:r>
                    </a:p>
                  </a:txBody>
                  <a:tcPr marL="0" marR="0" marT="0" marB="0" anchor="ctr">
                    <a:solidFill>
                      <a:schemeClr val="accent1">
                        <a:lumMod val="75000"/>
                      </a:schemeClr>
                    </a:solidFill>
                  </a:tcPr>
                </a:tc>
                <a:tc>
                  <a:txBody>
                    <a:bodyPr/>
                    <a:lstStyle/>
                    <a:p>
                      <a:pPr algn="ctr" fontAlgn="ctr"/>
                      <a:endParaRPr lang="en-US" altLang="ja-JP" sz="105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extLst>
                  <a:ext uri="{0D108BD9-81ED-4DB2-BD59-A6C34878D82A}">
                    <a16:rowId xmlns:a16="http://schemas.microsoft.com/office/drawing/2014/main" val="1113607397"/>
                  </a:ext>
                </a:extLst>
              </a:tr>
            </a:tbl>
          </a:graphicData>
        </a:graphic>
      </p:graphicFrame>
      <p:sp>
        <p:nvSpPr>
          <p:cNvPr id="39" name="正方形/長方形 38">
            <a:extLst>
              <a:ext uri="{FF2B5EF4-FFF2-40B4-BE49-F238E27FC236}">
                <a16:creationId xmlns:a16="http://schemas.microsoft.com/office/drawing/2014/main" id="{742BBE43-555B-4876-BD40-FA0764D74B4D}"/>
              </a:ext>
            </a:extLst>
          </p:cNvPr>
          <p:cNvSpPr/>
          <p:nvPr/>
        </p:nvSpPr>
        <p:spPr>
          <a:xfrm>
            <a:off x="2483768" y="4581128"/>
            <a:ext cx="3600930"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実施方法（複数回答）</a:t>
            </a:r>
            <a:endParaRPr lang="en-US" altLang="ja-JP" sz="1200" b="1" dirty="0">
              <a:solidFill>
                <a:schemeClr val="accent6"/>
              </a:solidFill>
              <a:latin typeface="Meiryo UI" panose="020B0604030504040204" pitchFamily="50" charset="-128"/>
              <a:ea typeface="Meiryo UI" panose="020B0604030504040204" pitchFamily="50" charset="-128"/>
            </a:endParaRPr>
          </a:p>
        </p:txBody>
      </p:sp>
      <p:sp>
        <p:nvSpPr>
          <p:cNvPr id="40" name="正方形/長方形 39">
            <a:extLst>
              <a:ext uri="{FF2B5EF4-FFF2-40B4-BE49-F238E27FC236}">
                <a16:creationId xmlns:a16="http://schemas.microsoft.com/office/drawing/2014/main" id="{8FC23469-732A-4D99-9C61-C85811A835A3}"/>
              </a:ext>
            </a:extLst>
          </p:cNvPr>
          <p:cNvSpPr/>
          <p:nvPr/>
        </p:nvSpPr>
        <p:spPr>
          <a:xfrm>
            <a:off x="6228184" y="4581128"/>
            <a:ext cx="1912086"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検証・検討結果の公表</a:t>
            </a:r>
            <a:endParaRPr lang="en-US" altLang="ja-JP" sz="1200" b="1" dirty="0">
              <a:latin typeface="Meiryo UI" panose="020B0604030504040204" pitchFamily="50" charset="-128"/>
              <a:ea typeface="Meiryo UI" panose="020B0604030504040204" pitchFamily="50" charset="-128"/>
            </a:endParaRPr>
          </a:p>
        </p:txBody>
      </p:sp>
      <p:graphicFrame>
        <p:nvGraphicFramePr>
          <p:cNvPr id="25" name="表 24">
            <a:extLst>
              <a:ext uri="{FF2B5EF4-FFF2-40B4-BE49-F238E27FC236}">
                <a16:creationId xmlns:a16="http://schemas.microsoft.com/office/drawing/2014/main" id="{1F2A3F42-2FA2-4C92-837E-2E34AF48457A}"/>
              </a:ext>
            </a:extLst>
          </p:cNvPr>
          <p:cNvGraphicFramePr>
            <a:graphicFrameLocks noGrp="1"/>
          </p:cNvGraphicFramePr>
          <p:nvPr>
            <p:extLst>
              <p:ext uri="{D42A27DB-BD31-4B8C-83A1-F6EECF244321}">
                <p14:modId xmlns:p14="http://schemas.microsoft.com/office/powerpoint/2010/main" val="3700980000"/>
              </p:ext>
            </p:extLst>
          </p:nvPr>
        </p:nvGraphicFramePr>
        <p:xfrm>
          <a:off x="3886691" y="1758013"/>
          <a:ext cx="4608512" cy="1341851"/>
        </p:xfrm>
        <a:graphic>
          <a:graphicData uri="http://schemas.openxmlformats.org/drawingml/2006/table">
            <a:tbl>
              <a:tblPr>
                <a:tableStyleId>{5C22544A-7EE6-4342-B048-85BDC9FD1C3A}</a:tableStyleId>
              </a:tblPr>
              <a:tblGrid>
                <a:gridCol w="2770421">
                  <a:extLst>
                    <a:ext uri="{9D8B030D-6E8A-4147-A177-3AD203B41FA5}">
                      <a16:colId xmlns:a16="http://schemas.microsoft.com/office/drawing/2014/main" val="1166635366"/>
                    </a:ext>
                  </a:extLst>
                </a:gridCol>
                <a:gridCol w="648072">
                  <a:extLst>
                    <a:ext uri="{9D8B030D-6E8A-4147-A177-3AD203B41FA5}">
                      <a16:colId xmlns:a16="http://schemas.microsoft.com/office/drawing/2014/main" val="3498404162"/>
                    </a:ext>
                  </a:extLst>
                </a:gridCol>
                <a:gridCol w="1190019">
                  <a:extLst>
                    <a:ext uri="{9D8B030D-6E8A-4147-A177-3AD203B41FA5}">
                      <a16:colId xmlns:a16="http://schemas.microsoft.com/office/drawing/2014/main" val="2666494867"/>
                    </a:ext>
                  </a:extLst>
                </a:gridCol>
              </a:tblGrid>
              <a:tr h="220042">
                <a:tc>
                  <a:txBody>
                    <a:bodyPr/>
                    <a:lstStyle/>
                    <a:p>
                      <a:pPr algn="ctr" fontAlgn="ct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把握方法</a:t>
                      </a:r>
                    </a:p>
                  </a:txBody>
                  <a:tcPr marL="0" marR="0" marT="0" marB="0" anchor="ctr">
                    <a:solidFill>
                      <a:schemeClr val="accent1">
                        <a:lumMod val="75000"/>
                      </a:schemeClr>
                    </a:solidFill>
                  </a:tcPr>
                </a:tc>
                <a:tc>
                  <a:txBody>
                    <a:bodyPr/>
                    <a:lstStyle/>
                    <a:p>
                      <a:pPr algn="ctr" fontAlgn="ct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tc>
                  <a:txBody>
                    <a:bodyPr/>
                    <a:lstStyle/>
                    <a:p>
                      <a:pPr algn="ctr" fontAlgn="ct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のべ人数</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220042">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入所施設からの地域移行にかかる体験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6</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人</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964781025"/>
                  </a:ext>
                </a:extLst>
              </a:tr>
              <a:tr h="220042">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精神科病院からの地域移行にかかる体験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33</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人</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3500954543"/>
                  </a:ext>
                </a:extLst>
              </a:tr>
              <a:tr h="220042">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緊急時の受入れに備えた体験</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6</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人</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3656522548"/>
                  </a:ext>
                </a:extLst>
              </a:tr>
              <a:tr h="220042">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その他</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8</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35</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人</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2889288808"/>
                  </a:ext>
                </a:extLst>
              </a:tr>
              <a:tr h="241641">
                <a:tc>
                  <a:txBody>
                    <a:bodyPr/>
                    <a:lstStyle/>
                    <a:p>
                      <a:pPr algn="ctr" fontAlgn="ct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合計</a:t>
                      </a:r>
                      <a:endParaRPr lang="en-US" altLang="ja-JP" sz="105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tc>
                  <a:txBody>
                    <a:bodyPr/>
                    <a:lstStyle/>
                    <a:p>
                      <a:pPr algn="ctr" fontAlgn="ctr"/>
                      <a:endParaRPr lang="en-US" altLang="ja-JP" sz="105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tc>
                  <a:txBody>
                    <a:bodyPr/>
                    <a:lstStyle/>
                    <a:p>
                      <a:pPr algn="ctr" fontAlgn="ctr"/>
                      <a:r>
                        <a:rPr lang="en-US" altLang="ja-JP" sz="1050" b="1" i="0" u="none" strike="noStrike" dirty="0">
                          <a:solidFill>
                            <a:schemeClr val="bg1"/>
                          </a:solidFill>
                          <a:effectLst/>
                          <a:latin typeface="Meiryo UI" panose="020B0604030504040204" pitchFamily="50" charset="-128"/>
                          <a:ea typeface="Meiryo UI" panose="020B0604030504040204" pitchFamily="50" charset="-128"/>
                        </a:rPr>
                        <a:t>80</a:t>
                      </a: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人</a:t>
                      </a:r>
                      <a:endParaRPr lang="en-US" altLang="ja-JP" sz="105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extLst>
                  <a:ext uri="{0D108BD9-81ED-4DB2-BD59-A6C34878D82A}">
                    <a16:rowId xmlns:a16="http://schemas.microsoft.com/office/drawing/2014/main" val="1113607397"/>
                  </a:ext>
                </a:extLst>
              </a:tr>
            </a:tbl>
          </a:graphicData>
        </a:graphic>
      </p:graphicFrame>
      <p:graphicFrame>
        <p:nvGraphicFramePr>
          <p:cNvPr id="26" name="表 25">
            <a:extLst>
              <a:ext uri="{FF2B5EF4-FFF2-40B4-BE49-F238E27FC236}">
                <a16:creationId xmlns:a16="http://schemas.microsoft.com/office/drawing/2014/main" id="{51AC8088-B744-47CA-82A8-2FF6510E2785}"/>
              </a:ext>
            </a:extLst>
          </p:cNvPr>
          <p:cNvGraphicFramePr>
            <a:graphicFrameLocks noGrp="1"/>
          </p:cNvGraphicFramePr>
          <p:nvPr>
            <p:extLst>
              <p:ext uri="{D42A27DB-BD31-4B8C-83A1-F6EECF244321}">
                <p14:modId xmlns:p14="http://schemas.microsoft.com/office/powerpoint/2010/main" val="484869874"/>
              </p:ext>
            </p:extLst>
          </p:nvPr>
        </p:nvGraphicFramePr>
        <p:xfrm>
          <a:off x="75375" y="1735624"/>
          <a:ext cx="3589917" cy="1545454"/>
        </p:xfrm>
        <a:graphic>
          <a:graphicData uri="http://schemas.openxmlformats.org/drawingml/2006/table">
            <a:tbl>
              <a:tblPr>
                <a:tableStyleId>{5C22544A-7EE6-4342-B048-85BDC9FD1C3A}</a:tableStyleId>
              </a:tblPr>
              <a:tblGrid>
                <a:gridCol w="1035553">
                  <a:extLst>
                    <a:ext uri="{9D8B030D-6E8A-4147-A177-3AD203B41FA5}">
                      <a16:colId xmlns:a16="http://schemas.microsoft.com/office/drawing/2014/main" val="1166635366"/>
                    </a:ext>
                  </a:extLst>
                </a:gridCol>
                <a:gridCol w="621332">
                  <a:extLst>
                    <a:ext uri="{9D8B030D-6E8A-4147-A177-3AD203B41FA5}">
                      <a16:colId xmlns:a16="http://schemas.microsoft.com/office/drawing/2014/main" val="2666494867"/>
                    </a:ext>
                  </a:extLst>
                </a:gridCol>
                <a:gridCol w="1933032">
                  <a:extLst>
                    <a:ext uri="{9D8B030D-6E8A-4147-A177-3AD203B41FA5}">
                      <a16:colId xmlns:a16="http://schemas.microsoft.com/office/drawing/2014/main" val="793036617"/>
                    </a:ext>
                  </a:extLst>
                </a:gridCol>
              </a:tblGrid>
              <a:tr h="269537">
                <a:tc>
                  <a:txBody>
                    <a:bodyPr/>
                    <a:lstStyle/>
                    <a:p>
                      <a:pPr algn="ctr" fontAlgn="ct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受入れ要請件数</a:t>
                      </a:r>
                    </a:p>
                  </a:txBody>
                  <a:tcPr marL="0" marR="0" marT="0" marB="0" anchor="ctr">
                    <a:solidFill>
                      <a:schemeClr val="accent1">
                        <a:lumMod val="75000"/>
                      </a:schemeClr>
                    </a:solidFill>
                  </a:tcPr>
                </a:tc>
                <a:tc>
                  <a:txBody>
                    <a:bodyPr/>
                    <a:lstStyle/>
                    <a:p>
                      <a:pPr algn="ctr" fontAlgn="ct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tc>
                  <a:txBody>
                    <a:bodyPr/>
                    <a:lstStyle/>
                    <a:p>
                      <a:pPr algn="ctr" fontAlgn="ct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左記要請件数のうち受入れ実績</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198881">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回</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23</a:t>
                      </a:r>
                    </a:p>
                  </a:txBody>
                  <a:tcPr marL="0" marR="0" marT="0" marB="0" anchor="ct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回</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964781025"/>
                  </a:ext>
                </a:extLst>
              </a:tr>
              <a:tr h="198881">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回</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10</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回（計</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11</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件）</a:t>
                      </a:r>
                    </a:p>
                  </a:txBody>
                  <a:tcPr marL="0" marR="0" marT="0" marB="0" anchor="ctr"/>
                </a:tc>
                <a:extLst>
                  <a:ext uri="{0D108BD9-81ED-4DB2-BD59-A6C34878D82A}">
                    <a16:rowId xmlns:a16="http://schemas.microsoft.com/office/drawing/2014/main" val="2384963049"/>
                  </a:ext>
                </a:extLst>
              </a:tr>
              <a:tr h="198881">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回</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～４回（計</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6</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件）</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3500954543"/>
                  </a:ext>
                </a:extLst>
              </a:tr>
              <a:tr h="198881">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回</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6</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8</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回（計</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26</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件）</a:t>
                      </a:r>
                    </a:p>
                  </a:txBody>
                  <a:tcPr marL="0" marR="0" marT="0" marB="0" anchor="ctr"/>
                </a:tc>
                <a:extLst>
                  <a:ext uri="{0D108BD9-81ED-4DB2-BD59-A6C34878D82A}">
                    <a16:rowId xmlns:a16="http://schemas.microsoft.com/office/drawing/2014/main" val="2418715854"/>
                  </a:ext>
                </a:extLst>
              </a:tr>
              <a:tr h="198881">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回以上</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10</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回以上（計</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157</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件）</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2889288808"/>
                  </a:ext>
                </a:extLst>
              </a:tr>
              <a:tr h="281512">
                <a:tc>
                  <a:txBody>
                    <a:bodyPr/>
                    <a:lstStyle/>
                    <a:p>
                      <a:pPr algn="ctr" fontAlgn="ct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合計</a:t>
                      </a:r>
                      <a:endParaRPr lang="en-US" altLang="ja-JP" sz="105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tc>
                  <a:txBody>
                    <a:bodyPr/>
                    <a:lstStyle/>
                    <a:p>
                      <a:pPr algn="ctr" fontAlgn="ctr"/>
                      <a:r>
                        <a:rPr lang="en-US" altLang="ja-JP" sz="1050" b="1" i="0" u="none" strike="noStrike" dirty="0">
                          <a:solidFill>
                            <a:schemeClr val="bg1"/>
                          </a:solidFill>
                          <a:effectLst/>
                          <a:latin typeface="Meiryo UI" panose="020B0604030504040204" pitchFamily="50" charset="-128"/>
                          <a:ea typeface="Meiryo UI" panose="020B0604030504040204" pitchFamily="50" charset="-128"/>
                        </a:rPr>
                        <a:t>42</a:t>
                      </a:r>
                    </a:p>
                  </a:txBody>
                  <a:tcPr marL="0" marR="0" marT="0" marB="0" anchor="ctr">
                    <a:solidFill>
                      <a:schemeClr val="accent1">
                        <a:lumMod val="75000"/>
                      </a:schemeClr>
                    </a:solidFill>
                  </a:tcPr>
                </a:tc>
                <a:tc>
                  <a:txBody>
                    <a:bodyPr/>
                    <a:lstStyle/>
                    <a:p>
                      <a:pPr algn="ctr" fontAlgn="ct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（全受入れ件数）</a:t>
                      </a:r>
                      <a:r>
                        <a:rPr lang="en-US" altLang="ja-JP" sz="1050" b="1" i="0" u="none" strike="noStrike" dirty="0">
                          <a:solidFill>
                            <a:schemeClr val="bg1"/>
                          </a:solidFill>
                          <a:effectLst/>
                          <a:latin typeface="Meiryo UI" panose="020B0604030504040204" pitchFamily="50" charset="-128"/>
                          <a:ea typeface="Meiryo UI" panose="020B0604030504040204" pitchFamily="50" charset="-128"/>
                        </a:rPr>
                        <a:t>200</a:t>
                      </a: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件</a:t>
                      </a:r>
                      <a:endParaRPr lang="en-US" altLang="ja-JP" sz="105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extLst>
                  <a:ext uri="{0D108BD9-81ED-4DB2-BD59-A6C34878D82A}">
                    <a16:rowId xmlns:a16="http://schemas.microsoft.com/office/drawing/2014/main" val="1113607397"/>
                  </a:ext>
                </a:extLst>
              </a:tr>
            </a:tbl>
          </a:graphicData>
        </a:graphic>
      </p:graphicFrame>
      <p:graphicFrame>
        <p:nvGraphicFramePr>
          <p:cNvPr id="41" name="表 40">
            <a:extLst>
              <a:ext uri="{FF2B5EF4-FFF2-40B4-BE49-F238E27FC236}">
                <a16:creationId xmlns:a16="http://schemas.microsoft.com/office/drawing/2014/main" id="{2D0EAB9F-0E62-4CE7-91AA-3BAC224D0FA1}"/>
              </a:ext>
            </a:extLst>
          </p:cNvPr>
          <p:cNvGraphicFramePr>
            <a:graphicFrameLocks noGrp="1"/>
          </p:cNvGraphicFramePr>
          <p:nvPr>
            <p:extLst>
              <p:ext uri="{D42A27DB-BD31-4B8C-83A1-F6EECF244321}">
                <p14:modId xmlns:p14="http://schemas.microsoft.com/office/powerpoint/2010/main" val="2770198458"/>
              </p:ext>
            </p:extLst>
          </p:nvPr>
        </p:nvGraphicFramePr>
        <p:xfrm>
          <a:off x="366312" y="5810380"/>
          <a:ext cx="1650761" cy="1000320"/>
        </p:xfrm>
        <a:graphic>
          <a:graphicData uri="http://schemas.openxmlformats.org/drawingml/2006/table">
            <a:tbl>
              <a:tblPr>
                <a:tableStyleId>{5C22544A-7EE6-4342-B048-85BDC9FD1C3A}</a:tableStyleId>
              </a:tblPr>
              <a:tblGrid>
                <a:gridCol w="1002689">
                  <a:extLst>
                    <a:ext uri="{9D8B030D-6E8A-4147-A177-3AD203B41FA5}">
                      <a16:colId xmlns:a16="http://schemas.microsoft.com/office/drawing/2014/main" val="1166635366"/>
                    </a:ext>
                  </a:extLst>
                </a:gridCol>
                <a:gridCol w="648072">
                  <a:extLst>
                    <a:ext uri="{9D8B030D-6E8A-4147-A177-3AD203B41FA5}">
                      <a16:colId xmlns:a16="http://schemas.microsoft.com/office/drawing/2014/main" val="2666494867"/>
                    </a:ext>
                  </a:extLst>
                </a:gridCol>
              </a:tblGrid>
              <a:tr h="138580">
                <a:tc>
                  <a:txBody>
                    <a:bodyPr/>
                    <a:lstStyle/>
                    <a:p>
                      <a:pPr algn="ctr" fontAlgn="ct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実施回数</a:t>
                      </a:r>
                    </a:p>
                  </a:txBody>
                  <a:tcPr marL="0" marR="0" marT="0" marB="0" anchor="ctr">
                    <a:solidFill>
                      <a:schemeClr val="accent1">
                        <a:lumMod val="75000"/>
                      </a:schemeClr>
                    </a:solidFill>
                  </a:tcPr>
                </a:tc>
                <a:tc>
                  <a:txBody>
                    <a:bodyPr/>
                    <a:lstStyle/>
                    <a:p>
                      <a:pPr algn="ctr" fontAlgn="ct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13858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年に６回以上</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tc>
                <a:extLst>
                  <a:ext uri="{0D108BD9-81ED-4DB2-BD59-A6C34878D82A}">
                    <a16:rowId xmlns:a16="http://schemas.microsoft.com/office/drawing/2014/main" val="964781025"/>
                  </a:ext>
                </a:extLst>
              </a:tr>
              <a:tr h="13858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年に４～５回</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５</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3500954543"/>
                  </a:ext>
                </a:extLst>
              </a:tr>
              <a:tr h="13858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年に２～３回</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7</a:t>
                      </a:r>
                    </a:p>
                  </a:txBody>
                  <a:tcPr marL="0" marR="0" marT="0" marB="0" anchor="ctr"/>
                </a:tc>
                <a:extLst>
                  <a:ext uri="{0D108BD9-81ED-4DB2-BD59-A6C34878D82A}">
                    <a16:rowId xmlns:a16="http://schemas.microsoft.com/office/drawing/2014/main" val="2418715854"/>
                  </a:ext>
                </a:extLst>
              </a:tr>
              <a:tr h="13858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年に１回</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23</a:t>
                      </a:r>
                    </a:p>
                  </a:txBody>
                  <a:tcPr marL="0" marR="0" marT="0" marB="0" anchor="ctr"/>
                </a:tc>
                <a:extLst>
                  <a:ext uri="{0D108BD9-81ED-4DB2-BD59-A6C34878D82A}">
                    <a16:rowId xmlns:a16="http://schemas.microsoft.com/office/drawing/2014/main" val="2889288808"/>
                  </a:ext>
                </a:extLst>
              </a:tr>
              <a:tr h="200220">
                <a:tc>
                  <a:txBody>
                    <a:bodyPr/>
                    <a:lstStyle/>
                    <a:p>
                      <a:pPr algn="ctr" fontAlgn="ct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合計</a:t>
                      </a:r>
                      <a:endParaRPr lang="en-US" altLang="ja-JP" sz="105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tc>
                  <a:txBody>
                    <a:bodyPr/>
                    <a:lstStyle/>
                    <a:p>
                      <a:pPr algn="ctr" fontAlgn="ctr"/>
                      <a:r>
                        <a:rPr lang="en-US" altLang="ja-JP" sz="1050" b="1" i="0" u="none" strike="noStrike" dirty="0">
                          <a:solidFill>
                            <a:schemeClr val="bg1"/>
                          </a:solidFill>
                          <a:effectLst/>
                          <a:latin typeface="Meiryo UI" panose="020B0604030504040204" pitchFamily="50" charset="-128"/>
                          <a:ea typeface="Meiryo UI" panose="020B0604030504040204" pitchFamily="50" charset="-128"/>
                        </a:rPr>
                        <a:t>37</a:t>
                      </a:r>
                    </a:p>
                  </a:txBody>
                  <a:tcPr marL="0" marR="0" marT="0" marB="0" anchor="ctr">
                    <a:solidFill>
                      <a:schemeClr val="accent1">
                        <a:lumMod val="75000"/>
                      </a:schemeClr>
                    </a:solidFill>
                  </a:tcPr>
                </a:tc>
                <a:extLst>
                  <a:ext uri="{0D108BD9-81ED-4DB2-BD59-A6C34878D82A}">
                    <a16:rowId xmlns:a16="http://schemas.microsoft.com/office/drawing/2014/main" val="1113607397"/>
                  </a:ext>
                </a:extLst>
              </a:tr>
            </a:tbl>
          </a:graphicData>
        </a:graphic>
      </p:graphicFrame>
      <p:graphicFrame>
        <p:nvGraphicFramePr>
          <p:cNvPr id="42" name="表 41">
            <a:extLst>
              <a:ext uri="{FF2B5EF4-FFF2-40B4-BE49-F238E27FC236}">
                <a16:creationId xmlns:a16="http://schemas.microsoft.com/office/drawing/2014/main" id="{DAB8C48C-25D2-4133-9A2F-D26919BB970B}"/>
              </a:ext>
            </a:extLst>
          </p:cNvPr>
          <p:cNvGraphicFramePr>
            <a:graphicFrameLocks noGrp="1"/>
          </p:cNvGraphicFramePr>
          <p:nvPr>
            <p:extLst>
              <p:ext uri="{D42A27DB-BD31-4B8C-83A1-F6EECF244321}">
                <p14:modId xmlns:p14="http://schemas.microsoft.com/office/powerpoint/2010/main" val="3925206516"/>
              </p:ext>
            </p:extLst>
          </p:nvPr>
        </p:nvGraphicFramePr>
        <p:xfrm>
          <a:off x="2520577" y="4808773"/>
          <a:ext cx="3667697" cy="1908696"/>
        </p:xfrm>
        <a:graphic>
          <a:graphicData uri="http://schemas.openxmlformats.org/drawingml/2006/table">
            <a:tbl>
              <a:tblPr lastRow="1">
                <a:tableStyleId>{5C22544A-7EE6-4342-B048-85BDC9FD1C3A}</a:tableStyleId>
              </a:tblPr>
              <a:tblGrid>
                <a:gridCol w="2923512">
                  <a:extLst>
                    <a:ext uri="{9D8B030D-6E8A-4147-A177-3AD203B41FA5}">
                      <a16:colId xmlns:a16="http://schemas.microsoft.com/office/drawing/2014/main" val="1166635366"/>
                    </a:ext>
                  </a:extLst>
                </a:gridCol>
                <a:gridCol w="744185">
                  <a:extLst>
                    <a:ext uri="{9D8B030D-6E8A-4147-A177-3AD203B41FA5}">
                      <a16:colId xmlns:a16="http://schemas.microsoft.com/office/drawing/2014/main" val="2666494867"/>
                    </a:ext>
                  </a:extLst>
                </a:gridCol>
              </a:tblGrid>
              <a:tr h="243665">
                <a:tc>
                  <a:txBody>
                    <a:bodyPr/>
                    <a:lstStyle/>
                    <a:p>
                      <a:pPr algn="ctr" fontAlgn="ct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実施方法</a:t>
                      </a:r>
                    </a:p>
                  </a:txBody>
                  <a:tcPr marL="0" marR="0" marT="0" marB="0" anchor="ctr">
                    <a:solidFill>
                      <a:schemeClr val="accent1">
                        <a:lumMod val="75000"/>
                      </a:schemeClr>
                    </a:solidFill>
                  </a:tcPr>
                </a:tc>
                <a:tc>
                  <a:txBody>
                    <a:bodyPr/>
                    <a:lstStyle/>
                    <a:p>
                      <a:pPr algn="ctr" fontAlgn="ct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395113">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「地域生活支援拠点等の機能充実に向けた運用状況の検証及び検討の手引き」をもとに実施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６</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964781025"/>
                  </a:ext>
                </a:extLst>
              </a:tr>
              <a:tr h="316680">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独自に設定した評価シートや評価方法等をもとに実施</a:t>
                      </a:r>
                    </a:p>
                  </a:txBody>
                  <a:tcPr marL="36000" marR="0" marT="0" marB="0" anchor="ct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a:t>
                      </a:r>
                    </a:p>
                  </a:txBody>
                  <a:tcPr marL="0" marR="0" marT="0" marB="0" anchor="ctr"/>
                </a:tc>
                <a:extLst>
                  <a:ext uri="{0D108BD9-81ED-4DB2-BD59-A6C34878D82A}">
                    <a16:rowId xmlns:a16="http://schemas.microsoft.com/office/drawing/2014/main" val="1319043609"/>
                  </a:ext>
                </a:extLst>
              </a:tr>
              <a:tr h="316680">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有識者等の参加者の知見による評価をもとに検証・検討を実施</a:t>
                      </a:r>
                    </a:p>
                  </a:txBody>
                  <a:tcPr marL="36000" marR="0" marT="0" marB="0" anchor="ct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10</a:t>
                      </a:r>
                    </a:p>
                  </a:txBody>
                  <a:tcPr marL="0" marR="0" marT="0" marB="0" anchor="ctr"/>
                </a:tc>
                <a:extLst>
                  <a:ext uri="{0D108BD9-81ED-4DB2-BD59-A6C34878D82A}">
                    <a16:rowId xmlns:a16="http://schemas.microsoft.com/office/drawing/2014/main" val="303395419"/>
                  </a:ext>
                </a:extLst>
              </a:tr>
              <a:tr h="316599">
                <a:tc>
                  <a:txBody>
                    <a:bodyPr/>
                    <a:lstStyle/>
                    <a:p>
                      <a:pPr algn="l"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その他</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17</a:t>
                      </a:r>
                    </a:p>
                  </a:txBody>
                  <a:tcPr marL="0" marR="0" marT="0" marB="0" anchor="ctr"/>
                </a:tc>
                <a:extLst>
                  <a:ext uri="{0D108BD9-81ED-4DB2-BD59-A6C34878D82A}">
                    <a16:rowId xmlns:a16="http://schemas.microsoft.com/office/drawing/2014/main" val="2723910876"/>
                  </a:ext>
                </a:extLst>
              </a:tr>
              <a:tr h="316599">
                <a:tc>
                  <a:txBody>
                    <a:bodyPr/>
                    <a:lstStyle/>
                    <a:p>
                      <a:pPr algn="ctr" fontAlgn="ct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合計</a:t>
                      </a:r>
                      <a:endParaRPr lang="en-US" altLang="ja-JP" sz="105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rgbClr val="2E75B6"/>
                    </a:solidFill>
                  </a:tcPr>
                </a:tc>
                <a:tc>
                  <a:txBody>
                    <a:bodyPr/>
                    <a:lstStyle/>
                    <a:p>
                      <a:pPr algn="ctr" fontAlgn="ctr"/>
                      <a:r>
                        <a:rPr lang="en-US" altLang="ja-JP" sz="1050" b="1" i="0" u="none" strike="noStrike" dirty="0">
                          <a:solidFill>
                            <a:schemeClr val="bg1"/>
                          </a:solidFill>
                          <a:effectLst/>
                          <a:latin typeface="Meiryo UI" panose="020B0604030504040204" pitchFamily="50" charset="-128"/>
                          <a:ea typeface="Meiryo UI" panose="020B0604030504040204" pitchFamily="50" charset="-128"/>
                        </a:rPr>
                        <a:t>37</a:t>
                      </a:r>
                    </a:p>
                  </a:txBody>
                  <a:tcPr marL="0" marR="0" marT="0" marB="0" anchor="ctr">
                    <a:solidFill>
                      <a:srgbClr val="2E75B6"/>
                    </a:solidFill>
                  </a:tcPr>
                </a:tc>
                <a:extLst>
                  <a:ext uri="{0D108BD9-81ED-4DB2-BD59-A6C34878D82A}">
                    <a16:rowId xmlns:a16="http://schemas.microsoft.com/office/drawing/2014/main" val="3959477615"/>
                  </a:ext>
                </a:extLst>
              </a:tr>
            </a:tbl>
          </a:graphicData>
        </a:graphic>
      </p:graphicFrame>
    </p:spTree>
    <p:extLst>
      <p:ext uri="{BB962C8B-B14F-4D97-AF65-F5344CB8AC3E}">
        <p14:creationId xmlns:p14="http://schemas.microsoft.com/office/powerpoint/2010/main" val="3507873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9">
            <a:extLst>
              <a:ext uri="{FF2B5EF4-FFF2-40B4-BE49-F238E27FC236}">
                <a16:creationId xmlns:a16="http://schemas.microsoft.com/office/drawing/2014/main" id="{2E388297-3B79-4F21-A84F-2DBECA169B97}"/>
              </a:ext>
            </a:extLst>
          </p:cNvPr>
          <p:cNvSpPr txBox="1">
            <a:spLocks/>
          </p:cNvSpPr>
          <p:nvPr/>
        </p:nvSpPr>
        <p:spPr>
          <a:xfrm>
            <a:off x="7067574" y="6573761"/>
            <a:ext cx="21336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1C2C60DF-5D73-46A2-8FFF-B4A756D3B2D0}" type="slidenum">
              <a:rPr lang="ja-JP" altLang="en-US" smtClean="0"/>
              <a:pPr/>
              <a:t>7</a:t>
            </a:fld>
            <a:endParaRPr lang="ja-JP" altLang="en-US" dirty="0"/>
          </a:p>
        </p:txBody>
      </p:sp>
      <p:sp>
        <p:nvSpPr>
          <p:cNvPr id="9" name="タイトル 1">
            <a:extLst>
              <a:ext uri="{FF2B5EF4-FFF2-40B4-BE49-F238E27FC236}">
                <a16:creationId xmlns:a16="http://schemas.microsoft.com/office/drawing/2014/main" id="{A833A21F-3215-4210-A3FA-9B8EC4ED0145}"/>
              </a:ext>
            </a:extLst>
          </p:cNvPr>
          <p:cNvSpPr txBox="1">
            <a:spLocks/>
          </p:cNvSpPr>
          <p:nvPr/>
        </p:nvSpPr>
        <p:spPr>
          <a:xfrm>
            <a:off x="108878" y="476672"/>
            <a:ext cx="9071634" cy="271936"/>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marL="806450" indent="-806450"/>
            <a:r>
              <a:rPr lang="ja-JP" altLang="en-US" sz="1400" b="1" dirty="0">
                <a:latin typeface="Meiryo UI" panose="020B0604030504040204" pitchFamily="50" charset="-128"/>
                <a:ea typeface="Meiryo UI" panose="020B0604030504040204" pitchFamily="50" charset="-128"/>
              </a:rPr>
              <a:t>４．市町村の取組み</a:t>
            </a:r>
          </a:p>
        </p:txBody>
      </p:sp>
      <p:pic>
        <p:nvPicPr>
          <p:cNvPr id="10" name="図 9">
            <a:extLst>
              <a:ext uri="{FF2B5EF4-FFF2-40B4-BE49-F238E27FC236}">
                <a16:creationId xmlns:a16="http://schemas.microsoft.com/office/drawing/2014/main" id="{C7DB02C1-C582-4BDD-A8F3-E08E65CFE720}"/>
              </a:ext>
            </a:extLst>
          </p:cNvPr>
          <p:cNvPicPr>
            <a:picLocks noChangeAspect="1"/>
          </p:cNvPicPr>
          <p:nvPr/>
        </p:nvPicPr>
        <p:blipFill>
          <a:blip r:embed="rId2"/>
          <a:stretch>
            <a:fillRect/>
          </a:stretch>
        </p:blipFill>
        <p:spPr>
          <a:xfrm>
            <a:off x="138221" y="677836"/>
            <a:ext cx="9071634" cy="140220"/>
          </a:xfrm>
          <a:prstGeom prst="rect">
            <a:avLst/>
          </a:prstGeom>
        </p:spPr>
      </p:pic>
      <p:sp>
        <p:nvSpPr>
          <p:cNvPr id="15" name="タイトル 1">
            <a:extLst>
              <a:ext uri="{FF2B5EF4-FFF2-40B4-BE49-F238E27FC236}">
                <a16:creationId xmlns:a16="http://schemas.microsoft.com/office/drawing/2014/main" id="{5E80BB30-523E-4C77-8843-5F50100B2F3C}"/>
              </a:ext>
            </a:extLst>
          </p:cNvPr>
          <p:cNvSpPr txBox="1">
            <a:spLocks/>
          </p:cNvSpPr>
          <p:nvPr/>
        </p:nvSpPr>
        <p:spPr>
          <a:xfrm>
            <a:off x="0" y="26112"/>
            <a:ext cx="9137847" cy="4320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令和８年度地域生活支援拠点等の市町村アンケート結果概要</a:t>
            </a:r>
          </a:p>
        </p:txBody>
      </p:sp>
      <p:sp>
        <p:nvSpPr>
          <p:cNvPr id="17" name="正方形/長方形 16">
            <a:extLst>
              <a:ext uri="{FF2B5EF4-FFF2-40B4-BE49-F238E27FC236}">
                <a16:creationId xmlns:a16="http://schemas.microsoft.com/office/drawing/2014/main" id="{A4CC43FA-2BBC-44DF-94A3-CBA4EE8BB52E}"/>
              </a:ext>
            </a:extLst>
          </p:cNvPr>
          <p:cNvSpPr/>
          <p:nvPr/>
        </p:nvSpPr>
        <p:spPr>
          <a:xfrm>
            <a:off x="93019" y="4774061"/>
            <a:ext cx="3902917"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関係機関の連携による支援体制整備の事例</a:t>
            </a:r>
            <a:endParaRPr lang="en-US" altLang="ja-JP" sz="1200" b="1" dirty="0">
              <a:latin typeface="Meiryo UI" panose="020B0604030504040204" pitchFamily="50" charset="-128"/>
              <a:ea typeface="Meiryo UI" panose="020B0604030504040204" pitchFamily="50" charset="-128"/>
            </a:endParaRPr>
          </a:p>
        </p:txBody>
      </p:sp>
      <p:graphicFrame>
        <p:nvGraphicFramePr>
          <p:cNvPr id="12" name="表 11">
            <a:extLst>
              <a:ext uri="{FF2B5EF4-FFF2-40B4-BE49-F238E27FC236}">
                <a16:creationId xmlns:a16="http://schemas.microsoft.com/office/drawing/2014/main" id="{FC201206-7125-4055-972C-062ECCDC5C81}"/>
              </a:ext>
            </a:extLst>
          </p:cNvPr>
          <p:cNvGraphicFramePr>
            <a:graphicFrameLocks noGrp="1"/>
          </p:cNvGraphicFramePr>
          <p:nvPr>
            <p:extLst>
              <p:ext uri="{D42A27DB-BD31-4B8C-83A1-F6EECF244321}">
                <p14:modId xmlns:p14="http://schemas.microsoft.com/office/powerpoint/2010/main" val="3909012422"/>
              </p:ext>
            </p:extLst>
          </p:nvPr>
        </p:nvGraphicFramePr>
        <p:xfrm>
          <a:off x="78624" y="803909"/>
          <a:ext cx="8970284" cy="4572644"/>
        </p:xfrm>
        <a:graphic>
          <a:graphicData uri="http://schemas.openxmlformats.org/drawingml/2006/table">
            <a:tbl>
              <a:tblPr firstRow="1" bandRow="1">
                <a:tableStyleId>{5C22544A-7EE6-4342-B048-85BDC9FD1C3A}</a:tableStyleId>
              </a:tblPr>
              <a:tblGrid>
                <a:gridCol w="1036992">
                  <a:extLst>
                    <a:ext uri="{9D8B030D-6E8A-4147-A177-3AD203B41FA5}">
                      <a16:colId xmlns:a16="http://schemas.microsoft.com/office/drawing/2014/main" val="3690828543"/>
                    </a:ext>
                  </a:extLst>
                </a:gridCol>
                <a:gridCol w="2203369">
                  <a:extLst>
                    <a:ext uri="{9D8B030D-6E8A-4147-A177-3AD203B41FA5}">
                      <a16:colId xmlns:a16="http://schemas.microsoft.com/office/drawing/2014/main" val="4277305169"/>
                    </a:ext>
                  </a:extLst>
                </a:gridCol>
                <a:gridCol w="3230950">
                  <a:extLst>
                    <a:ext uri="{9D8B030D-6E8A-4147-A177-3AD203B41FA5}">
                      <a16:colId xmlns:a16="http://schemas.microsoft.com/office/drawing/2014/main" val="1109253169"/>
                    </a:ext>
                  </a:extLst>
                </a:gridCol>
                <a:gridCol w="2498973">
                  <a:extLst>
                    <a:ext uri="{9D8B030D-6E8A-4147-A177-3AD203B41FA5}">
                      <a16:colId xmlns:a16="http://schemas.microsoft.com/office/drawing/2014/main" val="529910170"/>
                    </a:ext>
                  </a:extLst>
                </a:gridCol>
              </a:tblGrid>
              <a:tr h="219154">
                <a:tc>
                  <a:txBody>
                    <a:bodyPr/>
                    <a:lstStyle/>
                    <a:p>
                      <a:pPr algn="ctr"/>
                      <a:endParaRPr kumimoji="1" lang="ja-JP" altLang="en-US" sz="900" b="1" dirty="0">
                        <a:solidFill>
                          <a:schemeClr val="bg1"/>
                        </a:solidFill>
                        <a:latin typeface="Meiryo UI" panose="020B0604030504040204" pitchFamily="50" charset="-128"/>
                        <a:ea typeface="Meiryo UI" panose="020B0604030504040204" pitchFamily="50" charset="-128"/>
                      </a:endParaRPr>
                    </a:p>
                  </a:txBody>
                  <a:tcPr/>
                </a:tc>
                <a:tc>
                  <a:txBody>
                    <a:bodyPr/>
                    <a:lstStyle/>
                    <a:p>
                      <a:pPr algn="ctr"/>
                      <a:r>
                        <a:rPr kumimoji="1" lang="ja-JP" altLang="en-US" sz="900" b="1" dirty="0">
                          <a:solidFill>
                            <a:schemeClr val="bg1"/>
                          </a:solidFill>
                          <a:latin typeface="Meiryo UI" panose="020B0604030504040204" pitchFamily="50" charset="-128"/>
                          <a:ea typeface="Meiryo UI" panose="020B0604030504040204" pitchFamily="50" charset="-128"/>
                        </a:rPr>
                        <a:t>抽出された課題</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bg1"/>
                          </a:solidFill>
                          <a:latin typeface="Meiryo UI" panose="020B0604030504040204" pitchFamily="50" charset="-128"/>
                          <a:ea typeface="Meiryo UI" panose="020B0604030504040204" pitchFamily="50" charset="-128"/>
                        </a:rPr>
                        <a:t>課題に対する取り組み</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bg1"/>
                          </a:solidFill>
                          <a:latin typeface="Meiryo UI" panose="020B0604030504040204" pitchFamily="50" charset="-128"/>
                          <a:ea typeface="Meiryo UI" panose="020B0604030504040204" pitchFamily="50" charset="-128"/>
                        </a:rPr>
                        <a:t>効果</a:t>
                      </a:r>
                    </a:p>
                  </a:txBody>
                  <a:tcPr/>
                </a:tc>
                <a:extLst>
                  <a:ext uri="{0D108BD9-81ED-4DB2-BD59-A6C34878D82A}">
                    <a16:rowId xmlns:a16="http://schemas.microsoft.com/office/drawing/2014/main" val="3909779865"/>
                  </a:ext>
                </a:extLst>
              </a:tr>
              <a:tr h="124590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相談</a:t>
                      </a:r>
                    </a:p>
                  </a:txBody>
                  <a:tcPr anchor="ctr"/>
                </a:tc>
                <a:tc>
                  <a:txBody>
                    <a:bodyPr/>
                    <a:lstStyle/>
                    <a:p>
                      <a:pPr marL="87313" marR="0" lvl="0" indent="-87313" algn="l" defTabSz="685800" rtl="0" eaLnBrk="1" fontAlgn="auto" latinLnBrk="0" hangingPunct="1">
                        <a:lnSpc>
                          <a:spcPct val="100000"/>
                        </a:lnSpc>
                        <a:spcBef>
                          <a:spcPts val="0"/>
                        </a:spcBef>
                        <a:spcAft>
                          <a:spcPts val="0"/>
                        </a:spcAft>
                        <a:buClrTx/>
                        <a:buSzTx/>
                        <a:buFontTx/>
                        <a:buNone/>
                        <a:tabLst/>
                        <a:defRPr/>
                      </a:pP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①緊急時の支援が見込めない世帯を事前に支援者間で共有する。</a:t>
                      </a:r>
                      <a:endParaRPr lang="en-US" altLang="ja-JP" sz="900" b="0" i="0" u="none" strike="noStrike" dirty="0">
                        <a:solidFill>
                          <a:schemeClr val="tx1"/>
                        </a:solidFill>
                        <a:effectLst/>
                        <a:latin typeface="Meiryo UI" panose="020B0604030504040204" pitchFamily="50" charset="-128"/>
                        <a:ea typeface="Meiryo UI" panose="020B0604030504040204" pitchFamily="50" charset="-128"/>
                      </a:endParaRPr>
                    </a:p>
                    <a:p>
                      <a:pPr marL="87313" marR="0" lvl="0" indent="-87313" algn="l" defTabSz="685800" rtl="0" eaLnBrk="1" fontAlgn="auto" latinLnBrk="0" hangingPunct="1">
                        <a:lnSpc>
                          <a:spcPct val="100000"/>
                        </a:lnSpc>
                        <a:spcBef>
                          <a:spcPts val="600"/>
                        </a:spcBef>
                        <a:spcAft>
                          <a:spcPts val="0"/>
                        </a:spcAft>
                        <a:buClrTx/>
                        <a:buSzTx/>
                        <a:buFontTx/>
                        <a:buNone/>
                        <a:tabLst/>
                        <a:defRPr/>
                      </a:pP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②基幹相談支援センター、委託相談、特定相談支援事業所の緊急時の相談対応時の役割の整理。</a:t>
                      </a:r>
                      <a:endParaRPr lang="en-US" altLang="ja-JP" sz="900" b="0" i="0" u="none" strike="noStrike" dirty="0">
                        <a:solidFill>
                          <a:schemeClr val="tx1"/>
                        </a:solidFill>
                        <a:effectLst/>
                        <a:latin typeface="Meiryo UI" panose="020B0604030504040204" pitchFamily="50" charset="-128"/>
                        <a:ea typeface="Meiryo UI" panose="020B0604030504040204" pitchFamily="50" charset="-128"/>
                      </a:endParaRPr>
                    </a:p>
                    <a:p>
                      <a:pPr marL="87313" marR="0" lvl="0" indent="-87313" algn="l" defTabSz="685800" rtl="0" eaLnBrk="1" fontAlgn="auto" latinLnBrk="0" hangingPunct="1">
                        <a:lnSpc>
                          <a:spcPct val="100000"/>
                        </a:lnSpc>
                        <a:spcBef>
                          <a:spcPts val="600"/>
                        </a:spcBef>
                        <a:spcAft>
                          <a:spcPts val="0"/>
                        </a:spcAft>
                        <a:buClrTx/>
                        <a:buSzTx/>
                        <a:buFontTx/>
                        <a:buNone/>
                        <a:tabLst/>
                        <a:defRPr/>
                      </a:pP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③市民への周知啓発不足。</a:t>
                      </a:r>
                      <a:endParaRPr lang="en-US" altLang="ja-JP" sz="900" b="0" i="0" u="none" strike="noStrike" dirty="0">
                        <a:solidFill>
                          <a:schemeClr val="tx1"/>
                        </a:solidFill>
                        <a:effectLst/>
                        <a:latin typeface="Meiryo UI" panose="020B0604030504040204" pitchFamily="50" charset="-128"/>
                        <a:ea typeface="Meiryo UI" panose="020B0604030504040204" pitchFamily="50" charset="-128"/>
                      </a:endParaRPr>
                    </a:p>
                  </a:txBody>
                  <a:tcPr/>
                </a:tc>
                <a:tc>
                  <a:txBody>
                    <a:bodyPr/>
                    <a:lstStyle/>
                    <a:p>
                      <a:pPr marL="90488" indent="-90488"/>
                      <a:r>
                        <a:rPr kumimoji="1" lang="ja-JP" altLang="en-US" sz="900" b="0" dirty="0">
                          <a:solidFill>
                            <a:schemeClr val="tx1"/>
                          </a:solidFill>
                          <a:latin typeface="Meiryo UI" panose="020B0604030504040204" pitchFamily="50" charset="-128"/>
                          <a:ea typeface="Meiryo UI" panose="020B0604030504040204" pitchFamily="50" charset="-128"/>
                        </a:rPr>
                        <a:t>①支援者間で共有するツールとして、「緊急時に希望する対応はどのようなことなのか」「主介護者以外の緊急時に対応できる連絡先はどこか」「主介護者が長期不在になった時に生活の場はどこか」などを聞き取る「もしもの時の確認シート」を作成。相談支援専門員に対して、モニタリング時やサービス担当者会議で使用していただくように周知した。</a:t>
                      </a:r>
                      <a:endParaRPr kumimoji="1" lang="en-US" altLang="ja-JP" sz="900" b="0" dirty="0">
                        <a:solidFill>
                          <a:schemeClr val="tx1"/>
                        </a:solidFill>
                        <a:latin typeface="Meiryo UI" panose="020B0604030504040204" pitchFamily="50" charset="-128"/>
                        <a:ea typeface="Meiryo UI" panose="020B0604030504040204" pitchFamily="50" charset="-128"/>
                      </a:endParaRPr>
                    </a:p>
                    <a:p>
                      <a:pPr marL="90488" indent="-90488">
                        <a:spcBef>
                          <a:spcPts val="600"/>
                        </a:spcBef>
                      </a:pPr>
                      <a:r>
                        <a:rPr kumimoji="1" lang="ja-JP" altLang="en-US" sz="900" b="0" dirty="0">
                          <a:solidFill>
                            <a:schemeClr val="tx1"/>
                          </a:solidFill>
                          <a:latin typeface="Meiryo UI" panose="020B0604030504040204" pitchFamily="50" charset="-128"/>
                          <a:ea typeface="Meiryo UI" panose="020B0604030504040204" pitchFamily="50" charset="-128"/>
                        </a:rPr>
                        <a:t>②緊急時に対応する</a:t>
                      </a:r>
                      <a:r>
                        <a:rPr kumimoji="1" lang="en-US" altLang="ja-JP" sz="900" b="0" dirty="0">
                          <a:solidFill>
                            <a:schemeClr val="tx1"/>
                          </a:solidFill>
                          <a:latin typeface="Meiryo UI" panose="020B0604030504040204" pitchFamily="50" charset="-128"/>
                          <a:ea typeface="Meiryo UI" panose="020B0604030504040204" pitchFamily="50" charset="-128"/>
                        </a:rPr>
                        <a:t>24</a:t>
                      </a:r>
                      <a:r>
                        <a:rPr kumimoji="1" lang="ja-JP" altLang="en-US" sz="900" b="0" dirty="0">
                          <a:solidFill>
                            <a:schemeClr val="tx1"/>
                          </a:solidFill>
                          <a:latin typeface="Meiryo UI" panose="020B0604030504040204" pitchFamily="50" charset="-128"/>
                          <a:ea typeface="Meiryo UI" panose="020B0604030504040204" pitchFamily="50" charset="-128"/>
                        </a:rPr>
                        <a:t>時間支援体制の構築。</a:t>
                      </a:r>
                      <a:endParaRPr kumimoji="1" lang="en-US" altLang="ja-JP" sz="900" b="0" dirty="0">
                        <a:solidFill>
                          <a:schemeClr val="tx1"/>
                        </a:solidFill>
                        <a:latin typeface="Meiryo UI" panose="020B0604030504040204" pitchFamily="50" charset="-128"/>
                        <a:ea typeface="Meiryo UI" panose="020B0604030504040204" pitchFamily="50" charset="-128"/>
                      </a:endParaRPr>
                    </a:p>
                    <a:p>
                      <a:pPr marL="90488" indent="-90488">
                        <a:spcBef>
                          <a:spcPts val="600"/>
                        </a:spcBef>
                      </a:pPr>
                      <a:r>
                        <a:rPr kumimoji="1" lang="ja-JP" altLang="en-US" sz="900" b="0" dirty="0">
                          <a:solidFill>
                            <a:schemeClr val="tx1"/>
                          </a:solidFill>
                          <a:latin typeface="Meiryo UI" panose="020B0604030504040204" pitchFamily="50" charset="-128"/>
                          <a:ea typeface="Meiryo UI" panose="020B0604030504040204" pitchFamily="50" charset="-128"/>
                        </a:rPr>
                        <a:t>③リーフレット作成。</a:t>
                      </a:r>
                      <a:endParaRPr kumimoji="1" lang="en-US" altLang="ja-JP" sz="900" b="0" dirty="0">
                        <a:solidFill>
                          <a:schemeClr val="tx1"/>
                        </a:solidFill>
                        <a:latin typeface="Meiryo UI" panose="020B0604030504040204" pitchFamily="50" charset="-128"/>
                        <a:ea typeface="Meiryo UI" panose="020B0604030504040204" pitchFamily="50" charset="-128"/>
                      </a:endParaRPr>
                    </a:p>
                  </a:txBody>
                  <a:tcPr/>
                </a:tc>
                <a:tc>
                  <a:txBody>
                    <a:bodyPr/>
                    <a:lstStyle/>
                    <a:p>
                      <a:pPr marL="90488" indent="-90488"/>
                      <a:r>
                        <a:rPr kumimoji="1" lang="ja-JP" altLang="en-US" sz="900" b="0" dirty="0">
                          <a:solidFill>
                            <a:schemeClr val="tx1"/>
                          </a:solidFill>
                          <a:latin typeface="Meiryo UI" panose="020B0604030504040204" pitchFamily="50" charset="-128"/>
                          <a:ea typeface="Meiryo UI" panose="020B0604030504040204" pitchFamily="50" charset="-128"/>
                        </a:rPr>
                        <a:t>①サービス担当者会議で相談支援専門員が主となり、「もしも」の緊急時に支援者として、何ができるのかを話をするきっかけになったという効果があった。</a:t>
                      </a:r>
                      <a:endParaRPr kumimoji="1" lang="en-US" altLang="ja-JP" sz="900" b="0" dirty="0">
                        <a:solidFill>
                          <a:schemeClr val="tx1"/>
                        </a:solidFill>
                        <a:latin typeface="Meiryo UI" panose="020B0604030504040204" pitchFamily="50" charset="-128"/>
                        <a:ea typeface="Meiryo UI" panose="020B0604030504040204" pitchFamily="50" charset="-128"/>
                      </a:endParaRPr>
                    </a:p>
                    <a:p>
                      <a:pPr marL="90488" indent="-90488">
                        <a:spcBef>
                          <a:spcPts val="600"/>
                        </a:spcBef>
                      </a:pPr>
                      <a:r>
                        <a:rPr kumimoji="1" lang="ja-JP" altLang="en-US" sz="900" b="0" dirty="0">
                          <a:solidFill>
                            <a:schemeClr val="tx1"/>
                          </a:solidFill>
                          <a:latin typeface="Meiryo UI" panose="020B0604030504040204" pitchFamily="50" charset="-128"/>
                          <a:ea typeface="Meiryo UI" panose="020B0604030504040204" pitchFamily="50" charset="-128"/>
                        </a:rPr>
                        <a:t>②現状の体制にて随時対応している。</a:t>
                      </a:r>
                      <a:endParaRPr kumimoji="1" lang="en-US" altLang="ja-JP" sz="900" b="0" dirty="0">
                        <a:solidFill>
                          <a:schemeClr val="tx1"/>
                        </a:solidFill>
                        <a:latin typeface="Meiryo UI" panose="020B0604030504040204" pitchFamily="50" charset="-128"/>
                        <a:ea typeface="Meiryo UI" panose="020B0604030504040204" pitchFamily="50" charset="-128"/>
                      </a:endParaRPr>
                    </a:p>
                    <a:p>
                      <a:pPr marL="90488" indent="-90488">
                        <a:spcBef>
                          <a:spcPts val="600"/>
                        </a:spcBef>
                      </a:pPr>
                      <a:r>
                        <a:rPr kumimoji="1" lang="ja-JP" altLang="en-US" sz="900" b="0" dirty="0">
                          <a:solidFill>
                            <a:schemeClr val="tx1"/>
                          </a:solidFill>
                          <a:latin typeface="Meiryo UI" panose="020B0604030504040204" pitchFamily="50" charset="-128"/>
                          <a:ea typeface="Meiryo UI" panose="020B0604030504040204" pitchFamily="50" charset="-128"/>
                        </a:rPr>
                        <a:t>③周知啓発活動が容易に貢献。</a:t>
                      </a:r>
                      <a:endParaRPr kumimoji="1" lang="en-US" altLang="ja-JP" sz="900" b="0"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395168387"/>
                  </a:ext>
                </a:extLst>
              </a:tr>
              <a:tr h="150074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緊急時の受入れ・対応</a:t>
                      </a:r>
                    </a:p>
                  </a:txBody>
                  <a:tcPr anchor="ctr"/>
                </a:tc>
                <a:tc>
                  <a:txBody>
                    <a:bodyPr/>
                    <a:lstStyle/>
                    <a:p>
                      <a:pPr marL="87313" marR="0" lvl="0" indent="-87313" algn="l" defTabSz="685800" rtl="0" eaLnBrk="1" fontAlgn="auto" latinLnBrk="0" hangingPunct="1">
                        <a:lnSpc>
                          <a:spcPct val="100000"/>
                        </a:lnSpc>
                        <a:spcBef>
                          <a:spcPts val="600"/>
                        </a:spcBef>
                        <a:spcAft>
                          <a:spcPts val="0"/>
                        </a:spcAft>
                        <a:buClrTx/>
                        <a:buSzTx/>
                        <a:buFontTx/>
                        <a:buNone/>
                        <a:tabLst/>
                        <a:defRPr/>
                      </a:pP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①緊急時に受入可能な市内短期入所事業所の整備（市立施設の建て替え時に機能の位置づけを検討）。</a:t>
                      </a:r>
                      <a:endParaRPr lang="en-US" altLang="ja-JP" sz="900" b="0" i="0" u="none" strike="noStrike" dirty="0">
                        <a:solidFill>
                          <a:schemeClr val="tx1"/>
                        </a:solidFill>
                        <a:effectLst/>
                        <a:latin typeface="Meiryo UI" panose="020B0604030504040204" pitchFamily="50" charset="-128"/>
                        <a:ea typeface="Meiryo UI" panose="020B0604030504040204" pitchFamily="50" charset="-128"/>
                      </a:endParaRPr>
                    </a:p>
                    <a:p>
                      <a:pPr marL="87313" marR="0" lvl="0" indent="-87313" algn="l" defTabSz="685800" rtl="0" eaLnBrk="1" fontAlgn="auto" latinLnBrk="0" hangingPunct="1">
                        <a:lnSpc>
                          <a:spcPct val="100000"/>
                        </a:lnSpc>
                        <a:spcBef>
                          <a:spcPts val="600"/>
                        </a:spcBef>
                        <a:spcAft>
                          <a:spcPts val="0"/>
                        </a:spcAft>
                        <a:buClrTx/>
                        <a:buSzTx/>
                        <a:buFontTx/>
                        <a:buNone/>
                        <a:tabLst/>
                        <a:defRPr/>
                      </a:pP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②令和</a:t>
                      </a:r>
                      <a:r>
                        <a:rPr lang="en-US" altLang="ja-JP" sz="900" b="0" i="0" u="none" strike="noStrike" dirty="0">
                          <a:solidFill>
                            <a:schemeClr val="tx1"/>
                          </a:solidFill>
                          <a:effectLst/>
                          <a:latin typeface="Meiryo UI" panose="020B0604030504040204" pitchFamily="50" charset="-128"/>
                          <a:ea typeface="Meiryo UI" panose="020B0604030504040204" pitchFamily="50" charset="-128"/>
                        </a:rPr>
                        <a:t>5</a:t>
                      </a: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年度に </a:t>
                      </a:r>
                      <a:r>
                        <a:rPr lang="en-US" altLang="ja-JP" sz="900" b="0" i="0" u="none" strike="noStrike" dirty="0">
                          <a:solidFill>
                            <a:schemeClr val="tx1"/>
                          </a:solidFill>
                          <a:effectLst/>
                          <a:latin typeface="Meiryo UI" panose="020B0604030504040204" pitchFamily="50" charset="-128"/>
                          <a:ea typeface="Meiryo UI" panose="020B0604030504040204" pitchFamily="50" charset="-128"/>
                        </a:rPr>
                        <a:t>4</a:t>
                      </a: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事業所を地域生活支援拠点等として認定し、令和 </a:t>
                      </a:r>
                      <a:r>
                        <a:rPr lang="en-US" altLang="ja-JP" sz="900" b="0" i="0" u="none" strike="noStrike" dirty="0">
                          <a:solidFill>
                            <a:schemeClr val="tx1"/>
                          </a:solidFill>
                          <a:effectLst/>
                          <a:latin typeface="Meiryo UI" panose="020B0604030504040204" pitchFamily="50" charset="-128"/>
                          <a:ea typeface="Meiryo UI" panose="020B0604030504040204" pitchFamily="50" charset="-128"/>
                        </a:rPr>
                        <a:t>7</a:t>
                      </a: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年度は </a:t>
                      </a:r>
                      <a:r>
                        <a:rPr lang="en-US" altLang="ja-JP" sz="900" b="0" i="0" u="none" strike="noStrike" dirty="0">
                          <a:solidFill>
                            <a:schemeClr val="tx1"/>
                          </a:solidFill>
                          <a:effectLst/>
                          <a:latin typeface="Meiryo UI" panose="020B0604030504040204" pitchFamily="50" charset="-128"/>
                          <a:ea typeface="Meiryo UI" panose="020B0604030504040204" pitchFamily="50" charset="-128"/>
                        </a:rPr>
                        <a:t>2</a:t>
                      </a: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事業所を増設したが、実績や稼働状況を検証し、より効果的に事業展開していく必要がある。</a:t>
                      </a:r>
                      <a:endParaRPr lang="en-US" altLang="ja-JP" sz="900" b="0" i="0" u="none" strike="noStrike" dirty="0">
                        <a:solidFill>
                          <a:schemeClr val="tx1"/>
                        </a:solidFill>
                        <a:effectLst/>
                        <a:latin typeface="Meiryo UI" panose="020B0604030504040204" pitchFamily="50" charset="-128"/>
                        <a:ea typeface="Meiryo UI" panose="020B0604030504040204" pitchFamily="50" charset="-128"/>
                      </a:endParaRPr>
                    </a:p>
                    <a:p>
                      <a:pPr marL="87313" marR="0" lvl="0" indent="-87313" algn="l" defTabSz="685800" rtl="0" eaLnBrk="1" fontAlgn="auto" latinLnBrk="0" hangingPunct="1">
                        <a:lnSpc>
                          <a:spcPct val="100000"/>
                        </a:lnSpc>
                        <a:spcBef>
                          <a:spcPts val="600"/>
                        </a:spcBef>
                        <a:spcAft>
                          <a:spcPts val="0"/>
                        </a:spcAft>
                        <a:buClrTx/>
                        <a:buSzTx/>
                        <a:buFontTx/>
                        <a:buNone/>
                        <a:tabLst/>
                        <a:defRPr/>
                      </a:pP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③短期入所ではなく、在宅でも過ごせるような体制づくり。</a:t>
                      </a:r>
                      <a:endParaRPr lang="en-US" altLang="ja-JP" sz="900" b="0" i="0" u="none" strike="noStrike" dirty="0">
                        <a:solidFill>
                          <a:schemeClr val="tx1"/>
                        </a:solidFill>
                        <a:effectLst/>
                        <a:latin typeface="Meiryo UI" panose="020B0604030504040204" pitchFamily="50" charset="-128"/>
                        <a:ea typeface="Meiryo UI" panose="020B0604030504040204" pitchFamily="50" charset="-128"/>
                      </a:endParaRPr>
                    </a:p>
                  </a:txBody>
                  <a:tcPr/>
                </a:tc>
                <a:tc>
                  <a:txBody>
                    <a:bodyPr/>
                    <a:lstStyle/>
                    <a:p>
                      <a:pPr marL="87313" indent="-87313">
                        <a:spcBef>
                          <a:spcPts val="600"/>
                        </a:spcBef>
                      </a:pPr>
                      <a:r>
                        <a:rPr kumimoji="1" lang="ja-JP" altLang="en-US" sz="900" b="0" dirty="0">
                          <a:solidFill>
                            <a:schemeClr val="tx1"/>
                          </a:solidFill>
                          <a:latin typeface="Meiryo UI" panose="020B0604030504040204" pitchFamily="50" charset="-128"/>
                          <a:ea typeface="Meiryo UI" panose="020B0604030504040204" pitchFamily="50" charset="-128"/>
                        </a:rPr>
                        <a:t>①利用契約なしでも、空きがあり受け入れ体制が整えられる場合に緊急利用可である市外</a:t>
                      </a:r>
                      <a:r>
                        <a:rPr kumimoji="1" lang="en-US" altLang="ja-JP" sz="900" b="0" dirty="0">
                          <a:solidFill>
                            <a:schemeClr val="tx1"/>
                          </a:solidFill>
                          <a:latin typeface="Meiryo UI" panose="020B0604030504040204" pitchFamily="50" charset="-128"/>
                          <a:ea typeface="Meiryo UI" panose="020B0604030504040204" pitchFamily="50" charset="-128"/>
                        </a:rPr>
                        <a:t>9</a:t>
                      </a:r>
                      <a:r>
                        <a:rPr kumimoji="1" lang="ja-JP" altLang="en-US" sz="900" b="0" dirty="0">
                          <a:solidFill>
                            <a:schemeClr val="tx1"/>
                          </a:solidFill>
                          <a:latin typeface="Meiryo UI" panose="020B0604030504040204" pitchFamily="50" charset="-128"/>
                          <a:ea typeface="Meiryo UI" panose="020B0604030504040204" pitchFamily="50" charset="-128"/>
                        </a:rPr>
                        <a:t>事業所を確保。</a:t>
                      </a:r>
                      <a:endParaRPr kumimoji="1" lang="en-US" altLang="ja-JP" sz="900" b="0" dirty="0">
                        <a:solidFill>
                          <a:schemeClr val="tx1"/>
                        </a:solidFill>
                        <a:latin typeface="Meiryo UI" panose="020B0604030504040204" pitchFamily="50" charset="-128"/>
                        <a:ea typeface="Meiryo UI" panose="020B0604030504040204" pitchFamily="50" charset="-128"/>
                      </a:endParaRPr>
                    </a:p>
                    <a:p>
                      <a:pPr marL="87313" indent="-87313">
                        <a:spcBef>
                          <a:spcPts val="600"/>
                        </a:spcBef>
                      </a:pPr>
                      <a:r>
                        <a:rPr kumimoji="1" lang="ja-JP" altLang="en-US" sz="900" b="0" dirty="0">
                          <a:solidFill>
                            <a:schemeClr val="tx1"/>
                          </a:solidFill>
                          <a:latin typeface="Meiryo UI" panose="020B0604030504040204" pitchFamily="50" charset="-128"/>
                          <a:ea typeface="Meiryo UI" panose="020B0604030504040204" pitchFamily="50" charset="-128"/>
                        </a:rPr>
                        <a:t>②</a:t>
                      </a:r>
                      <a:r>
                        <a:rPr kumimoji="1" lang="en-US" altLang="ja-JP" sz="900" b="0" dirty="0">
                          <a:solidFill>
                            <a:schemeClr val="tx1"/>
                          </a:solidFill>
                          <a:latin typeface="Meiryo UI" panose="020B0604030504040204" pitchFamily="50" charset="-128"/>
                          <a:ea typeface="Meiryo UI" panose="020B0604030504040204" pitchFamily="50" charset="-128"/>
                        </a:rPr>
                        <a:t>2</a:t>
                      </a:r>
                      <a:r>
                        <a:rPr kumimoji="1" lang="ja-JP" altLang="en-US" sz="900" b="0" dirty="0">
                          <a:solidFill>
                            <a:schemeClr val="tx1"/>
                          </a:solidFill>
                          <a:latin typeface="Meiryo UI" panose="020B0604030504040204" pitchFamily="50" charset="-128"/>
                          <a:ea typeface="Meiryo UI" panose="020B0604030504040204" pitchFamily="50" charset="-128"/>
                        </a:rPr>
                        <a:t>か月に１回、拠点等事業所の参加する関係者会議を開催し、実績や稼働状況を共有する場を設けている。</a:t>
                      </a:r>
                      <a:endParaRPr kumimoji="1" lang="en-US" altLang="ja-JP" sz="900" b="0" dirty="0">
                        <a:solidFill>
                          <a:schemeClr val="tx1"/>
                        </a:solidFill>
                        <a:latin typeface="Meiryo UI" panose="020B0604030504040204" pitchFamily="50" charset="-128"/>
                        <a:ea typeface="Meiryo UI" panose="020B0604030504040204" pitchFamily="50" charset="-128"/>
                      </a:endParaRPr>
                    </a:p>
                    <a:p>
                      <a:pPr marL="87313" indent="-87313">
                        <a:spcBef>
                          <a:spcPts val="600"/>
                        </a:spcBef>
                      </a:pPr>
                      <a:r>
                        <a:rPr kumimoji="1" lang="ja-JP" altLang="en-US" sz="900" b="0" dirty="0">
                          <a:solidFill>
                            <a:schemeClr val="tx1"/>
                          </a:solidFill>
                          <a:latin typeface="Meiryo UI" panose="020B0604030504040204" pitchFamily="50" charset="-128"/>
                          <a:ea typeface="Meiryo UI" panose="020B0604030504040204" pitchFamily="50" charset="-128"/>
                        </a:rPr>
                        <a:t>③居宅介護事業所に対して、医療的ケアや行動障がいがある人の受入れが可能かどうかということや、緊急時当日にヘルパーの派遣が可能かどうかを把握するためのアンケートを行った。</a:t>
                      </a:r>
                    </a:p>
                  </a:txBody>
                  <a:tcPr/>
                </a:tc>
                <a:tc>
                  <a:txBody>
                    <a:bodyPr/>
                    <a:lstStyle/>
                    <a:p>
                      <a:pPr marL="87313" indent="-87313">
                        <a:spcBef>
                          <a:spcPts val="600"/>
                        </a:spcBef>
                      </a:pPr>
                      <a:r>
                        <a:rPr kumimoji="1" lang="ja-JP" altLang="en-US" sz="900" b="0" dirty="0">
                          <a:solidFill>
                            <a:schemeClr val="tx1"/>
                          </a:solidFill>
                          <a:latin typeface="Meiryo UI" panose="020B0604030504040204" pitchFamily="50" charset="-128"/>
                          <a:ea typeface="Meiryo UI" panose="020B0604030504040204" pitchFamily="50" charset="-128"/>
                        </a:rPr>
                        <a:t>①現状の体制にて随時対応している。</a:t>
                      </a:r>
                      <a:endParaRPr kumimoji="1" lang="en-US" altLang="ja-JP" sz="900" b="0" dirty="0">
                        <a:solidFill>
                          <a:schemeClr val="tx1"/>
                        </a:solidFill>
                        <a:latin typeface="Meiryo UI" panose="020B0604030504040204" pitchFamily="50" charset="-128"/>
                        <a:ea typeface="Meiryo UI" panose="020B0604030504040204" pitchFamily="50" charset="-128"/>
                      </a:endParaRPr>
                    </a:p>
                    <a:p>
                      <a:pPr marL="87313" indent="-87313">
                        <a:spcBef>
                          <a:spcPts val="600"/>
                        </a:spcBef>
                      </a:pPr>
                      <a:r>
                        <a:rPr kumimoji="1" lang="ja-JP" altLang="en-US" sz="900" b="0" dirty="0">
                          <a:solidFill>
                            <a:schemeClr val="tx1"/>
                          </a:solidFill>
                          <a:latin typeface="Meiryo UI" panose="020B0604030504040204" pitchFamily="50" charset="-128"/>
                          <a:ea typeface="Meiryo UI" panose="020B0604030504040204" pitchFamily="50" charset="-128"/>
                        </a:rPr>
                        <a:t>②実績や稼働状況また事業における運営上の課題について共有、検証、意見交換をすることができ、より効果的な事業の展開について寄与して</a:t>
                      </a:r>
                      <a:r>
                        <a:rPr kumimoji="1" lang="ja-JP" altLang="en-US" sz="900" b="0">
                          <a:solidFill>
                            <a:schemeClr val="tx1"/>
                          </a:solidFill>
                          <a:latin typeface="Meiryo UI" panose="020B0604030504040204" pitchFamily="50" charset="-128"/>
                          <a:ea typeface="Meiryo UI" panose="020B0604030504040204" pitchFamily="50" charset="-128"/>
                        </a:rPr>
                        <a:t>いる。</a:t>
                      </a:r>
                      <a:endParaRPr kumimoji="1" lang="en-US" altLang="ja-JP" sz="900" b="0" dirty="0">
                        <a:solidFill>
                          <a:schemeClr val="tx1"/>
                        </a:solidFill>
                        <a:latin typeface="Meiryo UI" panose="020B0604030504040204" pitchFamily="50" charset="-128"/>
                        <a:ea typeface="Meiryo UI" panose="020B0604030504040204" pitchFamily="50" charset="-128"/>
                      </a:endParaRPr>
                    </a:p>
                    <a:p>
                      <a:pPr marL="87313" indent="-87313">
                        <a:spcBef>
                          <a:spcPts val="600"/>
                        </a:spcBef>
                      </a:pPr>
                      <a:r>
                        <a:rPr kumimoji="1" lang="ja-JP" altLang="en-US" sz="900" b="0" dirty="0">
                          <a:solidFill>
                            <a:schemeClr val="tx1"/>
                          </a:solidFill>
                          <a:latin typeface="Meiryo UI" panose="020B0604030504040204" pitchFamily="50" charset="-128"/>
                          <a:ea typeface="Meiryo UI" panose="020B0604030504040204" pitchFamily="50" charset="-128"/>
                        </a:rPr>
                        <a:t>③対応できる枠があれば対応する、と回答があった一方で、ヘルパーの人手不足と回答する事業所が多くあり、緊急時当日に派遣する難しさを感じた。</a:t>
                      </a:r>
                      <a:endParaRPr kumimoji="1" lang="en-US" altLang="ja-JP" sz="900" b="0"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659435935"/>
                  </a:ext>
                </a:extLst>
              </a:tr>
              <a:tr h="307151">
                <a:tc>
                  <a:txBody>
                    <a:bodyPr/>
                    <a:lstStyle/>
                    <a:p>
                      <a:pPr algn="l"/>
                      <a:r>
                        <a:rPr kumimoji="1" lang="ja-JP" altLang="en-US" sz="900" b="0" dirty="0">
                          <a:solidFill>
                            <a:schemeClr val="tx1"/>
                          </a:solidFill>
                          <a:latin typeface="Meiryo UI" panose="020B0604030504040204" pitchFamily="50" charset="-128"/>
                          <a:ea typeface="Meiryo UI" panose="020B0604030504040204" pitchFamily="50" charset="-128"/>
                        </a:rPr>
                        <a:t>体験の機会・場</a:t>
                      </a:r>
                    </a:p>
                  </a:txBody>
                  <a:tcPr anchor="ctr"/>
                </a:tc>
                <a:tc>
                  <a:txBody>
                    <a:bodyPr/>
                    <a:lstStyle/>
                    <a:p>
                      <a:pPr algn="l"/>
                      <a:r>
                        <a:rPr kumimoji="1" lang="ja-JP" altLang="en-US" sz="900" b="0" dirty="0">
                          <a:solidFill>
                            <a:schemeClr val="tx1"/>
                          </a:solidFill>
                          <a:latin typeface="Meiryo UI" panose="020B0604030504040204" pitchFamily="50" charset="-128"/>
                          <a:ea typeface="Meiryo UI" panose="020B0604030504040204" pitchFamily="50" charset="-128"/>
                        </a:rPr>
                        <a:t>①単身生活体験の場がない。</a:t>
                      </a:r>
                      <a:endParaRPr kumimoji="1" lang="en-US" altLang="ja-JP" sz="900" b="0" dirty="0">
                        <a:solidFill>
                          <a:schemeClr val="tx1"/>
                        </a:solidFill>
                        <a:latin typeface="Meiryo UI" panose="020B0604030504040204" pitchFamily="50" charset="-128"/>
                        <a:ea typeface="Meiryo UI" panose="020B0604030504040204" pitchFamily="50" charset="-128"/>
                      </a:endParaRPr>
                    </a:p>
                  </a:txBody>
                  <a:tcPr/>
                </a:tc>
                <a:tc>
                  <a:txBody>
                    <a:bodyPr/>
                    <a:lstStyle/>
                    <a:p>
                      <a:pPr marL="87313" indent="-87313"/>
                      <a:r>
                        <a:rPr kumimoji="1" lang="ja-JP" altLang="en-US" sz="900" b="0" dirty="0">
                          <a:solidFill>
                            <a:schemeClr val="tx1"/>
                          </a:solidFill>
                          <a:latin typeface="Meiryo UI" panose="020B0604030504040204" pitchFamily="50" charset="-128"/>
                          <a:ea typeface="Meiryo UI" panose="020B0604030504040204" pitchFamily="50" charset="-128"/>
                        </a:rPr>
                        <a:t>①単身生活体験事業を創設。</a:t>
                      </a:r>
                      <a:endParaRPr kumimoji="1" lang="en-US" altLang="ja-JP" sz="900" b="0" dirty="0">
                        <a:solidFill>
                          <a:schemeClr val="tx1"/>
                        </a:solidFill>
                        <a:latin typeface="Meiryo UI" panose="020B0604030504040204" pitchFamily="50" charset="-128"/>
                        <a:ea typeface="Meiryo UI" panose="020B0604030504040204" pitchFamily="50" charset="-128"/>
                      </a:endParaRPr>
                    </a:p>
                  </a:txBody>
                  <a:tcPr/>
                </a:tc>
                <a:tc>
                  <a:txBody>
                    <a:bodyPr/>
                    <a:lstStyle/>
                    <a:p>
                      <a:pPr marL="87313" indent="-87313"/>
                      <a:r>
                        <a:rPr kumimoji="1" lang="ja-JP" altLang="en-US" sz="900" b="0" dirty="0">
                          <a:solidFill>
                            <a:schemeClr val="tx1"/>
                          </a:solidFill>
                          <a:latin typeface="Meiryo UI" panose="020B0604030504040204" pitchFamily="50" charset="-128"/>
                          <a:ea typeface="Meiryo UI" panose="020B0604030504040204" pitchFamily="50" charset="-128"/>
                        </a:rPr>
                        <a:t>①単身生活者の増加に貢献。</a:t>
                      </a:r>
                      <a:endParaRPr kumimoji="1" lang="en-US" altLang="ja-JP" sz="900" b="0"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510247943"/>
                  </a:ext>
                </a:extLst>
              </a:tr>
              <a:tr h="1080333">
                <a:tc>
                  <a:txBody>
                    <a:bodyPr/>
                    <a:lstStyle/>
                    <a:p>
                      <a:pPr algn="l"/>
                      <a:r>
                        <a:rPr kumimoji="1" lang="ja-JP" altLang="en-US" sz="900" b="0" dirty="0">
                          <a:solidFill>
                            <a:schemeClr val="tx1"/>
                          </a:solidFill>
                          <a:latin typeface="Meiryo UI" panose="020B0604030504040204" pitchFamily="50" charset="-128"/>
                          <a:ea typeface="Meiryo UI" panose="020B0604030504040204" pitchFamily="50" charset="-128"/>
                        </a:rPr>
                        <a:t>専門的人材の確保・養成等</a:t>
                      </a:r>
                    </a:p>
                  </a:txBody>
                  <a:tcPr anchor="ctr"/>
                </a:tc>
                <a:tc>
                  <a:txBody>
                    <a:bodyPr/>
                    <a:lstStyle/>
                    <a:p>
                      <a:pPr marL="90488" indent="-90488" algn="l">
                        <a:spcBef>
                          <a:spcPts val="600"/>
                        </a:spcBef>
                      </a:pPr>
                      <a:r>
                        <a:rPr kumimoji="1" lang="ja-JP" altLang="en-US" sz="900" b="0" dirty="0">
                          <a:solidFill>
                            <a:schemeClr val="tx1"/>
                          </a:solidFill>
                          <a:latin typeface="Meiryo UI" panose="020B0604030504040204" pitchFamily="50" charset="-128"/>
                          <a:ea typeface="Meiryo UI" panose="020B0604030504040204" pitchFamily="50" charset="-128"/>
                        </a:rPr>
                        <a:t>①地域の人材育成に向けた取組。行動障がいを有する人への専門的な支援体制の構築と人材の確保・養成。</a:t>
                      </a:r>
                      <a:endParaRPr kumimoji="1" lang="en-US" altLang="ja-JP" sz="900" b="0" dirty="0">
                        <a:solidFill>
                          <a:schemeClr val="tx1"/>
                        </a:solidFill>
                        <a:latin typeface="Meiryo UI" panose="020B0604030504040204" pitchFamily="50" charset="-128"/>
                        <a:ea typeface="Meiryo UI" panose="020B0604030504040204" pitchFamily="50" charset="-128"/>
                      </a:endParaRPr>
                    </a:p>
                    <a:p>
                      <a:pPr marL="90488" indent="-90488" algn="l">
                        <a:spcBef>
                          <a:spcPts val="600"/>
                        </a:spcBef>
                      </a:pPr>
                      <a:r>
                        <a:rPr kumimoji="1" lang="ja-JP" altLang="en-US" sz="900" b="0" dirty="0">
                          <a:solidFill>
                            <a:schemeClr val="tx1"/>
                          </a:solidFill>
                          <a:latin typeface="Meiryo UI" panose="020B0604030504040204" pitchFamily="50" charset="-128"/>
                          <a:ea typeface="Meiryo UI" panose="020B0604030504040204" pitchFamily="50" charset="-128"/>
                        </a:rPr>
                        <a:t>②事業所規模により研修機会に差がある。</a:t>
                      </a:r>
                      <a:endParaRPr kumimoji="1" lang="en-US" altLang="ja-JP" sz="900" b="0" dirty="0">
                        <a:solidFill>
                          <a:schemeClr val="tx1"/>
                        </a:solidFill>
                        <a:latin typeface="Meiryo UI" panose="020B0604030504040204" pitchFamily="50" charset="-128"/>
                        <a:ea typeface="Meiryo UI" panose="020B0604030504040204" pitchFamily="50" charset="-128"/>
                      </a:endParaRPr>
                    </a:p>
                    <a:p>
                      <a:pPr marL="90488" indent="-90488" algn="l">
                        <a:spcBef>
                          <a:spcPts val="600"/>
                        </a:spcBef>
                      </a:pPr>
                      <a:r>
                        <a:rPr kumimoji="1" lang="ja-JP" altLang="en-US" sz="900" b="0" dirty="0">
                          <a:solidFill>
                            <a:schemeClr val="tx1"/>
                          </a:solidFill>
                          <a:latin typeface="Meiryo UI" panose="020B0604030504040204" pitchFamily="50" charset="-128"/>
                          <a:ea typeface="Meiryo UI" panose="020B0604030504040204" pitchFamily="50" charset="-128"/>
                        </a:rPr>
                        <a:t>③重度障害者の援護を行える事業所、人材が不足している。</a:t>
                      </a:r>
                      <a:endParaRPr kumimoji="1" lang="en-US" altLang="ja-JP" sz="900" b="0" dirty="0">
                        <a:solidFill>
                          <a:schemeClr val="tx1"/>
                        </a:solidFill>
                        <a:latin typeface="Meiryo UI" panose="020B0604030504040204" pitchFamily="50" charset="-128"/>
                        <a:ea typeface="Meiryo UI" panose="020B0604030504040204" pitchFamily="50" charset="-128"/>
                      </a:endParaRPr>
                    </a:p>
                  </a:txBody>
                  <a:tcPr/>
                </a:tc>
                <a:tc>
                  <a:txBody>
                    <a:bodyPr/>
                    <a:lstStyle/>
                    <a:p>
                      <a:pPr marL="87313" marR="0" lvl="0" indent="-87313" algn="l" defTabSz="685800" rtl="0" eaLnBrk="1" fontAlgn="auto" latinLnBrk="0" hangingPunct="1">
                        <a:lnSpc>
                          <a:spcPct val="100000"/>
                        </a:lnSpc>
                        <a:spcBef>
                          <a:spcPts val="600"/>
                        </a:spcBef>
                        <a:spcAft>
                          <a:spcPts val="0"/>
                        </a:spcAft>
                        <a:buClrTx/>
                        <a:buSzTx/>
                        <a:buFontTx/>
                        <a:buNone/>
                        <a:tabLst/>
                        <a:defRPr/>
                      </a:pPr>
                      <a:r>
                        <a:rPr kumimoji="1" lang="ja-JP" altLang="en-US" sz="900" b="0" dirty="0">
                          <a:solidFill>
                            <a:schemeClr val="tx1"/>
                          </a:solidFill>
                          <a:latin typeface="Meiryo UI" panose="020B0604030504040204" pitchFamily="50" charset="-128"/>
                          <a:ea typeface="Meiryo UI" panose="020B0604030504040204" pitchFamily="50" charset="-128"/>
                        </a:rPr>
                        <a:t>①強度行動障がい支援体制整備事業を開始し、強度行動障がい支援部会を設置。</a:t>
                      </a:r>
                      <a:endParaRPr kumimoji="1" lang="en-US" altLang="ja-JP" sz="900" b="0" dirty="0">
                        <a:solidFill>
                          <a:schemeClr val="tx1"/>
                        </a:solidFill>
                        <a:latin typeface="Meiryo UI" panose="020B0604030504040204" pitchFamily="50" charset="-128"/>
                        <a:ea typeface="Meiryo UI" panose="020B0604030504040204" pitchFamily="50" charset="-128"/>
                      </a:endParaRPr>
                    </a:p>
                    <a:p>
                      <a:pPr marL="87313" marR="0" lvl="0" indent="-87313" algn="l" defTabSz="685800" rtl="0" eaLnBrk="1" fontAlgn="auto" latinLnBrk="0" hangingPunct="1">
                        <a:lnSpc>
                          <a:spcPct val="100000"/>
                        </a:lnSpc>
                        <a:spcBef>
                          <a:spcPts val="600"/>
                        </a:spcBef>
                        <a:spcAft>
                          <a:spcPts val="0"/>
                        </a:spcAft>
                        <a:buClrTx/>
                        <a:buSzTx/>
                        <a:buFontTx/>
                        <a:buNone/>
                        <a:tabLst/>
                        <a:defRPr/>
                      </a:pPr>
                      <a:r>
                        <a:rPr kumimoji="1" lang="ja-JP" altLang="en-US" sz="900" b="0" dirty="0">
                          <a:solidFill>
                            <a:schemeClr val="tx1"/>
                          </a:solidFill>
                          <a:latin typeface="Meiryo UI" panose="020B0604030504040204" pitchFamily="50" charset="-128"/>
                          <a:ea typeface="Meiryo UI" panose="020B0604030504040204" pitchFamily="50" charset="-128"/>
                        </a:rPr>
                        <a:t>②地域自立支援協議会にて研修会を開催。</a:t>
                      </a:r>
                      <a:endParaRPr kumimoji="1" lang="en-US" altLang="ja-JP" sz="900" b="0" dirty="0">
                        <a:solidFill>
                          <a:schemeClr val="tx1"/>
                        </a:solidFill>
                        <a:latin typeface="Meiryo UI" panose="020B0604030504040204" pitchFamily="50" charset="-128"/>
                        <a:ea typeface="Meiryo UI" panose="020B0604030504040204" pitchFamily="50" charset="-128"/>
                      </a:endParaRPr>
                    </a:p>
                    <a:p>
                      <a:pPr marL="87313" marR="0" lvl="0" indent="-87313" algn="l" defTabSz="685800" rtl="0" eaLnBrk="1" fontAlgn="auto" latinLnBrk="0" hangingPunct="1">
                        <a:lnSpc>
                          <a:spcPct val="100000"/>
                        </a:lnSpc>
                        <a:spcBef>
                          <a:spcPts val="600"/>
                        </a:spcBef>
                        <a:spcAft>
                          <a:spcPts val="0"/>
                        </a:spcAft>
                        <a:buClrTx/>
                        <a:buSzTx/>
                        <a:buFontTx/>
                        <a:buNone/>
                        <a:tabLst/>
                        <a:defRPr/>
                      </a:pPr>
                      <a:r>
                        <a:rPr kumimoji="1" lang="ja-JP" altLang="en-US" sz="900" b="0" dirty="0">
                          <a:solidFill>
                            <a:schemeClr val="tx1"/>
                          </a:solidFill>
                          <a:latin typeface="Meiryo UI" panose="020B0604030504040204" pitchFamily="50" charset="-128"/>
                          <a:ea typeface="Meiryo UI" panose="020B0604030504040204" pitchFamily="50" charset="-128"/>
                        </a:rPr>
                        <a:t>③強度行動障害の支援にかかる研修受講費用および研修受講にかかる人員補填費用についての補助事業を令和７年度より実施。</a:t>
                      </a:r>
                      <a:endParaRPr kumimoji="1" lang="en-US" altLang="ja-JP" sz="900" b="0" dirty="0">
                        <a:solidFill>
                          <a:schemeClr val="tx1"/>
                        </a:solidFill>
                        <a:latin typeface="Meiryo UI" panose="020B0604030504040204" pitchFamily="50" charset="-128"/>
                        <a:ea typeface="Meiryo UI" panose="020B0604030504040204" pitchFamily="50" charset="-128"/>
                      </a:endParaRPr>
                    </a:p>
                  </a:txBody>
                  <a:tcPr/>
                </a:tc>
                <a:tc>
                  <a:txBody>
                    <a:bodyPr/>
                    <a:lstStyle/>
                    <a:p>
                      <a:pPr marL="87313" marR="0" lvl="0" indent="-87313" algn="l" defTabSz="685800" rtl="0" eaLnBrk="1" fontAlgn="auto" latinLnBrk="0" hangingPunct="1">
                        <a:lnSpc>
                          <a:spcPct val="100000"/>
                        </a:lnSpc>
                        <a:spcBef>
                          <a:spcPts val="600"/>
                        </a:spcBef>
                        <a:spcAft>
                          <a:spcPts val="0"/>
                        </a:spcAft>
                        <a:buClrTx/>
                        <a:buSzTx/>
                        <a:buFontTx/>
                        <a:buNone/>
                        <a:tabLst/>
                        <a:defRPr/>
                      </a:pPr>
                      <a:r>
                        <a:rPr kumimoji="1" lang="ja-JP" altLang="en-US" sz="900" b="0" dirty="0">
                          <a:solidFill>
                            <a:schemeClr val="tx1"/>
                          </a:solidFill>
                          <a:latin typeface="Meiryo UI" panose="020B0604030504040204" pitchFamily="50" charset="-128"/>
                          <a:ea typeface="Meiryo UI" panose="020B0604030504040204" pitchFamily="50" charset="-128"/>
                        </a:rPr>
                        <a:t>①職員視点から利用者視点へと職員の意識に変化が見られ始めた。</a:t>
                      </a:r>
                      <a:endParaRPr kumimoji="1" lang="en-US" altLang="ja-JP" sz="900" b="0" dirty="0">
                        <a:solidFill>
                          <a:schemeClr val="tx1"/>
                        </a:solidFill>
                        <a:latin typeface="Meiryo UI" panose="020B0604030504040204" pitchFamily="50" charset="-128"/>
                        <a:ea typeface="Meiryo UI" panose="020B0604030504040204" pitchFamily="50" charset="-128"/>
                      </a:endParaRPr>
                    </a:p>
                    <a:p>
                      <a:pPr marL="87313" marR="0" lvl="0" indent="-87313" algn="l" defTabSz="685800" rtl="0" eaLnBrk="1" fontAlgn="auto" latinLnBrk="0" hangingPunct="1">
                        <a:lnSpc>
                          <a:spcPct val="100000"/>
                        </a:lnSpc>
                        <a:spcBef>
                          <a:spcPts val="600"/>
                        </a:spcBef>
                        <a:spcAft>
                          <a:spcPts val="0"/>
                        </a:spcAft>
                        <a:buClrTx/>
                        <a:buSzTx/>
                        <a:buFontTx/>
                        <a:buNone/>
                        <a:tabLst/>
                        <a:defRPr/>
                      </a:pPr>
                      <a:r>
                        <a:rPr kumimoji="1" lang="ja-JP" altLang="en-US" sz="900" b="0" dirty="0">
                          <a:solidFill>
                            <a:schemeClr val="tx1"/>
                          </a:solidFill>
                          <a:latin typeface="Meiryo UI" panose="020B0604030504040204" pitchFamily="50" charset="-128"/>
                          <a:ea typeface="Meiryo UI" panose="020B0604030504040204" pitchFamily="50" charset="-128"/>
                        </a:rPr>
                        <a:t>②多数の参加があり、事業所間が深まった。</a:t>
                      </a:r>
                      <a:endParaRPr kumimoji="1" lang="en-US" altLang="ja-JP" sz="900" b="0" dirty="0">
                        <a:solidFill>
                          <a:schemeClr val="tx1"/>
                        </a:solidFill>
                        <a:latin typeface="Meiryo UI" panose="020B0604030504040204" pitchFamily="50" charset="-128"/>
                        <a:ea typeface="Meiryo UI" panose="020B0604030504040204" pitchFamily="50" charset="-128"/>
                      </a:endParaRPr>
                    </a:p>
                    <a:p>
                      <a:pPr marL="87313" marR="0" lvl="0" indent="-87313" algn="l" defTabSz="685800" rtl="0" eaLnBrk="1" fontAlgn="auto" latinLnBrk="0" hangingPunct="1">
                        <a:lnSpc>
                          <a:spcPct val="100000"/>
                        </a:lnSpc>
                        <a:spcBef>
                          <a:spcPts val="600"/>
                        </a:spcBef>
                        <a:spcAft>
                          <a:spcPts val="0"/>
                        </a:spcAft>
                        <a:buClrTx/>
                        <a:buSzTx/>
                        <a:buFontTx/>
                        <a:buNone/>
                        <a:tabLst/>
                        <a:defRPr/>
                      </a:pPr>
                      <a:r>
                        <a:rPr kumimoji="1" lang="ja-JP" altLang="en-US" sz="900" b="0" dirty="0">
                          <a:solidFill>
                            <a:schemeClr val="tx1"/>
                          </a:solidFill>
                          <a:latin typeface="Meiryo UI" panose="020B0604030504040204" pitchFamily="50" charset="-128"/>
                          <a:ea typeface="Meiryo UI" panose="020B0604030504040204" pitchFamily="50" charset="-128"/>
                        </a:rPr>
                        <a:t>③新たに重度障害者の受け入れ可能な事業所が増えた。今後、効果を検証。</a:t>
                      </a:r>
                      <a:endParaRPr kumimoji="1" lang="en-US" altLang="ja-JP" sz="900" b="0"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400781481"/>
                  </a:ext>
                </a:extLst>
              </a:tr>
            </a:tbl>
          </a:graphicData>
        </a:graphic>
      </p:graphicFrame>
      <p:graphicFrame>
        <p:nvGraphicFramePr>
          <p:cNvPr id="13" name="表 12">
            <a:extLst>
              <a:ext uri="{FF2B5EF4-FFF2-40B4-BE49-F238E27FC236}">
                <a16:creationId xmlns:a16="http://schemas.microsoft.com/office/drawing/2014/main" id="{1D5D4106-26A9-4AAB-9073-E5D995CBAE0C}"/>
              </a:ext>
            </a:extLst>
          </p:cNvPr>
          <p:cNvGraphicFramePr>
            <a:graphicFrameLocks noGrp="1"/>
          </p:cNvGraphicFramePr>
          <p:nvPr>
            <p:extLst>
              <p:ext uri="{D42A27DB-BD31-4B8C-83A1-F6EECF244321}">
                <p14:modId xmlns:p14="http://schemas.microsoft.com/office/powerpoint/2010/main" val="3227557969"/>
              </p:ext>
            </p:extLst>
          </p:nvPr>
        </p:nvGraphicFramePr>
        <p:xfrm>
          <a:off x="78624" y="5400247"/>
          <a:ext cx="8883511" cy="1386149"/>
        </p:xfrm>
        <a:graphic>
          <a:graphicData uri="http://schemas.openxmlformats.org/drawingml/2006/table">
            <a:tbl>
              <a:tblPr firstRow="1" bandRow="1">
                <a:tableStyleId>{5C22544A-7EE6-4342-B048-85BDC9FD1C3A}</a:tableStyleId>
              </a:tblPr>
              <a:tblGrid>
                <a:gridCol w="1397032">
                  <a:extLst>
                    <a:ext uri="{9D8B030D-6E8A-4147-A177-3AD203B41FA5}">
                      <a16:colId xmlns:a16="http://schemas.microsoft.com/office/drawing/2014/main" val="3690828543"/>
                    </a:ext>
                  </a:extLst>
                </a:gridCol>
                <a:gridCol w="7486479">
                  <a:extLst>
                    <a:ext uri="{9D8B030D-6E8A-4147-A177-3AD203B41FA5}">
                      <a16:colId xmlns:a16="http://schemas.microsoft.com/office/drawing/2014/main" val="4277305169"/>
                    </a:ext>
                  </a:extLst>
                </a:gridCol>
              </a:tblGrid>
              <a:tr h="208569">
                <a:tc>
                  <a:txBody>
                    <a:bodyPr/>
                    <a:lstStyle/>
                    <a:p>
                      <a:pPr algn="ctr"/>
                      <a:endParaRPr kumimoji="1" lang="ja-JP" altLang="en-US" sz="900" b="1" dirty="0">
                        <a:solidFill>
                          <a:schemeClr val="bg1"/>
                        </a:solidFill>
                        <a:latin typeface="Meiryo UI" panose="020B0604030504040204" pitchFamily="50" charset="-128"/>
                        <a:ea typeface="Meiryo UI" panose="020B0604030504040204" pitchFamily="50" charset="-128"/>
                      </a:endParaRPr>
                    </a:p>
                  </a:txBody>
                  <a:tcPr/>
                </a:tc>
                <a:tc>
                  <a:txBody>
                    <a:bodyPr/>
                    <a:lstStyle/>
                    <a:p>
                      <a:pPr algn="ctr"/>
                      <a:r>
                        <a:rPr kumimoji="1" lang="ja-JP" altLang="en-US" sz="900" b="1" dirty="0">
                          <a:solidFill>
                            <a:schemeClr val="bg1"/>
                          </a:solidFill>
                          <a:latin typeface="Meiryo UI" panose="020B0604030504040204" pitchFamily="50" charset="-128"/>
                          <a:ea typeface="Meiryo UI" panose="020B0604030504040204" pitchFamily="50" charset="-128"/>
                        </a:rPr>
                        <a:t>関係機関等が連携して支援体制を整えて緊急時の受入や地域移行ができた事例</a:t>
                      </a:r>
                    </a:p>
                  </a:txBody>
                  <a:tcPr/>
                </a:tc>
                <a:extLst>
                  <a:ext uri="{0D108BD9-81ED-4DB2-BD59-A6C34878D82A}">
                    <a16:rowId xmlns:a16="http://schemas.microsoft.com/office/drawing/2014/main" val="3909779865"/>
                  </a:ext>
                </a:extLst>
              </a:tr>
              <a:tr h="75224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強度行動障がいのある方</a:t>
                      </a:r>
                    </a:p>
                  </a:txBody>
                  <a:tcPr anchor="ctr"/>
                </a:tc>
                <a:tc>
                  <a:txBody>
                    <a:bodyPr/>
                    <a:lstStyle/>
                    <a:p>
                      <a:pPr marL="87313" marR="0" lvl="0" indent="-87313" algn="l" defTabSz="685800" rtl="0" eaLnBrk="1" fontAlgn="auto" latinLnBrk="0" hangingPunct="1">
                        <a:lnSpc>
                          <a:spcPct val="100000"/>
                        </a:lnSpc>
                        <a:spcBef>
                          <a:spcPts val="0"/>
                        </a:spcBef>
                        <a:spcAft>
                          <a:spcPts val="0"/>
                        </a:spcAft>
                        <a:buClrTx/>
                        <a:buSzTx/>
                        <a:buFontTx/>
                        <a:buNone/>
                        <a:tabLst/>
                        <a:defRPr/>
                      </a:pP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相談支援事業所、基幹相談支援センター、地域生活支援拠点等の機能を担う短期入所事業所、行政等が連携し、緊急時の受入れを行っている。緊急時の事例について関係機関で共有し、市域での課題共有等を行っている。地域移行については、地域での暮らしに向けて本人の特性に配慮しながら支援者間で情報共有を行い、生活介護の体験利用を段階的に実施している。</a:t>
                      </a:r>
                      <a:endParaRPr lang="en-US" altLang="ja-JP" sz="900" b="0" i="0" u="none" strike="noStrike" dirty="0">
                        <a:solidFill>
                          <a:schemeClr val="tx1"/>
                        </a:solidFill>
                        <a:effectLst/>
                        <a:latin typeface="Meiryo UI" panose="020B0604030504040204" pitchFamily="50" charset="-128"/>
                        <a:ea typeface="Meiryo UI" panose="020B0604030504040204" pitchFamily="50" charset="-128"/>
                      </a:endParaRPr>
                    </a:p>
                    <a:p>
                      <a:pPr marL="87313" marR="0" lvl="0" indent="-87313" algn="l" defTabSz="685800" rtl="0" eaLnBrk="1" fontAlgn="auto" latinLnBrk="0" hangingPunct="1">
                        <a:lnSpc>
                          <a:spcPct val="100000"/>
                        </a:lnSpc>
                        <a:spcBef>
                          <a:spcPts val="0"/>
                        </a:spcBef>
                        <a:spcAft>
                          <a:spcPts val="0"/>
                        </a:spcAft>
                        <a:buClrTx/>
                        <a:buSzTx/>
                        <a:buFontTx/>
                        <a:buNone/>
                        <a:tabLst/>
                        <a:defRPr/>
                      </a:pP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強度行動障害のある方が障害児入所施設から地域のグループホームに移行するにあたり、保護者からの支援が受けられなかったため、子ども家庭センターなどの関係機関と地域の事業所とで連携し、地域移行につなげた。　等</a:t>
                      </a:r>
                      <a:endParaRPr lang="en-US" altLang="ja-JP" sz="900" b="0" i="0" u="none" strike="noStrike" dirty="0">
                        <a:solidFill>
                          <a:schemeClr val="tx1"/>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395168387"/>
                  </a:ext>
                </a:extLst>
              </a:tr>
              <a:tr h="380309">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医療的ケアが必要な方</a:t>
                      </a:r>
                    </a:p>
                  </a:txBody>
                  <a:tcPr anchor="ctr"/>
                </a:tc>
                <a:tc>
                  <a:txBody>
                    <a:bodyPr/>
                    <a:lstStyle/>
                    <a:p>
                      <a:pPr marL="87313" marR="0" lvl="0" indent="-87313" algn="l" defTabSz="685800" rtl="0" eaLnBrk="1" fontAlgn="auto" latinLnBrk="0" hangingPunct="1">
                        <a:lnSpc>
                          <a:spcPct val="100000"/>
                        </a:lnSpc>
                        <a:spcBef>
                          <a:spcPts val="0"/>
                        </a:spcBef>
                        <a:spcAft>
                          <a:spcPts val="0"/>
                        </a:spcAft>
                        <a:buClrTx/>
                        <a:buSzTx/>
                        <a:buFontTx/>
                        <a:buNone/>
                        <a:tabLst/>
                        <a:defRPr/>
                      </a:pP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・「医療的ケア児等支援調整アセスメントチーム」で定期的に会議を開催し、医療的ケアが必要な方についての支援体制の整備等について協議を行った。　等</a:t>
                      </a:r>
                      <a:endParaRPr lang="en-US" altLang="ja-JP" sz="900" b="0" i="0" u="none" strike="noStrike" dirty="0">
                        <a:solidFill>
                          <a:schemeClr val="tx1"/>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1659435935"/>
                  </a:ext>
                </a:extLst>
              </a:tr>
            </a:tbl>
          </a:graphicData>
        </a:graphic>
      </p:graphicFrame>
    </p:spTree>
    <p:extLst>
      <p:ext uri="{BB962C8B-B14F-4D97-AF65-F5344CB8AC3E}">
        <p14:creationId xmlns:p14="http://schemas.microsoft.com/office/powerpoint/2010/main" val="2683500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1"/>
          <p:cNvSpPr txBox="1">
            <a:spLocks/>
          </p:cNvSpPr>
          <p:nvPr/>
        </p:nvSpPr>
        <p:spPr>
          <a:xfrm>
            <a:off x="-9645" y="46176"/>
            <a:ext cx="9137847" cy="4320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大阪府地域生活支援拠点等ポータルサイト　</a:t>
            </a:r>
            <a:r>
              <a:rPr lang="ja-JP" altLang="en-US" sz="1400" b="1" dirty="0">
                <a:solidFill>
                  <a:schemeClr val="bg1"/>
                </a:solidFill>
                <a:latin typeface="Meiryo UI" panose="020B0604030504040204" pitchFamily="50" charset="-128"/>
                <a:ea typeface="Meiryo UI" panose="020B0604030504040204" pitchFamily="50" charset="-128"/>
              </a:rPr>
              <a:t>（Ｒ</a:t>
            </a:r>
            <a:r>
              <a:rPr lang="en-US" altLang="ja-JP" sz="1400" b="1" dirty="0">
                <a:solidFill>
                  <a:schemeClr val="bg1"/>
                </a:solidFill>
                <a:latin typeface="Meiryo UI" panose="020B0604030504040204" pitchFamily="50" charset="-128"/>
                <a:ea typeface="Meiryo UI" panose="020B0604030504040204" pitchFamily="50" charset="-128"/>
              </a:rPr>
              <a:t>8.</a:t>
            </a:r>
            <a:r>
              <a:rPr lang="ja-JP" altLang="en-US" sz="1400" b="1" dirty="0">
                <a:solidFill>
                  <a:schemeClr val="bg1"/>
                </a:solidFill>
                <a:latin typeface="Meiryo UI" panose="020B0604030504040204" pitchFamily="50" charset="-128"/>
                <a:ea typeface="Meiryo UI" panose="020B0604030504040204" pitchFamily="50" charset="-128"/>
              </a:rPr>
              <a:t>４月～運用開始）</a:t>
            </a:r>
            <a:endParaRPr lang="ja-JP" altLang="en-US" sz="1800" b="1" dirty="0">
              <a:solidFill>
                <a:schemeClr val="bg1"/>
              </a:solidFill>
              <a:latin typeface="Meiryo UI" panose="020B0604030504040204" pitchFamily="50" charset="-128"/>
              <a:ea typeface="Meiryo UI" panose="020B0604030504040204" pitchFamily="50" charset="-128"/>
            </a:endParaRPr>
          </a:p>
        </p:txBody>
      </p:sp>
      <p:sp>
        <p:nvSpPr>
          <p:cNvPr id="33" name="スライド番号プレースホルダー 9"/>
          <p:cNvSpPr txBox="1">
            <a:spLocks/>
          </p:cNvSpPr>
          <p:nvPr/>
        </p:nvSpPr>
        <p:spPr>
          <a:xfrm>
            <a:off x="6904629" y="6597352"/>
            <a:ext cx="21336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1C2C60DF-5D73-46A2-8FFF-B4A756D3B2D0}" type="slidenum">
              <a:rPr lang="ja-JP" altLang="en-US" smtClean="0"/>
              <a:pPr/>
              <a:t>8</a:t>
            </a:fld>
            <a:endParaRPr lang="ja-JP" altLang="en-US" dirty="0"/>
          </a:p>
        </p:txBody>
      </p:sp>
      <p:sp>
        <p:nvSpPr>
          <p:cNvPr id="15" name="Rectangle 1026">
            <a:extLst>
              <a:ext uri="{FF2B5EF4-FFF2-40B4-BE49-F238E27FC236}">
                <a16:creationId xmlns:a16="http://schemas.microsoft.com/office/drawing/2014/main" id="{3489770A-39F0-4805-A064-18D21EB040F4}"/>
              </a:ext>
            </a:extLst>
          </p:cNvPr>
          <p:cNvSpPr>
            <a:spLocks noGrp="1" noChangeArrowheads="1"/>
          </p:cNvSpPr>
          <p:nvPr/>
        </p:nvSpPr>
        <p:spPr bwMode="auto">
          <a:xfrm>
            <a:off x="395536" y="548680"/>
            <a:ext cx="8064896" cy="504056"/>
          </a:xfrm>
          <a:prstGeom prst="roundRect">
            <a:avLst>
              <a:gd name="adj" fmla="val 22530"/>
            </a:avLst>
          </a:prstGeom>
          <a:ln w="88900" cmpd="thickThin">
            <a:solidFill>
              <a:srgbClr val="00B0F0"/>
            </a:solidFill>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108" b="1" u="none" dirty="0">
                <a:solidFill>
                  <a:sysClr val="windowText" lastClr="000000"/>
                </a:solidFill>
                <a:latin typeface="メイリオ" panose="020B0604030504040204" pitchFamily="50" charset="-128"/>
                <a:ea typeface="メイリオ" panose="020B0604030504040204" pitchFamily="50" charset="-128"/>
              </a:rPr>
              <a:t>大阪府のホームページ上に各市町村の情報シートが一覧できるページを作成</a:t>
            </a:r>
            <a:endParaRPr lang="en-US" altLang="ja-JP" sz="1108" b="1" u="none" dirty="0">
              <a:solidFill>
                <a:sysClr val="windowText" lastClr="000000"/>
              </a:solidFill>
              <a:latin typeface="メイリオ" panose="020B0604030504040204" pitchFamily="50" charset="-128"/>
              <a:ea typeface="メイリオ" panose="020B0604030504040204" pitchFamily="50" charset="-128"/>
            </a:endParaRPr>
          </a:p>
          <a:p>
            <a:pPr algn="ctr"/>
            <a:r>
              <a:rPr lang="en-US" altLang="ja-JP" sz="1108" u="none" dirty="0">
                <a:solidFill>
                  <a:sysClr val="windowText" lastClr="000000"/>
                </a:solidFill>
                <a:latin typeface="メイリオ" panose="020B0604030504040204" pitchFamily="50" charset="-128"/>
                <a:ea typeface="メイリオ" panose="020B0604030504040204" pitchFamily="50" charset="-128"/>
                <a:hlinkClick r:id="rId3"/>
              </a:rPr>
              <a:t>https://www.pref.osaka.lg.jp/o090080/shisetsufukushi/chikiseikatukyoten/index.html</a:t>
            </a:r>
            <a:r>
              <a:rPr lang="ja-JP" altLang="en-US" sz="1108" u="none" dirty="0">
                <a:solidFill>
                  <a:sysClr val="windowText" lastClr="000000"/>
                </a:solidFill>
                <a:latin typeface="メイリオ" panose="020B0604030504040204" pitchFamily="50" charset="-128"/>
                <a:ea typeface="メイリオ" panose="020B0604030504040204" pitchFamily="50" charset="-128"/>
              </a:rPr>
              <a:t>　</a:t>
            </a:r>
            <a:r>
              <a:rPr lang="ja-JP" altLang="en-US" sz="1108" b="1" u="none" dirty="0">
                <a:solidFill>
                  <a:sysClr val="windowText" lastClr="000000"/>
                </a:solidFill>
                <a:latin typeface="メイリオ" panose="020B0604030504040204" pitchFamily="50" charset="-128"/>
                <a:ea typeface="メイリオ" panose="020B0604030504040204" pitchFamily="50" charset="-128"/>
              </a:rPr>
              <a:t>　</a:t>
            </a:r>
            <a:endParaRPr lang="en-US" altLang="ja-JP" sz="1108" b="1" u="none" dirty="0">
              <a:solidFill>
                <a:sysClr val="windowText" lastClr="000000"/>
              </a:solidFill>
              <a:latin typeface="メイリオ" panose="020B0604030504040204" pitchFamily="50" charset="-128"/>
              <a:ea typeface="メイリオ" panose="020B0604030504040204" pitchFamily="50" charset="-128"/>
            </a:endParaRPr>
          </a:p>
        </p:txBody>
      </p:sp>
      <p:pic>
        <p:nvPicPr>
          <p:cNvPr id="5" name="図 4">
            <a:extLst>
              <a:ext uri="{FF2B5EF4-FFF2-40B4-BE49-F238E27FC236}">
                <a16:creationId xmlns:a16="http://schemas.microsoft.com/office/drawing/2014/main" id="{0BD24386-86F5-4B37-9B15-0ED1DBD35C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11660" y="1160589"/>
            <a:ext cx="6120680" cy="5606749"/>
          </a:xfrm>
          <a:prstGeom prst="rect">
            <a:avLst/>
          </a:prstGeom>
          <a:ln w="9525">
            <a:noFill/>
          </a:ln>
        </p:spPr>
      </p:pic>
      <p:sp>
        <p:nvSpPr>
          <p:cNvPr id="6" name="正方形/長方形 5">
            <a:extLst>
              <a:ext uri="{FF2B5EF4-FFF2-40B4-BE49-F238E27FC236}">
                <a16:creationId xmlns:a16="http://schemas.microsoft.com/office/drawing/2014/main" id="{F87CAF5A-7CFC-4D7A-9ED5-29CB63A03A40}"/>
              </a:ext>
            </a:extLst>
          </p:cNvPr>
          <p:cNvSpPr/>
          <p:nvPr/>
        </p:nvSpPr>
        <p:spPr>
          <a:xfrm>
            <a:off x="6316595" y="1196752"/>
            <a:ext cx="2018690" cy="283019"/>
          </a:xfrm>
          <a:prstGeom prst="rect">
            <a:avLst/>
          </a:prstGeom>
          <a:solidFill>
            <a:srgbClr val="00B0F0"/>
          </a:solidFill>
          <a:ln/>
        </p:spPr>
        <p:style>
          <a:lnRef idx="3">
            <a:schemeClr val="lt1"/>
          </a:lnRef>
          <a:fillRef idx="1">
            <a:schemeClr val="accent2"/>
          </a:fillRef>
          <a:effectRef idx="1">
            <a:schemeClr val="accent2"/>
          </a:effectRef>
          <a:fontRef idx="minor">
            <a:schemeClr val="lt1"/>
          </a:fontRef>
        </p:style>
        <p:txBody>
          <a:bodyPr rtlCol="0" anchor="t"/>
          <a:lstStyle/>
          <a:p>
            <a:pPr algn="ctr"/>
            <a:r>
              <a:rPr kumimoji="1" lang="ja-JP" altLang="en-US" sz="1000" dirty="0">
                <a:solidFill>
                  <a:schemeClr val="bg1"/>
                </a:solidFill>
                <a:latin typeface="HG丸ｺﾞｼｯｸM-PRO" panose="020F0600000000000000" pitchFamily="50" charset="-128"/>
                <a:ea typeface="HG丸ｺﾞｼｯｸM-PRO" panose="020F0600000000000000" pitchFamily="50" charset="-128"/>
              </a:rPr>
              <a:t>大阪府ホームページ（抜粋）</a:t>
            </a:r>
            <a:endParaRPr kumimoji="1" lang="en-US" altLang="ja-JP" sz="1000" dirty="0">
              <a:solidFill>
                <a:schemeClr val="bg1"/>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3966620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837A2199-684E-41CB-B70B-9B4C5FC33DA9}"/>
              </a:ext>
            </a:extLst>
          </p:cNvPr>
          <p:cNvSpPr>
            <a:spLocks noGrp="1"/>
          </p:cNvSpPr>
          <p:nvPr>
            <p:ph type="sldNum" sz="quarter" idx="12"/>
          </p:nvPr>
        </p:nvSpPr>
        <p:spPr>
          <a:xfrm>
            <a:off x="7020272" y="6464457"/>
            <a:ext cx="2057400" cy="365125"/>
          </a:xfrm>
        </p:spPr>
        <p:txBody>
          <a:bodyPr/>
          <a:lstStyle/>
          <a:p>
            <a:fld id="{D2D8002D-B5B0-4BAC-B1F6-782DDCCE6D9C}" type="slidenum">
              <a:rPr kumimoji="1" lang="ja-JP" altLang="en-US" smtClean="0"/>
              <a:t>9</a:t>
            </a:fld>
            <a:endParaRPr kumimoji="1" lang="ja-JP" altLang="en-US"/>
          </a:p>
        </p:txBody>
      </p:sp>
      <p:pic>
        <p:nvPicPr>
          <p:cNvPr id="8" name="図 7">
            <a:extLst>
              <a:ext uri="{FF2B5EF4-FFF2-40B4-BE49-F238E27FC236}">
                <a16:creationId xmlns:a16="http://schemas.microsoft.com/office/drawing/2014/main" id="{320F1DA1-7182-4355-AE36-6C715AF226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608" y="516311"/>
            <a:ext cx="7722616" cy="6369073"/>
          </a:xfrm>
          <a:prstGeom prst="rect">
            <a:avLst/>
          </a:prstGeom>
          <a:ln w="9525">
            <a:noFill/>
          </a:ln>
        </p:spPr>
      </p:pic>
      <p:sp>
        <p:nvSpPr>
          <p:cNvPr id="5" name="正方形/長方形 4">
            <a:extLst>
              <a:ext uri="{FF2B5EF4-FFF2-40B4-BE49-F238E27FC236}">
                <a16:creationId xmlns:a16="http://schemas.microsoft.com/office/drawing/2014/main" id="{CBB13BDD-9924-49FB-8370-62B6212A67F5}"/>
              </a:ext>
            </a:extLst>
          </p:cNvPr>
          <p:cNvSpPr/>
          <p:nvPr/>
        </p:nvSpPr>
        <p:spPr>
          <a:xfrm>
            <a:off x="6156176" y="488022"/>
            <a:ext cx="2018690" cy="283019"/>
          </a:xfrm>
          <a:prstGeom prst="rect">
            <a:avLst/>
          </a:prstGeom>
          <a:solidFill>
            <a:srgbClr val="00B0F0"/>
          </a:solidFill>
          <a:ln/>
        </p:spPr>
        <p:style>
          <a:lnRef idx="3">
            <a:schemeClr val="lt1"/>
          </a:lnRef>
          <a:fillRef idx="1">
            <a:schemeClr val="accent2"/>
          </a:fillRef>
          <a:effectRef idx="1">
            <a:schemeClr val="accent2"/>
          </a:effectRef>
          <a:fontRef idx="minor">
            <a:schemeClr val="lt1"/>
          </a:fontRef>
        </p:style>
        <p:txBody>
          <a:bodyPr rtlCol="0" anchor="t"/>
          <a:lstStyle/>
          <a:p>
            <a:pPr algn="ctr"/>
            <a:r>
              <a:rPr kumimoji="1" lang="ja-JP" altLang="en-US" sz="1000" dirty="0">
                <a:solidFill>
                  <a:schemeClr val="bg1"/>
                </a:solidFill>
                <a:latin typeface="HG丸ｺﾞｼｯｸM-PRO" panose="020F0600000000000000" pitchFamily="50" charset="-128"/>
                <a:ea typeface="HG丸ｺﾞｼｯｸM-PRO" panose="020F0600000000000000" pitchFamily="50" charset="-128"/>
              </a:rPr>
              <a:t>大阪府ホームページ（抜粋）</a:t>
            </a:r>
            <a:endParaRPr kumimoji="1" lang="en-US" altLang="ja-JP" sz="1000" dirty="0">
              <a:solidFill>
                <a:schemeClr val="bg1"/>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850148369"/>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t"/>
      <a:lstStyle>
        <a:defPPr>
          <a:defRPr kumimoji="1" b="1" dirty="0" smtClean="0">
            <a:latin typeface="HG丸ｺﾞｼｯｸM-PRO" panose="020F0600000000000000" pitchFamily="50" charset="-128"/>
            <a:ea typeface="HG丸ｺﾞｼｯｸM-PRO" panose="020F0600000000000000" pitchFamily="50" charset="-128"/>
          </a:defRPr>
        </a:defPPr>
      </a:lstStyle>
      <a:style>
        <a:lnRef idx="3">
          <a:schemeClr val="lt1"/>
        </a:lnRef>
        <a:fillRef idx="1">
          <a:schemeClr val="accent2"/>
        </a:fillRef>
        <a:effectRef idx="1">
          <a:schemeClr val="accent2"/>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3024</Words>
  <Application>Microsoft Office PowerPoint</Application>
  <PresentationFormat>画面に合わせる (4:3)</PresentationFormat>
  <Paragraphs>385</Paragraphs>
  <Slides>12</Slides>
  <Notes>10</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12</vt:i4>
      </vt:variant>
    </vt:vector>
  </HeadingPairs>
  <TitlesOfParts>
    <vt:vector size="23" baseType="lpstr">
      <vt:lpstr>HG丸ｺﾞｼｯｸM-PRO</vt:lpstr>
      <vt:lpstr>Meiryo UI</vt:lpstr>
      <vt:lpstr>Meiryo</vt:lpstr>
      <vt:lpstr>Meiryo</vt:lpstr>
      <vt:lpstr>游ゴシック</vt:lpstr>
      <vt:lpstr>游ゴシック Light</vt:lpstr>
      <vt:lpstr>Arial</vt:lpstr>
      <vt:lpstr>Calibri</vt:lpstr>
      <vt:lpstr>Segoe UI</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２．各機能の実施状況について</vt:lpstr>
      <vt:lpstr>２．各機能の実施状況について</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2026-07-29T01:54:34Z</dcterms:created>
  <dcterms:modified xsi:type="dcterms:W3CDTF">2026-07-29T01:54:41Z</dcterms:modified>
</cp:coreProperties>
</file>