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
  </p:notesMasterIdLst>
  <p:sldIdLst>
    <p:sldId id="294" r:id="rId2"/>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44" autoAdjust="0"/>
    <p:restoredTop sz="93285" autoAdjust="0"/>
  </p:normalViewPr>
  <p:slideViewPr>
    <p:cSldViewPr>
      <p:cViewPr varScale="1">
        <p:scale>
          <a:sx n="95" d="100"/>
          <a:sy n="95" d="100"/>
        </p:scale>
        <p:origin x="1176"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2949787" cy="496967"/>
          </a:xfrm>
          <a:prstGeom prst="rect">
            <a:avLst/>
          </a:prstGeom>
        </p:spPr>
        <p:txBody>
          <a:bodyPr vert="horz" lIns="91425" tIns="45714" rIns="91425" bIns="45714"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40" y="2"/>
            <a:ext cx="2949787" cy="496967"/>
          </a:xfrm>
          <a:prstGeom prst="rect">
            <a:avLst/>
          </a:prstGeom>
        </p:spPr>
        <p:txBody>
          <a:bodyPr vert="horz" lIns="91425" tIns="45714" rIns="91425" bIns="45714" rtlCol="0"/>
          <a:lstStyle>
            <a:lvl1pPr algn="r">
              <a:defRPr sz="1200"/>
            </a:lvl1pPr>
          </a:lstStyle>
          <a:p>
            <a:fld id="{005252BA-2214-449C-8EB5-EC4AE1D81467}" type="datetimeFigureOut">
              <a:rPr kumimoji="1" lang="ja-JP" altLang="en-US" smtClean="0"/>
              <a:t>2026/7/29</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25" tIns="45714" rIns="91425" bIns="45714" rtlCol="0" anchor="ctr"/>
          <a:lstStyle/>
          <a:p>
            <a:endParaRPr lang="ja-JP" altLang="en-US"/>
          </a:p>
        </p:txBody>
      </p:sp>
      <p:sp>
        <p:nvSpPr>
          <p:cNvPr id="5" name="ノート プレースホルダー 4"/>
          <p:cNvSpPr>
            <a:spLocks noGrp="1"/>
          </p:cNvSpPr>
          <p:nvPr>
            <p:ph type="body" sz="quarter" idx="3"/>
          </p:nvPr>
        </p:nvSpPr>
        <p:spPr>
          <a:xfrm>
            <a:off x="680721" y="4721185"/>
            <a:ext cx="5445760" cy="4472702"/>
          </a:xfrm>
          <a:prstGeom prst="rect">
            <a:avLst/>
          </a:prstGeom>
        </p:spPr>
        <p:txBody>
          <a:bodyPr vert="horz" lIns="91425" tIns="45714" rIns="91425" bIns="4571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8"/>
            <a:ext cx="2949787" cy="496967"/>
          </a:xfrm>
          <a:prstGeom prst="rect">
            <a:avLst/>
          </a:prstGeom>
        </p:spPr>
        <p:txBody>
          <a:bodyPr vert="horz" lIns="91425" tIns="45714" rIns="91425" bIns="4571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40" y="9440648"/>
            <a:ext cx="2949787" cy="496967"/>
          </a:xfrm>
          <a:prstGeom prst="rect">
            <a:avLst/>
          </a:prstGeom>
        </p:spPr>
        <p:txBody>
          <a:bodyPr vert="horz" lIns="91425" tIns="45714" rIns="91425" bIns="45714" rtlCol="0" anchor="b"/>
          <a:lstStyle>
            <a:lvl1pPr algn="r">
              <a:defRPr sz="1200"/>
            </a:lvl1pPr>
          </a:lstStyle>
          <a:p>
            <a:fld id="{F5C0CDCA-636B-4F4B-A567-C7BA73AA0095}" type="slidenum">
              <a:rPr kumimoji="1" lang="ja-JP" altLang="en-US" smtClean="0"/>
              <a:t>‹#›</a:t>
            </a:fld>
            <a:endParaRPr kumimoji="1" lang="ja-JP" altLang="en-US"/>
          </a:p>
        </p:txBody>
      </p:sp>
    </p:spTree>
    <p:extLst>
      <p:ext uri="{BB962C8B-B14F-4D97-AF65-F5344CB8AC3E}">
        <p14:creationId xmlns:p14="http://schemas.microsoft.com/office/powerpoint/2010/main" val="392487175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44C44990-B191-44FF-908E-CD5C61C97783}"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2900057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F5CAE68-DF1D-4A3B-B4C8-841469085435}"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853331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8CBD97C-F995-4932-ABDF-B20E3D61BD50}"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3693046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4A44DC7-CFC5-44D6-8028-927A1CC03337}"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2478762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EA6779-2EDE-4EE9-B2E0-8016CC5F3D13}"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1287338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A4BB9FF4-3CA3-481E-AC8A-2DA11F807245}"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582979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8072A7C-5CA8-4A04-B6D3-4A79AB67A3F2}" type="datetime1">
              <a:rPr kumimoji="1" lang="ja-JP" altLang="en-US" smtClean="0"/>
              <a:t>2026/7/29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1953213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62A5165-AE32-4DFC-B3DB-0A5EC32549A1}" type="datetime1">
              <a:rPr kumimoji="1" lang="ja-JP" altLang="en-US" smtClean="0"/>
              <a:t>2026/7/29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3402926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6A0DA09-063E-4394-935A-FDA93ECAF335}" type="datetime1">
              <a:rPr kumimoji="1" lang="ja-JP" altLang="en-US" smtClean="0"/>
              <a:t>2026/7/29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3078362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9CC58A-5E16-4063-84BB-CB94814E850A}"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2302546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77A0724-2BC3-4E92-B661-077C20E9E87E}"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2023064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79376D-9F3B-4D25-B378-A0F17775B954}" type="datetime1">
              <a:rPr kumimoji="1" lang="ja-JP" altLang="en-US" smtClean="0"/>
              <a:t>2026/7/29</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2214351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a:extLst>
              <a:ext uri="{FF2B5EF4-FFF2-40B4-BE49-F238E27FC236}">
                <a16:creationId xmlns:a16="http://schemas.microsoft.com/office/drawing/2014/main" id="{5E50BE26-EEC5-15E0-21C2-83B0C13F06FA}"/>
              </a:ext>
            </a:extLst>
          </p:cNvPr>
          <p:cNvSpPr>
            <a:spLocks noChangeArrowheads="1"/>
          </p:cNvSpPr>
          <p:nvPr/>
        </p:nvSpPr>
        <p:spPr bwMode="auto">
          <a:xfrm>
            <a:off x="105424" y="45743"/>
            <a:ext cx="8982682" cy="306658"/>
          </a:xfrm>
          <a:prstGeom prst="rect">
            <a:avLst/>
          </a:prstGeom>
          <a:solidFill>
            <a:srgbClr val="0070C0"/>
          </a:solidFill>
          <a:ln>
            <a:noFill/>
          </a:ln>
        </p:spPr>
        <p:txBody>
          <a:bodyPr wrap="none" lIns="84397" tIns="42198" rIns="84397" bIns="42198"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a:lnSpc>
                <a:spcPct val="150000"/>
              </a:lnSpc>
              <a:spcBef>
                <a:spcPct val="0"/>
              </a:spcBef>
              <a:buNone/>
            </a:pPr>
            <a:r>
              <a:rPr lang="ja-JP" altLang="en-US" sz="1600" b="1" dirty="0">
                <a:solidFill>
                  <a:schemeClr val="bg1"/>
                </a:solidFill>
                <a:latin typeface="メイリオ" panose="020B0604030504040204" pitchFamily="50" charset="-128"/>
                <a:ea typeface="メイリオ" panose="020B0604030504040204" pitchFamily="50" charset="-128"/>
              </a:rPr>
              <a:t>　　　大阪府</a:t>
            </a:r>
            <a:r>
              <a:rPr lang="zh-TW" altLang="en-US" sz="1600" b="1" dirty="0">
                <a:solidFill>
                  <a:schemeClr val="bg1"/>
                </a:solidFill>
                <a:latin typeface="メイリオ" panose="020B0604030504040204" pitchFamily="50" charset="-128"/>
                <a:ea typeface="メイリオ" panose="020B0604030504040204" pitchFamily="50" charset="-128"/>
              </a:rPr>
              <a:t>地域生活推進事業費補助金</a:t>
            </a:r>
            <a:r>
              <a:rPr lang="ja-JP" altLang="en-US" sz="1600" b="1" dirty="0">
                <a:solidFill>
                  <a:schemeClr val="bg1"/>
                </a:solidFill>
                <a:latin typeface="メイリオ" panose="020B0604030504040204" pitchFamily="50" charset="-128"/>
                <a:ea typeface="メイリオ" panose="020B0604030504040204" pitchFamily="50" charset="-128"/>
              </a:rPr>
              <a:t>（</a:t>
            </a:r>
            <a:r>
              <a:rPr lang="ja-JP" altLang="en-US" sz="1600" b="1">
                <a:solidFill>
                  <a:schemeClr val="bg1"/>
                </a:solidFill>
                <a:latin typeface="メイリオ" panose="020B0604030504040204" pitchFamily="50" charset="-128"/>
                <a:ea typeface="メイリオ" panose="020B0604030504040204" pitchFamily="50" charset="-128"/>
              </a:rPr>
              <a:t>福祉基金事業）　　　　　</a:t>
            </a:r>
            <a:endParaRPr lang="ja-JP" altLang="en-US" sz="1600" b="1" dirty="0">
              <a:solidFill>
                <a:schemeClr val="bg1"/>
              </a:solidFill>
              <a:latin typeface="メイリオ" panose="020B0604030504040204" pitchFamily="50" charset="-128"/>
              <a:ea typeface="メイリオ" panose="020B0604030504040204" pitchFamily="50" charset="-128"/>
            </a:endParaRPr>
          </a:p>
        </p:txBody>
      </p:sp>
      <p:sp>
        <p:nvSpPr>
          <p:cNvPr id="26" name="正方形/長方形 25"/>
          <p:cNvSpPr/>
          <p:nvPr/>
        </p:nvSpPr>
        <p:spPr>
          <a:xfrm>
            <a:off x="107504" y="360284"/>
            <a:ext cx="8980602" cy="5877028"/>
          </a:xfrm>
          <a:prstGeom prst="rect">
            <a:avLst/>
          </a:prstGeom>
          <a:ln w="6350">
            <a:solidFill>
              <a:srgbClr val="0070C0"/>
            </a:solidFill>
          </a:ln>
        </p:spPr>
        <p:style>
          <a:lnRef idx="2">
            <a:schemeClr val="accent6"/>
          </a:lnRef>
          <a:fillRef idx="1">
            <a:schemeClr val="lt1"/>
          </a:fillRef>
          <a:effectRef idx="0">
            <a:schemeClr val="accent6"/>
          </a:effectRef>
          <a:fontRef idx="minor">
            <a:schemeClr val="dk1"/>
          </a:fontRef>
        </p:style>
        <p:txBody>
          <a:bodyPr tIns="36000" bIns="36000" rtlCol="0" anchor="t" anchorCtr="0"/>
          <a:lstStyle/>
          <a:p>
            <a:pPr>
              <a:lnSpc>
                <a:spcPts val="1200"/>
              </a:lnSpc>
              <a:spcBef>
                <a:spcPct val="0"/>
              </a:spcBef>
              <a:defRPr/>
            </a:pPr>
            <a:endParaRPr lang="en-US" altLang="ja-JP" sz="1100" dirty="0">
              <a:latin typeface="メイリオ" panose="020B0604030504040204" pitchFamily="50" charset="-128"/>
              <a:ea typeface="メイリオ" panose="020B0604030504040204" pitchFamily="50" charset="-128"/>
            </a:endParaRPr>
          </a:p>
          <a:p>
            <a:pPr>
              <a:lnSpc>
                <a:spcPts val="1200"/>
              </a:lnSpc>
              <a:spcBef>
                <a:spcPct val="0"/>
              </a:spcBef>
              <a:defRPr/>
            </a:pPr>
            <a:endParaRPr lang="en-US" altLang="ja-JP" sz="1100" dirty="0">
              <a:latin typeface="メイリオ" panose="020B0604030504040204" pitchFamily="50" charset="-128"/>
              <a:ea typeface="メイリオ" panose="020B0604030504040204" pitchFamily="50" charset="-128"/>
            </a:endParaRPr>
          </a:p>
          <a:p>
            <a:pPr>
              <a:lnSpc>
                <a:spcPts val="1200"/>
              </a:lnSpc>
              <a:spcBef>
                <a:spcPct val="0"/>
              </a:spcBef>
              <a:defRPr/>
            </a:pPr>
            <a:r>
              <a:rPr lang="ja-JP" altLang="en-US" sz="1100" dirty="0">
                <a:latin typeface="メイリオ" panose="020B0604030504040204" pitchFamily="50" charset="-128"/>
                <a:ea typeface="メイリオ" panose="020B0604030504040204" pitchFamily="50" charset="-128"/>
              </a:rPr>
              <a:t>　</a:t>
            </a:r>
            <a:r>
              <a:rPr lang="ja-JP" altLang="en-US" sz="1050" dirty="0">
                <a:latin typeface="メイリオ" panose="020B0604030504040204" pitchFamily="50" charset="-128"/>
                <a:ea typeface="メイリオ" panose="020B0604030504040204" pitchFamily="50" charset="-128"/>
              </a:rPr>
              <a:t>地域生活推進（地域生活の継続及び地域移行）に向けた施設及び</a:t>
            </a:r>
            <a:r>
              <a:rPr lang="en-US" altLang="ja-JP" sz="1050" dirty="0">
                <a:latin typeface="メイリオ" panose="020B0604030504040204" pitchFamily="50" charset="-128"/>
                <a:ea typeface="メイリオ" panose="020B0604030504040204" pitchFamily="50" charset="-128"/>
              </a:rPr>
              <a:t>GH</a:t>
            </a:r>
            <a:r>
              <a:rPr lang="ja-JP" altLang="en-US" sz="1050" dirty="0">
                <a:latin typeface="メイリオ" panose="020B0604030504040204" pitchFamily="50" charset="-128"/>
                <a:ea typeface="メイリオ" panose="020B0604030504040204" pitchFamily="50" charset="-128"/>
              </a:rPr>
              <a:t>等の意識醸成を図り、取組みを進めるための普及啓発事業や、施設や地域の事業所等の連携ネットワークの構築による地域生活推進の実践に取組むモデル事業を実施する法人等を支援することにより、</a:t>
            </a:r>
            <a:r>
              <a:rPr lang="en-US" altLang="ja-JP" sz="1050" dirty="0">
                <a:latin typeface="メイリオ" panose="020B0604030504040204" pitchFamily="50" charset="-128"/>
                <a:ea typeface="メイリオ" panose="020B0604030504040204" pitchFamily="50" charset="-128"/>
              </a:rPr>
              <a:t>R6</a:t>
            </a:r>
            <a:r>
              <a:rPr lang="ja-JP" altLang="en-US" sz="1050" dirty="0">
                <a:latin typeface="メイリオ" panose="020B0604030504040204" pitchFamily="50" charset="-128"/>
                <a:ea typeface="メイリオ" panose="020B0604030504040204" pitchFamily="50" charset="-128"/>
              </a:rPr>
              <a:t>年度から</a:t>
            </a:r>
            <a:r>
              <a:rPr lang="en-US" altLang="ja-JP" sz="1050" dirty="0">
                <a:latin typeface="メイリオ" panose="020B0604030504040204" pitchFamily="50" charset="-128"/>
                <a:ea typeface="メイリオ" panose="020B0604030504040204" pitchFamily="50" charset="-128"/>
              </a:rPr>
              <a:t>R8</a:t>
            </a:r>
            <a:r>
              <a:rPr lang="ja-JP" altLang="en-US" sz="1050" dirty="0">
                <a:latin typeface="メイリオ" panose="020B0604030504040204" pitchFamily="50" charset="-128"/>
                <a:ea typeface="メイリオ" panose="020B0604030504040204" pitchFamily="50" charset="-128"/>
              </a:rPr>
              <a:t>年度の</a:t>
            </a:r>
            <a:r>
              <a:rPr lang="en-US" altLang="ja-JP" sz="1050" dirty="0">
                <a:latin typeface="メイリオ" panose="020B0604030504040204" pitchFamily="50" charset="-128"/>
                <a:ea typeface="メイリオ" panose="020B0604030504040204" pitchFamily="50" charset="-128"/>
              </a:rPr>
              <a:t>3</a:t>
            </a:r>
            <a:r>
              <a:rPr lang="ja-JP" altLang="en-US" sz="1050" dirty="0">
                <a:latin typeface="メイリオ" panose="020B0604030504040204" pitchFamily="50" charset="-128"/>
                <a:ea typeface="メイリオ" panose="020B0604030504040204" pitchFamily="50" charset="-128"/>
              </a:rPr>
              <a:t>か年で、</a:t>
            </a:r>
            <a:r>
              <a:rPr lang="ja-JP" altLang="en-US" sz="1050" dirty="0">
                <a:solidFill>
                  <a:schemeClr val="tx1"/>
                </a:solidFill>
                <a:latin typeface="メイリオ" panose="020B0604030504040204" pitchFamily="50" charset="-128"/>
                <a:ea typeface="メイリオ" panose="020B0604030504040204" pitchFamily="50" charset="-128"/>
              </a:rPr>
              <a:t>府内における地域生活推進の気運を上昇し、取組みの横展開と底上げを図る。</a:t>
            </a:r>
            <a:endParaRPr lang="en-US" altLang="ja-JP" sz="1050" dirty="0">
              <a:latin typeface="メイリオ" panose="020B0604030504040204" pitchFamily="50" charset="-128"/>
              <a:ea typeface="メイリオ" panose="020B0604030504040204" pitchFamily="50" charset="-128"/>
            </a:endParaRPr>
          </a:p>
          <a:p>
            <a:pPr marL="1166813" indent="-1166813" eaLnBrk="1" hangingPunct="1">
              <a:lnSpc>
                <a:spcPts val="1200"/>
              </a:lnSpc>
              <a:spcBef>
                <a:spcPct val="0"/>
              </a:spcBef>
              <a:buFontTx/>
              <a:buNone/>
              <a:defRPr/>
            </a:pPr>
            <a:r>
              <a:rPr lang="ja-JP" altLang="en-US" sz="1050" dirty="0">
                <a:latin typeface="メイリオ" panose="020B0604030504040204" pitchFamily="50" charset="-128"/>
                <a:ea typeface="メイリオ" panose="020B0604030504040204" pitchFamily="50" charset="-128"/>
              </a:rPr>
              <a:t>＜補助対象法人等＞</a:t>
            </a:r>
            <a:r>
              <a:rPr lang="ja-JP" altLang="en-US" sz="1050" dirty="0">
                <a:solidFill>
                  <a:schemeClr val="tx1"/>
                </a:solidFill>
                <a:latin typeface="メイリオ" panose="020B0604030504040204" pitchFamily="50" charset="-128"/>
                <a:ea typeface="メイリオ" panose="020B0604030504040204" pitchFamily="50" charset="-128"/>
              </a:rPr>
              <a:t>法人格を有し、重度障がい者の専門的支援に精通し、かつ府内で地域生活の推進に寄与する活動等を行っている営利を目的としない事業所や団体等</a:t>
            </a:r>
            <a:endParaRPr lang="en-US" altLang="ja-JP" sz="1050" dirty="0">
              <a:latin typeface="メイリオ" panose="020B0604030504040204" pitchFamily="50" charset="-128"/>
              <a:ea typeface="メイリオ" panose="020B0604030504040204" pitchFamily="50" charset="-128"/>
            </a:endParaRPr>
          </a:p>
          <a:p>
            <a:pPr>
              <a:lnSpc>
                <a:spcPts val="1200"/>
              </a:lnSpc>
              <a:spcBef>
                <a:spcPts val="300"/>
              </a:spcBef>
              <a:defRPr/>
            </a:pPr>
            <a:r>
              <a:rPr lang="ja-JP" altLang="en-US" sz="1050" dirty="0">
                <a:latin typeface="メイリオ" panose="020B0604030504040204" pitchFamily="50" charset="-128"/>
                <a:ea typeface="メイリオ" panose="020B0604030504040204" pitchFamily="50" charset="-128"/>
              </a:rPr>
              <a:t>＜対象経費＞補助対象事業の実施に直接必要となる経費　</a:t>
            </a:r>
            <a:r>
              <a:rPr lang="en-US" altLang="ja-JP" sz="1050" dirty="0">
                <a:latin typeface="メイリオ" panose="020B0604030504040204" pitchFamily="50" charset="-128"/>
                <a:ea typeface="メイリオ" panose="020B0604030504040204" pitchFamily="50" charset="-128"/>
              </a:rPr>
              <a:t>	</a:t>
            </a:r>
            <a:r>
              <a:rPr lang="ja-JP" altLang="en-US" sz="1050" dirty="0">
                <a:latin typeface="メイリオ" panose="020B0604030504040204" pitchFamily="50" charset="-128"/>
                <a:ea typeface="メイリオ" panose="020B0604030504040204" pitchFamily="50" charset="-128"/>
              </a:rPr>
              <a:t>　＜補助率等＞補助率</a:t>
            </a:r>
            <a:r>
              <a:rPr lang="en-US" altLang="ja-JP" sz="1050" dirty="0">
                <a:latin typeface="メイリオ" panose="020B0604030504040204" pitchFamily="50" charset="-128"/>
                <a:ea typeface="メイリオ" panose="020B0604030504040204" pitchFamily="50" charset="-128"/>
              </a:rPr>
              <a:t>10</a:t>
            </a:r>
            <a:r>
              <a:rPr lang="ja-JP" altLang="en-US" sz="1050" dirty="0">
                <a:latin typeface="メイリオ" panose="020B0604030504040204" pitchFamily="50" charset="-128"/>
                <a:ea typeface="メイリオ" panose="020B0604030504040204" pitchFamily="50" charset="-128"/>
              </a:rPr>
              <a:t>／</a:t>
            </a:r>
            <a:r>
              <a:rPr lang="en-US" altLang="ja-JP" sz="1050" dirty="0">
                <a:latin typeface="メイリオ" panose="020B0604030504040204" pitchFamily="50" charset="-128"/>
                <a:ea typeface="メイリオ" panose="020B0604030504040204" pitchFamily="50" charset="-128"/>
              </a:rPr>
              <a:t>10</a:t>
            </a:r>
            <a:r>
              <a:rPr lang="ja-JP" altLang="en-US" sz="1050" dirty="0">
                <a:latin typeface="メイリオ" panose="020B0604030504040204" pitchFamily="50" charset="-128"/>
                <a:ea typeface="メイリオ" panose="020B0604030504040204" pitchFamily="50" charset="-128"/>
              </a:rPr>
              <a:t>　　　補助上限額 </a:t>
            </a:r>
            <a:r>
              <a:rPr lang="en-US" altLang="ja-JP" sz="1050" dirty="0">
                <a:latin typeface="メイリオ" panose="020B0604030504040204" pitchFamily="50" charset="-128"/>
                <a:ea typeface="メイリオ" panose="020B0604030504040204" pitchFamily="50" charset="-128"/>
              </a:rPr>
              <a:t>10,000</a:t>
            </a:r>
            <a:r>
              <a:rPr lang="ja-JP" altLang="en-US" sz="1050" dirty="0">
                <a:latin typeface="メイリオ" panose="020B0604030504040204" pitchFamily="50" charset="-128"/>
                <a:ea typeface="メイリオ" panose="020B0604030504040204" pitchFamily="50" charset="-128"/>
              </a:rPr>
              <a:t>千円</a:t>
            </a:r>
            <a:endParaRPr lang="en-US" altLang="ja-JP" sz="1050" dirty="0">
              <a:latin typeface="メイリオ" panose="020B0604030504040204" pitchFamily="50" charset="-128"/>
              <a:ea typeface="メイリオ" panose="020B0604030504040204" pitchFamily="50" charset="-128"/>
            </a:endParaRPr>
          </a:p>
          <a:p>
            <a:pPr eaLnBrk="1" hangingPunct="1">
              <a:lnSpc>
                <a:spcPts val="1200"/>
              </a:lnSpc>
              <a:spcBef>
                <a:spcPts val="300"/>
              </a:spcBef>
              <a:buFontTx/>
              <a:buNone/>
              <a:defRPr/>
            </a:pPr>
            <a:endParaRPr lang="en-US" altLang="ja-JP" sz="1050" dirty="0">
              <a:latin typeface="メイリオ" panose="020B0604030504040204" pitchFamily="50" charset="-128"/>
              <a:ea typeface="メイリオ" panose="020B0604030504040204" pitchFamily="50" charset="-128"/>
            </a:endParaRPr>
          </a:p>
          <a:p>
            <a:pPr eaLnBrk="1" hangingPunct="1">
              <a:lnSpc>
                <a:spcPts val="1200"/>
              </a:lnSpc>
              <a:spcBef>
                <a:spcPts val="300"/>
              </a:spcBef>
              <a:buFontTx/>
              <a:buNone/>
              <a:defRPr/>
            </a:pPr>
            <a:endParaRPr lang="en-US" altLang="ja-JP" sz="1050" dirty="0">
              <a:latin typeface="メイリオ" panose="020B0604030504040204" pitchFamily="50" charset="-128"/>
              <a:ea typeface="メイリオ" panose="020B0604030504040204" pitchFamily="50" charset="-128"/>
            </a:endParaRPr>
          </a:p>
          <a:p>
            <a:pPr eaLnBrk="1" hangingPunct="1">
              <a:lnSpc>
                <a:spcPts val="1200"/>
              </a:lnSpc>
              <a:spcBef>
                <a:spcPts val="300"/>
              </a:spcBef>
              <a:buFontTx/>
              <a:buNone/>
              <a:defRPr/>
            </a:pPr>
            <a:r>
              <a:rPr lang="ja-JP" altLang="en-US" sz="1050" dirty="0">
                <a:latin typeface="メイリオ" panose="020B0604030504040204" pitchFamily="50" charset="-128"/>
                <a:ea typeface="メイリオ" panose="020B0604030504040204" pitchFamily="50" charset="-128"/>
              </a:rPr>
              <a:t>＜補助対象事業者＞　一般社団法人　大阪知的障害者福祉協会</a:t>
            </a:r>
          </a:p>
          <a:p>
            <a:pPr eaLnBrk="1" hangingPunct="1">
              <a:lnSpc>
                <a:spcPts val="1200"/>
              </a:lnSpc>
              <a:spcBef>
                <a:spcPts val="300"/>
              </a:spcBef>
              <a:buFontTx/>
              <a:buNone/>
              <a:defRPr/>
            </a:pPr>
            <a:r>
              <a:rPr lang="ja-JP" altLang="en-US" sz="1050" dirty="0">
                <a:latin typeface="メイリオ" panose="020B0604030504040204" pitchFamily="50" charset="-128"/>
                <a:ea typeface="メイリオ" panose="020B0604030504040204" pitchFamily="50" charset="-128"/>
              </a:rPr>
              <a:t>＜事業内容・具体的取組み＞</a:t>
            </a:r>
            <a:endParaRPr lang="en-US" altLang="ja-JP" sz="1050" dirty="0">
              <a:latin typeface="メイリオ" panose="020B0604030504040204" pitchFamily="50" charset="-128"/>
              <a:ea typeface="メイリオ" panose="020B0604030504040204" pitchFamily="50" charset="-128"/>
            </a:endParaRPr>
          </a:p>
          <a:p>
            <a:pPr eaLnBrk="1" hangingPunct="1">
              <a:lnSpc>
                <a:spcPts val="1200"/>
              </a:lnSpc>
              <a:spcBef>
                <a:spcPts val="300"/>
              </a:spcBef>
              <a:buFontTx/>
              <a:buNone/>
              <a:defRPr/>
            </a:pPr>
            <a:r>
              <a:rPr lang="ja-JP" altLang="en-US" sz="1050" dirty="0">
                <a:latin typeface="メイリオ" panose="020B0604030504040204" pitchFamily="50" charset="-128"/>
                <a:ea typeface="メイリオ" panose="020B0604030504040204" pitchFamily="50" charset="-128"/>
              </a:rPr>
              <a:t>　①地域生活推進の意識醸成を図る普及啓発事業</a:t>
            </a:r>
            <a:endParaRPr lang="en-US" altLang="ja-JP" sz="1050" dirty="0">
              <a:latin typeface="メイリオ" panose="020B0604030504040204" pitchFamily="50" charset="-128"/>
              <a:ea typeface="メイリオ" panose="020B0604030504040204" pitchFamily="50" charset="-128"/>
            </a:endParaRPr>
          </a:p>
          <a:p>
            <a:pPr eaLnBrk="1" hangingPunct="1">
              <a:lnSpc>
                <a:spcPts val="1200"/>
              </a:lnSpc>
              <a:spcBef>
                <a:spcPts val="300"/>
              </a:spcBef>
              <a:buFontTx/>
              <a:buNone/>
              <a:defRPr/>
            </a:pPr>
            <a:r>
              <a:rPr lang="ja-JP" altLang="en-US" sz="1050" dirty="0">
                <a:latin typeface="メイリオ" panose="020B0604030504040204" pitchFamily="50" charset="-128"/>
                <a:ea typeface="メイリオ" panose="020B0604030504040204" pitchFamily="50" charset="-128"/>
              </a:rPr>
              <a:t>　・令和</a:t>
            </a:r>
            <a:r>
              <a:rPr lang="en-US" altLang="ja-JP" sz="1050" dirty="0">
                <a:latin typeface="メイリオ" panose="020B0604030504040204" pitchFamily="50" charset="-128"/>
                <a:ea typeface="メイリオ" panose="020B0604030504040204" pitchFamily="50" charset="-128"/>
              </a:rPr>
              <a:t>6</a:t>
            </a:r>
            <a:r>
              <a:rPr lang="ja-JP" altLang="en-US" sz="1050" dirty="0">
                <a:latin typeface="メイリオ" panose="020B0604030504040204" pitchFamily="50" charset="-128"/>
                <a:ea typeface="メイリオ" panose="020B0604030504040204" pitchFamily="50" charset="-128"/>
              </a:rPr>
              <a:t>年度に作成した啓発動画を活用した府内全域における普及啓発キャラバン（取組紹介及び相談ブースの設置）</a:t>
            </a:r>
          </a:p>
          <a:p>
            <a:pPr eaLnBrk="1" hangingPunct="1">
              <a:lnSpc>
                <a:spcPts val="1200"/>
              </a:lnSpc>
              <a:spcBef>
                <a:spcPts val="300"/>
              </a:spcBef>
              <a:buFontTx/>
              <a:buNone/>
              <a:defRPr/>
            </a:pPr>
            <a:r>
              <a:rPr lang="ja-JP" altLang="en-US" sz="1050" dirty="0">
                <a:latin typeface="メイリオ" panose="020B0604030504040204" pitchFamily="50" charset="-128"/>
                <a:ea typeface="メイリオ" panose="020B0604030504040204" pitchFamily="50" charset="-128"/>
              </a:rPr>
              <a:t>　・地域生活を推進していくための事業所や家族に向けた地域生活推進指針提案書の作成</a:t>
            </a:r>
            <a:endParaRPr lang="en-US" altLang="ja-JP" sz="1050" dirty="0">
              <a:latin typeface="メイリオ" panose="020B0604030504040204" pitchFamily="50" charset="-128"/>
              <a:ea typeface="メイリオ" panose="020B0604030504040204" pitchFamily="50" charset="-128"/>
            </a:endParaRPr>
          </a:p>
          <a:p>
            <a:pPr eaLnBrk="1" hangingPunct="1">
              <a:lnSpc>
                <a:spcPts val="1200"/>
              </a:lnSpc>
              <a:spcBef>
                <a:spcPts val="300"/>
              </a:spcBef>
              <a:buFontTx/>
              <a:buNone/>
              <a:defRPr/>
            </a:pPr>
            <a:r>
              <a:rPr lang="ja-JP" altLang="en-US" sz="1050" dirty="0">
                <a:latin typeface="メイリオ" panose="020B0604030504040204" pitchFamily="50" charset="-128"/>
                <a:ea typeface="メイリオ" panose="020B0604030504040204" pitchFamily="50" charset="-128"/>
              </a:rPr>
              <a:t>　②事業所連携による地域生活推進の実践モデル事業</a:t>
            </a:r>
          </a:p>
          <a:p>
            <a:pPr eaLnBrk="1" hangingPunct="1">
              <a:lnSpc>
                <a:spcPts val="1200"/>
              </a:lnSpc>
              <a:spcBef>
                <a:spcPts val="300"/>
              </a:spcBef>
              <a:buFontTx/>
              <a:buNone/>
              <a:defRPr/>
            </a:pPr>
            <a:r>
              <a:rPr lang="ja-JP" altLang="en-US" sz="1050" dirty="0">
                <a:latin typeface="メイリオ" panose="020B0604030504040204" pitchFamily="50" charset="-128"/>
                <a:ea typeface="メイリオ" panose="020B0604030504040204" pitchFamily="50" charset="-128"/>
              </a:rPr>
              <a:t>　</a:t>
            </a:r>
            <a:r>
              <a:rPr lang="ja-JP" altLang="en-US" sz="1050" spc="-20" dirty="0">
                <a:latin typeface="メイリオ" panose="020B0604030504040204" pitchFamily="50" charset="-128"/>
                <a:ea typeface="メイリオ" panose="020B0604030504040204" pitchFamily="50" charset="-128"/>
              </a:rPr>
              <a:t>・施設入所者の地域移行に向けた地域体験等のアプローチの実施（施設職員の付き添い支援によるグループホーム見学までのアプローチを実施）</a:t>
            </a:r>
          </a:p>
          <a:p>
            <a:pPr eaLnBrk="1" hangingPunct="1">
              <a:lnSpc>
                <a:spcPts val="1200"/>
              </a:lnSpc>
              <a:spcBef>
                <a:spcPts val="300"/>
              </a:spcBef>
              <a:buFontTx/>
              <a:buNone/>
              <a:defRPr/>
            </a:pPr>
            <a:r>
              <a:rPr lang="ja-JP" altLang="en-US" sz="1050" dirty="0">
                <a:latin typeface="メイリオ" panose="020B0604030504040204" pitchFamily="50" charset="-128"/>
                <a:ea typeface="メイリオ" panose="020B0604030504040204" pitchFamily="50" charset="-128"/>
              </a:rPr>
              <a:t>　・重度知的障がい者地域生活支援体制整備事業の参画法人を活用し、支援に悩んでいる事業所への相談対応、施設への個別訪問</a:t>
            </a:r>
          </a:p>
          <a:p>
            <a:pPr eaLnBrk="1" hangingPunct="1">
              <a:lnSpc>
                <a:spcPts val="1200"/>
              </a:lnSpc>
              <a:spcBef>
                <a:spcPts val="300"/>
              </a:spcBef>
              <a:buFontTx/>
              <a:buNone/>
              <a:defRPr/>
            </a:pPr>
            <a:r>
              <a:rPr lang="ja-JP" altLang="en-US" sz="1050" dirty="0">
                <a:latin typeface="メイリオ" panose="020B0604030504040204" pitchFamily="50" charset="-128"/>
                <a:ea typeface="メイリオ" panose="020B0604030504040204" pitchFamily="50" charset="-128"/>
              </a:rPr>
              <a:t>　・地域生活推進にかかる意思決定支援及び支援手法のマニュアル（案）の作成、家族向けガイド（案）の作成</a:t>
            </a:r>
          </a:p>
          <a:p>
            <a:pPr eaLnBrk="1" hangingPunct="1">
              <a:lnSpc>
                <a:spcPts val="1200"/>
              </a:lnSpc>
              <a:spcBef>
                <a:spcPts val="300"/>
              </a:spcBef>
              <a:buFontTx/>
              <a:buNone/>
              <a:defRPr/>
            </a:pPr>
            <a:r>
              <a:rPr lang="ja-JP" altLang="en-US" sz="1050" dirty="0">
                <a:latin typeface="メイリオ" panose="020B0604030504040204" pitchFamily="50" charset="-128"/>
                <a:ea typeface="メイリオ" panose="020B0604030504040204" pitchFamily="50" charset="-128"/>
              </a:rPr>
              <a:t>　・自己決定支援についての支援者向け研修会の開催</a:t>
            </a:r>
            <a:endParaRPr lang="en-US" altLang="ja-JP" sz="1050" dirty="0">
              <a:latin typeface="メイリオ" panose="020B0604030504040204" pitchFamily="50" charset="-128"/>
              <a:ea typeface="メイリオ" panose="020B0604030504040204" pitchFamily="50" charset="-128"/>
            </a:endParaRPr>
          </a:p>
          <a:p>
            <a:pPr eaLnBrk="1" hangingPunct="1">
              <a:lnSpc>
                <a:spcPts val="1200"/>
              </a:lnSpc>
              <a:spcBef>
                <a:spcPts val="300"/>
              </a:spcBef>
              <a:buFontTx/>
              <a:buNone/>
              <a:defRPr/>
            </a:pPr>
            <a:endParaRPr lang="en-US" altLang="ja-JP" sz="1050" dirty="0">
              <a:latin typeface="メイリオ" panose="020B0604030504040204" pitchFamily="50" charset="-128"/>
              <a:ea typeface="メイリオ" panose="020B0604030504040204" pitchFamily="50" charset="-128"/>
            </a:endParaRPr>
          </a:p>
          <a:p>
            <a:pPr eaLnBrk="1" hangingPunct="1">
              <a:lnSpc>
                <a:spcPts val="1200"/>
              </a:lnSpc>
              <a:spcBef>
                <a:spcPts val="300"/>
              </a:spcBef>
              <a:buFontTx/>
              <a:buNone/>
              <a:defRPr/>
            </a:pPr>
            <a:endParaRPr lang="en-US" altLang="ja-JP" sz="1050" dirty="0">
              <a:latin typeface="メイリオ" panose="020B0604030504040204" pitchFamily="50" charset="-128"/>
              <a:ea typeface="メイリオ" panose="020B0604030504040204" pitchFamily="50" charset="-128"/>
            </a:endParaRPr>
          </a:p>
          <a:p>
            <a:pPr eaLnBrk="1" hangingPunct="1">
              <a:lnSpc>
                <a:spcPts val="1200"/>
              </a:lnSpc>
              <a:spcBef>
                <a:spcPts val="300"/>
              </a:spcBef>
              <a:buFontTx/>
              <a:buNone/>
              <a:defRPr/>
            </a:pPr>
            <a:r>
              <a:rPr lang="ja-JP" altLang="en-US" sz="1050" dirty="0">
                <a:latin typeface="メイリオ" panose="020B0604030504040204" pitchFamily="50" charset="-128"/>
                <a:ea typeface="メイリオ" panose="020B0604030504040204" pitchFamily="50" charset="-128"/>
              </a:rPr>
              <a:t>＜募集期間＞令和８年４月８日～令和８年５月７日　　　＜応募者数＞１者　　＜補助対象事業者＞一般社団法人　大阪知的障害者福祉協会</a:t>
            </a:r>
          </a:p>
          <a:p>
            <a:pPr eaLnBrk="1" hangingPunct="1">
              <a:lnSpc>
                <a:spcPts val="1200"/>
              </a:lnSpc>
              <a:spcBef>
                <a:spcPts val="600"/>
              </a:spcBef>
              <a:buFontTx/>
              <a:buNone/>
              <a:defRPr/>
            </a:pPr>
            <a:r>
              <a:rPr lang="ja-JP" altLang="en-US" sz="1050" dirty="0">
                <a:latin typeface="メイリオ" panose="020B0604030504040204" pitchFamily="50" charset="-128"/>
                <a:ea typeface="メイリオ" panose="020B0604030504040204" pitchFamily="50" charset="-128"/>
              </a:rPr>
              <a:t>＜決定した理由＞</a:t>
            </a:r>
          </a:p>
          <a:p>
            <a:pPr marL="269875" indent="-269875" eaLnBrk="1" hangingPunct="1">
              <a:lnSpc>
                <a:spcPts val="1000"/>
              </a:lnSpc>
              <a:spcBef>
                <a:spcPts val="600"/>
              </a:spcBef>
              <a:buFontTx/>
              <a:buNone/>
              <a:defRPr/>
            </a:pPr>
            <a:r>
              <a:rPr lang="ja-JP" altLang="en-US" sz="1050" dirty="0">
                <a:latin typeface="メイリオ" panose="020B0604030504040204" pitchFamily="50" charset="-128"/>
                <a:ea typeface="メイリオ" panose="020B0604030504040204" pitchFamily="50" charset="-128"/>
              </a:rPr>
              <a:t>　◆本人中心の視点と意思決定支援を中核に据え、地域生活推進の意義を十分に理解した内容となっている。</a:t>
            </a:r>
            <a:endParaRPr lang="en-US" altLang="ja-JP" sz="1050" dirty="0">
              <a:latin typeface="メイリオ" panose="020B0604030504040204" pitchFamily="50" charset="-128"/>
              <a:ea typeface="メイリオ" panose="020B0604030504040204" pitchFamily="50" charset="-128"/>
            </a:endParaRPr>
          </a:p>
          <a:p>
            <a:pPr marL="269875" indent="-269875" eaLnBrk="1" hangingPunct="1">
              <a:lnSpc>
                <a:spcPts val="1000"/>
              </a:lnSpc>
              <a:spcBef>
                <a:spcPts val="600"/>
              </a:spcBef>
              <a:buFontTx/>
              <a:buNone/>
              <a:defRPr/>
            </a:pPr>
            <a:r>
              <a:rPr lang="ja-JP" altLang="en-US" sz="1050" dirty="0">
                <a:latin typeface="メイリオ" panose="020B0604030504040204" pitchFamily="50" charset="-128"/>
                <a:ea typeface="メイリオ" panose="020B0604030504040204" pitchFamily="50" charset="-128"/>
              </a:rPr>
              <a:t>　◆「地域生活推進の意識醸成を図る普及啓発事業」については、</a:t>
            </a:r>
            <a:r>
              <a:rPr lang="en-US" altLang="ja-JP" sz="1050" dirty="0">
                <a:latin typeface="メイリオ" panose="020B0604030504040204" pitchFamily="50" charset="-128"/>
                <a:ea typeface="メイリオ" panose="020B0604030504040204" pitchFamily="50" charset="-128"/>
              </a:rPr>
              <a:t>2</a:t>
            </a:r>
            <a:r>
              <a:rPr lang="ja-JP" altLang="en-US" sz="1050" dirty="0">
                <a:latin typeface="メイリオ" panose="020B0604030504040204" pitchFamily="50" charset="-128"/>
                <a:ea typeface="メイリオ" panose="020B0604030504040204" pitchFamily="50" charset="-128"/>
              </a:rPr>
              <a:t>カ年の取組みを踏まえ、地域生活推進における課題が整理され、障がい者本人や家族、事業所等が理解できる内容とする地域生活推進指針の策定やその普及が企画されていることから、具体的に地域生活のイメージを深められることが期待できる。</a:t>
            </a:r>
          </a:p>
          <a:p>
            <a:pPr marL="269875" indent="-269875" eaLnBrk="1" hangingPunct="1">
              <a:lnSpc>
                <a:spcPts val="1000"/>
              </a:lnSpc>
              <a:spcBef>
                <a:spcPts val="600"/>
              </a:spcBef>
              <a:buFontTx/>
              <a:buNone/>
              <a:defRPr/>
            </a:pPr>
            <a:r>
              <a:rPr lang="ja-JP" altLang="en-US" sz="1050" dirty="0">
                <a:latin typeface="メイリオ" panose="020B0604030504040204" pitchFamily="50" charset="-128"/>
                <a:ea typeface="メイリオ" panose="020B0604030504040204" pitchFamily="50" charset="-128"/>
              </a:rPr>
              <a:t>　◆「事業所連携による地域生活推進の実践モデル事業」については、本人の意思を丁寧に確認し段階的に地域移行を進める「スローステップ」による地域生活の可能性を検討し、その実践を踏まえ、事業所向け支援マニュアル等の作成が企画されている。また、大阪府重度知的障がい者地域生活支援体制整備事業の参加法人による実践報告を行うことで、事業所等がコンサルテーションの活用へとつながるきっかけを創出することとしていることから、地域の事業所の支援力向上が期待できる。</a:t>
            </a:r>
          </a:p>
          <a:p>
            <a:pPr marL="269875" indent="-269875" eaLnBrk="1" hangingPunct="1">
              <a:lnSpc>
                <a:spcPts val="1000"/>
              </a:lnSpc>
              <a:spcBef>
                <a:spcPts val="600"/>
              </a:spcBef>
              <a:buFontTx/>
              <a:buNone/>
              <a:defRPr/>
            </a:pPr>
            <a:r>
              <a:rPr lang="ja-JP" altLang="en-US" sz="1050" dirty="0">
                <a:latin typeface="メイリオ" panose="020B0604030504040204" pitchFamily="50" charset="-128"/>
                <a:ea typeface="メイリオ" panose="020B0604030504040204" pitchFamily="50" charset="-128"/>
              </a:rPr>
              <a:t>　◆事業実施にあたり、円滑に進められる運営体制が明確に示されている。</a:t>
            </a:r>
            <a:endParaRPr lang="en-US" altLang="ja-JP" sz="1050" dirty="0">
              <a:latin typeface="メイリオ" panose="020B0604030504040204" pitchFamily="50" charset="-128"/>
              <a:ea typeface="メイリオ" panose="020B0604030504040204" pitchFamily="50" charset="-128"/>
            </a:endParaRPr>
          </a:p>
        </p:txBody>
      </p:sp>
      <p:sp>
        <p:nvSpPr>
          <p:cNvPr id="32" name="AutoShape 7">
            <a:extLst>
              <a:ext uri="{FF2B5EF4-FFF2-40B4-BE49-F238E27FC236}">
                <a16:creationId xmlns:a16="http://schemas.microsoft.com/office/drawing/2014/main" id="{EF2997C1-3C38-A611-D19A-42482FF0A1D6}"/>
              </a:ext>
            </a:extLst>
          </p:cNvPr>
          <p:cNvSpPr>
            <a:spLocks noChangeArrowheads="1"/>
          </p:cNvSpPr>
          <p:nvPr/>
        </p:nvSpPr>
        <p:spPr bwMode="auto">
          <a:xfrm>
            <a:off x="142104" y="444039"/>
            <a:ext cx="1074126" cy="167722"/>
          </a:xfrm>
          <a:prstGeom prst="roundRect">
            <a:avLst>
              <a:gd name="adj" fmla="val 16667"/>
            </a:avLst>
          </a:prstGeom>
          <a:solidFill>
            <a:srgbClr val="CC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lnSpc>
                <a:spcPct val="150000"/>
              </a:lnSpc>
              <a:spcBef>
                <a:spcPct val="0"/>
              </a:spcBef>
              <a:buFontTx/>
              <a:buNone/>
            </a:pPr>
            <a:r>
              <a:rPr lang="ja-JP" altLang="en-US" sz="1100" b="1" dirty="0">
                <a:latin typeface="メイリオ" panose="020B0604030504040204" pitchFamily="50" charset="-128"/>
                <a:ea typeface="メイリオ" panose="020B0604030504040204" pitchFamily="50" charset="-128"/>
              </a:rPr>
              <a:t>事業の概要</a:t>
            </a:r>
          </a:p>
        </p:txBody>
      </p:sp>
      <p:sp>
        <p:nvSpPr>
          <p:cNvPr id="33" name="テキスト ボックス 32">
            <a:extLst>
              <a:ext uri="{FF2B5EF4-FFF2-40B4-BE49-F238E27FC236}">
                <a16:creationId xmlns:a16="http://schemas.microsoft.com/office/drawing/2014/main" id="{FEA6017E-131A-4424-B00B-E374C918B4B7}"/>
              </a:ext>
            </a:extLst>
          </p:cNvPr>
          <p:cNvSpPr txBox="1"/>
          <p:nvPr/>
        </p:nvSpPr>
        <p:spPr>
          <a:xfrm>
            <a:off x="8041655" y="44624"/>
            <a:ext cx="936104" cy="307777"/>
          </a:xfrm>
          <a:prstGeom prst="rect">
            <a:avLst/>
          </a:prstGeom>
          <a:solidFill>
            <a:schemeClr val="bg1"/>
          </a:solid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資料４</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3" name="AutoShape 7">
            <a:extLst>
              <a:ext uri="{FF2B5EF4-FFF2-40B4-BE49-F238E27FC236}">
                <a16:creationId xmlns:a16="http://schemas.microsoft.com/office/drawing/2014/main" id="{B56B5371-C282-AB3F-46D3-1151FF58B264}"/>
              </a:ext>
            </a:extLst>
          </p:cNvPr>
          <p:cNvSpPr>
            <a:spLocks noChangeArrowheads="1"/>
          </p:cNvSpPr>
          <p:nvPr/>
        </p:nvSpPr>
        <p:spPr bwMode="auto">
          <a:xfrm>
            <a:off x="142104" y="4052362"/>
            <a:ext cx="2846050" cy="209539"/>
          </a:xfrm>
          <a:prstGeom prst="roundRect">
            <a:avLst>
              <a:gd name="adj" fmla="val 16667"/>
            </a:avLst>
          </a:prstGeom>
          <a:solidFill>
            <a:srgbClr val="CC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lnSpc>
                <a:spcPct val="150000"/>
              </a:lnSpc>
              <a:spcBef>
                <a:spcPct val="0"/>
              </a:spcBef>
              <a:buFontTx/>
              <a:buNone/>
            </a:pPr>
            <a:r>
              <a:rPr lang="ja-JP" altLang="en-US" sz="1100" b="1" dirty="0">
                <a:latin typeface="メイリオ" panose="020B0604030504040204" pitchFamily="50" charset="-128"/>
                <a:ea typeface="メイリオ" panose="020B0604030504040204" pitchFamily="50" charset="-128"/>
              </a:rPr>
              <a:t>令和８年度補助対象事業者の決定について</a:t>
            </a:r>
          </a:p>
        </p:txBody>
      </p:sp>
      <p:sp>
        <p:nvSpPr>
          <p:cNvPr id="9" name="AutoShape 7">
            <a:extLst>
              <a:ext uri="{FF2B5EF4-FFF2-40B4-BE49-F238E27FC236}">
                <a16:creationId xmlns:a16="http://schemas.microsoft.com/office/drawing/2014/main" id="{0837708F-E1F2-477D-86B9-EB1EF4A25840}"/>
              </a:ext>
            </a:extLst>
          </p:cNvPr>
          <p:cNvSpPr>
            <a:spLocks noChangeArrowheads="1"/>
          </p:cNvSpPr>
          <p:nvPr/>
        </p:nvSpPr>
        <p:spPr bwMode="auto">
          <a:xfrm>
            <a:off x="142104" y="1767506"/>
            <a:ext cx="1944216" cy="209539"/>
          </a:xfrm>
          <a:prstGeom prst="roundRect">
            <a:avLst>
              <a:gd name="adj" fmla="val 16667"/>
            </a:avLst>
          </a:prstGeom>
          <a:solidFill>
            <a:srgbClr val="CC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lnSpc>
                <a:spcPct val="150000"/>
              </a:lnSpc>
              <a:spcBef>
                <a:spcPct val="0"/>
              </a:spcBef>
              <a:buFontTx/>
              <a:buNone/>
            </a:pPr>
            <a:r>
              <a:rPr lang="ja-JP" altLang="en-US" sz="1100" b="1" dirty="0">
                <a:latin typeface="メイリオ" panose="020B0604030504040204" pitchFamily="50" charset="-128"/>
                <a:ea typeface="メイリオ" panose="020B0604030504040204" pitchFamily="50" charset="-128"/>
              </a:rPr>
              <a:t>令和７年度事業実績について</a:t>
            </a:r>
          </a:p>
        </p:txBody>
      </p:sp>
      <p:sp>
        <p:nvSpPr>
          <p:cNvPr id="6" name="四角形: メモ 5">
            <a:extLst>
              <a:ext uri="{FF2B5EF4-FFF2-40B4-BE49-F238E27FC236}">
                <a16:creationId xmlns:a16="http://schemas.microsoft.com/office/drawing/2014/main" id="{3B40591A-454B-47F1-8D34-999AD87C60F6}"/>
              </a:ext>
            </a:extLst>
          </p:cNvPr>
          <p:cNvSpPr/>
          <p:nvPr/>
        </p:nvSpPr>
        <p:spPr>
          <a:xfrm>
            <a:off x="105423" y="6252558"/>
            <a:ext cx="8980602" cy="605442"/>
          </a:xfrm>
          <a:prstGeom prst="foldedCorner">
            <a:avLst/>
          </a:prstGeom>
          <a:noFill/>
          <a:ln w="12700" cap="flat" cmpd="sng" algn="ctr">
            <a:noFill/>
            <a:prstDash val="solid"/>
            <a:miter lim="800000"/>
          </a:ln>
          <a:effectLst/>
        </p:spPr>
        <p:txBody>
          <a:bodyPr rot="0" spcFirstLastPara="0" vert="horz" wrap="square" lIns="78203" tIns="39101" rIns="78203" bIns="39101" numCol="1" spcCol="0" rtlCol="0" fromWordArt="0" anchor="ctr" anchorCtr="0" forceAA="0" compatLnSpc="1">
            <a:prstTxWarp prst="textNoShape">
              <a:avLst/>
            </a:prstTxWarp>
            <a:noAutofit/>
          </a:bodyPr>
          <a:lstStyle/>
          <a:p>
            <a:pPr defTabSz="781995">
              <a:lnSpc>
                <a:spcPts val="1300"/>
              </a:lnSpc>
            </a:pPr>
            <a:endParaRPr lang="en-US" altLang="ja-JP" sz="1200" kern="0" dirty="0">
              <a:solidFill>
                <a:schemeClr val="bg1"/>
              </a:solidFill>
              <a:latin typeface="UD デジタル 教科書体 NP-R" panose="02020400000000000000" pitchFamily="18" charset="-128"/>
              <a:ea typeface="UD デジタル 教科書体 NP-R" panose="02020400000000000000" pitchFamily="18" charset="-128"/>
            </a:endParaRPr>
          </a:p>
          <a:p>
            <a:pPr defTabSz="781995">
              <a:lnSpc>
                <a:spcPts val="1300"/>
              </a:lnSpc>
            </a:pPr>
            <a:endParaRPr kumimoji="1" lang="en-US" altLang="ja-JP" sz="1100" b="1" kern="0" dirty="0">
              <a:solidFill>
                <a:schemeClr val="bg1"/>
              </a:solidFill>
              <a:latin typeface="Meiryo UI" panose="020B0604030504040204" pitchFamily="50" charset="-128"/>
              <a:ea typeface="Meiryo UI" panose="020B0604030504040204" pitchFamily="50" charset="-128"/>
            </a:endParaRPr>
          </a:p>
          <a:p>
            <a:pPr defTabSz="781995">
              <a:lnSpc>
                <a:spcPts val="1300"/>
              </a:lnSpc>
            </a:pPr>
            <a:r>
              <a:rPr kumimoji="1" lang="en-US" altLang="ja-JP" sz="1100" kern="0" dirty="0">
                <a:latin typeface="Meiryo UI" panose="020B0604030504040204" pitchFamily="50" charset="-128"/>
                <a:ea typeface="Meiryo UI" panose="020B0604030504040204" pitchFamily="50" charset="-128"/>
              </a:rPr>
              <a:t>【</a:t>
            </a:r>
            <a:r>
              <a:rPr kumimoji="1" lang="ja-JP" altLang="en-US" sz="1100" kern="0" dirty="0">
                <a:latin typeface="Meiryo UI" panose="020B0604030504040204" pitchFamily="50" charset="-128"/>
                <a:ea typeface="Meiryo UI" panose="020B0604030504040204" pitchFamily="50" charset="-128"/>
              </a:rPr>
              <a:t>令和</a:t>
            </a:r>
            <a:r>
              <a:rPr kumimoji="1" lang="en-US" altLang="ja-JP" sz="1100" kern="0" dirty="0">
                <a:latin typeface="Meiryo UI" panose="020B0604030504040204" pitchFamily="50" charset="-128"/>
                <a:ea typeface="Meiryo UI" panose="020B0604030504040204" pitchFamily="50" charset="-128"/>
              </a:rPr>
              <a:t>9</a:t>
            </a:r>
            <a:r>
              <a:rPr kumimoji="1" lang="ja-JP" altLang="en-US" sz="1100" kern="0" dirty="0">
                <a:latin typeface="Meiryo UI" panose="020B0604030504040204" pitchFamily="50" charset="-128"/>
                <a:ea typeface="Meiryo UI" panose="020B0604030504040204" pitchFamily="50" charset="-128"/>
              </a:rPr>
              <a:t>年度以降の展開について</a:t>
            </a:r>
            <a:r>
              <a:rPr kumimoji="1" lang="en-US" altLang="ja-JP" sz="1100" kern="0" dirty="0">
                <a:latin typeface="Meiryo UI" panose="020B0604030504040204" pitchFamily="50" charset="-128"/>
                <a:ea typeface="Meiryo UI" panose="020B0604030504040204" pitchFamily="50" charset="-128"/>
              </a:rPr>
              <a:t>】</a:t>
            </a:r>
          </a:p>
          <a:p>
            <a:pPr defTabSz="781995">
              <a:lnSpc>
                <a:spcPts val="1300"/>
              </a:lnSpc>
            </a:pPr>
            <a:r>
              <a:rPr kumimoji="1" lang="ja-JP" altLang="en-US" sz="1100" kern="0" dirty="0">
                <a:latin typeface="Meiryo UI" panose="020B0604030504040204" pitchFamily="50" charset="-128"/>
                <a:ea typeface="Meiryo UI" panose="020B0604030504040204" pitchFamily="50" charset="-128"/>
              </a:rPr>
              <a:t>　・令和</a:t>
            </a:r>
            <a:r>
              <a:rPr kumimoji="1" lang="en-US" altLang="ja-JP" sz="1100" kern="0" dirty="0">
                <a:latin typeface="Meiryo UI" panose="020B0604030504040204" pitchFamily="50" charset="-128"/>
                <a:ea typeface="Meiryo UI" panose="020B0604030504040204" pitchFamily="50" charset="-128"/>
              </a:rPr>
              <a:t>6</a:t>
            </a:r>
            <a:r>
              <a:rPr kumimoji="1" lang="ja-JP" altLang="en-US" sz="1100" kern="0" dirty="0">
                <a:latin typeface="Meiryo UI" panose="020B0604030504040204" pitchFamily="50" charset="-128"/>
                <a:ea typeface="Meiryo UI" panose="020B0604030504040204" pitchFamily="50" charset="-128"/>
              </a:rPr>
              <a:t>年度～</a:t>
            </a:r>
            <a:r>
              <a:rPr kumimoji="1" lang="en-US" altLang="ja-JP" sz="1100" kern="0" dirty="0">
                <a:latin typeface="Meiryo UI" panose="020B0604030504040204" pitchFamily="50" charset="-128"/>
                <a:ea typeface="Meiryo UI" panose="020B0604030504040204" pitchFamily="50" charset="-128"/>
              </a:rPr>
              <a:t>8</a:t>
            </a:r>
            <a:r>
              <a:rPr kumimoji="1" lang="ja-JP" altLang="en-US" sz="1100" kern="0" dirty="0">
                <a:latin typeface="Meiryo UI" panose="020B0604030504040204" pitchFamily="50" charset="-128"/>
                <a:ea typeface="Meiryo UI" panose="020B0604030504040204" pitchFamily="50" charset="-128"/>
              </a:rPr>
              <a:t>年度までの</a:t>
            </a:r>
            <a:r>
              <a:rPr kumimoji="1" lang="en-US" altLang="ja-JP" sz="1100" kern="0" dirty="0">
                <a:latin typeface="Meiryo UI" panose="020B0604030504040204" pitchFamily="50" charset="-128"/>
                <a:ea typeface="Meiryo UI" panose="020B0604030504040204" pitchFamily="50" charset="-128"/>
              </a:rPr>
              <a:t>3</a:t>
            </a:r>
            <a:r>
              <a:rPr kumimoji="1" lang="ja-JP" altLang="en-US" sz="1100" kern="0" dirty="0">
                <a:latin typeface="Meiryo UI" panose="020B0604030504040204" pitchFamily="50" charset="-128"/>
                <a:ea typeface="Meiryo UI" panose="020B0604030504040204" pitchFamily="50" charset="-128"/>
              </a:rPr>
              <a:t>年間の補助事業の実績を基に、</a:t>
            </a:r>
            <a:r>
              <a:rPr lang="ja-JP" altLang="en-US" sz="1100" kern="0" dirty="0">
                <a:latin typeface="Meiryo UI" panose="020B0604030504040204" pitchFamily="50" charset="-128"/>
                <a:ea typeface="Meiryo UI" panose="020B0604030504040204" pitchFamily="50" charset="-128"/>
              </a:rPr>
              <a:t>府ホームページ等で広く情報発信することにより補助団体の取組みを</a:t>
            </a:r>
            <a:r>
              <a:rPr kumimoji="1" lang="ja-JP" altLang="en-US" sz="1100" kern="0" dirty="0">
                <a:latin typeface="Meiryo UI" panose="020B0604030504040204" pitchFamily="50" charset="-128"/>
                <a:ea typeface="Meiryo UI" panose="020B0604030504040204" pitchFamily="50" charset="-128"/>
              </a:rPr>
              <a:t>後押しする。</a:t>
            </a:r>
            <a:endParaRPr kumimoji="1" lang="en-US" altLang="ja-JP" sz="1100" kern="0" dirty="0">
              <a:latin typeface="Meiryo UI" panose="020B0604030504040204" pitchFamily="50" charset="-128"/>
              <a:ea typeface="Meiryo UI" panose="020B0604030504040204" pitchFamily="50" charset="-128"/>
            </a:endParaRPr>
          </a:p>
          <a:p>
            <a:pPr defTabSz="781995">
              <a:lnSpc>
                <a:spcPts val="1300"/>
              </a:lnSpc>
            </a:pPr>
            <a:r>
              <a:rPr kumimoji="1" lang="ja-JP" altLang="en-US" sz="1100" kern="0" dirty="0">
                <a:latin typeface="Meiryo UI" panose="020B0604030504040204" pitchFamily="50" charset="-128"/>
                <a:ea typeface="Meiryo UI" panose="020B0604030504040204" pitchFamily="50" charset="-128"/>
              </a:rPr>
              <a:t>  ・引き続き、補助団体において地域生活推進に取り組んでいただけるよう連携を図っていく。</a:t>
            </a:r>
            <a:endParaRPr kumimoji="1" lang="en-US" altLang="ja-JP" sz="1100" kern="0" dirty="0">
              <a:latin typeface="Meiryo UI" panose="020B0604030504040204" pitchFamily="50" charset="-128"/>
              <a:ea typeface="Meiryo UI" panose="020B0604030504040204" pitchFamily="50" charset="-128"/>
            </a:endParaRPr>
          </a:p>
          <a:p>
            <a:pPr defTabSz="781995">
              <a:lnSpc>
                <a:spcPts val="1300"/>
              </a:lnSpc>
            </a:pPr>
            <a:r>
              <a:rPr kumimoji="1" lang="ja-JP" altLang="en-US" sz="1100" kern="0" dirty="0">
                <a:solidFill>
                  <a:schemeClr val="bg1"/>
                </a:solidFill>
                <a:latin typeface="Meiryo UI" panose="020B0604030504040204" pitchFamily="50" charset="-128"/>
                <a:ea typeface="Meiryo UI" panose="020B0604030504040204" pitchFamily="50" charset="-128"/>
              </a:rPr>
              <a:t>、</a:t>
            </a:r>
            <a:endParaRPr kumimoji="1" lang="en-US" altLang="ja-JP" sz="1100" kern="0"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4349467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00"/>
        </a:solidFill>
        <a:ln w="12700" cap="flat" cmpd="sng" algn="ctr">
          <a:noFill/>
          <a:prstDash val="solid"/>
          <a:miter lim="800000"/>
        </a:ln>
        <a:effectLst/>
      </a:spPr>
      <a:bodyPr rot="0" spcFirstLastPara="0" vert="eaVert" wrap="square" lIns="78203" tIns="39101" rIns="78203" bIns="39101" numCol="1" spcCol="0" rtlCol="0" fromWordArt="0" anchor="ctr" anchorCtr="1" forceAA="0" compatLnSpc="1">
        <a:prstTxWarp prst="textNoShape">
          <a:avLst/>
        </a:prstTxWarp>
        <a:noAutofit/>
      </a:bodyPr>
      <a:lstStyle>
        <a:defPPr defTabSz="781995">
          <a:defRPr sz="1300" b="1" kern="0" dirty="0">
            <a:solidFill>
              <a:schemeClr val="tx1"/>
            </a:solidFill>
            <a:latin typeface="ＭＳ ゴシック" panose="020B0609070205080204" pitchFamily="49" charset="-128"/>
            <a:ea typeface="ＭＳ ゴシック" panose="020B0609070205080204" pitchFamily="49" charset="-128"/>
          </a:defRPr>
        </a:defPPr>
      </a:lstStyle>
    </a:sp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767</Words>
  <Application>Microsoft Office PowerPoint</Application>
  <PresentationFormat>画面に合わせる (4:3)</PresentationFormat>
  <Paragraphs>36</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Meiryo UI</vt:lpstr>
      <vt:lpstr>UD デジタル 教科書体 NP-R</vt:lpstr>
      <vt:lpstr>メイリオ</vt:lpstr>
      <vt:lpstr>Arial</vt:lpstr>
      <vt:lpstr>Calibri</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2026-07-29T01:54:03Z</dcterms:created>
  <dcterms:modified xsi:type="dcterms:W3CDTF">2026-07-29T01:54:09Z</dcterms:modified>
</cp:coreProperties>
</file>