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
  </p:notesMasterIdLst>
  <p:sldIdLst>
    <p:sldId id="270" r:id="rId2"/>
  </p:sldIdLst>
  <p:sldSz cx="9144000" cy="6858000" type="screen4x3"/>
  <p:notesSz cx="6646863" cy="97774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E9EDF4"/>
    <a:srgbClr val="0000FF"/>
    <a:srgbClr val="E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7" autoAdjust="0"/>
    <p:restoredTop sz="94434" autoAdjust="0"/>
  </p:normalViewPr>
  <p:slideViewPr>
    <p:cSldViewPr>
      <p:cViewPr varScale="1">
        <p:scale>
          <a:sx n="95" d="100"/>
          <a:sy n="95" d="100"/>
        </p:scale>
        <p:origin x="88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880308" cy="488871"/>
          </a:xfrm>
          <a:prstGeom prst="rect">
            <a:avLst/>
          </a:prstGeom>
        </p:spPr>
        <p:txBody>
          <a:bodyPr vert="horz" lIns="89668" tIns="44835" rIns="89668" bIns="44835" rtlCol="0"/>
          <a:lstStyle>
            <a:lvl1pPr algn="l">
              <a:defRPr sz="1200"/>
            </a:lvl1pPr>
          </a:lstStyle>
          <a:p>
            <a:endParaRPr kumimoji="1" lang="ja-JP" altLang="en-US"/>
          </a:p>
        </p:txBody>
      </p:sp>
      <p:sp>
        <p:nvSpPr>
          <p:cNvPr id="3" name="日付プレースホルダー 2"/>
          <p:cNvSpPr>
            <a:spLocks noGrp="1"/>
          </p:cNvSpPr>
          <p:nvPr>
            <p:ph type="dt" idx="1"/>
          </p:nvPr>
        </p:nvSpPr>
        <p:spPr>
          <a:xfrm>
            <a:off x="3765019" y="1"/>
            <a:ext cx="2880308" cy="488871"/>
          </a:xfrm>
          <a:prstGeom prst="rect">
            <a:avLst/>
          </a:prstGeom>
        </p:spPr>
        <p:txBody>
          <a:bodyPr vert="horz" lIns="89668" tIns="44835" rIns="89668" bIns="44835" rtlCol="0"/>
          <a:lstStyle>
            <a:lvl1pPr algn="r">
              <a:defRPr sz="1200"/>
            </a:lvl1pPr>
          </a:lstStyle>
          <a:p>
            <a:fld id="{005252BA-2214-449C-8EB5-EC4AE1D81467}" type="datetimeFigureOut">
              <a:rPr kumimoji="1" lang="ja-JP" altLang="en-US" smtClean="0"/>
              <a:t>2026/7/29</a:t>
            </a:fld>
            <a:endParaRPr kumimoji="1" lang="ja-JP" altLang="en-US"/>
          </a:p>
        </p:txBody>
      </p:sp>
      <p:sp>
        <p:nvSpPr>
          <p:cNvPr id="4" name="スライド イメージ プレースホルダー 3"/>
          <p:cNvSpPr>
            <a:spLocks noGrp="1" noRot="1" noChangeAspect="1"/>
          </p:cNvSpPr>
          <p:nvPr>
            <p:ph type="sldImg" idx="2"/>
          </p:nvPr>
        </p:nvSpPr>
        <p:spPr>
          <a:xfrm>
            <a:off x="881063" y="733425"/>
            <a:ext cx="4884737" cy="3665538"/>
          </a:xfrm>
          <a:prstGeom prst="rect">
            <a:avLst/>
          </a:prstGeom>
          <a:noFill/>
          <a:ln w="12700">
            <a:solidFill>
              <a:prstClr val="black"/>
            </a:solidFill>
          </a:ln>
        </p:spPr>
        <p:txBody>
          <a:bodyPr vert="horz" lIns="89668" tIns="44835" rIns="89668" bIns="44835" rtlCol="0" anchor="ctr"/>
          <a:lstStyle/>
          <a:p>
            <a:endParaRPr lang="ja-JP" altLang="en-US"/>
          </a:p>
        </p:txBody>
      </p:sp>
      <p:sp>
        <p:nvSpPr>
          <p:cNvPr id="5" name="ノート プレースホルダー 4"/>
          <p:cNvSpPr>
            <a:spLocks noGrp="1"/>
          </p:cNvSpPr>
          <p:nvPr>
            <p:ph type="body" sz="quarter" idx="3"/>
          </p:nvPr>
        </p:nvSpPr>
        <p:spPr>
          <a:xfrm>
            <a:off x="664687" y="4644271"/>
            <a:ext cx="5317490" cy="4399836"/>
          </a:xfrm>
          <a:prstGeom prst="rect">
            <a:avLst/>
          </a:prstGeom>
        </p:spPr>
        <p:txBody>
          <a:bodyPr vert="horz" lIns="89668" tIns="44835" rIns="89668" bIns="4483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286847"/>
            <a:ext cx="2880308" cy="488871"/>
          </a:xfrm>
          <a:prstGeom prst="rect">
            <a:avLst/>
          </a:prstGeom>
        </p:spPr>
        <p:txBody>
          <a:bodyPr vert="horz" lIns="89668" tIns="44835" rIns="89668" bIns="4483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765019" y="9286847"/>
            <a:ext cx="2880308" cy="488871"/>
          </a:xfrm>
          <a:prstGeom prst="rect">
            <a:avLst/>
          </a:prstGeom>
        </p:spPr>
        <p:txBody>
          <a:bodyPr vert="horz" lIns="89668" tIns="44835" rIns="89668" bIns="44835" rtlCol="0" anchor="b"/>
          <a:lstStyle>
            <a:lvl1pPr algn="r">
              <a:defRPr sz="1200"/>
            </a:lvl1pPr>
          </a:lstStyle>
          <a:p>
            <a:fld id="{F5C0CDCA-636B-4F4B-A567-C7BA73AA0095}" type="slidenum">
              <a:rPr kumimoji="1" lang="ja-JP" altLang="en-US" smtClean="0"/>
              <a:t>‹#›</a:t>
            </a:fld>
            <a:endParaRPr kumimoji="1" lang="ja-JP" altLang="en-US"/>
          </a:p>
        </p:txBody>
      </p:sp>
    </p:spTree>
    <p:extLst>
      <p:ext uri="{BB962C8B-B14F-4D97-AF65-F5344CB8AC3E}">
        <p14:creationId xmlns:p14="http://schemas.microsoft.com/office/powerpoint/2010/main" val="39248717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4C44990-B191-44FF-908E-CD5C61C97783}"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900057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F5CAE68-DF1D-4A3B-B4C8-841469085435}"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85333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8CBD97C-F995-4932-ABDF-B20E3D61BD50}"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69304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4A44DC7-CFC5-44D6-8028-927A1CC03337}"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478762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EA6779-2EDE-4EE9-B2E0-8016CC5F3D13}" type="datetime1">
              <a:rPr kumimoji="1" lang="ja-JP" altLang="en-US" smtClean="0"/>
              <a:t>2026/7/29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1287338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4BB9FF4-3CA3-481E-AC8A-2DA11F807245}"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582979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8072A7C-5CA8-4A04-B6D3-4A79AB67A3F2}" type="datetime1">
              <a:rPr kumimoji="1" lang="ja-JP" altLang="en-US" smtClean="0"/>
              <a:t>2026/7/29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1953213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62A5165-AE32-4DFC-B3DB-0A5EC32549A1}" type="datetime1">
              <a:rPr kumimoji="1" lang="ja-JP" altLang="en-US" smtClean="0"/>
              <a:t>2026/7/29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40292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6A0DA09-063E-4394-935A-FDA93ECAF335}" type="datetime1">
              <a:rPr kumimoji="1" lang="ja-JP" altLang="en-US" smtClean="0"/>
              <a:t>2026/7/29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307836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9CC58A-5E16-4063-84BB-CB94814E850A}"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30254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77A0724-2BC3-4E92-B661-077C20E9E87E}" type="datetime1">
              <a:rPr kumimoji="1" lang="ja-JP" altLang="en-US" smtClean="0"/>
              <a:t>2026/7/29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023064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9376D-9F3B-4D25-B378-A0F17775B954}" type="datetime1">
              <a:rPr kumimoji="1" lang="ja-JP" altLang="en-US" smtClean="0"/>
              <a:t>2026/7/29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C60DF-5D73-46A2-8FFF-B4A756D3B2D0}" type="slidenum">
              <a:rPr kumimoji="1" lang="ja-JP" altLang="en-US" smtClean="0"/>
              <a:t>‹#›</a:t>
            </a:fld>
            <a:endParaRPr kumimoji="1" lang="ja-JP" altLang="en-US"/>
          </a:p>
        </p:txBody>
      </p:sp>
    </p:spTree>
    <p:extLst>
      <p:ext uri="{BB962C8B-B14F-4D97-AF65-F5344CB8AC3E}">
        <p14:creationId xmlns:p14="http://schemas.microsoft.com/office/powerpoint/2010/main" val="2214351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pref.osaka.lg.jp/o090080/shisetsufukushi/r05seibi/index.htm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4266219604"/>
              </p:ext>
            </p:extLst>
          </p:nvPr>
        </p:nvGraphicFramePr>
        <p:xfrm>
          <a:off x="35227" y="4333"/>
          <a:ext cx="9086562" cy="6809043"/>
        </p:xfrm>
        <a:graphic>
          <a:graphicData uri="http://schemas.openxmlformats.org/drawingml/2006/table">
            <a:tbl>
              <a:tblPr firstRow="1" bandRow="1">
                <a:tableStyleId>{5A111915-BE36-4E01-A7E5-04B1672EAD32}</a:tableStyleId>
              </a:tblPr>
              <a:tblGrid>
                <a:gridCol w="9086562">
                  <a:extLst>
                    <a:ext uri="{9D8B030D-6E8A-4147-A177-3AD203B41FA5}">
                      <a16:colId xmlns:a16="http://schemas.microsoft.com/office/drawing/2014/main" val="3114873037"/>
                    </a:ext>
                  </a:extLst>
                </a:gridCol>
              </a:tblGrid>
              <a:tr h="338225">
                <a:tc>
                  <a:txBody>
                    <a:bodyPr/>
                    <a:lstStyle/>
                    <a:p>
                      <a:pPr algn="l"/>
                      <a:r>
                        <a:rPr kumimoji="1" lang="ja-JP" altLang="en-US" sz="1600" dirty="0"/>
                        <a:t>　　令和８年度　大阪府重度障がい者グループホーム等整備事業費補助金（福祉基金事業）</a:t>
                      </a:r>
                      <a:endParaRPr kumimoji="1" lang="ja-JP" altLang="en-US" sz="1600" dirty="0">
                        <a:latin typeface="Meiryo UI" panose="020B0604030504040204" pitchFamily="50" charset="-128"/>
                        <a:ea typeface="Meiryo UI" panose="020B0604030504040204" pitchFamily="50" charset="-128"/>
                      </a:endParaRPr>
                    </a:p>
                  </a:txBody>
                  <a:tcPr>
                    <a:solidFill>
                      <a:srgbClr val="0070C0"/>
                    </a:solidFill>
                  </a:tcPr>
                </a:tc>
                <a:extLst>
                  <a:ext uri="{0D108BD9-81ED-4DB2-BD59-A6C34878D82A}">
                    <a16:rowId xmlns:a16="http://schemas.microsoft.com/office/drawing/2014/main" val="2118333835"/>
                  </a:ext>
                </a:extLst>
              </a:tr>
              <a:tr h="6470818">
                <a:tc>
                  <a:txBody>
                    <a:bodyPr/>
                    <a:lstStyle/>
                    <a:p>
                      <a:pPr>
                        <a:lnSpc>
                          <a:spcPts val="1500"/>
                        </a:lnSpc>
                        <a:spcBef>
                          <a:spcPts val="300"/>
                        </a:spcBef>
                      </a:pPr>
                      <a:endParaRPr kumimoji="1" lang="en-US" altLang="ja-JP" sz="1200" dirty="0">
                        <a:latin typeface="Meiryo UI" panose="020B0604030504040204" pitchFamily="50" charset="-128"/>
                        <a:ea typeface="Meiryo UI" panose="020B0604030504040204" pitchFamily="50" charset="-128"/>
                      </a:endParaRPr>
                    </a:p>
                    <a:p>
                      <a:pPr>
                        <a:lnSpc>
                          <a:spcPts val="1500"/>
                        </a:lnSpc>
                        <a:spcBef>
                          <a:spcPts val="300"/>
                        </a:spcBef>
                      </a:pP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事業目的</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　　</a:t>
                      </a:r>
                      <a:r>
                        <a:rPr kumimoji="1" lang="ja-JP" altLang="en-US" sz="1200" dirty="0" err="1">
                          <a:latin typeface="Meiryo UI" panose="020B0604030504040204" pitchFamily="50" charset="-128"/>
                          <a:ea typeface="Meiryo UI" panose="020B0604030504040204" pitchFamily="50" charset="-128"/>
                        </a:rPr>
                        <a:t>重度障がい</a:t>
                      </a:r>
                      <a:r>
                        <a:rPr kumimoji="1" lang="ja-JP" altLang="en-US" sz="1200" dirty="0">
                          <a:latin typeface="Meiryo UI" panose="020B0604030504040204" pitchFamily="50" charset="-128"/>
                          <a:ea typeface="Meiryo UI" panose="020B0604030504040204" pitchFamily="50" charset="-128"/>
                        </a:rPr>
                        <a:t>者の地域移行をより推進していく観点から、重度障がい者の地域生活を支援するグループホーム、短期入所事業所を</a:t>
                      </a:r>
                      <a:endParaRPr kumimoji="1" lang="en-US" altLang="ja-JP" sz="1200" dirty="0">
                        <a:latin typeface="Meiryo UI" panose="020B0604030504040204" pitchFamily="50" charset="-128"/>
                        <a:ea typeface="Meiryo UI" panose="020B0604030504040204" pitchFamily="50" charset="-128"/>
                      </a:endParaRPr>
                    </a:p>
                    <a:p>
                      <a:pPr>
                        <a:lnSpc>
                          <a:spcPts val="1500"/>
                        </a:lnSpc>
                      </a:pPr>
                      <a:r>
                        <a:rPr kumimoji="1" lang="ja-JP" altLang="en-US" sz="1200" dirty="0">
                          <a:latin typeface="Meiryo UI" panose="020B0604030504040204" pitchFamily="50" charset="-128"/>
                          <a:ea typeface="Meiryo UI" panose="020B0604030504040204" pitchFamily="50" charset="-128"/>
                        </a:rPr>
                        <a:t>　　　　　　　　　</a:t>
                      </a:r>
                      <a:r>
                        <a:rPr kumimoji="1" lang="ja-JP" altLang="en-US" sz="1200" baseline="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拡充するため、事業者に対して、受入れに必要な環境整備に係る費用を助成。</a:t>
                      </a:r>
                    </a:p>
                    <a:p>
                      <a:pPr>
                        <a:lnSpc>
                          <a:spcPts val="1500"/>
                        </a:lnSpc>
                        <a:spcBef>
                          <a:spcPts val="600"/>
                        </a:spcBef>
                      </a:pP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事業内容</a:t>
                      </a:r>
                      <a:r>
                        <a:rPr kumimoji="1" lang="en-US" altLang="ja-JP" sz="1200" dirty="0">
                          <a:latin typeface="Meiryo UI" panose="020B0604030504040204" pitchFamily="50" charset="-128"/>
                          <a:ea typeface="Meiryo UI" panose="020B0604030504040204" pitchFamily="50" charset="-128"/>
                        </a:rPr>
                        <a:t>】</a:t>
                      </a:r>
                    </a:p>
                    <a:p>
                      <a:pPr>
                        <a:lnSpc>
                          <a:spcPts val="1500"/>
                        </a:lnSpc>
                        <a:spcBef>
                          <a:spcPts val="300"/>
                        </a:spcBef>
                      </a:pPr>
                      <a:r>
                        <a:rPr kumimoji="1" lang="ja-JP" altLang="en-US" sz="1200" dirty="0">
                          <a:latin typeface="Meiryo UI" panose="020B0604030504040204" pitchFamily="50" charset="-128"/>
                          <a:ea typeface="Meiryo UI" panose="020B0604030504040204" pitchFamily="50" charset="-128"/>
                        </a:rPr>
                        <a:t>　◆補助対象：社会福祉法人、医療法人、公益法人、一般法人、</a:t>
                      </a:r>
                      <a:r>
                        <a:rPr kumimoji="1" lang="en-US" altLang="ja-JP" sz="1200" dirty="0">
                          <a:latin typeface="Meiryo UI" panose="020B0604030504040204" pitchFamily="50" charset="-128"/>
                          <a:ea typeface="Meiryo UI" panose="020B0604030504040204" pitchFamily="50" charset="-128"/>
                        </a:rPr>
                        <a:t>NPO</a:t>
                      </a:r>
                      <a:r>
                        <a:rPr kumimoji="1" lang="ja-JP" altLang="en-US" sz="1200" dirty="0" err="1">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株式会社等が運営する既存のグループホーム及び短期入所事業所</a:t>
                      </a:r>
                    </a:p>
                    <a:p>
                      <a:pPr>
                        <a:lnSpc>
                          <a:spcPts val="1500"/>
                        </a:lnSpc>
                        <a:spcBef>
                          <a:spcPts val="600"/>
                        </a:spcBef>
                      </a:pPr>
                      <a:r>
                        <a:rPr kumimoji="1" lang="ja-JP" altLang="en-US" sz="1200" dirty="0">
                          <a:latin typeface="Meiryo UI" panose="020B0604030504040204" pitchFamily="50" charset="-128"/>
                          <a:ea typeface="Meiryo UI" panose="020B0604030504040204" pitchFamily="50" charset="-128"/>
                        </a:rPr>
                        <a:t>　◆補助要件：重度障がい者（障がい支援区分５以上）の受入れに必要な環境整備</a:t>
                      </a:r>
                    </a:p>
                    <a:p>
                      <a:pPr>
                        <a:lnSpc>
                          <a:spcPts val="1500"/>
                        </a:lnSpc>
                      </a:pPr>
                      <a:r>
                        <a:rPr kumimoji="1" lang="ja-JP" altLang="en-US" sz="1200" dirty="0">
                          <a:latin typeface="Meiryo UI" panose="020B0604030504040204" pitchFamily="50" charset="-128"/>
                          <a:ea typeface="Meiryo UI" panose="020B0604030504040204" pitchFamily="50" charset="-128"/>
                        </a:rPr>
                        <a:t>　　　　　　　　　</a:t>
                      </a:r>
                      <a:r>
                        <a:rPr kumimoji="1" lang="en-US" altLang="ja-JP" sz="1200" dirty="0">
                          <a:latin typeface="Meiryo UI" panose="020B0604030504040204" pitchFamily="50" charset="-128"/>
                          <a:ea typeface="Meiryo UI" panose="020B0604030504040204" pitchFamily="50" charset="-128"/>
                        </a:rPr>
                        <a:t>※</a:t>
                      </a:r>
                      <a:r>
                        <a:rPr kumimoji="1" lang="ja-JP" altLang="en-US" sz="1200" dirty="0" err="1">
                          <a:latin typeface="Meiryo UI" panose="020B0604030504040204" pitchFamily="50" charset="-128"/>
                          <a:ea typeface="Meiryo UI" panose="020B0604030504040204" pitchFamily="50" charset="-128"/>
                        </a:rPr>
                        <a:t>障がい</a:t>
                      </a:r>
                      <a:r>
                        <a:rPr kumimoji="1" lang="ja-JP" altLang="en-US" sz="1200" dirty="0">
                          <a:latin typeface="Meiryo UI" panose="020B0604030504040204" pitchFamily="50" charset="-128"/>
                          <a:ea typeface="Meiryo UI" panose="020B0604030504040204" pitchFamily="50" charset="-128"/>
                        </a:rPr>
                        <a:t>支援区分：障がいの多様な特性その他心身の状態に応じて必要とされる標準的な支援の度合を総合的に示すもの</a:t>
                      </a:r>
                      <a:endParaRPr kumimoji="1" lang="en-US" altLang="ja-JP" sz="1200" dirty="0">
                        <a:latin typeface="Meiryo UI" panose="020B0604030504040204" pitchFamily="50" charset="-128"/>
                        <a:ea typeface="Meiryo UI" panose="020B0604030504040204" pitchFamily="50" charset="-128"/>
                      </a:endParaRPr>
                    </a:p>
                    <a:p>
                      <a:pPr>
                        <a:lnSpc>
                          <a:spcPts val="1500"/>
                        </a:lnSpc>
                      </a:pPr>
                      <a:r>
                        <a:rPr kumimoji="1" lang="ja-JP" altLang="en-US" sz="1200" dirty="0">
                          <a:latin typeface="Meiryo UI" panose="020B0604030504040204" pitchFamily="50" charset="-128"/>
                          <a:ea typeface="Meiryo UI" panose="020B0604030504040204" pitchFamily="50" charset="-128"/>
                        </a:rPr>
                        <a:t>　　　　　　　　　　</a:t>
                      </a:r>
                      <a:r>
                        <a:rPr kumimoji="1" lang="ja-JP" altLang="en-US" sz="1200" baseline="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として厚生労働省令で定める区分（</a:t>
                      </a:r>
                      <a:r>
                        <a:rPr kumimoji="1" lang="en-US" altLang="ja-JP" sz="1200" dirty="0">
                          <a:latin typeface="Meiryo UI" panose="020B0604030504040204" pitchFamily="50" charset="-128"/>
                          <a:ea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6</a:t>
                      </a:r>
                      <a:r>
                        <a:rPr kumimoji="1" lang="ja-JP" altLang="en-US" sz="1200" dirty="0">
                          <a:latin typeface="Meiryo UI" panose="020B0604030504040204" pitchFamily="50" charset="-128"/>
                          <a:ea typeface="Meiryo UI" panose="020B0604030504040204" pitchFamily="50" charset="-128"/>
                        </a:rPr>
                        <a:t>区分で数字が大きいほど必要とされる支援の度合いが高い）</a:t>
                      </a:r>
                      <a:endParaRPr kumimoji="1" lang="en-US" altLang="ja-JP" sz="1200" dirty="0">
                        <a:latin typeface="Meiryo UI" panose="020B0604030504040204" pitchFamily="50" charset="-128"/>
                        <a:ea typeface="Meiryo UI" panose="020B0604030504040204" pitchFamily="50" charset="-128"/>
                      </a:endParaRPr>
                    </a:p>
                    <a:p>
                      <a:pPr>
                        <a:lnSpc>
                          <a:spcPts val="1500"/>
                        </a:lnSpc>
                      </a:pPr>
                      <a:r>
                        <a:rPr kumimoji="1" lang="ja-JP" altLang="en-US" sz="1200" dirty="0">
                          <a:latin typeface="Meiryo UI" panose="020B0604030504040204" pitchFamily="50" charset="-128"/>
                          <a:ea typeface="Meiryo UI" panose="020B0604030504040204" pitchFamily="50" charset="-128"/>
                        </a:rPr>
                        <a:t>　　　　　　　　　</a:t>
                      </a:r>
                      <a:r>
                        <a:rPr kumimoji="1" lang="en-US" altLang="ja-JP" sz="1200" i="1" u="none" dirty="0">
                          <a:latin typeface="Meiryo UI" panose="020B0604030504040204" pitchFamily="50" charset="-128"/>
                          <a:ea typeface="Meiryo UI" panose="020B0604030504040204" pitchFamily="50" charset="-128"/>
                        </a:rPr>
                        <a:t>※</a:t>
                      </a:r>
                      <a:r>
                        <a:rPr kumimoji="1" lang="ja-JP" altLang="en-US" sz="1200" u="sng" dirty="0">
                          <a:latin typeface="Meiryo UI" panose="020B0604030504040204" pitchFamily="50" charset="-128"/>
                          <a:ea typeface="Meiryo UI" panose="020B0604030504040204" pitchFamily="50" charset="-128"/>
                        </a:rPr>
                        <a:t>令和</a:t>
                      </a:r>
                      <a:r>
                        <a:rPr kumimoji="1" lang="en-US" altLang="ja-JP" sz="1200" u="sng" dirty="0">
                          <a:latin typeface="Meiryo UI" panose="020B0604030504040204" pitchFamily="50" charset="-128"/>
                          <a:ea typeface="Meiryo UI" panose="020B0604030504040204" pitchFamily="50" charset="-128"/>
                        </a:rPr>
                        <a:t>8</a:t>
                      </a:r>
                      <a:r>
                        <a:rPr kumimoji="1" lang="ja-JP" altLang="en-US" sz="1200" u="sng" dirty="0">
                          <a:latin typeface="Meiryo UI" panose="020B0604030504040204" pitchFamily="50" charset="-128"/>
                          <a:ea typeface="Meiryo UI" panose="020B0604030504040204" pitchFamily="50" charset="-128"/>
                        </a:rPr>
                        <a:t>年度は、重度障がい者の受入れにあたり、障がい特性等のアセスメント及び関係機関との協議・連携を図って実施する</a:t>
                      </a:r>
                      <a:endParaRPr kumimoji="1" lang="en-US" altLang="ja-JP" sz="1200" u="sng" dirty="0">
                        <a:latin typeface="Meiryo UI" panose="020B0604030504040204" pitchFamily="50" charset="-128"/>
                        <a:ea typeface="Meiryo UI" panose="020B0604030504040204" pitchFamily="50" charset="-128"/>
                      </a:endParaRPr>
                    </a:p>
                    <a:p>
                      <a:pPr>
                        <a:lnSpc>
                          <a:spcPts val="1500"/>
                        </a:lnSpc>
                      </a:pPr>
                      <a:r>
                        <a:rPr kumimoji="1" lang="ja-JP" altLang="en-US" sz="1200" u="none" dirty="0">
                          <a:latin typeface="Meiryo UI" panose="020B0604030504040204" pitchFamily="50" charset="-128"/>
                          <a:ea typeface="Meiryo UI" panose="020B0604030504040204" pitchFamily="50" charset="-128"/>
                        </a:rPr>
                        <a:t>　　　　　　　　　　　</a:t>
                      </a:r>
                      <a:r>
                        <a:rPr kumimoji="1" lang="ja-JP" altLang="en-US" sz="1200" u="sng" dirty="0">
                          <a:latin typeface="Meiryo UI" panose="020B0604030504040204" pitchFamily="50" charset="-128"/>
                          <a:ea typeface="Meiryo UI" panose="020B0604030504040204" pitchFamily="50" charset="-128"/>
                        </a:rPr>
                        <a:t>事業所を対象とし、次年度以降、実績報告を基に府より、そのプロセスを府内市町村に周知する予定。</a:t>
                      </a:r>
                      <a:endParaRPr kumimoji="1" lang="en-US" altLang="ja-JP" sz="1200" u="sng" dirty="0">
                        <a:latin typeface="Meiryo UI" panose="020B0604030504040204" pitchFamily="50" charset="-128"/>
                        <a:ea typeface="Meiryo UI" panose="020B0604030504040204" pitchFamily="50" charset="-128"/>
                      </a:endParaRPr>
                    </a:p>
                    <a:p>
                      <a:pPr>
                        <a:lnSpc>
                          <a:spcPts val="1500"/>
                        </a:lnSpc>
                        <a:spcBef>
                          <a:spcPts val="600"/>
                        </a:spcBef>
                      </a:pPr>
                      <a:r>
                        <a:rPr kumimoji="1" lang="ja-JP" altLang="en-US" sz="1200" dirty="0">
                          <a:latin typeface="Meiryo UI" panose="020B0604030504040204" pitchFamily="50" charset="-128"/>
                          <a:ea typeface="Meiryo UI" panose="020B0604030504040204" pitchFamily="50" charset="-128"/>
                        </a:rPr>
                        <a:t>　◆対象経費：障がい特性に応じた居室及び共用部分の改修に係る工事費等　　</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国や府内市町村の補助事業の対象となっていないもの</a:t>
                      </a:r>
                    </a:p>
                    <a:p>
                      <a:pPr>
                        <a:lnSpc>
                          <a:spcPts val="1500"/>
                        </a:lnSpc>
                        <a:spcBef>
                          <a:spcPts val="600"/>
                        </a:spcBef>
                      </a:pPr>
                      <a:r>
                        <a:rPr kumimoji="1" lang="ja-JP" altLang="en-US" sz="1200" dirty="0">
                          <a:latin typeface="Meiryo UI" panose="020B0604030504040204" pitchFamily="50" charset="-128"/>
                          <a:ea typeface="Meiryo UI" panose="020B0604030504040204" pitchFamily="50" charset="-128"/>
                        </a:rPr>
                        <a:t>　◆補助率等：補助率</a:t>
                      </a:r>
                      <a:r>
                        <a:rPr kumimoji="1" lang="en-US" altLang="ja-JP" sz="1200" dirty="0">
                          <a:latin typeface="Meiryo UI" panose="020B0604030504040204" pitchFamily="50" charset="-128"/>
                          <a:ea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10</a:t>
                      </a:r>
                      <a:r>
                        <a:rPr kumimoji="1" lang="ja-JP" altLang="en-US" sz="1200" dirty="0">
                          <a:latin typeface="Meiryo UI" panose="020B0604030504040204" pitchFamily="50" charset="-128"/>
                          <a:ea typeface="Meiryo UI" panose="020B0604030504040204" pitchFamily="50" charset="-128"/>
                        </a:rPr>
                        <a:t>　　補助上限</a:t>
                      </a:r>
                      <a:r>
                        <a:rPr kumimoji="1" lang="en-US" altLang="ja-JP" sz="1200" dirty="0">
                          <a:latin typeface="Meiryo UI" panose="020B0604030504040204" pitchFamily="50" charset="-128"/>
                          <a:ea typeface="Meiryo UI" panose="020B0604030504040204" pitchFamily="50" charset="-128"/>
                        </a:rPr>
                        <a:t>180</a:t>
                      </a:r>
                      <a:r>
                        <a:rPr kumimoji="1" lang="ja-JP" altLang="en-US" sz="1200" dirty="0">
                          <a:latin typeface="Meiryo UI" panose="020B0604030504040204" pitchFamily="50" charset="-128"/>
                          <a:ea typeface="Meiryo UI" panose="020B0604030504040204" pitchFamily="50" charset="-128"/>
                        </a:rPr>
                        <a:t>万円／</a:t>
                      </a:r>
                      <a:r>
                        <a:rPr kumimoji="1" lang="en-US" altLang="ja-JP" sz="1200" dirty="0">
                          <a:latin typeface="Meiryo UI" panose="020B0604030504040204" pitchFamily="50" charset="-128"/>
                          <a:ea typeface="Meiryo UI" panose="020B0604030504040204" pitchFamily="50" charset="-128"/>
                        </a:rPr>
                        <a:t>1</a:t>
                      </a:r>
                      <a:r>
                        <a:rPr kumimoji="1" lang="ja-JP" altLang="en-US" sz="1200" dirty="0">
                          <a:latin typeface="Meiryo UI" panose="020B0604030504040204" pitchFamily="50" charset="-128"/>
                          <a:ea typeface="Meiryo UI" panose="020B0604030504040204" pitchFamily="50" charset="-128"/>
                        </a:rPr>
                        <a:t>事業所あたり</a:t>
                      </a:r>
                      <a:endParaRPr kumimoji="1" lang="en-US" altLang="ja-JP" sz="1200" dirty="0">
                        <a:latin typeface="Meiryo UI" panose="020B0604030504040204" pitchFamily="50" charset="-128"/>
                        <a:ea typeface="Meiryo UI" panose="020B0604030504040204" pitchFamily="50" charset="-128"/>
                      </a:endParaRPr>
                    </a:p>
                    <a:p>
                      <a:pPr>
                        <a:lnSpc>
                          <a:spcPts val="1500"/>
                        </a:lnSpc>
                        <a:spcBef>
                          <a:spcPts val="600"/>
                        </a:spcBef>
                      </a:pPr>
                      <a:r>
                        <a:rPr kumimoji="1" lang="ja-JP" altLang="en-US" sz="1200" dirty="0">
                          <a:latin typeface="Meiryo UI" panose="020B0604030504040204" pitchFamily="50" charset="-128"/>
                          <a:ea typeface="Meiryo UI" panose="020B0604030504040204" pitchFamily="50" charset="-128"/>
                        </a:rPr>
                        <a:t>　◆予算額　 ：</a:t>
                      </a:r>
                      <a:r>
                        <a:rPr kumimoji="1" lang="en-US" altLang="ja-JP" sz="1200" dirty="0">
                          <a:latin typeface="Meiryo UI" panose="020B0604030504040204" pitchFamily="50" charset="-128"/>
                          <a:ea typeface="Meiryo UI" panose="020B0604030504040204" pitchFamily="50" charset="-128"/>
                        </a:rPr>
                        <a:t>3,600</a:t>
                      </a:r>
                      <a:r>
                        <a:rPr kumimoji="1" lang="ja-JP" altLang="en-US" sz="1200" dirty="0">
                          <a:latin typeface="Meiryo UI" panose="020B0604030504040204" pitchFamily="50" charset="-128"/>
                          <a:ea typeface="Meiryo UI" panose="020B0604030504040204" pitchFamily="50" charset="-128"/>
                        </a:rPr>
                        <a:t>千円　</a:t>
                      </a:r>
                      <a:r>
                        <a:rPr kumimoji="1" lang="ja-JP" altLang="en-US" sz="1200" dirty="0">
                          <a:solidFill>
                            <a:schemeClr val="tx1"/>
                          </a:solidFill>
                          <a:latin typeface="Meiryo UI" panose="020B0604030504040204" pitchFamily="50" charset="-128"/>
                          <a:ea typeface="Meiryo UI" panose="020B0604030504040204" pitchFamily="50" charset="-128"/>
                        </a:rPr>
                        <a:t>（補助予定：</a:t>
                      </a:r>
                      <a:r>
                        <a:rPr kumimoji="1" lang="en-US" altLang="ja-JP" sz="1200" dirty="0">
                          <a:solidFill>
                            <a:schemeClr val="tx1"/>
                          </a:solidFill>
                          <a:latin typeface="Meiryo UI" panose="020B0604030504040204" pitchFamily="50" charset="-128"/>
                          <a:ea typeface="Meiryo UI" panose="020B0604030504040204" pitchFamily="50" charset="-128"/>
                        </a:rPr>
                        <a:t>2</a:t>
                      </a:r>
                      <a:r>
                        <a:rPr kumimoji="1" lang="ja-JP" altLang="en-US" sz="1200" dirty="0">
                          <a:solidFill>
                            <a:schemeClr val="tx1"/>
                          </a:solidFill>
                          <a:latin typeface="Meiryo UI" panose="020B0604030504040204" pitchFamily="50" charset="-128"/>
                          <a:ea typeface="Meiryo UI" panose="020B0604030504040204" pitchFamily="50" charset="-128"/>
                        </a:rPr>
                        <a:t>事業所）</a:t>
                      </a: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参考</a:t>
                      </a:r>
                      <a:r>
                        <a:rPr kumimoji="1" lang="en-US" altLang="ja-JP" sz="900" dirty="0">
                          <a:solidFill>
                            <a:schemeClr val="tx1"/>
                          </a:solidFill>
                          <a:latin typeface="Meiryo UI" panose="020B0604030504040204" pitchFamily="50" charset="-128"/>
                          <a:ea typeface="Meiryo UI" panose="020B0604030504040204" pitchFamily="50" charset="-128"/>
                        </a:rPr>
                        <a:t>】R5</a:t>
                      </a:r>
                      <a:r>
                        <a:rPr kumimoji="1" lang="ja-JP" altLang="en-US" sz="900" dirty="0">
                          <a:solidFill>
                            <a:schemeClr val="tx1"/>
                          </a:solidFill>
                          <a:latin typeface="Meiryo UI" panose="020B0604030504040204" pitchFamily="50" charset="-128"/>
                          <a:ea typeface="Meiryo UI" panose="020B0604030504040204" pitchFamily="50" charset="-128"/>
                        </a:rPr>
                        <a:t>～７実績：交付決定計</a:t>
                      </a:r>
                      <a:r>
                        <a:rPr kumimoji="1" lang="en-US" altLang="ja-JP" sz="900" dirty="0">
                          <a:solidFill>
                            <a:schemeClr val="tx1"/>
                          </a:solidFill>
                          <a:latin typeface="Meiryo UI" panose="020B0604030504040204" pitchFamily="50" charset="-128"/>
                          <a:ea typeface="Meiryo UI" panose="020B0604030504040204" pitchFamily="50" charset="-128"/>
                        </a:rPr>
                        <a:t>39</a:t>
                      </a:r>
                      <a:r>
                        <a:rPr kumimoji="1" lang="ja-JP" altLang="en-US" sz="900" dirty="0">
                          <a:solidFill>
                            <a:schemeClr val="tx1"/>
                          </a:solidFill>
                          <a:latin typeface="Meiryo UI" panose="020B0604030504040204" pitchFamily="50" charset="-128"/>
                          <a:ea typeface="Meiryo UI" panose="020B0604030504040204" pitchFamily="50" charset="-128"/>
                        </a:rPr>
                        <a:t>件（グループホーム</a:t>
                      </a:r>
                      <a:r>
                        <a:rPr kumimoji="1" lang="en-US" altLang="ja-JP" sz="900" dirty="0">
                          <a:solidFill>
                            <a:schemeClr val="tx1"/>
                          </a:solidFill>
                          <a:latin typeface="Meiryo UI" panose="020B0604030504040204" pitchFamily="50" charset="-128"/>
                          <a:ea typeface="Meiryo UI" panose="020B0604030504040204" pitchFamily="50" charset="-128"/>
                        </a:rPr>
                        <a:t>19</a:t>
                      </a:r>
                      <a:r>
                        <a:rPr kumimoji="1" lang="ja-JP" altLang="en-US" sz="900" dirty="0">
                          <a:solidFill>
                            <a:schemeClr val="tx1"/>
                          </a:solidFill>
                          <a:latin typeface="Meiryo UI" panose="020B0604030504040204" pitchFamily="50" charset="-128"/>
                          <a:ea typeface="Meiryo UI" panose="020B0604030504040204" pitchFamily="50" charset="-128"/>
                        </a:rPr>
                        <a:t>件、短期入所</a:t>
                      </a:r>
                      <a:r>
                        <a:rPr kumimoji="1" lang="en-US" altLang="ja-JP" sz="900" dirty="0">
                          <a:solidFill>
                            <a:schemeClr val="tx1"/>
                          </a:solidFill>
                          <a:latin typeface="Meiryo UI" panose="020B0604030504040204" pitchFamily="50" charset="-128"/>
                          <a:ea typeface="Meiryo UI" panose="020B0604030504040204" pitchFamily="50" charset="-128"/>
                        </a:rPr>
                        <a:t>20</a:t>
                      </a:r>
                      <a:r>
                        <a:rPr kumimoji="1" lang="ja-JP" altLang="en-US" sz="900" dirty="0">
                          <a:solidFill>
                            <a:schemeClr val="tx1"/>
                          </a:solidFill>
                          <a:latin typeface="Meiryo UI" panose="020B0604030504040204" pitchFamily="50" charset="-128"/>
                          <a:ea typeface="Meiryo UI" panose="020B0604030504040204" pitchFamily="50" charset="-128"/>
                        </a:rPr>
                        <a:t>件）、当初予算額計</a:t>
                      </a:r>
                      <a:r>
                        <a:rPr kumimoji="1" lang="en-US" altLang="ja-JP" sz="900" dirty="0">
                          <a:solidFill>
                            <a:schemeClr val="tx1"/>
                          </a:solidFill>
                          <a:latin typeface="Meiryo UI" panose="020B0604030504040204" pitchFamily="50" charset="-128"/>
                          <a:ea typeface="Meiryo UI" panose="020B0604030504040204" pitchFamily="50" charset="-128"/>
                        </a:rPr>
                        <a:t>57,600</a:t>
                      </a:r>
                      <a:r>
                        <a:rPr kumimoji="1" lang="ja-JP" altLang="en-US" sz="900" dirty="0">
                          <a:solidFill>
                            <a:schemeClr val="tx1"/>
                          </a:solidFill>
                          <a:latin typeface="Meiryo UI" panose="020B0604030504040204" pitchFamily="50" charset="-128"/>
                          <a:ea typeface="Meiryo UI" panose="020B0604030504040204" pitchFamily="50" charset="-128"/>
                        </a:rPr>
                        <a:t>千円</a:t>
                      </a:r>
                      <a:endParaRPr kumimoji="1" lang="en-US" altLang="ja-JP" sz="1000" dirty="0">
                        <a:solidFill>
                          <a:schemeClr val="tx1"/>
                        </a:solidFill>
                        <a:latin typeface="Meiryo UI" panose="020B0604030504040204" pitchFamily="50" charset="-128"/>
                        <a:ea typeface="Meiryo UI" panose="020B0604030504040204" pitchFamily="50" charset="-128"/>
                      </a:endParaRPr>
                    </a:p>
                    <a:p>
                      <a:pPr>
                        <a:lnSpc>
                          <a:spcPts val="1500"/>
                        </a:lnSpc>
                        <a:spcBef>
                          <a:spcPts val="600"/>
                        </a:spcBef>
                      </a:pPr>
                      <a:r>
                        <a:rPr kumimoji="1" lang="ja-JP" altLang="en-US" sz="1200" dirty="0">
                          <a:latin typeface="Meiryo UI" panose="020B0604030504040204" pitchFamily="50" charset="-128"/>
                          <a:ea typeface="Meiryo UI" panose="020B0604030504040204" pitchFamily="50" charset="-128"/>
                        </a:rPr>
                        <a:t>　◆事業工程</a:t>
                      </a:r>
                      <a:endParaRPr kumimoji="1" lang="en-US" altLang="ja-JP" sz="1200" dirty="0">
                        <a:latin typeface="Meiryo UI" panose="020B0604030504040204" pitchFamily="50" charset="-128"/>
                        <a:ea typeface="Meiryo UI" panose="020B0604030504040204" pitchFamily="50" charset="-128"/>
                      </a:endParaRPr>
                    </a:p>
                    <a:p>
                      <a:pPr>
                        <a:lnSpc>
                          <a:spcPts val="1500"/>
                        </a:lnSpc>
                      </a:pPr>
                      <a:endParaRPr kumimoji="1" lang="en-US" altLang="ja-JP" sz="1200" dirty="0">
                        <a:latin typeface="Meiryo UI" panose="020B0604030504040204" pitchFamily="50" charset="-128"/>
                        <a:ea typeface="Meiryo UI" panose="020B0604030504040204" pitchFamily="50" charset="-128"/>
                      </a:endParaRPr>
                    </a:p>
                    <a:p>
                      <a:pPr>
                        <a:lnSpc>
                          <a:spcPts val="1500"/>
                        </a:lnSpc>
                      </a:pPr>
                      <a:endParaRPr kumimoji="1" lang="en-US" altLang="ja-JP" sz="1200" dirty="0">
                        <a:latin typeface="Meiryo UI" panose="020B0604030504040204" pitchFamily="50" charset="-128"/>
                        <a:ea typeface="Meiryo UI" panose="020B0604030504040204" pitchFamily="50" charset="-128"/>
                      </a:endParaRPr>
                    </a:p>
                    <a:p>
                      <a:pPr>
                        <a:lnSpc>
                          <a:spcPts val="1500"/>
                        </a:lnSpc>
                      </a:pPr>
                      <a:endParaRPr kumimoji="1" lang="en-US" altLang="ja-JP" sz="1200" dirty="0">
                        <a:latin typeface="Meiryo UI" panose="020B0604030504040204" pitchFamily="50" charset="-128"/>
                        <a:ea typeface="Meiryo UI" panose="020B0604030504040204" pitchFamily="50" charset="-128"/>
                      </a:endParaRPr>
                    </a:p>
                    <a:p>
                      <a:pPr>
                        <a:lnSpc>
                          <a:spcPts val="1500"/>
                        </a:lnSpc>
                      </a:pPr>
                      <a:endParaRPr kumimoji="1" lang="en-US" altLang="ja-JP" sz="1200" dirty="0">
                        <a:latin typeface="Meiryo UI" panose="020B0604030504040204" pitchFamily="50" charset="-128"/>
                        <a:ea typeface="Meiryo UI" panose="020B0604030504040204" pitchFamily="50" charset="-128"/>
                      </a:endParaRPr>
                    </a:p>
                    <a:p>
                      <a:pPr>
                        <a:lnSpc>
                          <a:spcPts val="1500"/>
                        </a:lnSpc>
                      </a:pPr>
                      <a:endParaRPr kumimoji="1" lang="en-US" altLang="ja-JP" sz="1200" dirty="0">
                        <a:latin typeface="Meiryo UI" panose="020B0604030504040204" pitchFamily="50" charset="-128"/>
                        <a:ea typeface="Meiryo UI" panose="020B0604030504040204" pitchFamily="50" charset="-128"/>
                      </a:endParaRPr>
                    </a:p>
                    <a:p>
                      <a:pPr>
                        <a:lnSpc>
                          <a:spcPts val="1500"/>
                        </a:lnSpc>
                      </a:pPr>
                      <a:endParaRPr kumimoji="1" lang="en-US" altLang="ja-JP" sz="1200" dirty="0">
                        <a:latin typeface="Meiryo UI" panose="020B0604030504040204" pitchFamily="50" charset="-128"/>
                        <a:ea typeface="Meiryo UI" panose="020B0604030504040204" pitchFamily="50" charset="-128"/>
                      </a:endParaRPr>
                    </a:p>
                    <a:p>
                      <a:pPr algn="just"/>
                      <a:endParaRPr kumimoji="1" lang="en-US" altLang="ja-JP" sz="1200" dirty="0">
                        <a:latin typeface="Meiryo UI" panose="020B0604030504040204" pitchFamily="50" charset="-128"/>
                        <a:ea typeface="Meiryo UI" panose="020B0604030504040204" pitchFamily="50" charset="-128"/>
                      </a:endParaRPr>
                    </a:p>
                    <a:p>
                      <a:pPr algn="just"/>
                      <a:endParaRPr kumimoji="1" lang="en-US" altLang="ja-JP" sz="1200" dirty="0">
                        <a:latin typeface="Meiryo UI" panose="020B0604030504040204" pitchFamily="50" charset="-128"/>
                        <a:ea typeface="Meiryo UI" panose="020B0604030504040204" pitchFamily="50" charset="-128"/>
                      </a:endParaRPr>
                    </a:p>
                    <a:p>
                      <a:pPr>
                        <a:lnSpc>
                          <a:spcPts val="1500"/>
                        </a:lnSpc>
                      </a:pPr>
                      <a:endParaRPr kumimoji="1" lang="en-US" altLang="ja-JP" sz="1200" dirty="0">
                        <a:latin typeface="Meiryo UI" panose="020B0604030504040204" pitchFamily="50" charset="-128"/>
                        <a:ea typeface="Meiryo UI" panose="020B0604030504040204" pitchFamily="50" charset="-128"/>
                      </a:endParaRPr>
                    </a:p>
                    <a:p>
                      <a:pPr>
                        <a:lnSpc>
                          <a:spcPts val="1500"/>
                        </a:lnSpc>
                      </a:pPr>
                      <a:endParaRPr kumimoji="1" lang="en-US" altLang="ja-JP" sz="1200" dirty="0">
                        <a:latin typeface="Meiryo UI" panose="020B0604030504040204" pitchFamily="50" charset="-128"/>
                        <a:ea typeface="Meiryo UI" panose="020B0604030504040204" pitchFamily="50" charset="-128"/>
                      </a:endParaRPr>
                    </a:p>
                    <a:p>
                      <a:pPr>
                        <a:lnSpc>
                          <a:spcPts val="1500"/>
                        </a:lnSpc>
                      </a:pP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今後の展開について</a:t>
                      </a:r>
                      <a:r>
                        <a:rPr kumimoji="1" lang="en-US" altLang="ja-JP" sz="1200" dirty="0">
                          <a:latin typeface="Meiryo UI" panose="020B0604030504040204" pitchFamily="50" charset="-128"/>
                          <a:ea typeface="Meiryo UI" panose="020B0604030504040204" pitchFamily="50" charset="-128"/>
                        </a:rPr>
                        <a:t>】</a:t>
                      </a:r>
                    </a:p>
                    <a:p>
                      <a:pPr>
                        <a:lnSpc>
                          <a:spcPts val="1500"/>
                        </a:lnSpc>
                        <a:spcAft>
                          <a:spcPts val="600"/>
                        </a:spcAft>
                      </a:pPr>
                      <a:r>
                        <a:rPr kumimoji="1" lang="ja-JP" altLang="en-US" sz="1200" dirty="0">
                          <a:latin typeface="Meiryo UI" panose="020B0604030504040204" pitchFamily="50" charset="-128"/>
                          <a:ea typeface="Meiryo UI" panose="020B0604030504040204" pitchFamily="50" charset="-128"/>
                        </a:rPr>
                        <a:t>　➢改修の内容やその効果について、所定の様式にて大阪府ホームページに公開。</a:t>
                      </a:r>
                      <a:br>
                        <a:rPr kumimoji="1" lang="en-US" altLang="ja-JP" sz="1200" dirty="0">
                          <a:latin typeface="Meiryo UI" panose="020B0604030504040204" pitchFamily="50" charset="-128"/>
                          <a:ea typeface="Meiryo UI" panose="020B0604030504040204" pitchFamily="50" charset="-128"/>
                        </a:rPr>
                      </a:b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en-US" altLang="ja-JP" sz="1200" dirty="0">
                          <a:solidFill>
                            <a:schemeClr val="tx1"/>
                          </a:solidFill>
                          <a:latin typeface="Meiryo UI" panose="020B0604030504040204" pitchFamily="50" charset="-128"/>
                          <a:ea typeface="Meiryo UI" panose="020B0604030504040204" pitchFamily="50" charset="-128"/>
                        </a:rPr>
                        <a:t>URL</a:t>
                      </a: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hlinkClick r:id="rId2"/>
                        </a:rPr>
                        <a:t>https://www.pref.osaka.lg.jp/o090080/shisetsufukushi/r05seibi/index.html</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ts val="1500"/>
                        </a:lnSpc>
                        <a:spcBef>
                          <a:spcPts val="0"/>
                        </a:spcBef>
                        <a:spcAft>
                          <a:spcPts val="600"/>
                        </a:spcAft>
                        <a:buClrTx/>
                        <a:buSzTx/>
                        <a:buFontTx/>
                        <a:buNone/>
                        <a:tabLst/>
                        <a:defRPr/>
                      </a:pPr>
                      <a:r>
                        <a:rPr kumimoji="1" lang="ja-JP" altLang="en-US" sz="1200" dirty="0">
                          <a:latin typeface="Meiryo UI" panose="020B0604030504040204" pitchFamily="50" charset="-128"/>
                          <a:ea typeface="Meiryo UI" panose="020B0604030504040204" pitchFamily="50" charset="-128"/>
                        </a:rPr>
                        <a:t>　➢本事業における事業者からの実績報告（利用者のアセスメントに基づいた環境調整や関係機関との支援内容の協議など）を基に、そのプロセス</a:t>
                      </a:r>
                      <a:br>
                        <a:rPr kumimoji="1" lang="en-US" altLang="ja-JP" sz="1200" dirty="0">
                          <a:latin typeface="Meiryo UI" panose="020B0604030504040204" pitchFamily="50" charset="-128"/>
                          <a:ea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rPr>
                        <a:t>　　 を府内市町村に情報共有し、事例の横展開を図ることで、支援が難しいとされる重度障がい者の地域移行や地域生活継続の方策を検討して</a:t>
                      </a:r>
                      <a:br>
                        <a:rPr kumimoji="1" lang="en-US" altLang="ja-JP" sz="1200" dirty="0">
                          <a:latin typeface="Meiryo UI" panose="020B0604030504040204" pitchFamily="50" charset="-128"/>
                          <a:ea typeface="Meiryo UI" panose="020B0604030504040204" pitchFamily="50" charset="-128"/>
                        </a:rPr>
                      </a:br>
                      <a:r>
                        <a:rPr kumimoji="1" lang="ja-JP" altLang="en-US" sz="1200" dirty="0">
                          <a:latin typeface="Meiryo UI" panose="020B0604030504040204" pitchFamily="50" charset="-128"/>
                          <a:ea typeface="Meiryo UI" panose="020B0604030504040204" pitchFamily="50" charset="-128"/>
                        </a:rPr>
                        <a:t>　　 いただく契機とする。</a:t>
                      </a:r>
                      <a:endParaRPr kumimoji="1" lang="en-US" altLang="ja-JP"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647611836"/>
                  </a:ext>
                </a:extLst>
              </a:tr>
            </a:tbl>
          </a:graphicData>
        </a:graphic>
      </p:graphicFrame>
      <p:sp>
        <p:nvSpPr>
          <p:cNvPr id="6" name="テキスト ボックス 5"/>
          <p:cNvSpPr txBox="1"/>
          <p:nvPr/>
        </p:nvSpPr>
        <p:spPr>
          <a:xfrm>
            <a:off x="8172400" y="32048"/>
            <a:ext cx="913402" cy="307777"/>
          </a:xfrm>
          <a:prstGeom prst="rect">
            <a:avLst/>
          </a:prstGeom>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資料３</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10" name="フリーフォーム: 図形 9">
            <a:extLst>
              <a:ext uri="{FF2B5EF4-FFF2-40B4-BE49-F238E27FC236}">
                <a16:creationId xmlns:a16="http://schemas.microsoft.com/office/drawing/2014/main" id="{C5324523-3B94-4208-B396-D9A7F4050723}"/>
              </a:ext>
            </a:extLst>
          </p:cNvPr>
          <p:cNvSpPr/>
          <p:nvPr/>
        </p:nvSpPr>
        <p:spPr>
          <a:xfrm>
            <a:off x="337602" y="3722530"/>
            <a:ext cx="706006" cy="588195"/>
          </a:xfrm>
          <a:custGeom>
            <a:avLst/>
            <a:gdLst>
              <a:gd name="connsiteX0" fmla="*/ 0 w 1216336"/>
              <a:gd name="connsiteY0" fmla="*/ 58762 h 587615"/>
              <a:gd name="connsiteX1" fmla="*/ 58762 w 1216336"/>
              <a:gd name="connsiteY1" fmla="*/ 0 h 587615"/>
              <a:gd name="connsiteX2" fmla="*/ 1157575 w 1216336"/>
              <a:gd name="connsiteY2" fmla="*/ 0 h 587615"/>
              <a:gd name="connsiteX3" fmla="*/ 1216337 w 1216336"/>
              <a:gd name="connsiteY3" fmla="*/ 58762 h 587615"/>
              <a:gd name="connsiteX4" fmla="*/ 1216336 w 1216336"/>
              <a:gd name="connsiteY4" fmla="*/ 528854 h 587615"/>
              <a:gd name="connsiteX5" fmla="*/ 1157574 w 1216336"/>
              <a:gd name="connsiteY5" fmla="*/ 587616 h 587615"/>
              <a:gd name="connsiteX6" fmla="*/ 58762 w 1216336"/>
              <a:gd name="connsiteY6" fmla="*/ 587615 h 587615"/>
              <a:gd name="connsiteX7" fmla="*/ 0 w 1216336"/>
              <a:gd name="connsiteY7" fmla="*/ 528853 h 587615"/>
              <a:gd name="connsiteX8" fmla="*/ 0 w 1216336"/>
              <a:gd name="connsiteY8" fmla="*/ 58762 h 587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6336" h="587615">
                <a:moveTo>
                  <a:pt x="0" y="58762"/>
                </a:moveTo>
                <a:cubicBezTo>
                  <a:pt x="0" y="26309"/>
                  <a:pt x="26309" y="0"/>
                  <a:pt x="58762" y="0"/>
                </a:cubicBezTo>
                <a:lnTo>
                  <a:pt x="1157575" y="0"/>
                </a:lnTo>
                <a:cubicBezTo>
                  <a:pt x="1190028" y="0"/>
                  <a:pt x="1216337" y="26309"/>
                  <a:pt x="1216337" y="58762"/>
                </a:cubicBezTo>
                <a:cubicBezTo>
                  <a:pt x="1216337" y="215459"/>
                  <a:pt x="1216336" y="372157"/>
                  <a:pt x="1216336" y="528854"/>
                </a:cubicBezTo>
                <a:cubicBezTo>
                  <a:pt x="1216336" y="561307"/>
                  <a:pt x="1190027" y="587616"/>
                  <a:pt x="1157574" y="587616"/>
                </a:cubicBezTo>
                <a:lnTo>
                  <a:pt x="58762" y="587615"/>
                </a:lnTo>
                <a:cubicBezTo>
                  <a:pt x="26309" y="587615"/>
                  <a:pt x="0" y="561306"/>
                  <a:pt x="0" y="528853"/>
                </a:cubicBezTo>
                <a:lnTo>
                  <a:pt x="0" y="5876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5311" tIns="55311" rIns="55311" bIns="55311" numCol="1" spcCol="1270" anchor="ctr" anchorCtr="0">
            <a:noAutofit/>
          </a:bodyPr>
          <a:lstStyle/>
          <a:p>
            <a:pPr marL="0" lvl="0" indent="0" algn="ctr" defTabSz="444500">
              <a:lnSpc>
                <a:spcPct val="90000"/>
              </a:lnSpc>
              <a:spcBef>
                <a:spcPct val="0"/>
              </a:spcBef>
              <a:spcAft>
                <a:spcPct val="35000"/>
              </a:spcAft>
              <a:buNone/>
            </a:pPr>
            <a:r>
              <a:rPr kumimoji="1" lang="en-US" altLang="ja-JP" sz="1000" b="1" kern="1200" dirty="0">
                <a:solidFill>
                  <a:schemeClr val="bg1"/>
                </a:solidFill>
                <a:latin typeface="Meiryo UI" panose="020B0604030504040204" pitchFamily="50" charset="-128"/>
                <a:ea typeface="Meiryo UI" panose="020B0604030504040204" pitchFamily="50" charset="-128"/>
              </a:rPr>
              <a:t>7</a:t>
            </a:r>
            <a:r>
              <a:rPr kumimoji="1" lang="ja-JP" altLang="en-US" sz="1000" b="1" kern="1200" dirty="0">
                <a:solidFill>
                  <a:schemeClr val="bg1"/>
                </a:solidFill>
                <a:latin typeface="Meiryo UI" panose="020B0604030504040204" pitchFamily="50" charset="-128"/>
                <a:ea typeface="Meiryo UI" panose="020B0604030504040204" pitchFamily="50" charset="-128"/>
              </a:rPr>
              <a:t>月～</a:t>
            </a:r>
            <a:r>
              <a:rPr kumimoji="1" lang="en-US" altLang="ja-JP" sz="1000" b="1" kern="1200" dirty="0">
                <a:solidFill>
                  <a:schemeClr val="bg1"/>
                </a:solidFill>
                <a:latin typeface="Meiryo UI" panose="020B0604030504040204" pitchFamily="50" charset="-128"/>
                <a:ea typeface="Meiryo UI" panose="020B0604030504040204" pitchFamily="50" charset="-128"/>
              </a:rPr>
              <a:t>9</a:t>
            </a:r>
            <a:r>
              <a:rPr kumimoji="1" lang="ja-JP" altLang="en-US" sz="1000" b="1" kern="1200" dirty="0">
                <a:solidFill>
                  <a:schemeClr val="bg1"/>
                </a:solidFill>
                <a:latin typeface="Meiryo UI" panose="020B0604030504040204" pitchFamily="50" charset="-128"/>
                <a:ea typeface="Meiryo UI" panose="020B0604030504040204" pitchFamily="50" charset="-128"/>
              </a:rPr>
              <a:t>月</a:t>
            </a:r>
            <a:endParaRPr kumimoji="1" lang="en-US" altLang="ja-JP" sz="1000" b="1" kern="1200" dirty="0">
              <a:solidFill>
                <a:schemeClr val="bg1"/>
              </a:solidFill>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kumimoji="1" lang="ja-JP" altLang="en-US" sz="1000" b="1" kern="1200" dirty="0">
                <a:latin typeface="Meiryo UI" panose="020B0604030504040204" pitchFamily="50" charset="-128"/>
                <a:ea typeface="Meiryo UI" panose="020B0604030504040204" pitchFamily="50" charset="-128"/>
              </a:rPr>
              <a:t>募集</a:t>
            </a:r>
          </a:p>
        </p:txBody>
      </p:sp>
      <p:sp>
        <p:nvSpPr>
          <p:cNvPr id="12" name="フリーフォーム: 図形 11">
            <a:extLst>
              <a:ext uri="{FF2B5EF4-FFF2-40B4-BE49-F238E27FC236}">
                <a16:creationId xmlns:a16="http://schemas.microsoft.com/office/drawing/2014/main" id="{FB91078D-1421-4277-9737-1B256DBA1B5E}"/>
              </a:ext>
            </a:extLst>
          </p:cNvPr>
          <p:cNvSpPr/>
          <p:nvPr/>
        </p:nvSpPr>
        <p:spPr>
          <a:xfrm>
            <a:off x="3215101" y="3706773"/>
            <a:ext cx="1370921" cy="588195"/>
          </a:xfrm>
          <a:custGeom>
            <a:avLst/>
            <a:gdLst>
              <a:gd name="connsiteX0" fmla="*/ 0 w 1216336"/>
              <a:gd name="connsiteY0" fmla="*/ 58762 h 587615"/>
              <a:gd name="connsiteX1" fmla="*/ 58762 w 1216336"/>
              <a:gd name="connsiteY1" fmla="*/ 0 h 587615"/>
              <a:gd name="connsiteX2" fmla="*/ 1157575 w 1216336"/>
              <a:gd name="connsiteY2" fmla="*/ 0 h 587615"/>
              <a:gd name="connsiteX3" fmla="*/ 1216337 w 1216336"/>
              <a:gd name="connsiteY3" fmla="*/ 58762 h 587615"/>
              <a:gd name="connsiteX4" fmla="*/ 1216336 w 1216336"/>
              <a:gd name="connsiteY4" fmla="*/ 528854 h 587615"/>
              <a:gd name="connsiteX5" fmla="*/ 1157574 w 1216336"/>
              <a:gd name="connsiteY5" fmla="*/ 587616 h 587615"/>
              <a:gd name="connsiteX6" fmla="*/ 58762 w 1216336"/>
              <a:gd name="connsiteY6" fmla="*/ 587615 h 587615"/>
              <a:gd name="connsiteX7" fmla="*/ 0 w 1216336"/>
              <a:gd name="connsiteY7" fmla="*/ 528853 h 587615"/>
              <a:gd name="connsiteX8" fmla="*/ 0 w 1216336"/>
              <a:gd name="connsiteY8" fmla="*/ 58762 h 587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6336" h="587615">
                <a:moveTo>
                  <a:pt x="0" y="58762"/>
                </a:moveTo>
                <a:cubicBezTo>
                  <a:pt x="0" y="26309"/>
                  <a:pt x="26309" y="0"/>
                  <a:pt x="58762" y="0"/>
                </a:cubicBezTo>
                <a:lnTo>
                  <a:pt x="1157575" y="0"/>
                </a:lnTo>
                <a:cubicBezTo>
                  <a:pt x="1190028" y="0"/>
                  <a:pt x="1216337" y="26309"/>
                  <a:pt x="1216337" y="58762"/>
                </a:cubicBezTo>
                <a:cubicBezTo>
                  <a:pt x="1216337" y="215459"/>
                  <a:pt x="1216336" y="372157"/>
                  <a:pt x="1216336" y="528854"/>
                </a:cubicBezTo>
                <a:cubicBezTo>
                  <a:pt x="1216336" y="561307"/>
                  <a:pt x="1190027" y="587616"/>
                  <a:pt x="1157574" y="587616"/>
                </a:cubicBezTo>
                <a:lnTo>
                  <a:pt x="58762" y="587615"/>
                </a:lnTo>
                <a:cubicBezTo>
                  <a:pt x="26309" y="587615"/>
                  <a:pt x="0" y="561306"/>
                  <a:pt x="0" y="528853"/>
                </a:cubicBezTo>
                <a:lnTo>
                  <a:pt x="0" y="5876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5311" tIns="55311" rIns="55311" bIns="55311" numCol="1" spcCol="1270" anchor="ctr" anchorCtr="0">
            <a:noAutofit/>
          </a:bodyPr>
          <a:lstStyle/>
          <a:p>
            <a:pPr marL="0" lvl="0" indent="0" algn="ctr" defTabSz="444500">
              <a:lnSpc>
                <a:spcPct val="90000"/>
              </a:lnSpc>
              <a:spcBef>
                <a:spcPct val="0"/>
              </a:spcBef>
              <a:spcAft>
                <a:spcPct val="35000"/>
              </a:spcAft>
              <a:buNone/>
            </a:pPr>
            <a:r>
              <a:rPr lang="en-US" altLang="ja-JP" sz="1000" b="1" kern="1200" dirty="0">
                <a:latin typeface="Meiryo UI" panose="020B0604030504040204" pitchFamily="50" charset="-128"/>
                <a:ea typeface="Meiryo UI" panose="020B0604030504040204" pitchFamily="50" charset="-128"/>
              </a:rPr>
              <a:t>10</a:t>
            </a:r>
            <a:r>
              <a:rPr lang="ja-JP" sz="1000" b="1" kern="1200" dirty="0">
                <a:latin typeface="Meiryo UI" panose="020B0604030504040204" pitchFamily="50" charset="-128"/>
                <a:ea typeface="Meiryo UI" panose="020B0604030504040204" pitchFamily="50" charset="-128"/>
              </a:rPr>
              <a:t>月</a:t>
            </a:r>
            <a:endParaRPr lang="en-US" altLang="ja-JP" sz="1000" b="1" kern="1200" dirty="0">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lang="ja-JP" sz="1000" b="1" kern="1200" dirty="0">
                <a:latin typeface="Meiryo UI" panose="020B0604030504040204" pitchFamily="50" charset="-128"/>
                <a:ea typeface="Meiryo UI" panose="020B0604030504040204" pitchFamily="50" charset="-128"/>
              </a:rPr>
              <a:t>審査・内示～</a:t>
            </a:r>
            <a:endParaRPr lang="en-US" altLang="ja-JP" sz="1000" b="1" kern="1200" dirty="0">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lang="ja-JP" sz="1000" b="1" kern="1200" dirty="0">
                <a:latin typeface="Meiryo UI" panose="020B0604030504040204" pitchFamily="50" charset="-128"/>
                <a:ea typeface="Meiryo UI" panose="020B0604030504040204" pitchFamily="50" charset="-128"/>
              </a:rPr>
              <a:t>交付申請</a:t>
            </a:r>
            <a:r>
              <a:rPr lang="ja-JP" altLang="en-US" sz="1000" b="1" dirty="0">
                <a:latin typeface="Meiryo UI" panose="020B0604030504040204" pitchFamily="50" charset="-128"/>
                <a:ea typeface="Meiryo UI" panose="020B0604030504040204" pitchFamily="50" charset="-128"/>
              </a:rPr>
              <a:t>・</a:t>
            </a:r>
            <a:r>
              <a:rPr lang="ja-JP" sz="1000" b="1" kern="1200" dirty="0">
                <a:latin typeface="Meiryo UI" panose="020B0604030504040204" pitchFamily="50" charset="-128"/>
                <a:ea typeface="Meiryo UI" panose="020B0604030504040204" pitchFamily="50" charset="-128"/>
              </a:rPr>
              <a:t>交付決定</a:t>
            </a:r>
            <a:endParaRPr kumimoji="1" lang="ja-JP" altLang="en-US" sz="1000" b="1" kern="1200" dirty="0">
              <a:latin typeface="Meiryo UI" panose="020B0604030504040204" pitchFamily="50" charset="-128"/>
              <a:ea typeface="Meiryo UI" panose="020B0604030504040204" pitchFamily="50" charset="-128"/>
            </a:endParaRPr>
          </a:p>
        </p:txBody>
      </p:sp>
      <p:sp>
        <p:nvSpPr>
          <p:cNvPr id="14" name="フリーフォーム: 図形 13">
            <a:extLst>
              <a:ext uri="{FF2B5EF4-FFF2-40B4-BE49-F238E27FC236}">
                <a16:creationId xmlns:a16="http://schemas.microsoft.com/office/drawing/2014/main" id="{0B2DC2D3-5BAA-4E5F-8BF6-10DDAF78C6A6}"/>
              </a:ext>
            </a:extLst>
          </p:cNvPr>
          <p:cNvSpPr/>
          <p:nvPr/>
        </p:nvSpPr>
        <p:spPr>
          <a:xfrm>
            <a:off x="4811932" y="3722531"/>
            <a:ext cx="1200927" cy="942640"/>
          </a:xfrm>
          <a:custGeom>
            <a:avLst/>
            <a:gdLst>
              <a:gd name="connsiteX0" fmla="*/ 0 w 1216336"/>
              <a:gd name="connsiteY0" fmla="*/ 58762 h 587615"/>
              <a:gd name="connsiteX1" fmla="*/ 58762 w 1216336"/>
              <a:gd name="connsiteY1" fmla="*/ 0 h 587615"/>
              <a:gd name="connsiteX2" fmla="*/ 1157575 w 1216336"/>
              <a:gd name="connsiteY2" fmla="*/ 0 h 587615"/>
              <a:gd name="connsiteX3" fmla="*/ 1216337 w 1216336"/>
              <a:gd name="connsiteY3" fmla="*/ 58762 h 587615"/>
              <a:gd name="connsiteX4" fmla="*/ 1216336 w 1216336"/>
              <a:gd name="connsiteY4" fmla="*/ 528854 h 587615"/>
              <a:gd name="connsiteX5" fmla="*/ 1157574 w 1216336"/>
              <a:gd name="connsiteY5" fmla="*/ 587616 h 587615"/>
              <a:gd name="connsiteX6" fmla="*/ 58762 w 1216336"/>
              <a:gd name="connsiteY6" fmla="*/ 587615 h 587615"/>
              <a:gd name="connsiteX7" fmla="*/ 0 w 1216336"/>
              <a:gd name="connsiteY7" fmla="*/ 528853 h 587615"/>
              <a:gd name="connsiteX8" fmla="*/ 0 w 1216336"/>
              <a:gd name="connsiteY8" fmla="*/ 58762 h 587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6336" h="587615">
                <a:moveTo>
                  <a:pt x="0" y="58762"/>
                </a:moveTo>
                <a:cubicBezTo>
                  <a:pt x="0" y="26309"/>
                  <a:pt x="26309" y="0"/>
                  <a:pt x="58762" y="0"/>
                </a:cubicBezTo>
                <a:lnTo>
                  <a:pt x="1157575" y="0"/>
                </a:lnTo>
                <a:cubicBezTo>
                  <a:pt x="1190028" y="0"/>
                  <a:pt x="1216337" y="26309"/>
                  <a:pt x="1216337" y="58762"/>
                </a:cubicBezTo>
                <a:cubicBezTo>
                  <a:pt x="1216337" y="215459"/>
                  <a:pt x="1216336" y="372157"/>
                  <a:pt x="1216336" y="528854"/>
                </a:cubicBezTo>
                <a:cubicBezTo>
                  <a:pt x="1216336" y="561307"/>
                  <a:pt x="1190027" y="587616"/>
                  <a:pt x="1157574" y="587616"/>
                </a:cubicBezTo>
                <a:lnTo>
                  <a:pt x="58762" y="587615"/>
                </a:lnTo>
                <a:cubicBezTo>
                  <a:pt x="26309" y="587615"/>
                  <a:pt x="0" y="561306"/>
                  <a:pt x="0" y="528853"/>
                </a:cubicBezTo>
                <a:lnTo>
                  <a:pt x="0" y="5876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5311" tIns="55311" rIns="55311" bIns="55311" numCol="1" spcCol="1270" anchor="ctr" anchorCtr="0">
            <a:noAutofit/>
          </a:bodyPr>
          <a:lstStyle/>
          <a:p>
            <a:pPr marL="0" lvl="0" indent="0" algn="ctr" defTabSz="444500">
              <a:lnSpc>
                <a:spcPct val="90000"/>
              </a:lnSpc>
              <a:spcBef>
                <a:spcPct val="0"/>
              </a:spcBef>
              <a:spcAft>
                <a:spcPct val="35000"/>
              </a:spcAft>
              <a:buNone/>
            </a:pPr>
            <a:r>
              <a:rPr kumimoji="1" lang="en-US" altLang="ja-JP" sz="1000" b="1" kern="1200" dirty="0">
                <a:latin typeface="Meiryo UI" panose="020B0604030504040204" pitchFamily="50" charset="-128"/>
                <a:ea typeface="Meiryo UI" panose="020B0604030504040204" pitchFamily="50" charset="-128"/>
              </a:rPr>
              <a:t>11</a:t>
            </a:r>
            <a:r>
              <a:rPr kumimoji="1" lang="ja-JP" altLang="en-US" sz="1000" b="1" kern="1200" dirty="0">
                <a:latin typeface="Meiryo UI" panose="020B0604030504040204" pitchFamily="50" charset="-128"/>
                <a:ea typeface="Meiryo UI" panose="020B0604030504040204" pitchFamily="50" charset="-128"/>
              </a:rPr>
              <a:t>月～</a:t>
            </a:r>
            <a:r>
              <a:rPr lang="en-US" altLang="ja-JP" sz="1000" b="1" dirty="0">
                <a:latin typeface="Meiryo UI" panose="020B0604030504040204" pitchFamily="50" charset="-128"/>
                <a:ea typeface="Meiryo UI" panose="020B0604030504040204" pitchFamily="50" charset="-128"/>
              </a:rPr>
              <a:t>R9.3</a:t>
            </a:r>
            <a:r>
              <a:rPr kumimoji="1" lang="ja-JP" altLang="en-US" sz="1000" b="1" kern="1200" dirty="0">
                <a:latin typeface="Meiryo UI" panose="020B0604030504040204" pitchFamily="50" charset="-128"/>
                <a:ea typeface="Meiryo UI" panose="020B0604030504040204" pitchFamily="50" charset="-128"/>
              </a:rPr>
              <a:t>月</a:t>
            </a:r>
            <a:endParaRPr kumimoji="1" lang="en-US" altLang="ja-JP" sz="1000" b="1" kern="1200" dirty="0">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lang="ja-JP" sz="1000" b="1" kern="1200" dirty="0">
                <a:latin typeface="Meiryo UI" panose="020B0604030504040204" pitchFamily="50" charset="-128"/>
                <a:ea typeface="Meiryo UI" panose="020B0604030504040204" pitchFamily="50" charset="-128"/>
              </a:rPr>
              <a:t>工事</a:t>
            </a:r>
            <a:endParaRPr lang="en-US" altLang="ja-JP" sz="1000" b="1" kern="1200" dirty="0">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lang="ja-JP" altLang="en-US" sz="1000" b="1" kern="1200" dirty="0">
                <a:latin typeface="Meiryo UI" panose="020B0604030504040204" pitchFamily="50" charset="-128"/>
                <a:ea typeface="Meiryo UI" panose="020B0604030504040204" pitchFamily="50" charset="-128"/>
              </a:rPr>
              <a:t>利用者受入れ</a:t>
            </a:r>
            <a:endParaRPr lang="en-US" altLang="ja-JP" sz="1000" b="1" dirty="0">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lang="ja-JP" altLang="en-US" sz="1000" b="1" kern="1200" dirty="0">
                <a:latin typeface="Meiryo UI" panose="020B0604030504040204" pitchFamily="50" charset="-128"/>
                <a:ea typeface="Meiryo UI" panose="020B0604030504040204" pitchFamily="50" charset="-128"/>
              </a:rPr>
              <a:t>関係機関との共有</a:t>
            </a:r>
          </a:p>
        </p:txBody>
      </p:sp>
      <p:sp>
        <p:nvSpPr>
          <p:cNvPr id="16" name="フリーフォーム: 図形 15">
            <a:extLst>
              <a:ext uri="{FF2B5EF4-FFF2-40B4-BE49-F238E27FC236}">
                <a16:creationId xmlns:a16="http://schemas.microsoft.com/office/drawing/2014/main" id="{D30549BC-14C3-409D-877F-8CB53097F6CF}"/>
              </a:ext>
            </a:extLst>
          </p:cNvPr>
          <p:cNvSpPr/>
          <p:nvPr/>
        </p:nvSpPr>
        <p:spPr>
          <a:xfrm>
            <a:off x="6238769" y="3722530"/>
            <a:ext cx="1200927" cy="588195"/>
          </a:xfrm>
          <a:custGeom>
            <a:avLst/>
            <a:gdLst>
              <a:gd name="connsiteX0" fmla="*/ 0 w 1216336"/>
              <a:gd name="connsiteY0" fmla="*/ 58762 h 587615"/>
              <a:gd name="connsiteX1" fmla="*/ 58762 w 1216336"/>
              <a:gd name="connsiteY1" fmla="*/ 0 h 587615"/>
              <a:gd name="connsiteX2" fmla="*/ 1157575 w 1216336"/>
              <a:gd name="connsiteY2" fmla="*/ 0 h 587615"/>
              <a:gd name="connsiteX3" fmla="*/ 1216337 w 1216336"/>
              <a:gd name="connsiteY3" fmla="*/ 58762 h 587615"/>
              <a:gd name="connsiteX4" fmla="*/ 1216336 w 1216336"/>
              <a:gd name="connsiteY4" fmla="*/ 528854 h 587615"/>
              <a:gd name="connsiteX5" fmla="*/ 1157574 w 1216336"/>
              <a:gd name="connsiteY5" fmla="*/ 587616 h 587615"/>
              <a:gd name="connsiteX6" fmla="*/ 58762 w 1216336"/>
              <a:gd name="connsiteY6" fmla="*/ 587615 h 587615"/>
              <a:gd name="connsiteX7" fmla="*/ 0 w 1216336"/>
              <a:gd name="connsiteY7" fmla="*/ 528853 h 587615"/>
              <a:gd name="connsiteX8" fmla="*/ 0 w 1216336"/>
              <a:gd name="connsiteY8" fmla="*/ 58762 h 587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6336" h="587615">
                <a:moveTo>
                  <a:pt x="0" y="58762"/>
                </a:moveTo>
                <a:cubicBezTo>
                  <a:pt x="0" y="26309"/>
                  <a:pt x="26309" y="0"/>
                  <a:pt x="58762" y="0"/>
                </a:cubicBezTo>
                <a:lnTo>
                  <a:pt x="1157575" y="0"/>
                </a:lnTo>
                <a:cubicBezTo>
                  <a:pt x="1190028" y="0"/>
                  <a:pt x="1216337" y="26309"/>
                  <a:pt x="1216337" y="58762"/>
                </a:cubicBezTo>
                <a:cubicBezTo>
                  <a:pt x="1216337" y="215459"/>
                  <a:pt x="1216336" y="372157"/>
                  <a:pt x="1216336" y="528854"/>
                </a:cubicBezTo>
                <a:cubicBezTo>
                  <a:pt x="1216336" y="561307"/>
                  <a:pt x="1190027" y="587616"/>
                  <a:pt x="1157574" y="587616"/>
                </a:cubicBezTo>
                <a:lnTo>
                  <a:pt x="58762" y="587615"/>
                </a:lnTo>
                <a:cubicBezTo>
                  <a:pt x="26309" y="587615"/>
                  <a:pt x="0" y="561306"/>
                  <a:pt x="0" y="528853"/>
                </a:cubicBezTo>
                <a:lnTo>
                  <a:pt x="0" y="5876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5311" tIns="55311" rIns="55311" bIns="55311" numCol="1" spcCol="1270" anchor="ctr" anchorCtr="0">
            <a:noAutofit/>
          </a:bodyPr>
          <a:lstStyle/>
          <a:p>
            <a:pPr marL="0" lvl="0" indent="0" algn="ctr" defTabSz="444500">
              <a:lnSpc>
                <a:spcPct val="90000"/>
              </a:lnSpc>
              <a:spcBef>
                <a:spcPct val="0"/>
              </a:spcBef>
              <a:spcAft>
                <a:spcPct val="35000"/>
              </a:spcAft>
              <a:buNone/>
            </a:pPr>
            <a:r>
              <a:rPr lang="ja-JP" sz="1000" b="1" kern="1200" dirty="0">
                <a:latin typeface="Meiryo UI" panose="020B0604030504040204" pitchFamily="50" charset="-128"/>
                <a:ea typeface="Meiryo UI" panose="020B0604030504040204" pitchFamily="50" charset="-128"/>
              </a:rPr>
              <a:t>～</a:t>
            </a:r>
            <a:r>
              <a:rPr lang="en-US" altLang="ja-JP" sz="1000" b="1" kern="1200" dirty="0">
                <a:latin typeface="Meiryo UI" panose="020B0604030504040204" pitchFamily="50" charset="-128"/>
                <a:ea typeface="Meiryo UI" panose="020B0604030504040204" pitchFamily="50" charset="-128"/>
              </a:rPr>
              <a:t>R9.</a:t>
            </a:r>
            <a:r>
              <a:rPr lang="ja-JP" sz="1000" b="1" kern="1200" dirty="0">
                <a:latin typeface="Meiryo UI" panose="020B0604030504040204" pitchFamily="50" charset="-128"/>
                <a:ea typeface="Meiryo UI" panose="020B0604030504040204" pitchFamily="50" charset="-128"/>
              </a:rPr>
              <a:t>５月</a:t>
            </a:r>
            <a:endParaRPr lang="en-US" altLang="ja-JP" sz="1000" b="1" kern="1200" dirty="0">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lang="ja-JP" altLang="en-US" sz="1000" b="1" dirty="0">
                <a:latin typeface="Meiryo UI" panose="020B0604030504040204" pitchFamily="50" charset="-128"/>
                <a:ea typeface="Meiryo UI" panose="020B0604030504040204" pitchFamily="50" charset="-128"/>
              </a:rPr>
              <a:t>実績報告（検査）</a:t>
            </a:r>
            <a:endParaRPr lang="en-US" altLang="ja-JP" sz="1000" b="1" dirty="0">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lang="ja-JP" altLang="en-US" sz="1000" b="1" dirty="0">
                <a:latin typeface="Meiryo UI" panose="020B0604030504040204" pitchFamily="50" charset="-128"/>
                <a:ea typeface="Meiryo UI" panose="020B0604030504040204" pitchFamily="50" charset="-128"/>
              </a:rPr>
              <a:t>～交付</a:t>
            </a:r>
            <a:r>
              <a:rPr lang="ja-JP" sz="1000" b="1" kern="1200" dirty="0">
                <a:latin typeface="Meiryo UI" panose="020B0604030504040204" pitchFamily="50" charset="-128"/>
                <a:ea typeface="Meiryo UI" panose="020B0604030504040204" pitchFamily="50" charset="-128"/>
              </a:rPr>
              <a:t>確定</a:t>
            </a:r>
            <a:endParaRPr lang="en-US" altLang="ja-JP" sz="1000" b="1" kern="1200" dirty="0">
              <a:latin typeface="Meiryo UI" panose="020B0604030504040204" pitchFamily="50" charset="-128"/>
              <a:ea typeface="Meiryo UI" panose="020B0604030504040204" pitchFamily="50" charset="-128"/>
            </a:endParaRPr>
          </a:p>
        </p:txBody>
      </p:sp>
      <p:sp>
        <p:nvSpPr>
          <p:cNvPr id="18" name="フリーフォーム: 図形 17">
            <a:extLst>
              <a:ext uri="{FF2B5EF4-FFF2-40B4-BE49-F238E27FC236}">
                <a16:creationId xmlns:a16="http://schemas.microsoft.com/office/drawing/2014/main" id="{6FDD7EC6-ACC7-436C-AFF6-9461B18C78A5}"/>
              </a:ext>
            </a:extLst>
          </p:cNvPr>
          <p:cNvSpPr/>
          <p:nvPr/>
        </p:nvSpPr>
        <p:spPr>
          <a:xfrm>
            <a:off x="1077684" y="3865509"/>
            <a:ext cx="155681" cy="301651"/>
          </a:xfrm>
          <a:custGeom>
            <a:avLst/>
            <a:gdLst>
              <a:gd name="connsiteX0" fmla="*/ 0 w 257863"/>
              <a:gd name="connsiteY0" fmla="*/ 60330 h 301651"/>
              <a:gd name="connsiteX1" fmla="*/ 128932 w 257863"/>
              <a:gd name="connsiteY1" fmla="*/ 60330 h 301651"/>
              <a:gd name="connsiteX2" fmla="*/ 128932 w 257863"/>
              <a:gd name="connsiteY2" fmla="*/ 0 h 301651"/>
              <a:gd name="connsiteX3" fmla="*/ 257863 w 257863"/>
              <a:gd name="connsiteY3" fmla="*/ 150826 h 301651"/>
              <a:gd name="connsiteX4" fmla="*/ 128932 w 257863"/>
              <a:gd name="connsiteY4" fmla="*/ 301651 h 301651"/>
              <a:gd name="connsiteX5" fmla="*/ 128932 w 257863"/>
              <a:gd name="connsiteY5" fmla="*/ 241321 h 301651"/>
              <a:gd name="connsiteX6" fmla="*/ 0 w 257863"/>
              <a:gd name="connsiteY6" fmla="*/ 241321 h 301651"/>
              <a:gd name="connsiteX7" fmla="*/ 0 w 257863"/>
              <a:gd name="connsiteY7" fmla="*/ 60330 h 30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63" h="301651">
                <a:moveTo>
                  <a:pt x="0" y="60330"/>
                </a:moveTo>
                <a:lnTo>
                  <a:pt x="128932" y="60330"/>
                </a:lnTo>
                <a:lnTo>
                  <a:pt x="128932" y="0"/>
                </a:lnTo>
                <a:lnTo>
                  <a:pt x="257863" y="150826"/>
                </a:lnTo>
                <a:lnTo>
                  <a:pt x="128932" y="301651"/>
                </a:lnTo>
                <a:lnTo>
                  <a:pt x="128932" y="241321"/>
                </a:lnTo>
                <a:lnTo>
                  <a:pt x="0" y="241321"/>
                </a:lnTo>
                <a:lnTo>
                  <a:pt x="0" y="6033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330" rIns="77359" bIns="6033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latin typeface="Meiryo UI" panose="020B0604030504040204" pitchFamily="50" charset="-128"/>
              <a:ea typeface="Meiryo UI" panose="020B0604030504040204" pitchFamily="50" charset="-128"/>
            </a:endParaRPr>
          </a:p>
        </p:txBody>
      </p:sp>
      <p:sp>
        <p:nvSpPr>
          <p:cNvPr id="20" name="フリーフォーム: 図形 19">
            <a:extLst>
              <a:ext uri="{FF2B5EF4-FFF2-40B4-BE49-F238E27FC236}">
                <a16:creationId xmlns:a16="http://schemas.microsoft.com/office/drawing/2014/main" id="{A16092F5-0B89-4C7E-B167-ECCC79D2EBDE}"/>
              </a:ext>
            </a:extLst>
          </p:cNvPr>
          <p:cNvSpPr/>
          <p:nvPr/>
        </p:nvSpPr>
        <p:spPr>
          <a:xfrm>
            <a:off x="1233365" y="3700735"/>
            <a:ext cx="1769143" cy="964435"/>
          </a:xfrm>
          <a:custGeom>
            <a:avLst/>
            <a:gdLst>
              <a:gd name="connsiteX0" fmla="*/ 0 w 1216336"/>
              <a:gd name="connsiteY0" fmla="*/ 58762 h 587615"/>
              <a:gd name="connsiteX1" fmla="*/ 58762 w 1216336"/>
              <a:gd name="connsiteY1" fmla="*/ 0 h 587615"/>
              <a:gd name="connsiteX2" fmla="*/ 1157575 w 1216336"/>
              <a:gd name="connsiteY2" fmla="*/ 0 h 587615"/>
              <a:gd name="connsiteX3" fmla="*/ 1216337 w 1216336"/>
              <a:gd name="connsiteY3" fmla="*/ 58762 h 587615"/>
              <a:gd name="connsiteX4" fmla="*/ 1216336 w 1216336"/>
              <a:gd name="connsiteY4" fmla="*/ 528854 h 587615"/>
              <a:gd name="connsiteX5" fmla="*/ 1157574 w 1216336"/>
              <a:gd name="connsiteY5" fmla="*/ 587616 h 587615"/>
              <a:gd name="connsiteX6" fmla="*/ 58762 w 1216336"/>
              <a:gd name="connsiteY6" fmla="*/ 587615 h 587615"/>
              <a:gd name="connsiteX7" fmla="*/ 0 w 1216336"/>
              <a:gd name="connsiteY7" fmla="*/ 528853 h 587615"/>
              <a:gd name="connsiteX8" fmla="*/ 0 w 1216336"/>
              <a:gd name="connsiteY8" fmla="*/ 58762 h 587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6336" h="587615">
                <a:moveTo>
                  <a:pt x="0" y="58762"/>
                </a:moveTo>
                <a:cubicBezTo>
                  <a:pt x="0" y="26309"/>
                  <a:pt x="26309" y="0"/>
                  <a:pt x="58762" y="0"/>
                </a:cubicBezTo>
                <a:lnTo>
                  <a:pt x="1157575" y="0"/>
                </a:lnTo>
                <a:cubicBezTo>
                  <a:pt x="1190028" y="0"/>
                  <a:pt x="1216337" y="26309"/>
                  <a:pt x="1216337" y="58762"/>
                </a:cubicBezTo>
                <a:cubicBezTo>
                  <a:pt x="1216337" y="215459"/>
                  <a:pt x="1216336" y="372157"/>
                  <a:pt x="1216336" y="528854"/>
                </a:cubicBezTo>
                <a:cubicBezTo>
                  <a:pt x="1216336" y="561307"/>
                  <a:pt x="1190027" y="587616"/>
                  <a:pt x="1157574" y="587616"/>
                </a:cubicBezTo>
                <a:lnTo>
                  <a:pt x="58762" y="587615"/>
                </a:lnTo>
                <a:cubicBezTo>
                  <a:pt x="26309" y="587615"/>
                  <a:pt x="0" y="561306"/>
                  <a:pt x="0" y="528853"/>
                </a:cubicBezTo>
                <a:lnTo>
                  <a:pt x="0" y="5876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5311" tIns="55311" rIns="55311" bIns="55311" numCol="1" spcCol="1270" anchor="ctr" anchorCtr="0">
            <a:noAutofit/>
          </a:bodyPr>
          <a:lstStyle/>
          <a:p>
            <a:pPr marL="0" lvl="0" indent="0" algn="ctr" defTabSz="444500">
              <a:lnSpc>
                <a:spcPct val="90000"/>
              </a:lnSpc>
              <a:spcBef>
                <a:spcPct val="0"/>
              </a:spcBef>
              <a:spcAft>
                <a:spcPct val="35000"/>
              </a:spcAft>
              <a:buNone/>
            </a:pPr>
            <a:r>
              <a:rPr lang="ja-JP" altLang="en-US" sz="1000" b="1" dirty="0">
                <a:latin typeface="Meiryo UI" panose="020B0604030504040204" pitchFamily="50" charset="-128"/>
                <a:ea typeface="Meiryo UI" panose="020B0604030504040204" pitchFamily="50" charset="-128"/>
              </a:rPr>
              <a:t>７月～９月</a:t>
            </a:r>
          </a:p>
          <a:p>
            <a:pPr marL="0" lvl="0" indent="0" algn="ctr" defTabSz="444500">
              <a:lnSpc>
                <a:spcPct val="90000"/>
              </a:lnSpc>
              <a:spcBef>
                <a:spcPct val="0"/>
              </a:spcBef>
              <a:spcAft>
                <a:spcPct val="35000"/>
              </a:spcAft>
              <a:buNone/>
            </a:pPr>
            <a:r>
              <a:rPr lang="ja-JP" altLang="en-US" sz="1000" b="1" dirty="0">
                <a:latin typeface="Meiryo UI" panose="020B0604030504040204" pitchFamily="50" charset="-128"/>
                <a:ea typeface="Meiryo UI" panose="020B0604030504040204" pitchFamily="50" charset="-128"/>
              </a:rPr>
              <a:t>利用者のアセスメント実施</a:t>
            </a:r>
          </a:p>
          <a:p>
            <a:pPr marL="0" lvl="0" indent="0" algn="ctr" defTabSz="444500">
              <a:lnSpc>
                <a:spcPct val="90000"/>
              </a:lnSpc>
              <a:spcBef>
                <a:spcPct val="0"/>
              </a:spcBef>
              <a:spcAft>
                <a:spcPct val="35000"/>
              </a:spcAft>
              <a:buNone/>
            </a:pPr>
            <a:r>
              <a:rPr lang="ja-JP" altLang="en-US" sz="1000" b="1" dirty="0">
                <a:latin typeface="Meiryo UI" panose="020B0604030504040204" pitchFamily="50" charset="-128"/>
                <a:ea typeface="Meiryo UI" panose="020B0604030504040204" pitchFamily="50" charset="-128"/>
              </a:rPr>
              <a:t>関係機関による支援内容協議</a:t>
            </a:r>
          </a:p>
        </p:txBody>
      </p:sp>
      <p:sp>
        <p:nvSpPr>
          <p:cNvPr id="22" name="フリーフォーム: 図形 21">
            <a:extLst>
              <a:ext uri="{FF2B5EF4-FFF2-40B4-BE49-F238E27FC236}">
                <a16:creationId xmlns:a16="http://schemas.microsoft.com/office/drawing/2014/main" id="{89A3760F-F90C-4EB4-9044-CDA3A940EA0D}"/>
              </a:ext>
            </a:extLst>
          </p:cNvPr>
          <p:cNvSpPr/>
          <p:nvPr/>
        </p:nvSpPr>
        <p:spPr>
          <a:xfrm>
            <a:off x="7679976" y="3700737"/>
            <a:ext cx="1126422" cy="964434"/>
          </a:xfrm>
          <a:custGeom>
            <a:avLst/>
            <a:gdLst>
              <a:gd name="connsiteX0" fmla="*/ 0 w 1216336"/>
              <a:gd name="connsiteY0" fmla="*/ 58762 h 587615"/>
              <a:gd name="connsiteX1" fmla="*/ 58762 w 1216336"/>
              <a:gd name="connsiteY1" fmla="*/ 0 h 587615"/>
              <a:gd name="connsiteX2" fmla="*/ 1157575 w 1216336"/>
              <a:gd name="connsiteY2" fmla="*/ 0 h 587615"/>
              <a:gd name="connsiteX3" fmla="*/ 1216337 w 1216336"/>
              <a:gd name="connsiteY3" fmla="*/ 58762 h 587615"/>
              <a:gd name="connsiteX4" fmla="*/ 1216336 w 1216336"/>
              <a:gd name="connsiteY4" fmla="*/ 528854 h 587615"/>
              <a:gd name="connsiteX5" fmla="*/ 1157574 w 1216336"/>
              <a:gd name="connsiteY5" fmla="*/ 587616 h 587615"/>
              <a:gd name="connsiteX6" fmla="*/ 58762 w 1216336"/>
              <a:gd name="connsiteY6" fmla="*/ 587615 h 587615"/>
              <a:gd name="connsiteX7" fmla="*/ 0 w 1216336"/>
              <a:gd name="connsiteY7" fmla="*/ 528853 h 587615"/>
              <a:gd name="connsiteX8" fmla="*/ 0 w 1216336"/>
              <a:gd name="connsiteY8" fmla="*/ 58762 h 587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6336" h="587615">
                <a:moveTo>
                  <a:pt x="0" y="58762"/>
                </a:moveTo>
                <a:cubicBezTo>
                  <a:pt x="0" y="26309"/>
                  <a:pt x="26309" y="0"/>
                  <a:pt x="58762" y="0"/>
                </a:cubicBezTo>
                <a:lnTo>
                  <a:pt x="1157575" y="0"/>
                </a:lnTo>
                <a:cubicBezTo>
                  <a:pt x="1190028" y="0"/>
                  <a:pt x="1216337" y="26309"/>
                  <a:pt x="1216337" y="58762"/>
                </a:cubicBezTo>
                <a:cubicBezTo>
                  <a:pt x="1216337" y="215459"/>
                  <a:pt x="1216336" y="372157"/>
                  <a:pt x="1216336" y="528854"/>
                </a:cubicBezTo>
                <a:cubicBezTo>
                  <a:pt x="1216336" y="561307"/>
                  <a:pt x="1190027" y="587616"/>
                  <a:pt x="1157574" y="587616"/>
                </a:cubicBezTo>
                <a:lnTo>
                  <a:pt x="58762" y="587615"/>
                </a:lnTo>
                <a:cubicBezTo>
                  <a:pt x="26309" y="587615"/>
                  <a:pt x="0" y="561306"/>
                  <a:pt x="0" y="528853"/>
                </a:cubicBezTo>
                <a:lnTo>
                  <a:pt x="0" y="5876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5311" tIns="55311" rIns="55311" bIns="55311" numCol="1" spcCol="1270" anchor="ctr" anchorCtr="0">
            <a:noAutofit/>
          </a:bodyPr>
          <a:lstStyle/>
          <a:p>
            <a:pPr marL="0" lvl="0" indent="0" algn="ctr" defTabSz="444500">
              <a:lnSpc>
                <a:spcPct val="90000"/>
              </a:lnSpc>
              <a:spcBef>
                <a:spcPct val="0"/>
              </a:spcBef>
              <a:spcAft>
                <a:spcPct val="35000"/>
              </a:spcAft>
              <a:buNone/>
            </a:pPr>
            <a:r>
              <a:rPr lang="en-US" altLang="ja-JP" sz="1000" b="1" kern="1200" dirty="0">
                <a:latin typeface="Meiryo UI" panose="020B0604030504040204" pitchFamily="50" charset="-128"/>
                <a:ea typeface="Meiryo UI" panose="020B0604030504040204" pitchFamily="50" charset="-128"/>
              </a:rPr>
              <a:t>R9.</a:t>
            </a:r>
            <a:r>
              <a:rPr lang="ja-JP" sz="1000" b="1" kern="1200" dirty="0">
                <a:latin typeface="Meiryo UI" panose="020B0604030504040204" pitchFamily="50" charset="-128"/>
                <a:ea typeface="Meiryo UI" panose="020B0604030504040204" pitchFamily="50" charset="-128"/>
              </a:rPr>
              <a:t>５月</a:t>
            </a:r>
            <a:r>
              <a:rPr lang="ja-JP" altLang="en-US" sz="1000" b="1" kern="1200" dirty="0">
                <a:latin typeface="Meiryo UI" panose="020B0604030504040204" pitchFamily="50" charset="-128"/>
                <a:ea typeface="Meiryo UI" panose="020B0604030504040204" pitchFamily="50" charset="-128"/>
              </a:rPr>
              <a:t>～</a:t>
            </a:r>
            <a:endParaRPr lang="en-US" altLang="ja-JP" sz="1000" b="1" kern="1200" dirty="0">
              <a:latin typeface="Meiryo UI" panose="020B0604030504040204" pitchFamily="50" charset="-128"/>
              <a:ea typeface="Meiryo UI" panose="020B0604030504040204" pitchFamily="50" charset="-128"/>
            </a:endParaRPr>
          </a:p>
          <a:p>
            <a:pPr marL="0" lvl="0" indent="0" algn="ctr" defTabSz="444500">
              <a:lnSpc>
                <a:spcPct val="90000"/>
              </a:lnSpc>
              <a:spcBef>
                <a:spcPct val="0"/>
              </a:spcBef>
              <a:spcAft>
                <a:spcPct val="35000"/>
              </a:spcAft>
              <a:buNone/>
            </a:pPr>
            <a:r>
              <a:rPr lang="en-US" altLang="ja-JP" sz="1000" b="1" dirty="0">
                <a:latin typeface="Meiryo UI" panose="020B0604030504040204" pitchFamily="50" charset="-128"/>
                <a:ea typeface="Meiryo UI" panose="020B0604030504040204" pitchFamily="50" charset="-128"/>
              </a:rPr>
              <a:t>HP</a:t>
            </a:r>
            <a:r>
              <a:rPr lang="ja-JP" altLang="en-US" sz="1000" b="1" dirty="0">
                <a:latin typeface="Meiryo UI" panose="020B0604030504040204" pitchFamily="50" charset="-128"/>
                <a:ea typeface="Meiryo UI" panose="020B0604030504040204" pitchFamily="50" charset="-128"/>
              </a:rPr>
              <a:t>や市町村会議等での好事例発信</a:t>
            </a:r>
          </a:p>
        </p:txBody>
      </p:sp>
      <p:sp>
        <p:nvSpPr>
          <p:cNvPr id="24" name="フリーフォーム: 図形 23">
            <a:extLst>
              <a:ext uri="{FF2B5EF4-FFF2-40B4-BE49-F238E27FC236}">
                <a16:creationId xmlns:a16="http://schemas.microsoft.com/office/drawing/2014/main" id="{CC6F72D5-6BAE-4C23-9FDE-EF2468503F81}"/>
              </a:ext>
            </a:extLst>
          </p:cNvPr>
          <p:cNvSpPr/>
          <p:nvPr/>
        </p:nvSpPr>
        <p:spPr>
          <a:xfrm>
            <a:off x="3045126" y="3897536"/>
            <a:ext cx="155681" cy="301651"/>
          </a:xfrm>
          <a:custGeom>
            <a:avLst/>
            <a:gdLst>
              <a:gd name="connsiteX0" fmla="*/ 0 w 257863"/>
              <a:gd name="connsiteY0" fmla="*/ 60330 h 301651"/>
              <a:gd name="connsiteX1" fmla="*/ 128932 w 257863"/>
              <a:gd name="connsiteY1" fmla="*/ 60330 h 301651"/>
              <a:gd name="connsiteX2" fmla="*/ 128932 w 257863"/>
              <a:gd name="connsiteY2" fmla="*/ 0 h 301651"/>
              <a:gd name="connsiteX3" fmla="*/ 257863 w 257863"/>
              <a:gd name="connsiteY3" fmla="*/ 150826 h 301651"/>
              <a:gd name="connsiteX4" fmla="*/ 128932 w 257863"/>
              <a:gd name="connsiteY4" fmla="*/ 301651 h 301651"/>
              <a:gd name="connsiteX5" fmla="*/ 128932 w 257863"/>
              <a:gd name="connsiteY5" fmla="*/ 241321 h 301651"/>
              <a:gd name="connsiteX6" fmla="*/ 0 w 257863"/>
              <a:gd name="connsiteY6" fmla="*/ 241321 h 301651"/>
              <a:gd name="connsiteX7" fmla="*/ 0 w 257863"/>
              <a:gd name="connsiteY7" fmla="*/ 60330 h 30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63" h="301651">
                <a:moveTo>
                  <a:pt x="0" y="60330"/>
                </a:moveTo>
                <a:lnTo>
                  <a:pt x="128932" y="60330"/>
                </a:lnTo>
                <a:lnTo>
                  <a:pt x="128932" y="0"/>
                </a:lnTo>
                <a:lnTo>
                  <a:pt x="257863" y="150826"/>
                </a:lnTo>
                <a:lnTo>
                  <a:pt x="128932" y="301651"/>
                </a:lnTo>
                <a:lnTo>
                  <a:pt x="128932" y="241321"/>
                </a:lnTo>
                <a:lnTo>
                  <a:pt x="0" y="241321"/>
                </a:lnTo>
                <a:lnTo>
                  <a:pt x="0" y="6033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330" rIns="77359" bIns="6033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latin typeface="Meiryo UI" panose="020B0604030504040204" pitchFamily="50" charset="-128"/>
              <a:ea typeface="Meiryo UI" panose="020B0604030504040204" pitchFamily="50" charset="-128"/>
            </a:endParaRPr>
          </a:p>
        </p:txBody>
      </p:sp>
      <p:sp>
        <p:nvSpPr>
          <p:cNvPr id="25" name="フリーフォーム: 図形 24">
            <a:extLst>
              <a:ext uri="{FF2B5EF4-FFF2-40B4-BE49-F238E27FC236}">
                <a16:creationId xmlns:a16="http://schemas.microsoft.com/office/drawing/2014/main" id="{831BB67D-62E3-44C7-83B1-5ECCC8BAA2D7}"/>
              </a:ext>
            </a:extLst>
          </p:cNvPr>
          <p:cNvSpPr/>
          <p:nvPr/>
        </p:nvSpPr>
        <p:spPr>
          <a:xfrm>
            <a:off x="4638174" y="3850044"/>
            <a:ext cx="155681" cy="301651"/>
          </a:xfrm>
          <a:custGeom>
            <a:avLst/>
            <a:gdLst>
              <a:gd name="connsiteX0" fmla="*/ 0 w 257863"/>
              <a:gd name="connsiteY0" fmla="*/ 60330 h 301651"/>
              <a:gd name="connsiteX1" fmla="*/ 128932 w 257863"/>
              <a:gd name="connsiteY1" fmla="*/ 60330 h 301651"/>
              <a:gd name="connsiteX2" fmla="*/ 128932 w 257863"/>
              <a:gd name="connsiteY2" fmla="*/ 0 h 301651"/>
              <a:gd name="connsiteX3" fmla="*/ 257863 w 257863"/>
              <a:gd name="connsiteY3" fmla="*/ 150826 h 301651"/>
              <a:gd name="connsiteX4" fmla="*/ 128932 w 257863"/>
              <a:gd name="connsiteY4" fmla="*/ 301651 h 301651"/>
              <a:gd name="connsiteX5" fmla="*/ 128932 w 257863"/>
              <a:gd name="connsiteY5" fmla="*/ 241321 h 301651"/>
              <a:gd name="connsiteX6" fmla="*/ 0 w 257863"/>
              <a:gd name="connsiteY6" fmla="*/ 241321 h 301651"/>
              <a:gd name="connsiteX7" fmla="*/ 0 w 257863"/>
              <a:gd name="connsiteY7" fmla="*/ 60330 h 30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63" h="301651">
                <a:moveTo>
                  <a:pt x="0" y="60330"/>
                </a:moveTo>
                <a:lnTo>
                  <a:pt x="128932" y="60330"/>
                </a:lnTo>
                <a:lnTo>
                  <a:pt x="128932" y="0"/>
                </a:lnTo>
                <a:lnTo>
                  <a:pt x="257863" y="150826"/>
                </a:lnTo>
                <a:lnTo>
                  <a:pt x="128932" y="301651"/>
                </a:lnTo>
                <a:lnTo>
                  <a:pt x="128932" y="241321"/>
                </a:lnTo>
                <a:lnTo>
                  <a:pt x="0" y="241321"/>
                </a:lnTo>
                <a:lnTo>
                  <a:pt x="0" y="6033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330" rIns="77359" bIns="6033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latin typeface="Meiryo UI" panose="020B0604030504040204" pitchFamily="50" charset="-128"/>
              <a:ea typeface="Meiryo UI" panose="020B0604030504040204" pitchFamily="50" charset="-128"/>
            </a:endParaRPr>
          </a:p>
        </p:txBody>
      </p:sp>
      <p:sp>
        <p:nvSpPr>
          <p:cNvPr id="26" name="フリーフォーム: 図形 25">
            <a:extLst>
              <a:ext uri="{FF2B5EF4-FFF2-40B4-BE49-F238E27FC236}">
                <a16:creationId xmlns:a16="http://schemas.microsoft.com/office/drawing/2014/main" id="{11A13723-FE21-4EA6-93FE-3F33206814E9}"/>
              </a:ext>
            </a:extLst>
          </p:cNvPr>
          <p:cNvSpPr/>
          <p:nvPr/>
        </p:nvSpPr>
        <p:spPr>
          <a:xfrm>
            <a:off x="6058921" y="3900685"/>
            <a:ext cx="155681" cy="301651"/>
          </a:xfrm>
          <a:custGeom>
            <a:avLst/>
            <a:gdLst>
              <a:gd name="connsiteX0" fmla="*/ 0 w 257863"/>
              <a:gd name="connsiteY0" fmla="*/ 60330 h 301651"/>
              <a:gd name="connsiteX1" fmla="*/ 128932 w 257863"/>
              <a:gd name="connsiteY1" fmla="*/ 60330 h 301651"/>
              <a:gd name="connsiteX2" fmla="*/ 128932 w 257863"/>
              <a:gd name="connsiteY2" fmla="*/ 0 h 301651"/>
              <a:gd name="connsiteX3" fmla="*/ 257863 w 257863"/>
              <a:gd name="connsiteY3" fmla="*/ 150826 h 301651"/>
              <a:gd name="connsiteX4" fmla="*/ 128932 w 257863"/>
              <a:gd name="connsiteY4" fmla="*/ 301651 h 301651"/>
              <a:gd name="connsiteX5" fmla="*/ 128932 w 257863"/>
              <a:gd name="connsiteY5" fmla="*/ 241321 h 301651"/>
              <a:gd name="connsiteX6" fmla="*/ 0 w 257863"/>
              <a:gd name="connsiteY6" fmla="*/ 241321 h 301651"/>
              <a:gd name="connsiteX7" fmla="*/ 0 w 257863"/>
              <a:gd name="connsiteY7" fmla="*/ 60330 h 30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63" h="301651">
                <a:moveTo>
                  <a:pt x="0" y="60330"/>
                </a:moveTo>
                <a:lnTo>
                  <a:pt x="128932" y="60330"/>
                </a:lnTo>
                <a:lnTo>
                  <a:pt x="128932" y="0"/>
                </a:lnTo>
                <a:lnTo>
                  <a:pt x="257863" y="150826"/>
                </a:lnTo>
                <a:lnTo>
                  <a:pt x="128932" y="301651"/>
                </a:lnTo>
                <a:lnTo>
                  <a:pt x="128932" y="241321"/>
                </a:lnTo>
                <a:lnTo>
                  <a:pt x="0" y="241321"/>
                </a:lnTo>
                <a:lnTo>
                  <a:pt x="0" y="6033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330" rIns="77359" bIns="6033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latin typeface="Meiryo UI" panose="020B0604030504040204" pitchFamily="50" charset="-128"/>
              <a:ea typeface="Meiryo UI" panose="020B0604030504040204" pitchFamily="50" charset="-128"/>
            </a:endParaRPr>
          </a:p>
        </p:txBody>
      </p:sp>
      <p:sp>
        <p:nvSpPr>
          <p:cNvPr id="27" name="フリーフォーム: 図形 26">
            <a:extLst>
              <a:ext uri="{FF2B5EF4-FFF2-40B4-BE49-F238E27FC236}">
                <a16:creationId xmlns:a16="http://schemas.microsoft.com/office/drawing/2014/main" id="{EB5ACEB0-C6E2-424B-94E0-A90DE2D907BE}"/>
              </a:ext>
            </a:extLst>
          </p:cNvPr>
          <p:cNvSpPr/>
          <p:nvPr/>
        </p:nvSpPr>
        <p:spPr>
          <a:xfrm>
            <a:off x="7518267" y="3850043"/>
            <a:ext cx="155681" cy="301651"/>
          </a:xfrm>
          <a:custGeom>
            <a:avLst/>
            <a:gdLst>
              <a:gd name="connsiteX0" fmla="*/ 0 w 257863"/>
              <a:gd name="connsiteY0" fmla="*/ 60330 h 301651"/>
              <a:gd name="connsiteX1" fmla="*/ 128932 w 257863"/>
              <a:gd name="connsiteY1" fmla="*/ 60330 h 301651"/>
              <a:gd name="connsiteX2" fmla="*/ 128932 w 257863"/>
              <a:gd name="connsiteY2" fmla="*/ 0 h 301651"/>
              <a:gd name="connsiteX3" fmla="*/ 257863 w 257863"/>
              <a:gd name="connsiteY3" fmla="*/ 150826 h 301651"/>
              <a:gd name="connsiteX4" fmla="*/ 128932 w 257863"/>
              <a:gd name="connsiteY4" fmla="*/ 301651 h 301651"/>
              <a:gd name="connsiteX5" fmla="*/ 128932 w 257863"/>
              <a:gd name="connsiteY5" fmla="*/ 241321 h 301651"/>
              <a:gd name="connsiteX6" fmla="*/ 0 w 257863"/>
              <a:gd name="connsiteY6" fmla="*/ 241321 h 301651"/>
              <a:gd name="connsiteX7" fmla="*/ 0 w 257863"/>
              <a:gd name="connsiteY7" fmla="*/ 60330 h 30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7863" h="301651">
                <a:moveTo>
                  <a:pt x="0" y="60330"/>
                </a:moveTo>
                <a:lnTo>
                  <a:pt x="128932" y="60330"/>
                </a:lnTo>
                <a:lnTo>
                  <a:pt x="128932" y="0"/>
                </a:lnTo>
                <a:lnTo>
                  <a:pt x="257863" y="150826"/>
                </a:lnTo>
                <a:lnTo>
                  <a:pt x="128932" y="301651"/>
                </a:lnTo>
                <a:lnTo>
                  <a:pt x="128932" y="241321"/>
                </a:lnTo>
                <a:lnTo>
                  <a:pt x="0" y="241321"/>
                </a:lnTo>
                <a:lnTo>
                  <a:pt x="0" y="60330"/>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60330" rIns="77359" bIns="60330" numCol="1" spcCol="1270" anchor="ctr" anchorCtr="0">
            <a:noAutofit/>
          </a:bodyPr>
          <a:lstStyle/>
          <a:p>
            <a:pPr marL="0" lvl="0" indent="0" algn="ctr" defTabSz="444500">
              <a:lnSpc>
                <a:spcPct val="90000"/>
              </a:lnSpc>
              <a:spcBef>
                <a:spcPct val="0"/>
              </a:spcBef>
              <a:spcAft>
                <a:spcPct val="35000"/>
              </a:spcAft>
              <a:buNone/>
            </a:pPr>
            <a:endParaRPr kumimoji="1" lang="ja-JP" altLang="en-US" sz="1000" b="1" kern="1200">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782B3029-3AEF-4B41-8B1A-8B55EFD90E6D}"/>
              </a:ext>
            </a:extLst>
          </p:cNvPr>
          <p:cNvSpPr/>
          <p:nvPr/>
        </p:nvSpPr>
        <p:spPr>
          <a:xfrm>
            <a:off x="1331640" y="3541484"/>
            <a:ext cx="1512168" cy="144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事業所による取組み</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dirty="0">
              <a:solidFill>
                <a:schemeClr val="tx1"/>
              </a:solidFill>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BCFF6F34-4AE7-4C81-A986-67BF7E3B2BE3}"/>
              </a:ext>
            </a:extLst>
          </p:cNvPr>
          <p:cNvSpPr/>
          <p:nvPr/>
        </p:nvSpPr>
        <p:spPr>
          <a:xfrm>
            <a:off x="4636306" y="3556720"/>
            <a:ext cx="1512168" cy="144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事業所による取組み</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dirty="0">
              <a:solidFill>
                <a:schemeClr val="tx1"/>
              </a:solidFill>
              <a:latin typeface="Meiryo UI" panose="020B0604030504040204" pitchFamily="50" charset="-128"/>
              <a:ea typeface="Meiryo UI" panose="020B0604030504040204" pitchFamily="50" charset="-128"/>
            </a:endParaRPr>
          </a:p>
        </p:txBody>
      </p:sp>
      <p:sp>
        <p:nvSpPr>
          <p:cNvPr id="37" name="矢印: 五方向 36">
            <a:extLst>
              <a:ext uri="{FF2B5EF4-FFF2-40B4-BE49-F238E27FC236}">
                <a16:creationId xmlns:a16="http://schemas.microsoft.com/office/drawing/2014/main" id="{8A933022-47DB-40BF-AF2A-474038093B04}"/>
              </a:ext>
            </a:extLst>
          </p:cNvPr>
          <p:cNvSpPr/>
          <p:nvPr/>
        </p:nvSpPr>
        <p:spPr>
          <a:xfrm>
            <a:off x="1298703" y="4713936"/>
            <a:ext cx="1866114" cy="588194"/>
          </a:xfrm>
          <a:prstGeom prst="homePlate">
            <a:avLst/>
          </a:prstGeom>
          <a:no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Meiryo UI" panose="020B0604030504040204" pitchFamily="50" charset="-128"/>
                <a:ea typeface="Meiryo UI" panose="020B0604030504040204" pitchFamily="50" charset="-128"/>
              </a:rPr>
              <a:t>市町村及び相談支援事業所等との協議を踏まえ</a:t>
            </a:r>
            <a:r>
              <a:rPr lang="ja-JP" altLang="en-US" sz="900" dirty="0">
                <a:solidFill>
                  <a:schemeClr val="tx1"/>
                </a:solidFill>
                <a:latin typeface="Meiryo UI" panose="020B0604030504040204" pitchFamily="50" charset="-128"/>
                <a:ea typeface="Meiryo UI" panose="020B0604030504040204" pitchFamily="50" charset="-128"/>
              </a:rPr>
              <a:t>、障がい特性等に対応できる必要な</a:t>
            </a:r>
            <a:r>
              <a:rPr kumimoji="1" lang="ja-JP" altLang="en-US" sz="900" dirty="0">
                <a:solidFill>
                  <a:schemeClr val="tx1"/>
                </a:solidFill>
                <a:latin typeface="Meiryo UI" panose="020B0604030504040204" pitchFamily="50" charset="-128"/>
                <a:ea typeface="Meiryo UI" panose="020B0604030504040204" pitchFamily="50" charset="-128"/>
              </a:rPr>
              <a:t>環境整備（改修・整備）の内容を決定</a:t>
            </a:r>
            <a:endParaRPr kumimoji="1" lang="en-US" altLang="ja-JP" sz="900" dirty="0">
              <a:solidFill>
                <a:schemeClr val="tx1"/>
              </a:solidFill>
              <a:latin typeface="Meiryo UI" panose="020B0604030504040204" pitchFamily="50" charset="-128"/>
              <a:ea typeface="Meiryo UI" panose="020B0604030504040204" pitchFamily="50" charset="-128"/>
            </a:endParaRPr>
          </a:p>
        </p:txBody>
      </p:sp>
      <p:sp>
        <p:nvSpPr>
          <p:cNvPr id="39" name="矢印: 右カーブ 38">
            <a:extLst>
              <a:ext uri="{FF2B5EF4-FFF2-40B4-BE49-F238E27FC236}">
                <a16:creationId xmlns:a16="http://schemas.microsoft.com/office/drawing/2014/main" id="{408534CC-BFD4-47FE-8752-26FFE11FF863}"/>
              </a:ext>
            </a:extLst>
          </p:cNvPr>
          <p:cNvSpPr/>
          <p:nvPr/>
        </p:nvSpPr>
        <p:spPr>
          <a:xfrm>
            <a:off x="932315" y="4544830"/>
            <a:ext cx="320327" cy="396337"/>
          </a:xfrm>
          <a:prstGeom prst="curved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highlight>
                <a:srgbClr val="FF0000"/>
              </a:highlight>
            </a:endParaRPr>
          </a:p>
        </p:txBody>
      </p:sp>
      <p:sp>
        <p:nvSpPr>
          <p:cNvPr id="40" name="矢印: 五方向 39">
            <a:extLst>
              <a:ext uri="{FF2B5EF4-FFF2-40B4-BE49-F238E27FC236}">
                <a16:creationId xmlns:a16="http://schemas.microsoft.com/office/drawing/2014/main" id="{E59963E2-F438-4BDC-BEF2-6DC3974DBF23}"/>
              </a:ext>
            </a:extLst>
          </p:cNvPr>
          <p:cNvSpPr/>
          <p:nvPr/>
        </p:nvSpPr>
        <p:spPr>
          <a:xfrm>
            <a:off x="4872903" y="4716912"/>
            <a:ext cx="1703804" cy="585216"/>
          </a:xfrm>
          <a:prstGeom prst="homePlate">
            <a:avLst/>
          </a:prstGeom>
          <a:noFill/>
          <a:ln w="127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latin typeface="Meiryo UI" panose="020B0604030504040204" pitchFamily="50" charset="-128"/>
                <a:ea typeface="Meiryo UI" panose="020B0604030504040204" pitchFamily="50" charset="-128"/>
              </a:rPr>
              <a:t>利用者の生活の充実や関係機関との効果検証等により、地域支援体制を確保することで地域生活を支援</a:t>
            </a:r>
            <a:endParaRPr lang="en-US" altLang="ja-JP" sz="900" dirty="0">
              <a:solidFill>
                <a:schemeClr val="tx1"/>
              </a:solidFill>
              <a:latin typeface="Meiryo UI" panose="020B0604030504040204" pitchFamily="50" charset="-128"/>
              <a:ea typeface="Meiryo UI" panose="020B0604030504040204" pitchFamily="50" charset="-128"/>
            </a:endParaRPr>
          </a:p>
        </p:txBody>
      </p:sp>
      <p:sp>
        <p:nvSpPr>
          <p:cNvPr id="41" name="矢印: 右カーブ 40">
            <a:extLst>
              <a:ext uri="{FF2B5EF4-FFF2-40B4-BE49-F238E27FC236}">
                <a16:creationId xmlns:a16="http://schemas.microsoft.com/office/drawing/2014/main" id="{60BEF10E-65F4-4551-997E-3175741DC634}"/>
              </a:ext>
            </a:extLst>
          </p:cNvPr>
          <p:cNvSpPr/>
          <p:nvPr/>
        </p:nvSpPr>
        <p:spPr>
          <a:xfrm>
            <a:off x="4506514" y="4547806"/>
            <a:ext cx="320327" cy="396337"/>
          </a:xfrm>
          <a:prstGeom prst="curved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highlight>
                <a:srgbClr val="FF0000"/>
              </a:highlight>
            </a:endParaRPr>
          </a:p>
        </p:txBody>
      </p:sp>
      <p:cxnSp>
        <p:nvCxnSpPr>
          <p:cNvPr id="43" name="直線矢印コネクタ 42">
            <a:extLst>
              <a:ext uri="{FF2B5EF4-FFF2-40B4-BE49-F238E27FC236}">
                <a16:creationId xmlns:a16="http://schemas.microsoft.com/office/drawing/2014/main" id="{DAEFA61A-F54A-4CED-BFED-ACF70B10C338}"/>
              </a:ext>
            </a:extLst>
          </p:cNvPr>
          <p:cNvCxnSpPr>
            <a:cxnSpLocks/>
          </p:cNvCxnSpPr>
          <p:nvPr/>
        </p:nvCxnSpPr>
        <p:spPr>
          <a:xfrm>
            <a:off x="3275856" y="4986406"/>
            <a:ext cx="1517999" cy="26770"/>
          </a:xfrm>
          <a:prstGeom prst="straightConnector1">
            <a:avLst/>
          </a:prstGeom>
          <a:ln w="28575">
            <a:solidFill>
              <a:schemeClr val="accent6">
                <a:lumMod val="75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a:extLst>
              <a:ext uri="{FF2B5EF4-FFF2-40B4-BE49-F238E27FC236}">
                <a16:creationId xmlns:a16="http://schemas.microsoft.com/office/drawing/2014/main" id="{73A6E024-819B-4FCF-85F9-5FEB2E989A15}"/>
              </a:ext>
            </a:extLst>
          </p:cNvPr>
          <p:cNvCxnSpPr>
            <a:cxnSpLocks/>
          </p:cNvCxnSpPr>
          <p:nvPr/>
        </p:nvCxnSpPr>
        <p:spPr>
          <a:xfrm>
            <a:off x="6729093" y="5013176"/>
            <a:ext cx="1947363" cy="0"/>
          </a:xfrm>
          <a:prstGeom prst="straightConnector1">
            <a:avLst/>
          </a:prstGeom>
          <a:ln w="28575">
            <a:solidFill>
              <a:schemeClr val="accent6">
                <a:lumMod val="75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7" name="正方形/長方形 46">
            <a:extLst>
              <a:ext uri="{FF2B5EF4-FFF2-40B4-BE49-F238E27FC236}">
                <a16:creationId xmlns:a16="http://schemas.microsoft.com/office/drawing/2014/main" id="{AF4E33E8-4365-474A-AAF3-85812818241A}"/>
              </a:ext>
            </a:extLst>
          </p:cNvPr>
          <p:cNvSpPr/>
          <p:nvPr/>
        </p:nvSpPr>
        <p:spPr>
          <a:xfrm>
            <a:off x="6840022" y="4967938"/>
            <a:ext cx="1836433" cy="441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i="1" dirty="0">
                <a:solidFill>
                  <a:schemeClr val="tx1"/>
                </a:solidFill>
                <a:latin typeface="UD デジタル 教科書体 NK-R" panose="02020400000000000000" pitchFamily="18" charset="-128"/>
                <a:ea typeface="UD デジタル 教科書体 NK-R" panose="02020400000000000000" pitchFamily="18" charset="-128"/>
              </a:rPr>
              <a:t>利用者が安心できる</a:t>
            </a:r>
            <a:endParaRPr lang="en-US" altLang="ja-JP" sz="1000" i="1"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000" i="1" dirty="0">
                <a:solidFill>
                  <a:schemeClr val="tx1"/>
                </a:solidFill>
                <a:latin typeface="UD デジタル 教科書体 NK-R" panose="02020400000000000000" pitchFamily="18" charset="-128"/>
                <a:ea typeface="UD デジタル 教科書体 NK-R" panose="02020400000000000000" pitchFamily="18" charset="-128"/>
              </a:rPr>
              <a:t>地域生活の継続へ</a:t>
            </a:r>
            <a:endParaRPr kumimoji="1" lang="ja-JP" altLang="en-US" sz="1000" i="1" dirty="0">
              <a:solidFill>
                <a:schemeClr val="tx1"/>
              </a:solidFill>
              <a:latin typeface="UD デジタル 教科書体 NK-R" panose="02020400000000000000" pitchFamily="18" charset="-128"/>
              <a:ea typeface="UD デジタル 教科書体 NK-R" panose="02020400000000000000" pitchFamily="18" charset="-128"/>
            </a:endParaRPr>
          </a:p>
        </p:txBody>
      </p:sp>
      <p:sp>
        <p:nvSpPr>
          <p:cNvPr id="48" name="正方形/長方形 47">
            <a:extLst>
              <a:ext uri="{FF2B5EF4-FFF2-40B4-BE49-F238E27FC236}">
                <a16:creationId xmlns:a16="http://schemas.microsoft.com/office/drawing/2014/main" id="{493741EB-9057-41CC-B916-A79FC8DA39FC}"/>
              </a:ext>
            </a:extLst>
          </p:cNvPr>
          <p:cNvSpPr/>
          <p:nvPr/>
        </p:nvSpPr>
        <p:spPr>
          <a:xfrm>
            <a:off x="3101873" y="4992909"/>
            <a:ext cx="1512168" cy="396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i="1" dirty="0">
                <a:solidFill>
                  <a:schemeClr val="tx1"/>
                </a:solidFill>
                <a:latin typeface="UD デジタル 教科書体 NK-R" panose="02020400000000000000" pitchFamily="18" charset="-128"/>
                <a:ea typeface="UD デジタル 教科書体 NK-R" panose="02020400000000000000" pitchFamily="18" charset="-128"/>
              </a:rPr>
              <a:t>利用者を中心とした</a:t>
            </a:r>
            <a:endParaRPr lang="en-US" altLang="ja-JP" sz="1000" i="1" dirty="0">
              <a:solidFill>
                <a:schemeClr val="tx1"/>
              </a:solidFill>
              <a:latin typeface="UD デジタル 教科書体 NK-R" panose="02020400000000000000" pitchFamily="18" charset="-128"/>
              <a:ea typeface="UD デジタル 教科書体 NK-R" panose="02020400000000000000" pitchFamily="18" charset="-128"/>
            </a:endParaRPr>
          </a:p>
          <a:p>
            <a:pPr algn="ctr"/>
            <a:r>
              <a:rPr lang="ja-JP" altLang="en-US" sz="1000" i="1" dirty="0">
                <a:solidFill>
                  <a:schemeClr val="tx1"/>
                </a:solidFill>
                <a:latin typeface="UD デジタル 教科書体 NK-R" panose="02020400000000000000" pitchFamily="18" charset="-128"/>
                <a:ea typeface="UD デジタル 教科書体 NK-R" panose="02020400000000000000" pitchFamily="18" charset="-128"/>
              </a:rPr>
              <a:t>支援体制の構築</a:t>
            </a:r>
            <a:endParaRPr kumimoji="1" lang="ja-JP" altLang="en-US" sz="1000" i="1" dirty="0">
              <a:solidFill>
                <a:schemeClr val="tx1"/>
              </a:solidFill>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153734995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646</Words>
  <Application>Microsoft Office PowerPoint</Application>
  <PresentationFormat>画面に合わせる (4:3)</PresentationFormat>
  <Paragraphs>54</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UD デジタル 教科書体 NK-R</vt:lpstr>
      <vt:lpstr>Arial</vt:lpstr>
      <vt:lpstr>Calibri</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2026-07-29T01:53:37Z</dcterms:created>
  <dcterms:modified xsi:type="dcterms:W3CDTF">2026-07-29T01:53:44Z</dcterms:modified>
</cp:coreProperties>
</file>