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</p:sldMasterIdLst>
  <p:notesMasterIdLst>
    <p:notesMasterId r:id="rId3"/>
  </p:notesMasterIdLst>
  <p:sldIdLst>
    <p:sldId id="263" r:id="rId2"/>
  </p:sldIdLst>
  <p:sldSz cx="9144000" cy="6858000" type="screen4x3"/>
  <p:notesSz cx="6807200" cy="9939338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9EDF4"/>
    <a:srgbClr val="D0D8E8"/>
    <a:srgbClr val="0000FF"/>
    <a:srgbClr val="E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スタイルなし、表のグリッド線あり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D7AC3CCA-C797-4891-BE02-D94E43425B78}" styleName="スタイル (中間)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93296810-A885-4BE3-A3E7-6D5BEEA58F35}" styleName="中間スタイル 2 - アクセント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616DA210-FB5B-4158-B5E0-FEB733F419BA}" styleName="スタイル (淡色)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F5AB1C69-6EDB-4FF4-983F-18BD219EF322}" styleName="中間スタイル 2 - アクセント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013" autoAdjust="0"/>
    <p:restoredTop sz="94434" autoAdjust="0"/>
  </p:normalViewPr>
  <p:slideViewPr>
    <p:cSldViewPr>
      <p:cViewPr varScale="1">
        <p:scale>
          <a:sx n="95" d="100"/>
          <a:sy n="95" d="100"/>
        </p:scale>
        <p:origin x="936" y="53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9787" cy="496967"/>
          </a:xfrm>
          <a:prstGeom prst="rect">
            <a:avLst/>
          </a:prstGeom>
        </p:spPr>
        <p:txBody>
          <a:bodyPr vert="horz" lIns="91433" tIns="45717" rIns="91433" bIns="45717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55839" y="1"/>
            <a:ext cx="2949787" cy="496967"/>
          </a:xfrm>
          <a:prstGeom prst="rect">
            <a:avLst/>
          </a:prstGeom>
        </p:spPr>
        <p:txBody>
          <a:bodyPr vert="horz" lIns="91433" tIns="45717" rIns="91433" bIns="45717" rtlCol="0"/>
          <a:lstStyle>
            <a:lvl1pPr algn="r">
              <a:defRPr sz="1200"/>
            </a:lvl1pPr>
          </a:lstStyle>
          <a:p>
            <a:fld id="{005252BA-2214-449C-8EB5-EC4AE1D81467}" type="datetimeFigureOut">
              <a:rPr kumimoji="1" lang="ja-JP" altLang="en-US" smtClean="0"/>
              <a:t>2026/7/29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919163" y="746125"/>
            <a:ext cx="4968875" cy="37258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33" tIns="45717" rIns="91433" bIns="45717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0721" y="4721185"/>
            <a:ext cx="5445760" cy="4472702"/>
          </a:xfrm>
          <a:prstGeom prst="rect">
            <a:avLst/>
          </a:prstGeom>
        </p:spPr>
        <p:txBody>
          <a:bodyPr vert="horz" lIns="91433" tIns="45717" rIns="91433" bIns="45717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440647"/>
            <a:ext cx="2949787" cy="496967"/>
          </a:xfrm>
          <a:prstGeom prst="rect">
            <a:avLst/>
          </a:prstGeom>
        </p:spPr>
        <p:txBody>
          <a:bodyPr vert="horz" lIns="91433" tIns="45717" rIns="91433" bIns="45717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55839" y="9440647"/>
            <a:ext cx="2949787" cy="496967"/>
          </a:xfrm>
          <a:prstGeom prst="rect">
            <a:avLst/>
          </a:prstGeom>
        </p:spPr>
        <p:txBody>
          <a:bodyPr vert="horz" lIns="91433" tIns="45717" rIns="91433" bIns="45717" rtlCol="0" anchor="b"/>
          <a:lstStyle>
            <a:lvl1pPr algn="r">
              <a:defRPr sz="1200"/>
            </a:lvl1pPr>
          </a:lstStyle>
          <a:p>
            <a:fld id="{F5C0CDCA-636B-4F4B-A567-C7BA73AA009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248717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C44990-B191-44FF-908E-CD5C61C97783}" type="datetime1">
              <a:rPr kumimoji="1" lang="ja-JP" altLang="en-US" smtClean="0"/>
              <a:t>2026/7/29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2C60DF-5D73-46A2-8FFF-B4A756D3B2D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000573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5CAE68-DF1D-4A3B-B4C8-841469085435}" type="datetime1">
              <a:rPr kumimoji="1" lang="ja-JP" altLang="en-US" smtClean="0"/>
              <a:t>2026/7/29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2C60DF-5D73-46A2-8FFF-B4A756D3B2D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533318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BD97C-F995-4932-ABDF-B20E3D61BD50}" type="datetime1">
              <a:rPr kumimoji="1" lang="ja-JP" altLang="en-US" smtClean="0"/>
              <a:t>2026/7/29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2C60DF-5D73-46A2-8FFF-B4A756D3B2D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930467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A44DC7-CFC5-44D6-8028-927A1CC03337}" type="datetime1">
              <a:rPr kumimoji="1" lang="ja-JP" altLang="en-US" smtClean="0"/>
              <a:t>2026/7/29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2C60DF-5D73-46A2-8FFF-B4A756D3B2D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787623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EA6779-2EDE-4EE9-B2E0-8016CC5F3D13}" type="datetime1">
              <a:rPr kumimoji="1" lang="ja-JP" altLang="en-US" smtClean="0"/>
              <a:t>2026/7/29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2C60DF-5D73-46A2-8FFF-B4A756D3B2D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873384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BB9FF4-3CA3-481E-AC8A-2DA11F807245}" type="datetime1">
              <a:rPr kumimoji="1" lang="ja-JP" altLang="en-US" smtClean="0"/>
              <a:t>2026/7/29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2C60DF-5D73-46A2-8FFF-B4A756D3B2D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829794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072A7C-5CA8-4A04-B6D3-4A79AB67A3F2}" type="datetime1">
              <a:rPr kumimoji="1" lang="ja-JP" altLang="en-US" smtClean="0"/>
              <a:t>2026/7/29</a:t>
            </a:fld>
            <a:endParaRPr kumimoji="1" lang="ja-JP" altLang="en-US"/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2C60DF-5D73-46A2-8FFF-B4A756D3B2D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532130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2A5165-AE32-4DFC-B3DB-0A5EC32549A1}" type="datetime1">
              <a:rPr kumimoji="1" lang="ja-JP" altLang="en-US" smtClean="0"/>
              <a:t>2026/7/29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2C60DF-5D73-46A2-8FFF-B4A756D3B2D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029266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A0DA09-063E-4394-935A-FDA93ECAF335}" type="datetime1">
              <a:rPr kumimoji="1" lang="ja-JP" altLang="en-US" smtClean="0"/>
              <a:t>2026/7/29</a:t>
            </a:fld>
            <a:endParaRPr kumimoji="1" lang="ja-JP" altLang="en-US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2C60DF-5D73-46A2-8FFF-B4A756D3B2D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783628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9CC58A-5E16-4063-84BB-CB94814E850A}" type="datetime1">
              <a:rPr kumimoji="1" lang="ja-JP" altLang="en-US" smtClean="0"/>
              <a:t>2026/7/29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2C60DF-5D73-46A2-8FFF-B4A756D3B2D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025461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7A0724-2BC3-4E92-B661-077C20E9E87E}" type="datetime1">
              <a:rPr kumimoji="1" lang="ja-JP" altLang="en-US" smtClean="0"/>
              <a:t>2026/7/29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2C60DF-5D73-46A2-8FFF-B4A756D3B2D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230640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79376D-9F3B-4D25-B378-A0F17775B954}" type="datetime1">
              <a:rPr kumimoji="1" lang="ja-JP" altLang="en-US" smtClean="0"/>
              <a:t>2026/7/29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2C60DF-5D73-46A2-8FFF-B4A756D3B2D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143517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 txBox="1">
            <a:spLocks/>
          </p:cNvSpPr>
          <p:nvPr/>
        </p:nvSpPr>
        <p:spPr>
          <a:xfrm>
            <a:off x="0" y="73612"/>
            <a:ext cx="9137847" cy="432000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67000"/>
                </a:schemeClr>
              </a:gs>
              <a:gs pos="48000">
                <a:schemeClr val="accent1">
                  <a:lumMod val="97000"/>
                  <a:lumOff val="3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16200000" scaled="1"/>
            <a:tileRect/>
          </a:gradFill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ja-JP" altLang="en-US" sz="18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令和８年度　基盤整備促進ワーキンググループ　スケジュール</a:t>
            </a:r>
            <a:endParaRPr lang="ja-JP" altLang="en-US" sz="1100" b="1" dirty="0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graphicFrame>
        <p:nvGraphicFramePr>
          <p:cNvPr id="4" name="表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69913520"/>
              </p:ext>
            </p:extLst>
          </p:nvPr>
        </p:nvGraphicFramePr>
        <p:xfrm>
          <a:off x="36513" y="541928"/>
          <a:ext cx="9071991" cy="625345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553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60040">
                  <a:extLst>
                    <a:ext uri="{9D8B030D-6E8A-4147-A177-3AD203B41FA5}">
                      <a16:colId xmlns:a16="http://schemas.microsoft.com/office/drawing/2014/main" val="1980792030"/>
                    </a:ext>
                  </a:extLst>
                </a:gridCol>
                <a:gridCol w="352839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08312">
                  <a:extLst>
                    <a:ext uri="{9D8B030D-6E8A-4147-A177-3AD203B41FA5}">
                      <a16:colId xmlns:a16="http://schemas.microsoft.com/office/drawing/2014/main" val="18041091"/>
                    </a:ext>
                  </a:extLst>
                </a:gridCol>
                <a:gridCol w="197971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35479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dirty="0">
                          <a:solidFill>
                            <a:schemeClr val="bg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月</a:t>
                      </a:r>
                    </a:p>
                  </a:txBody>
                  <a:tcPr anchor="ctr"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1">
                            <a:lumMod val="67000"/>
                          </a:schemeClr>
                        </a:gs>
                        <a:gs pos="48000">
                          <a:schemeClr val="accent1">
                            <a:lumMod val="97000"/>
                            <a:lumOff val="3000"/>
                          </a:schemeClr>
                        </a:gs>
                        <a:gs pos="100000">
                          <a:schemeClr val="accent1">
                            <a:lumMod val="60000"/>
                            <a:lumOff val="40000"/>
                          </a:schemeClr>
                        </a:gs>
                      </a:gsLst>
                      <a:lin ang="162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050" dirty="0">
                        <a:solidFill>
                          <a:schemeClr val="bg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anchor="ctr"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1">
                            <a:lumMod val="67000"/>
                          </a:schemeClr>
                        </a:gs>
                        <a:gs pos="48000">
                          <a:schemeClr val="accent1">
                            <a:lumMod val="97000"/>
                            <a:lumOff val="3000"/>
                          </a:schemeClr>
                        </a:gs>
                        <a:gs pos="100000">
                          <a:schemeClr val="accent1">
                            <a:lumMod val="60000"/>
                            <a:lumOff val="40000"/>
                          </a:schemeClr>
                        </a:gs>
                      </a:gsLst>
                      <a:lin ang="162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ja-JP" altLang="en-US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基盤整備促進ワーキンググループの進め方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1">
                            <a:lumMod val="67000"/>
                          </a:schemeClr>
                        </a:gs>
                        <a:gs pos="48000">
                          <a:schemeClr val="accent1">
                            <a:lumMod val="97000"/>
                            <a:lumOff val="3000"/>
                          </a:schemeClr>
                        </a:gs>
                        <a:gs pos="100000">
                          <a:schemeClr val="accent1">
                            <a:lumMod val="60000"/>
                            <a:lumOff val="40000"/>
                          </a:schemeClr>
                        </a:gs>
                      </a:gsLst>
                      <a:lin ang="162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ja-JP" altLang="en-US" sz="1400" dirty="0">
                          <a:solidFill>
                            <a:schemeClr val="bg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作業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1">
                            <a:lumMod val="67000"/>
                          </a:schemeClr>
                        </a:gs>
                        <a:gs pos="48000">
                          <a:schemeClr val="accent1">
                            <a:lumMod val="97000"/>
                            <a:lumOff val="3000"/>
                          </a:schemeClr>
                        </a:gs>
                        <a:gs pos="100000">
                          <a:schemeClr val="accent1">
                            <a:lumMod val="60000"/>
                            <a:lumOff val="40000"/>
                          </a:schemeClr>
                        </a:gs>
                      </a:gsLst>
                      <a:lin ang="162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ja-JP" altLang="en-US" sz="1400" dirty="0">
                          <a:solidFill>
                            <a:schemeClr val="bg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備考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1">
                            <a:lumMod val="67000"/>
                          </a:schemeClr>
                        </a:gs>
                        <a:gs pos="48000">
                          <a:schemeClr val="accent1">
                            <a:lumMod val="97000"/>
                            <a:lumOff val="3000"/>
                          </a:schemeClr>
                        </a:gs>
                        <a:gs pos="100000">
                          <a:schemeClr val="accent1">
                            <a:lumMod val="60000"/>
                            <a:lumOff val="40000"/>
                          </a:schemeClr>
                        </a:gs>
                      </a:gsLst>
                      <a:lin ang="162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35369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b="1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６</a:t>
                      </a:r>
                    </a:p>
                  </a:txBody>
                  <a:tcPr anchor="ctr"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05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anchor="ctr"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160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anchor="ctr"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en-US" altLang="ja-JP" sz="16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anchor="ctr"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en-US" altLang="ja-JP" sz="16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anchor="ctr"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864096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b="1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７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05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kumimoji="1" lang="en-US" altLang="ja-JP" sz="160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 sz="16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kumimoji="1" lang="ja-JP" altLang="en-US" sz="16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136735067"/>
                  </a:ext>
                </a:extLst>
              </a:tr>
              <a:tr h="504056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b="1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8</a:t>
                      </a:r>
                      <a:endParaRPr kumimoji="1" lang="ja-JP" altLang="en-US" sz="1200" b="1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05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kumimoji="1" lang="en-US" altLang="ja-JP" sz="160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 sz="16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kumimoji="1" lang="ja-JP" altLang="en-US" sz="16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720080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b="1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9</a:t>
                      </a:r>
                      <a:endParaRPr kumimoji="1" lang="ja-JP" altLang="en-US" sz="1200" b="1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05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160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kumimoji="1" lang="en-US" altLang="ja-JP" sz="1400" kern="1200" dirty="0">
                        <a:solidFill>
                          <a:schemeClr val="dk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kumimoji="1" lang="ja-JP" altLang="en-US" sz="1100" spc="-15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◆地域生活支援拠点等に係る市町村意見交換会（</a:t>
                      </a:r>
                      <a:r>
                        <a:rPr kumimoji="1" lang="en-US" altLang="ja-JP" sz="1100" spc="-15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9</a:t>
                      </a:r>
                      <a:r>
                        <a:rPr kumimoji="1" lang="ja-JP" altLang="en-US" sz="1100" spc="-15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月）</a:t>
                      </a:r>
                      <a:endParaRPr kumimoji="1" lang="en-US" altLang="ja-JP" sz="1100" spc="-15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endParaRPr kumimoji="1" lang="en-US" altLang="ja-JP" sz="1100" spc="-15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713172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b="1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10</a:t>
                      </a:r>
                      <a:endParaRPr kumimoji="1" lang="ja-JP" altLang="en-US" sz="1200" b="1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05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endParaRPr kumimoji="1" lang="ja-JP" altLang="en-US" sz="12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kumimoji="1" lang="ja-JP" altLang="en-US" sz="105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kumimoji="1" lang="ja-JP" altLang="en-US" sz="1050" kern="1200" spc="-15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+mn-cs"/>
                        </a:rPr>
                        <a:t>◆自立支援協議会へ検討状況の</a:t>
                      </a:r>
                      <a:endParaRPr kumimoji="1" lang="en-US" altLang="ja-JP" sz="1050" kern="1200" spc="-15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+mn-cs"/>
                      </a:endParaRPr>
                    </a:p>
                    <a:p>
                      <a:r>
                        <a:rPr kumimoji="1" lang="ja-JP" altLang="en-US" sz="1050" kern="1200" spc="-15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+mn-cs"/>
                        </a:rPr>
                        <a:t>　  報告（</a:t>
                      </a:r>
                      <a:r>
                        <a:rPr kumimoji="1" lang="en-US" altLang="ja-JP" sz="1050" kern="1200" spc="-15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+mn-cs"/>
                        </a:rPr>
                        <a:t>10</a:t>
                      </a:r>
                      <a:r>
                        <a:rPr kumimoji="1" lang="ja-JP" altLang="en-US" sz="1050" kern="1200" spc="-15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+mn-cs"/>
                        </a:rPr>
                        <a:t>月）</a:t>
                      </a:r>
                      <a:endParaRPr kumimoji="1" lang="en-US" altLang="ja-JP" sz="1050" kern="1200" spc="-15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+mn-cs"/>
                      </a:endParaRPr>
                    </a:p>
                    <a:p>
                      <a:endParaRPr kumimoji="1" lang="ja-JP" altLang="en-US" sz="105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570314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b="1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11</a:t>
                      </a:r>
                      <a:endParaRPr kumimoji="1" lang="ja-JP" altLang="en-US" sz="1200" b="1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05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120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 sz="105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kumimoji="1" lang="ja-JP" altLang="en-US" sz="105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54104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b="1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12</a:t>
                      </a:r>
                      <a:endParaRPr kumimoji="1" lang="ja-JP" altLang="en-US" sz="1200" b="1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05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kumimoji="1" lang="ja-JP" altLang="en-US" sz="1200" dirty="0">
                        <a:solidFill>
                          <a:schemeClr val="bg1">
                            <a:lumMod val="50000"/>
                          </a:schemeClr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kumimoji="1" lang="ja-JP" altLang="en-US" sz="105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kumimoji="1" lang="ja-JP" altLang="en-US" sz="105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614895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b="1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1</a:t>
                      </a:r>
                      <a:endParaRPr kumimoji="1" lang="ja-JP" altLang="en-US" sz="1200" b="1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05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kumimoji="1" lang="ja-JP" altLang="en-US" sz="120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 sz="14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endParaRPr kumimoji="1" lang="ja-JP" altLang="en-US" sz="14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anchor="b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432048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b="1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2</a:t>
                      </a:r>
                      <a:endParaRPr kumimoji="1" lang="ja-JP" altLang="en-US" sz="1200" b="1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05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kumimoji="1" lang="ja-JP" altLang="en-US" sz="120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 sz="11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kumimoji="1" lang="ja-JP" altLang="en-US" sz="11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◆地域支援推進部会への報告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926319886"/>
                  </a:ext>
                </a:extLst>
              </a:tr>
              <a:tr h="509844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b="1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3</a:t>
                      </a:r>
                      <a:endParaRPr kumimoji="1" lang="ja-JP" altLang="en-US" sz="1200" b="1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05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kumimoji="1" lang="ja-JP" altLang="en-US" sz="120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kumimoji="1" lang="ja-JP" altLang="en-US" sz="14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anchor="ctr"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1100" spc="-15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◆自立支援協議会への報告</a:t>
                      </a:r>
                    </a:p>
                  </a:txBody>
                  <a:tcPr anchor="ctr">
                    <a:solidFill>
                      <a:schemeClr val="accent1">
                        <a:tint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57535806"/>
                  </a:ext>
                </a:extLst>
              </a:tr>
            </a:tbl>
          </a:graphicData>
        </a:graphic>
      </p:graphicFrame>
      <p:sp>
        <p:nvSpPr>
          <p:cNvPr id="21" name="正方形/長方形 20"/>
          <p:cNvSpPr/>
          <p:nvPr/>
        </p:nvSpPr>
        <p:spPr>
          <a:xfrm>
            <a:off x="924744" y="7467890"/>
            <a:ext cx="8219256" cy="465388"/>
          </a:xfrm>
          <a:prstGeom prst="rect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r>
              <a:rPr lang="ja-JP" altLang="en-US" sz="12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令和</a:t>
            </a:r>
            <a:r>
              <a:rPr lang="en-US" altLang="ja-JP" sz="12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5</a:t>
            </a:r>
            <a:r>
              <a:rPr lang="ja-JP" altLang="en-US" sz="12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年度  　提言を受けた具体的取組について、自立支援協議会へ報告　</a:t>
            </a:r>
            <a:endParaRPr lang="en-US" altLang="ja-JP" sz="1200" b="1" dirty="0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lang="ja-JP" altLang="en-US" sz="12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　　　　　　　⇒推進協へ報告の上、計画へ反映　（必要に応じ予算化）</a:t>
            </a:r>
            <a:endParaRPr lang="en-US" altLang="ja-JP" sz="1200" b="1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24" name="テキスト ボックス 23"/>
          <p:cNvSpPr txBox="1"/>
          <p:nvPr/>
        </p:nvSpPr>
        <p:spPr>
          <a:xfrm>
            <a:off x="755576" y="1700808"/>
            <a:ext cx="2240480" cy="52322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ja-JP" altLang="en-US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①今年度の取組みについて</a:t>
            </a:r>
            <a:endParaRPr lang="en-US" altLang="ja-JP" sz="14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kumimoji="1" lang="ja-JP" altLang="en-US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②施策等の方向性について</a:t>
            </a:r>
          </a:p>
        </p:txBody>
      </p:sp>
      <p:sp>
        <p:nvSpPr>
          <p:cNvPr id="8" name="テキスト ボックス 7"/>
          <p:cNvSpPr txBox="1"/>
          <p:nvPr/>
        </p:nvSpPr>
        <p:spPr>
          <a:xfrm>
            <a:off x="794209" y="5354052"/>
            <a:ext cx="3443079" cy="30777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kumimoji="1" lang="ja-JP" altLang="en-US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〇</a:t>
            </a:r>
            <a:r>
              <a:rPr lang="ja-JP" altLang="en-US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今後の施策展開について</a:t>
            </a:r>
            <a:endParaRPr kumimoji="1" lang="en-US" altLang="ja-JP" sz="14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3" name="正方形/長方形 2"/>
          <p:cNvSpPr/>
          <p:nvPr/>
        </p:nvSpPr>
        <p:spPr>
          <a:xfrm>
            <a:off x="782334" y="1484784"/>
            <a:ext cx="648073" cy="21602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第</a:t>
            </a:r>
            <a:r>
              <a:rPr kumimoji="1" lang="en-US" altLang="ja-JP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1</a:t>
            </a:r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回</a:t>
            </a:r>
          </a:p>
        </p:txBody>
      </p:sp>
      <p:sp>
        <p:nvSpPr>
          <p:cNvPr id="11" name="正方形/長方形 10"/>
          <p:cNvSpPr/>
          <p:nvPr/>
        </p:nvSpPr>
        <p:spPr>
          <a:xfrm>
            <a:off x="807662" y="5163477"/>
            <a:ext cx="648073" cy="21602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第</a:t>
            </a:r>
            <a:r>
              <a:rPr lang="en-US" altLang="ja-JP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2</a:t>
            </a:r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回</a:t>
            </a:r>
          </a:p>
        </p:txBody>
      </p:sp>
      <p:sp>
        <p:nvSpPr>
          <p:cNvPr id="5" name="下矢印 4"/>
          <p:cNvSpPr/>
          <p:nvPr/>
        </p:nvSpPr>
        <p:spPr>
          <a:xfrm>
            <a:off x="5822444" y="1161813"/>
            <a:ext cx="333732" cy="2493311"/>
          </a:xfrm>
          <a:prstGeom prst="downArrow">
            <a:avLst>
              <a:gd name="adj1" fmla="val 30749"/>
              <a:gd name="adj2" fmla="val 55041"/>
            </a:avLst>
          </a:prstGeom>
          <a:solidFill>
            <a:schemeClr val="tx2">
              <a:lumMod val="60000"/>
              <a:lumOff val="40000"/>
            </a:schemeClr>
          </a:solidFill>
          <a:ln w="15875">
            <a:solidFill>
              <a:schemeClr val="tx2"/>
            </a:solidFill>
            <a:prstDash val="solid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en-US" altLang="ja-JP" sz="11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6" name="下矢印 15"/>
          <p:cNvSpPr/>
          <p:nvPr/>
        </p:nvSpPr>
        <p:spPr>
          <a:xfrm>
            <a:off x="5148064" y="2493201"/>
            <a:ext cx="333732" cy="1161924"/>
          </a:xfrm>
          <a:prstGeom prst="downArrow">
            <a:avLst>
              <a:gd name="adj1" fmla="val 30393"/>
              <a:gd name="adj2" fmla="val 53493"/>
            </a:avLst>
          </a:prstGeom>
          <a:solidFill>
            <a:schemeClr val="tx2">
              <a:lumMod val="60000"/>
              <a:lumOff val="40000"/>
            </a:schemeClr>
          </a:solidFill>
          <a:ln w="15875">
            <a:solidFill>
              <a:schemeClr val="tx2"/>
            </a:solidFill>
            <a:prstDash val="solid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 sz="11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7" name="屈折矢印 6"/>
          <p:cNvSpPr/>
          <p:nvPr/>
        </p:nvSpPr>
        <p:spPr>
          <a:xfrm rot="10800000" flipH="1">
            <a:off x="3019851" y="2041372"/>
            <a:ext cx="1624158" cy="1613751"/>
          </a:xfrm>
          <a:prstGeom prst="bentUpArrow">
            <a:avLst>
              <a:gd name="adj1" fmla="val 5315"/>
              <a:gd name="adj2" fmla="val 8783"/>
              <a:gd name="adj3" fmla="val 9481"/>
            </a:avLst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正方形/長方形 12"/>
          <p:cNvSpPr/>
          <p:nvPr/>
        </p:nvSpPr>
        <p:spPr>
          <a:xfrm>
            <a:off x="5508104" y="949390"/>
            <a:ext cx="897753" cy="212423"/>
          </a:xfrm>
          <a:prstGeom prst="rect">
            <a:avLst/>
          </a:prstGeom>
          <a:ln w="9525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1050" b="1" dirty="0">
                <a:latin typeface="Meiryo UI" panose="020B0604030504040204" pitchFamily="50" charset="-128"/>
                <a:ea typeface="Meiryo UI" panose="020B0604030504040204" pitchFamily="50" charset="-128"/>
              </a:rPr>
              <a:t>拠点等調査</a:t>
            </a:r>
          </a:p>
        </p:txBody>
      </p:sp>
      <p:sp>
        <p:nvSpPr>
          <p:cNvPr id="25" name="正方形/長方形 24"/>
          <p:cNvSpPr/>
          <p:nvPr/>
        </p:nvSpPr>
        <p:spPr>
          <a:xfrm>
            <a:off x="4716017" y="2240860"/>
            <a:ext cx="1152128" cy="216024"/>
          </a:xfrm>
          <a:prstGeom prst="rect">
            <a:avLst/>
          </a:prstGeom>
          <a:ln w="9525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1050" b="1" dirty="0">
                <a:latin typeface="Meiryo UI" panose="020B0604030504040204" pitchFamily="50" charset="-128"/>
                <a:ea typeface="Meiryo UI" panose="020B0604030504040204" pitchFamily="50" charset="-128"/>
              </a:rPr>
              <a:t>待機者実態調査</a:t>
            </a:r>
            <a:endParaRPr kumimoji="1" lang="ja-JP" altLang="en-US" sz="1050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5" name="テキスト ボックス 14"/>
          <p:cNvSpPr txBox="1"/>
          <p:nvPr/>
        </p:nvSpPr>
        <p:spPr>
          <a:xfrm>
            <a:off x="4283968" y="3701792"/>
            <a:ext cx="2720280" cy="671516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0"/>
                  <a:lumOff val="100000"/>
                </a:schemeClr>
              </a:gs>
              <a:gs pos="35000">
                <a:schemeClr val="accent1">
                  <a:lumMod val="0"/>
                  <a:lumOff val="100000"/>
                </a:schemeClr>
              </a:gs>
              <a:gs pos="100000">
                <a:schemeClr val="accent1">
                  <a:lumMod val="100000"/>
                </a:schemeClr>
              </a:gs>
            </a:gsLst>
            <a:path path="circle">
              <a:fillToRect l="50000" t="-80000" r="50000" b="180000"/>
            </a:path>
            <a:tileRect/>
          </a:gradFill>
          <a:ln>
            <a:solidFill>
              <a:schemeClr val="tx2"/>
            </a:solidFill>
            <a:prstDash val="solid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 anchor="ctr" anchorCtr="0">
            <a:noAutofit/>
          </a:bodyPr>
          <a:lstStyle/>
          <a:p>
            <a:pPr algn="ctr"/>
            <a:r>
              <a:rPr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次年度に向けた施策の検討</a:t>
            </a:r>
          </a:p>
        </p:txBody>
      </p:sp>
      <p:sp>
        <p:nvSpPr>
          <p:cNvPr id="22" name="テキスト ボックス 21"/>
          <p:cNvSpPr txBox="1"/>
          <p:nvPr/>
        </p:nvSpPr>
        <p:spPr>
          <a:xfrm>
            <a:off x="8071048" y="132491"/>
            <a:ext cx="936104" cy="307777"/>
          </a:xfrm>
          <a:prstGeom prst="rect">
            <a:avLst/>
          </a:prstGeom>
          <a:solidFill>
            <a:schemeClr val="bg1"/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kumimoji="1" lang="ja-JP" altLang="en-US" sz="14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資料</a:t>
            </a:r>
            <a:r>
              <a:rPr kumimoji="1" lang="en-US" altLang="ja-JP" sz="14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1-2</a:t>
            </a:r>
          </a:p>
        </p:txBody>
      </p:sp>
      <p:sp>
        <p:nvSpPr>
          <p:cNvPr id="19" name="屈折矢印 6">
            <a:extLst>
              <a:ext uri="{FF2B5EF4-FFF2-40B4-BE49-F238E27FC236}">
                <a16:creationId xmlns:a16="http://schemas.microsoft.com/office/drawing/2014/main" id="{0E9B6B56-918B-4F2F-9039-D547C9A254EC}"/>
              </a:ext>
            </a:extLst>
          </p:cNvPr>
          <p:cNvSpPr/>
          <p:nvPr/>
        </p:nvSpPr>
        <p:spPr>
          <a:xfrm rot="10800000" flipH="1">
            <a:off x="3019850" y="1799403"/>
            <a:ext cx="2408897" cy="405137"/>
          </a:xfrm>
          <a:prstGeom prst="bentUpArrow">
            <a:avLst>
              <a:gd name="adj1" fmla="val 24123"/>
              <a:gd name="adj2" fmla="val 34174"/>
              <a:gd name="adj3" fmla="val 28289"/>
            </a:avLst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正方形/長方形 8"/>
          <p:cNvSpPr/>
          <p:nvPr/>
        </p:nvSpPr>
        <p:spPr>
          <a:xfrm>
            <a:off x="3195269" y="1861182"/>
            <a:ext cx="936104" cy="20247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ja-JP" altLang="en-US" sz="11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意見を反映</a:t>
            </a:r>
            <a:endParaRPr kumimoji="1" lang="ja-JP" altLang="en-US" sz="1100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07902946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145</Words>
  <Application>Microsoft Office PowerPoint</Application>
  <PresentationFormat>画面に合わせる (4:3)</PresentationFormat>
  <Paragraphs>32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Meiryo UI</vt:lpstr>
      <vt:lpstr>Arial</vt:lpstr>
      <vt:lpstr>Calibri</vt:lpstr>
      <vt:lpstr>Office ​​テーマ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2026-07-29T01:51:12Z</dcterms:created>
  <dcterms:modified xsi:type="dcterms:W3CDTF">2026-07-29T01:51:16Z</dcterms:modified>
</cp:coreProperties>
</file>