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2">
  <p:sldMasterIdLst>
    <p:sldMasterId id="2147484380" r:id="rId1"/>
  </p:sldMasterIdLst>
  <p:notesMasterIdLst>
    <p:notesMasterId r:id="rId17"/>
  </p:notesMasterIdLst>
  <p:handoutMasterIdLst>
    <p:handoutMasterId r:id="rId18"/>
  </p:handoutMasterIdLst>
  <p:sldIdLst>
    <p:sldId id="509" r:id="rId2"/>
    <p:sldId id="499" r:id="rId3"/>
    <p:sldId id="502" r:id="rId4"/>
    <p:sldId id="503" r:id="rId5"/>
    <p:sldId id="504" r:id="rId6"/>
    <p:sldId id="506" r:id="rId7"/>
    <p:sldId id="508" r:id="rId8"/>
    <p:sldId id="485" r:id="rId9"/>
    <p:sldId id="500" r:id="rId10"/>
    <p:sldId id="494" r:id="rId11"/>
    <p:sldId id="511" r:id="rId12"/>
    <p:sldId id="501" r:id="rId13"/>
    <p:sldId id="507" r:id="rId14"/>
    <p:sldId id="492" r:id="rId15"/>
    <p:sldId id="512" r:id="rId16"/>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E75B6"/>
    <a:srgbClr val="92B5D3"/>
    <a:srgbClr val="DAE9F6"/>
    <a:srgbClr val="B5C1E1"/>
    <a:srgbClr val="FFCCFF"/>
    <a:srgbClr val="9DC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01" autoAdjust="0"/>
  </p:normalViewPr>
  <p:slideViewPr>
    <p:cSldViewPr>
      <p:cViewPr varScale="1">
        <p:scale>
          <a:sx n="82" d="100"/>
          <a:sy n="82" d="100"/>
        </p:scale>
        <p:origin x="888" y="72"/>
      </p:cViewPr>
      <p:guideLst>
        <p:guide orient="horz" pos="2160"/>
        <p:guide pos="2880"/>
      </p:guideLst>
    </p:cSldViewPr>
  </p:slideViewPr>
  <p:outlineViewPr>
    <p:cViewPr>
      <p:scale>
        <a:sx n="33" d="100"/>
        <a:sy n="33" d="100"/>
      </p:scale>
      <p:origin x="0" y="-576"/>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Lst>
  </p:outlineViewPr>
  <p:notesTextViewPr>
    <p:cViewPr>
      <p:scale>
        <a:sx n="125" d="100"/>
        <a:sy n="125"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_rels/viewProps.xml.rels><?xml version="1.0" encoding="UTF-8" standalone="yes"?>
<Relationships xmlns="http://schemas.openxmlformats.org/package/2006/relationships"><Relationship Id="rId8" Type="http://schemas.openxmlformats.org/officeDocument/2006/relationships/slide" Target="slides/slide8.xml"/><Relationship Id="rId13" Type="http://schemas.openxmlformats.org/officeDocument/2006/relationships/slide" Target="slides/slide13.xml"/><Relationship Id="rId3" Type="http://schemas.openxmlformats.org/officeDocument/2006/relationships/slide" Target="slides/slide3.xml"/><Relationship Id="rId7" Type="http://schemas.openxmlformats.org/officeDocument/2006/relationships/slide" Target="slides/slide7.xml"/><Relationship Id="rId12" Type="http://schemas.openxmlformats.org/officeDocument/2006/relationships/slide" Target="slides/slide12.xml"/><Relationship Id="rId2" Type="http://schemas.openxmlformats.org/officeDocument/2006/relationships/slide" Target="slides/slide2.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5" Type="http://schemas.openxmlformats.org/officeDocument/2006/relationships/slide" Target="slides/slide5.xml"/><Relationship Id="rId15" Type="http://schemas.openxmlformats.org/officeDocument/2006/relationships/slide" Target="slides/slide15.xml"/><Relationship Id="rId10" Type="http://schemas.openxmlformats.org/officeDocument/2006/relationships/slide" Target="slides/slide10.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6"/>
            <a:ext cx="2949787" cy="496967"/>
          </a:xfrm>
          <a:prstGeom prst="rect">
            <a:avLst/>
          </a:prstGeom>
        </p:spPr>
        <p:txBody>
          <a:bodyPr vert="horz" lIns="91396" tIns="45702" rIns="91396" bIns="45702"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44" y="6"/>
            <a:ext cx="2949787" cy="496967"/>
          </a:xfrm>
          <a:prstGeom prst="rect">
            <a:avLst/>
          </a:prstGeom>
        </p:spPr>
        <p:txBody>
          <a:bodyPr vert="horz" lIns="91396" tIns="45702" rIns="91396" bIns="45702" rtlCol="0"/>
          <a:lstStyle>
            <a:lvl1pPr algn="r">
              <a:defRPr sz="1200"/>
            </a:lvl1pPr>
          </a:lstStyle>
          <a:p>
            <a:fld id="{F8F4B279-546B-4566-BB86-CCD863FE3373}" type="datetimeFigureOut">
              <a:rPr kumimoji="1" lang="ja-JP" altLang="en-US" smtClean="0"/>
              <a:t>2026/7/29</a:t>
            </a:fld>
            <a:endParaRPr kumimoji="1" lang="ja-JP" altLang="en-US"/>
          </a:p>
        </p:txBody>
      </p:sp>
      <p:sp>
        <p:nvSpPr>
          <p:cNvPr id="4" name="フッター プレースホルダー 3"/>
          <p:cNvSpPr>
            <a:spLocks noGrp="1"/>
          </p:cNvSpPr>
          <p:nvPr>
            <p:ph type="ftr" sz="quarter" idx="2"/>
          </p:nvPr>
        </p:nvSpPr>
        <p:spPr>
          <a:xfrm>
            <a:off x="0" y="9440652"/>
            <a:ext cx="2949787" cy="496967"/>
          </a:xfrm>
          <a:prstGeom prst="rect">
            <a:avLst/>
          </a:prstGeom>
        </p:spPr>
        <p:txBody>
          <a:bodyPr vert="horz" lIns="91396" tIns="45702" rIns="91396" bIns="4570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44" y="9440652"/>
            <a:ext cx="2949787" cy="496967"/>
          </a:xfrm>
          <a:prstGeom prst="rect">
            <a:avLst/>
          </a:prstGeom>
        </p:spPr>
        <p:txBody>
          <a:bodyPr vert="horz" lIns="91396" tIns="45702" rIns="91396" bIns="45702" rtlCol="0" anchor="b"/>
          <a:lstStyle>
            <a:lvl1pPr algn="r">
              <a:defRPr sz="1200"/>
            </a:lvl1pPr>
          </a:lstStyle>
          <a:p>
            <a:fld id="{90BC2F04-CB75-4FF3-B9EF-B9D8468883C3}" type="slidenum">
              <a:rPr kumimoji="1" lang="ja-JP" altLang="en-US" smtClean="0"/>
              <a:t>‹#›</a:t>
            </a:fld>
            <a:endParaRPr kumimoji="1" lang="ja-JP" altLang="en-US"/>
          </a:p>
        </p:txBody>
      </p:sp>
    </p:spTree>
    <p:extLst>
      <p:ext uri="{BB962C8B-B14F-4D97-AF65-F5344CB8AC3E}">
        <p14:creationId xmlns:p14="http://schemas.microsoft.com/office/powerpoint/2010/main" val="2045941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6" y="0"/>
            <a:ext cx="2949575" cy="496888"/>
          </a:xfrm>
          <a:prstGeom prst="rect">
            <a:avLst/>
          </a:prstGeom>
        </p:spPr>
        <p:txBody>
          <a:bodyPr vert="horz" lIns="91396" tIns="45702" rIns="91396" bIns="4570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44" y="0"/>
            <a:ext cx="2949575" cy="496888"/>
          </a:xfrm>
          <a:prstGeom prst="rect">
            <a:avLst/>
          </a:prstGeom>
        </p:spPr>
        <p:txBody>
          <a:bodyPr vert="horz" lIns="91396" tIns="45702" rIns="91396" bIns="45702" rtlCol="0"/>
          <a:lstStyle>
            <a:lvl1pPr algn="r">
              <a:defRPr sz="1200"/>
            </a:lvl1pPr>
          </a:lstStyle>
          <a:p>
            <a:fld id="{3A7D4995-71F8-4FD2-B741-EB692C4C985C}" type="datetimeFigureOut">
              <a:rPr kumimoji="1" lang="ja-JP" altLang="en-US" smtClean="0"/>
              <a:t>2026/7/29</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396" tIns="45702" rIns="91396" bIns="45702" rtlCol="0" anchor="ctr"/>
          <a:lstStyle/>
          <a:p>
            <a:endParaRPr lang="ja-JP" altLang="en-US"/>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396" tIns="45702" rIns="91396" bIns="4570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6" y="9440863"/>
            <a:ext cx="2949575" cy="496887"/>
          </a:xfrm>
          <a:prstGeom prst="rect">
            <a:avLst/>
          </a:prstGeom>
        </p:spPr>
        <p:txBody>
          <a:bodyPr vert="horz" lIns="91396" tIns="45702" rIns="91396" bIns="4570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44" y="9440863"/>
            <a:ext cx="2949575" cy="496887"/>
          </a:xfrm>
          <a:prstGeom prst="rect">
            <a:avLst/>
          </a:prstGeom>
        </p:spPr>
        <p:txBody>
          <a:bodyPr vert="horz" lIns="91396" tIns="45702" rIns="91396" bIns="45702" rtlCol="0" anchor="b"/>
          <a:lstStyle>
            <a:lvl1pPr algn="r">
              <a:defRPr sz="1200"/>
            </a:lvl1pPr>
          </a:lstStyle>
          <a:p>
            <a:fld id="{252CC739-2C19-4987-9473-A53E87E4448B}" type="slidenum">
              <a:rPr kumimoji="1" lang="ja-JP" altLang="en-US" smtClean="0"/>
              <a:t>‹#›</a:t>
            </a:fld>
            <a:endParaRPr kumimoji="1" lang="ja-JP" altLang="en-US"/>
          </a:p>
        </p:txBody>
      </p:sp>
    </p:spTree>
    <p:extLst>
      <p:ext uri="{BB962C8B-B14F-4D97-AF65-F5344CB8AC3E}">
        <p14:creationId xmlns:p14="http://schemas.microsoft.com/office/powerpoint/2010/main" val="27913033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52CC739-2C19-4987-9473-A53E87E4448B}" type="slidenum">
              <a:rPr kumimoji="1" lang="ja-JP" altLang="en-US" smtClean="0"/>
              <a:t>1</a:t>
            </a:fld>
            <a:endParaRPr kumimoji="1" lang="ja-JP" altLang="en-US"/>
          </a:p>
        </p:txBody>
      </p:sp>
    </p:spTree>
    <p:extLst>
      <p:ext uri="{BB962C8B-B14F-4D97-AF65-F5344CB8AC3E}">
        <p14:creationId xmlns:p14="http://schemas.microsoft.com/office/powerpoint/2010/main" val="3690032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52CC739-2C19-4987-9473-A53E87E4448B}" type="slidenum">
              <a:rPr kumimoji="1" lang="ja-JP" altLang="en-US" smtClean="0"/>
              <a:t>12</a:t>
            </a:fld>
            <a:endParaRPr kumimoji="1" lang="ja-JP" altLang="en-US"/>
          </a:p>
        </p:txBody>
      </p:sp>
    </p:spTree>
    <p:extLst>
      <p:ext uri="{BB962C8B-B14F-4D97-AF65-F5344CB8AC3E}">
        <p14:creationId xmlns:p14="http://schemas.microsoft.com/office/powerpoint/2010/main" val="10644446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52CC739-2C19-4987-9473-A53E87E4448B}" type="slidenum">
              <a:rPr kumimoji="1" lang="ja-JP" altLang="en-US" smtClean="0"/>
              <a:t>14</a:t>
            </a:fld>
            <a:endParaRPr kumimoji="1" lang="ja-JP" altLang="en-US"/>
          </a:p>
        </p:txBody>
      </p:sp>
    </p:spTree>
    <p:extLst>
      <p:ext uri="{BB962C8B-B14F-4D97-AF65-F5344CB8AC3E}">
        <p14:creationId xmlns:p14="http://schemas.microsoft.com/office/powerpoint/2010/main" val="2088052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52CC739-2C19-4987-9473-A53E87E4448B}" type="slidenum">
              <a:rPr kumimoji="1" lang="ja-JP" altLang="en-US" smtClean="0"/>
              <a:t>2</a:t>
            </a:fld>
            <a:endParaRPr kumimoji="1" lang="ja-JP" altLang="en-US"/>
          </a:p>
        </p:txBody>
      </p:sp>
    </p:spTree>
    <p:extLst>
      <p:ext uri="{BB962C8B-B14F-4D97-AF65-F5344CB8AC3E}">
        <p14:creationId xmlns:p14="http://schemas.microsoft.com/office/powerpoint/2010/main" val="2204200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52CC739-2C19-4987-9473-A53E87E4448B}" type="slidenum">
              <a:rPr kumimoji="1" lang="ja-JP" altLang="en-US" smtClean="0"/>
              <a:t>3</a:t>
            </a:fld>
            <a:endParaRPr kumimoji="1" lang="ja-JP" altLang="en-US"/>
          </a:p>
        </p:txBody>
      </p:sp>
    </p:spTree>
    <p:extLst>
      <p:ext uri="{BB962C8B-B14F-4D97-AF65-F5344CB8AC3E}">
        <p14:creationId xmlns:p14="http://schemas.microsoft.com/office/powerpoint/2010/main" val="2021007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52CC739-2C19-4987-9473-A53E87E4448B}" type="slidenum">
              <a:rPr kumimoji="1" lang="ja-JP" altLang="en-US" smtClean="0"/>
              <a:t>4</a:t>
            </a:fld>
            <a:endParaRPr kumimoji="1" lang="ja-JP" altLang="en-US"/>
          </a:p>
        </p:txBody>
      </p:sp>
    </p:spTree>
    <p:extLst>
      <p:ext uri="{BB962C8B-B14F-4D97-AF65-F5344CB8AC3E}">
        <p14:creationId xmlns:p14="http://schemas.microsoft.com/office/powerpoint/2010/main" val="4163068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52CC739-2C19-4987-9473-A53E87E4448B}" type="slidenum">
              <a:rPr kumimoji="1" lang="ja-JP" altLang="en-US" smtClean="0"/>
              <a:t>5</a:t>
            </a:fld>
            <a:endParaRPr kumimoji="1" lang="ja-JP" altLang="en-US"/>
          </a:p>
        </p:txBody>
      </p:sp>
    </p:spTree>
    <p:extLst>
      <p:ext uri="{BB962C8B-B14F-4D97-AF65-F5344CB8AC3E}">
        <p14:creationId xmlns:p14="http://schemas.microsoft.com/office/powerpoint/2010/main" val="2699300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52CC739-2C19-4987-9473-A53E87E4448B}" type="slidenum">
              <a:rPr kumimoji="1" lang="ja-JP" altLang="en-US" smtClean="0"/>
              <a:t>6</a:t>
            </a:fld>
            <a:endParaRPr kumimoji="1" lang="ja-JP" altLang="en-US"/>
          </a:p>
        </p:txBody>
      </p:sp>
    </p:spTree>
    <p:extLst>
      <p:ext uri="{BB962C8B-B14F-4D97-AF65-F5344CB8AC3E}">
        <p14:creationId xmlns:p14="http://schemas.microsoft.com/office/powerpoint/2010/main" val="1273450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52CC739-2C19-4987-9473-A53E87E4448B}" type="slidenum">
              <a:rPr kumimoji="1" lang="ja-JP" altLang="en-US" smtClean="0"/>
              <a:t>8</a:t>
            </a:fld>
            <a:endParaRPr kumimoji="1" lang="ja-JP" altLang="en-US"/>
          </a:p>
        </p:txBody>
      </p:sp>
    </p:spTree>
    <p:extLst>
      <p:ext uri="{BB962C8B-B14F-4D97-AF65-F5344CB8AC3E}">
        <p14:creationId xmlns:p14="http://schemas.microsoft.com/office/powerpoint/2010/main" val="723302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52CC739-2C19-4987-9473-A53E87E4448B}" type="slidenum">
              <a:rPr kumimoji="1" lang="ja-JP" altLang="en-US" smtClean="0"/>
              <a:t>9</a:t>
            </a:fld>
            <a:endParaRPr kumimoji="1" lang="ja-JP" altLang="en-US"/>
          </a:p>
        </p:txBody>
      </p:sp>
    </p:spTree>
    <p:extLst>
      <p:ext uri="{BB962C8B-B14F-4D97-AF65-F5344CB8AC3E}">
        <p14:creationId xmlns:p14="http://schemas.microsoft.com/office/powerpoint/2010/main" val="3569747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52CC739-2C19-4987-9473-A53E87E4448B}" type="slidenum">
              <a:rPr kumimoji="1" lang="ja-JP" altLang="en-US" smtClean="0"/>
              <a:t>10</a:t>
            </a:fld>
            <a:endParaRPr kumimoji="1" lang="ja-JP" altLang="en-US"/>
          </a:p>
        </p:txBody>
      </p:sp>
    </p:spTree>
    <p:extLst>
      <p:ext uri="{BB962C8B-B14F-4D97-AF65-F5344CB8AC3E}">
        <p14:creationId xmlns:p14="http://schemas.microsoft.com/office/powerpoint/2010/main" val="3743335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ACA9441-E778-46E2-9072-D9E0E2A9E1CF}"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540559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9298227-1457-4F23-9F49-FEC451472643}"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883994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9C769F8-7E42-44CA-834B-58D976EAFCF9}"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153928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CA42C1-6DA8-4E87-8CC9-F7AC1F2432EB}"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225047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34424F2-2534-4E2E-98B7-6C01870B28F8}"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662721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FC9F997-8AE3-49E9-A3C8-410953056C30}"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4011258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A28AA54F-FBA8-4B52-B0B6-90644E938BE0}" type="datetime1">
              <a:rPr kumimoji="1" lang="ja-JP" altLang="en-US" smtClean="0"/>
              <a:t>2026/7/29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817325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242180B-066C-4B33-9866-DF17A2270C18}" type="datetime1">
              <a:rPr kumimoji="1" lang="ja-JP" altLang="en-US" smtClean="0"/>
              <a:t>2026/7/29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1844943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36F57DA-19DE-408E-A972-18C83B513BDA}" type="datetime1">
              <a:rPr kumimoji="1" lang="ja-JP" altLang="en-US" smtClean="0"/>
              <a:t>2026/7/29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138577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714D222-3872-4908-9588-C6DBCAF12C8A}"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3597755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2F8910D-4704-4575-A1CE-57C3D2735209}"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2990792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7490758-9826-4095-AEED-42F992C26181}" type="datetime1">
              <a:rPr kumimoji="1" lang="ja-JP" altLang="en-US" smtClean="0"/>
              <a:t>2026/7/29</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2D8002D-B5B0-4BAC-B1F6-782DDCCE6D9C}" type="slidenum">
              <a:rPr kumimoji="1" lang="ja-JP" altLang="en-US" smtClean="0"/>
              <a:t>‹#›</a:t>
            </a:fld>
            <a:endParaRPr kumimoji="1" lang="ja-JP" altLang="en-US"/>
          </a:p>
        </p:txBody>
      </p:sp>
    </p:spTree>
    <p:extLst>
      <p:ext uri="{BB962C8B-B14F-4D97-AF65-F5344CB8AC3E}">
        <p14:creationId xmlns:p14="http://schemas.microsoft.com/office/powerpoint/2010/main" val="49185502"/>
      </p:ext>
    </p:extLst>
  </p:cSld>
  <p:clrMap bg1="lt1" tx1="dk1" bg2="lt2" tx2="dk2" accent1="accent1" accent2="accent2" accent3="accent3" accent4="accent4" accent5="accent5" accent6="accent6" hlink="hlink" folHlink="folHlink"/>
  <p:sldLayoutIdLst>
    <p:sldLayoutId id="2147484381" r:id="rId1"/>
    <p:sldLayoutId id="2147484382" r:id="rId2"/>
    <p:sldLayoutId id="2147484383" r:id="rId3"/>
    <p:sldLayoutId id="2147484384" r:id="rId4"/>
    <p:sldLayoutId id="2147484385" r:id="rId5"/>
    <p:sldLayoutId id="2147484386" r:id="rId6"/>
    <p:sldLayoutId id="2147484387" r:id="rId7"/>
    <p:sldLayoutId id="2147484388" r:id="rId8"/>
    <p:sldLayoutId id="2147484389" r:id="rId9"/>
    <p:sldLayoutId id="2147484390" r:id="rId10"/>
    <p:sldLayoutId id="2147484391"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a:blip r:embed="rId3"/>
          <a:stretch>
            <a:fillRect/>
          </a:stretch>
        </p:blipFill>
        <p:spPr>
          <a:xfrm>
            <a:off x="24992" y="1124744"/>
            <a:ext cx="9071634" cy="140220"/>
          </a:xfrm>
          <a:prstGeom prst="rect">
            <a:avLst/>
          </a:prstGeom>
        </p:spPr>
      </p:pic>
      <p:sp>
        <p:nvSpPr>
          <p:cNvPr id="7" name="タイトル 1"/>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地域生活支援拠点等について</a:t>
            </a:r>
          </a:p>
        </p:txBody>
      </p:sp>
      <p:sp>
        <p:nvSpPr>
          <p:cNvPr id="8" name="タイトル 1"/>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a:t>
            </a:r>
            <a:r>
              <a:rPr lang="en-US" altLang="ja-JP" sz="1800" b="1" dirty="0">
                <a:solidFill>
                  <a:schemeClr val="bg1"/>
                </a:solidFill>
                <a:latin typeface="Meiryo UI" panose="020B0604030504040204" pitchFamily="50" charset="-128"/>
                <a:ea typeface="Meiryo UI" panose="020B0604030504040204" pitchFamily="50" charset="-128"/>
              </a:rPr>
              <a:t>8</a:t>
            </a:r>
            <a:r>
              <a:rPr lang="ja-JP" altLang="en-US" sz="1800" b="1" dirty="0">
                <a:solidFill>
                  <a:schemeClr val="bg1"/>
                </a:solidFill>
                <a:latin typeface="Meiryo UI" panose="020B0604030504040204" pitchFamily="50" charset="-128"/>
                <a:ea typeface="Meiryo UI" panose="020B0604030504040204" pitchFamily="50" charset="-128"/>
              </a:rPr>
              <a:t>年度地域生活支援拠点等に関する市町村アンケート結果</a:t>
            </a:r>
          </a:p>
        </p:txBody>
      </p:sp>
      <p:sp>
        <p:nvSpPr>
          <p:cNvPr id="9" name="コンテンツ プレースホルダー 2"/>
          <p:cNvSpPr>
            <a:spLocks noGrp="1"/>
          </p:cNvSpPr>
          <p:nvPr>
            <p:ph idx="1"/>
          </p:nvPr>
        </p:nvSpPr>
        <p:spPr>
          <a:xfrm>
            <a:off x="36184" y="1231955"/>
            <a:ext cx="9072320" cy="1116925"/>
          </a:xfrm>
          <a:ln>
            <a:solidFill>
              <a:schemeClr val="dk1"/>
            </a:solidFill>
            <a:prstDash val="solid"/>
          </a:ln>
        </p:spPr>
        <p:txBody>
          <a:bodyPr anchor="ctr">
            <a:noAutofit/>
          </a:bodyPr>
          <a:lstStyle/>
          <a:p>
            <a:pPr>
              <a:lnSpc>
                <a:spcPts val="1680"/>
              </a:lnSpc>
              <a:spcBef>
                <a:spcPts val="3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令和７年度に１市が新たに地域生活支援拠点等を整備し、令和８年</a:t>
            </a:r>
            <a:r>
              <a:rPr lang="en-US" altLang="ja-JP" sz="1400" dirty="0">
                <a:latin typeface="Meiryo UI" panose="020B0604030504040204" pitchFamily="50" charset="-128"/>
                <a:ea typeface="Meiryo UI" panose="020B0604030504040204" pitchFamily="50" charset="-128"/>
              </a:rPr>
              <a:t>3</a:t>
            </a:r>
            <a:r>
              <a:rPr lang="ja-JP" altLang="en-US" sz="1400" dirty="0">
                <a:latin typeface="Meiryo UI" panose="020B0604030504040204" pitchFamily="50" charset="-128"/>
                <a:ea typeface="Meiryo UI" panose="020B0604030504040204" pitchFamily="50" charset="-128"/>
              </a:rPr>
              <a:t>月</a:t>
            </a:r>
            <a:r>
              <a:rPr lang="en-US" altLang="ja-JP" sz="1400" dirty="0">
                <a:latin typeface="Meiryo UI" panose="020B0604030504040204" pitchFamily="50" charset="-128"/>
                <a:ea typeface="Meiryo UI" panose="020B0604030504040204" pitchFamily="50" charset="-128"/>
              </a:rPr>
              <a:t>31</a:t>
            </a:r>
            <a:r>
              <a:rPr lang="ja-JP" altLang="en-US" sz="1400" dirty="0">
                <a:latin typeface="Meiryo UI" panose="020B0604030504040204" pitchFamily="50" charset="-128"/>
                <a:ea typeface="Meiryo UI" panose="020B0604030504040204" pitchFamily="50" charset="-128"/>
              </a:rPr>
              <a:t>日時点で、府内</a:t>
            </a:r>
            <a:r>
              <a:rPr lang="en-US" altLang="ja-JP" sz="1400" dirty="0">
                <a:latin typeface="Meiryo UI" panose="020B0604030504040204" pitchFamily="50" charset="-128"/>
                <a:ea typeface="Meiryo UI" panose="020B0604030504040204" pitchFamily="50" charset="-128"/>
              </a:rPr>
              <a:t>43</a:t>
            </a:r>
            <a:r>
              <a:rPr lang="ja-JP" altLang="en-US" sz="1400" dirty="0">
                <a:latin typeface="Meiryo UI" panose="020B0604030504040204" pitchFamily="50" charset="-128"/>
                <a:ea typeface="Meiryo UI" panose="020B0604030504040204" pitchFamily="50" charset="-128"/>
              </a:rPr>
              <a:t>市町村のうち</a:t>
            </a:r>
            <a:r>
              <a:rPr lang="en-US" altLang="ja-JP" sz="1400" dirty="0">
                <a:latin typeface="Meiryo UI" panose="020B0604030504040204" pitchFamily="50" charset="-128"/>
                <a:ea typeface="Meiryo UI" panose="020B0604030504040204" pitchFamily="50" charset="-128"/>
              </a:rPr>
              <a:t>42</a:t>
            </a:r>
            <a:r>
              <a:rPr lang="ja-JP" altLang="en-US" sz="1400" dirty="0">
                <a:latin typeface="Meiryo UI" panose="020B0604030504040204" pitchFamily="50" charset="-128"/>
                <a:ea typeface="Meiryo UI" panose="020B0604030504040204" pitchFamily="50" charset="-128"/>
              </a:rPr>
              <a:t>市町村が整備済み。未整備は</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町。 </a:t>
            </a:r>
            <a:endParaRPr lang="en-US" altLang="ja-JP" sz="1400" dirty="0">
              <a:latin typeface="Meiryo UI" panose="020B0604030504040204" pitchFamily="50" charset="-128"/>
              <a:ea typeface="Meiryo UI" panose="020B0604030504040204" pitchFamily="50" charset="-128"/>
            </a:endParaRPr>
          </a:p>
          <a:p>
            <a:pPr>
              <a:lnSpc>
                <a:spcPts val="1680"/>
              </a:lnSpc>
              <a:spcBef>
                <a:spcPts val="3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整備済の</a:t>
            </a:r>
            <a:r>
              <a:rPr lang="en-US" altLang="ja-JP" sz="1400" dirty="0">
                <a:latin typeface="Meiryo UI" panose="020B0604030504040204" pitchFamily="50" charset="-128"/>
                <a:ea typeface="Meiryo UI" panose="020B0604030504040204" pitchFamily="50" charset="-128"/>
              </a:rPr>
              <a:t>42</a:t>
            </a:r>
            <a:r>
              <a:rPr lang="ja-JP" altLang="en-US" sz="1400" dirty="0">
                <a:latin typeface="Meiryo UI" panose="020B0604030504040204" pitchFamily="50" charset="-128"/>
                <a:ea typeface="Meiryo UI" panose="020B0604030504040204" pitchFamily="50" charset="-128"/>
              </a:rPr>
              <a:t>市町村のうち、全てで「緊急時の受入・対応」について備えている。一方、「体験の機会・場」の機能を備えている市町村数は、</a:t>
            </a:r>
            <a:r>
              <a:rPr lang="en-US" altLang="ja-JP" sz="1400" dirty="0">
                <a:latin typeface="Meiryo UI" panose="020B0604030504040204" pitchFamily="50" charset="-128"/>
                <a:ea typeface="Meiryo UI" panose="020B0604030504040204" pitchFamily="50" charset="-128"/>
              </a:rPr>
              <a:t>33</a:t>
            </a:r>
            <a:r>
              <a:rPr lang="ja-JP" altLang="en-US" sz="1400" dirty="0">
                <a:latin typeface="Meiryo UI" panose="020B0604030504040204" pitchFamily="50" charset="-128"/>
                <a:ea typeface="Meiryo UI" panose="020B0604030504040204" pitchFamily="50" charset="-128"/>
              </a:rPr>
              <a:t>。</a:t>
            </a:r>
          </a:p>
        </p:txBody>
      </p:sp>
      <p:graphicFrame>
        <p:nvGraphicFramePr>
          <p:cNvPr id="12" name="表 11">
            <a:extLst>
              <a:ext uri="{FF2B5EF4-FFF2-40B4-BE49-F238E27FC236}">
                <a16:creationId xmlns:a16="http://schemas.microsoft.com/office/drawing/2014/main" id="{7C572FFD-D2A6-4D0F-94F8-CDA54E150D6D}"/>
              </a:ext>
            </a:extLst>
          </p:cNvPr>
          <p:cNvGraphicFramePr>
            <a:graphicFrameLocks noGrp="1"/>
          </p:cNvGraphicFramePr>
          <p:nvPr>
            <p:extLst>
              <p:ext uri="{D42A27DB-BD31-4B8C-83A1-F6EECF244321}">
                <p14:modId xmlns:p14="http://schemas.microsoft.com/office/powerpoint/2010/main" val="917233725"/>
              </p:ext>
            </p:extLst>
          </p:nvPr>
        </p:nvGraphicFramePr>
        <p:xfrm>
          <a:off x="91385" y="2879515"/>
          <a:ext cx="4336600" cy="3717837"/>
        </p:xfrm>
        <a:graphic>
          <a:graphicData uri="http://schemas.openxmlformats.org/drawingml/2006/table">
            <a:tbl>
              <a:tblPr firstRow="1" bandRow="1"/>
              <a:tblGrid>
                <a:gridCol w="808208">
                  <a:extLst>
                    <a:ext uri="{9D8B030D-6E8A-4147-A177-3AD203B41FA5}">
                      <a16:colId xmlns:a16="http://schemas.microsoft.com/office/drawing/2014/main" val="1901426002"/>
                    </a:ext>
                  </a:extLst>
                </a:gridCol>
                <a:gridCol w="504056">
                  <a:extLst>
                    <a:ext uri="{9D8B030D-6E8A-4147-A177-3AD203B41FA5}">
                      <a16:colId xmlns:a16="http://schemas.microsoft.com/office/drawing/2014/main" val="3926221096"/>
                    </a:ext>
                  </a:extLst>
                </a:gridCol>
                <a:gridCol w="3024336">
                  <a:extLst>
                    <a:ext uri="{9D8B030D-6E8A-4147-A177-3AD203B41FA5}">
                      <a16:colId xmlns:a16="http://schemas.microsoft.com/office/drawing/2014/main" val="4222416362"/>
                    </a:ext>
                  </a:extLst>
                </a:gridCol>
              </a:tblGrid>
              <a:tr h="291173">
                <a:tc>
                  <a:txBody>
                    <a:bodyPr/>
                    <a:lstStyle>
                      <a:lvl1pPr marL="0" algn="l" defTabSz="914400" rtl="0" eaLnBrk="1" latinLnBrk="0" hangingPunct="1">
                        <a:defRPr kumimoji="1" sz="1800" b="1" kern="1200">
                          <a:solidFill>
                            <a:schemeClr val="lt1"/>
                          </a:solidFill>
                          <a:latin typeface="Trebuchet MS" panose="020B0603020202020204"/>
                        </a:defRPr>
                      </a:lvl1pPr>
                      <a:lvl2pPr marL="457200" algn="l" defTabSz="914400" rtl="0" eaLnBrk="1" latinLnBrk="0" hangingPunct="1">
                        <a:defRPr kumimoji="1" sz="1800" b="1" kern="1200">
                          <a:solidFill>
                            <a:schemeClr val="lt1"/>
                          </a:solidFill>
                          <a:latin typeface="Trebuchet MS" panose="020B0603020202020204"/>
                        </a:defRPr>
                      </a:lvl2pPr>
                      <a:lvl3pPr marL="914400" algn="l" defTabSz="914400" rtl="0" eaLnBrk="1" latinLnBrk="0" hangingPunct="1">
                        <a:defRPr kumimoji="1" sz="1800" b="1" kern="1200">
                          <a:solidFill>
                            <a:schemeClr val="lt1"/>
                          </a:solidFill>
                          <a:latin typeface="Trebuchet MS" panose="020B0603020202020204"/>
                        </a:defRPr>
                      </a:lvl3pPr>
                      <a:lvl4pPr marL="1371600" algn="l" defTabSz="914400" rtl="0" eaLnBrk="1" latinLnBrk="0" hangingPunct="1">
                        <a:defRPr kumimoji="1" sz="1800" b="1" kern="1200">
                          <a:solidFill>
                            <a:schemeClr val="lt1"/>
                          </a:solidFill>
                          <a:latin typeface="Trebuchet MS" panose="020B0603020202020204"/>
                        </a:defRPr>
                      </a:lvl4pPr>
                      <a:lvl5pPr marL="1828800" algn="l" defTabSz="914400" rtl="0" eaLnBrk="1" latinLnBrk="0" hangingPunct="1">
                        <a:defRPr kumimoji="1" sz="1800" b="1" kern="1200">
                          <a:solidFill>
                            <a:schemeClr val="lt1"/>
                          </a:solidFill>
                          <a:latin typeface="Trebuchet MS" panose="020B0603020202020204"/>
                        </a:defRPr>
                      </a:lvl5pPr>
                      <a:lvl6pPr marL="2286000" algn="l" defTabSz="914400" rtl="0" eaLnBrk="1" latinLnBrk="0" hangingPunct="1">
                        <a:defRPr kumimoji="1" sz="1800" b="1" kern="1200">
                          <a:solidFill>
                            <a:schemeClr val="lt1"/>
                          </a:solidFill>
                          <a:latin typeface="Trebuchet MS" panose="020B0603020202020204"/>
                        </a:defRPr>
                      </a:lvl6pPr>
                      <a:lvl7pPr marL="2743200" algn="l" defTabSz="914400" rtl="0" eaLnBrk="1" latinLnBrk="0" hangingPunct="1">
                        <a:defRPr kumimoji="1" sz="1800" b="1" kern="1200">
                          <a:solidFill>
                            <a:schemeClr val="lt1"/>
                          </a:solidFill>
                          <a:latin typeface="Trebuchet MS" panose="020B0603020202020204"/>
                        </a:defRPr>
                      </a:lvl7pPr>
                      <a:lvl8pPr marL="3200400" algn="l" defTabSz="914400" rtl="0" eaLnBrk="1" latinLnBrk="0" hangingPunct="1">
                        <a:defRPr kumimoji="1" sz="1800" b="1" kern="1200">
                          <a:solidFill>
                            <a:schemeClr val="lt1"/>
                          </a:solidFill>
                          <a:latin typeface="Trebuchet MS" panose="020B0603020202020204"/>
                        </a:defRPr>
                      </a:lvl8pPr>
                      <a:lvl9pPr marL="3657600" algn="l" defTabSz="914400" rtl="0" eaLnBrk="1" latinLnBrk="0" hangingPunct="1">
                        <a:defRPr kumimoji="1" sz="1800" b="1" kern="1200">
                          <a:solidFill>
                            <a:schemeClr val="lt1"/>
                          </a:solidFill>
                          <a:latin typeface="Trebuchet MS" panose="020B0603020202020204"/>
                        </a:defRPr>
                      </a:lvl9pPr>
                    </a:lstStyle>
                    <a:p>
                      <a:pPr algn="ctr"/>
                      <a:r>
                        <a:rPr kumimoji="1" lang="ja-JP" altLang="en-US" sz="1200" b="0" dirty="0">
                          <a:latin typeface="Meiryo UI" panose="020B0604030504040204" pitchFamily="50" charset="-128"/>
                          <a:ea typeface="Meiryo UI" panose="020B0604030504040204" pitchFamily="50" charset="-128"/>
                        </a:rPr>
                        <a:t>整備年度</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kumimoji="1" sz="1800" b="1" kern="1200">
                          <a:solidFill>
                            <a:schemeClr val="lt1"/>
                          </a:solidFill>
                          <a:latin typeface="Trebuchet MS" panose="020B0603020202020204"/>
                        </a:defRPr>
                      </a:lvl1pPr>
                      <a:lvl2pPr marL="457200" algn="l" defTabSz="914400" rtl="0" eaLnBrk="1" latinLnBrk="0" hangingPunct="1">
                        <a:defRPr kumimoji="1" sz="1800" b="1" kern="1200">
                          <a:solidFill>
                            <a:schemeClr val="lt1"/>
                          </a:solidFill>
                          <a:latin typeface="Trebuchet MS" panose="020B0603020202020204"/>
                        </a:defRPr>
                      </a:lvl2pPr>
                      <a:lvl3pPr marL="914400" algn="l" defTabSz="914400" rtl="0" eaLnBrk="1" latinLnBrk="0" hangingPunct="1">
                        <a:defRPr kumimoji="1" sz="1800" b="1" kern="1200">
                          <a:solidFill>
                            <a:schemeClr val="lt1"/>
                          </a:solidFill>
                          <a:latin typeface="Trebuchet MS" panose="020B0603020202020204"/>
                        </a:defRPr>
                      </a:lvl3pPr>
                      <a:lvl4pPr marL="1371600" algn="l" defTabSz="914400" rtl="0" eaLnBrk="1" latinLnBrk="0" hangingPunct="1">
                        <a:defRPr kumimoji="1" sz="1800" b="1" kern="1200">
                          <a:solidFill>
                            <a:schemeClr val="lt1"/>
                          </a:solidFill>
                          <a:latin typeface="Trebuchet MS" panose="020B0603020202020204"/>
                        </a:defRPr>
                      </a:lvl4pPr>
                      <a:lvl5pPr marL="1828800" algn="l" defTabSz="914400" rtl="0" eaLnBrk="1" latinLnBrk="0" hangingPunct="1">
                        <a:defRPr kumimoji="1" sz="1800" b="1" kern="1200">
                          <a:solidFill>
                            <a:schemeClr val="lt1"/>
                          </a:solidFill>
                          <a:latin typeface="Trebuchet MS" panose="020B0603020202020204"/>
                        </a:defRPr>
                      </a:lvl5pPr>
                      <a:lvl6pPr marL="2286000" algn="l" defTabSz="914400" rtl="0" eaLnBrk="1" latinLnBrk="0" hangingPunct="1">
                        <a:defRPr kumimoji="1" sz="1800" b="1" kern="1200">
                          <a:solidFill>
                            <a:schemeClr val="lt1"/>
                          </a:solidFill>
                          <a:latin typeface="Trebuchet MS" panose="020B0603020202020204"/>
                        </a:defRPr>
                      </a:lvl6pPr>
                      <a:lvl7pPr marL="2743200" algn="l" defTabSz="914400" rtl="0" eaLnBrk="1" latinLnBrk="0" hangingPunct="1">
                        <a:defRPr kumimoji="1" sz="1800" b="1" kern="1200">
                          <a:solidFill>
                            <a:schemeClr val="lt1"/>
                          </a:solidFill>
                          <a:latin typeface="Trebuchet MS" panose="020B0603020202020204"/>
                        </a:defRPr>
                      </a:lvl7pPr>
                      <a:lvl8pPr marL="3200400" algn="l" defTabSz="914400" rtl="0" eaLnBrk="1" latinLnBrk="0" hangingPunct="1">
                        <a:defRPr kumimoji="1" sz="1800" b="1" kern="1200">
                          <a:solidFill>
                            <a:schemeClr val="lt1"/>
                          </a:solidFill>
                          <a:latin typeface="Trebuchet MS" panose="020B0603020202020204"/>
                        </a:defRPr>
                      </a:lvl8pPr>
                      <a:lvl9pPr marL="3657600" algn="l" defTabSz="914400" rtl="0" eaLnBrk="1" latinLnBrk="0" hangingPunct="1">
                        <a:defRPr kumimoji="1" sz="1800" b="1" kern="1200">
                          <a:solidFill>
                            <a:schemeClr val="lt1"/>
                          </a:solidFill>
                          <a:latin typeface="Trebuchet MS" panose="020B0603020202020204"/>
                        </a:defRPr>
                      </a:lvl9pPr>
                    </a:lstStyle>
                    <a:p>
                      <a:pPr algn="ctr"/>
                      <a:r>
                        <a:rPr kumimoji="1" lang="ja-JP" altLang="en-US" sz="1200" dirty="0">
                          <a:latin typeface="Meiryo UI" panose="020B0604030504040204" pitchFamily="50" charset="-128"/>
                          <a:ea typeface="Meiryo UI" panose="020B0604030504040204" pitchFamily="50" charset="-128"/>
                        </a:rPr>
                        <a:t>箇所</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kumimoji="1" sz="1800" b="1" kern="1200">
                          <a:solidFill>
                            <a:schemeClr val="lt1"/>
                          </a:solidFill>
                          <a:latin typeface="Trebuchet MS" panose="020B0603020202020204"/>
                        </a:defRPr>
                      </a:lvl1pPr>
                      <a:lvl2pPr marL="457200" algn="l" defTabSz="914400" rtl="0" eaLnBrk="1" latinLnBrk="0" hangingPunct="1">
                        <a:defRPr kumimoji="1" sz="1800" b="1" kern="1200">
                          <a:solidFill>
                            <a:schemeClr val="lt1"/>
                          </a:solidFill>
                          <a:latin typeface="Trebuchet MS" panose="020B0603020202020204"/>
                        </a:defRPr>
                      </a:lvl2pPr>
                      <a:lvl3pPr marL="914400" algn="l" defTabSz="914400" rtl="0" eaLnBrk="1" latinLnBrk="0" hangingPunct="1">
                        <a:defRPr kumimoji="1" sz="1800" b="1" kern="1200">
                          <a:solidFill>
                            <a:schemeClr val="lt1"/>
                          </a:solidFill>
                          <a:latin typeface="Trebuchet MS" panose="020B0603020202020204"/>
                        </a:defRPr>
                      </a:lvl3pPr>
                      <a:lvl4pPr marL="1371600" algn="l" defTabSz="914400" rtl="0" eaLnBrk="1" latinLnBrk="0" hangingPunct="1">
                        <a:defRPr kumimoji="1" sz="1800" b="1" kern="1200">
                          <a:solidFill>
                            <a:schemeClr val="lt1"/>
                          </a:solidFill>
                          <a:latin typeface="Trebuchet MS" panose="020B0603020202020204"/>
                        </a:defRPr>
                      </a:lvl4pPr>
                      <a:lvl5pPr marL="1828800" algn="l" defTabSz="914400" rtl="0" eaLnBrk="1" latinLnBrk="0" hangingPunct="1">
                        <a:defRPr kumimoji="1" sz="1800" b="1" kern="1200">
                          <a:solidFill>
                            <a:schemeClr val="lt1"/>
                          </a:solidFill>
                          <a:latin typeface="Trebuchet MS" panose="020B0603020202020204"/>
                        </a:defRPr>
                      </a:lvl5pPr>
                      <a:lvl6pPr marL="2286000" algn="l" defTabSz="914400" rtl="0" eaLnBrk="1" latinLnBrk="0" hangingPunct="1">
                        <a:defRPr kumimoji="1" sz="1800" b="1" kern="1200">
                          <a:solidFill>
                            <a:schemeClr val="lt1"/>
                          </a:solidFill>
                          <a:latin typeface="Trebuchet MS" panose="020B0603020202020204"/>
                        </a:defRPr>
                      </a:lvl6pPr>
                      <a:lvl7pPr marL="2743200" algn="l" defTabSz="914400" rtl="0" eaLnBrk="1" latinLnBrk="0" hangingPunct="1">
                        <a:defRPr kumimoji="1" sz="1800" b="1" kern="1200">
                          <a:solidFill>
                            <a:schemeClr val="lt1"/>
                          </a:solidFill>
                          <a:latin typeface="Trebuchet MS" panose="020B0603020202020204"/>
                        </a:defRPr>
                      </a:lvl7pPr>
                      <a:lvl8pPr marL="3200400" algn="l" defTabSz="914400" rtl="0" eaLnBrk="1" latinLnBrk="0" hangingPunct="1">
                        <a:defRPr kumimoji="1" sz="1800" b="1" kern="1200">
                          <a:solidFill>
                            <a:schemeClr val="lt1"/>
                          </a:solidFill>
                          <a:latin typeface="Trebuchet MS" panose="020B0603020202020204"/>
                        </a:defRPr>
                      </a:lvl8pPr>
                      <a:lvl9pPr marL="3657600" algn="l" defTabSz="914400" rtl="0" eaLnBrk="1" latinLnBrk="0" hangingPunct="1">
                        <a:defRPr kumimoji="1" sz="1800" b="1" kern="1200">
                          <a:solidFill>
                            <a:schemeClr val="lt1"/>
                          </a:solidFill>
                          <a:latin typeface="Trebuchet MS" panose="020B0603020202020204"/>
                        </a:defRPr>
                      </a:lvl9pPr>
                    </a:lstStyle>
                    <a:p>
                      <a:pPr algn="ctr"/>
                      <a:r>
                        <a:rPr kumimoji="1" lang="ja-JP" altLang="en-US" sz="1200" dirty="0">
                          <a:latin typeface="Meiryo UI" panose="020B0604030504040204" pitchFamily="50" charset="-128"/>
                          <a:ea typeface="Meiryo UI" panose="020B0604030504040204" pitchFamily="50" charset="-128"/>
                        </a:rPr>
                        <a:t>市町村名</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2182417106"/>
                  </a:ext>
                </a:extLst>
              </a:tr>
              <a:tr h="291173">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ctr"/>
                      <a:r>
                        <a:rPr kumimoji="1" lang="en-US" altLang="ja-JP" sz="1200" b="0" dirty="0">
                          <a:solidFill>
                            <a:schemeClr val="bg1"/>
                          </a:solidFill>
                          <a:latin typeface="Meiryo UI" panose="020B0604030504040204" pitchFamily="50" charset="-128"/>
                          <a:ea typeface="Meiryo UI" panose="020B0604030504040204" pitchFamily="50" charset="-128"/>
                        </a:rPr>
                        <a:t>H28</a:t>
                      </a:r>
                      <a:r>
                        <a:rPr kumimoji="1" lang="ja-JP" altLang="en-US" sz="1200" b="0" dirty="0">
                          <a:solidFill>
                            <a:schemeClr val="bg1"/>
                          </a:solidFill>
                          <a:latin typeface="Meiryo UI" panose="020B0604030504040204" pitchFamily="50" charset="-128"/>
                          <a:ea typeface="Meiryo UI" panose="020B0604030504040204" pitchFamily="50" charset="-128"/>
                        </a:rPr>
                        <a:t>年度</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r"/>
                      <a:r>
                        <a:rPr kumimoji="1" lang="en-US" altLang="ja-JP" sz="1200" dirty="0">
                          <a:latin typeface="Meiryo UI" panose="020B0604030504040204" pitchFamily="50" charset="-128"/>
                          <a:ea typeface="Meiryo UI" panose="020B0604030504040204" pitchFamily="50" charset="-128"/>
                        </a:rPr>
                        <a:t>2</a:t>
                      </a:r>
                      <a:endParaRPr kumimoji="1" lang="ja-JP" altLang="en-US" sz="1200" dirty="0">
                        <a:latin typeface="Meiryo UI" panose="020B0604030504040204" pitchFamily="50" charset="-128"/>
                        <a:ea typeface="Meiryo UI" panose="020B0604030504040204" pitchFamily="50" charset="-128"/>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40000"/>
                      </a:srgb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r>
                        <a:rPr kumimoji="1" lang="ja-JP" altLang="en-US" sz="1200" spc="-150" dirty="0">
                          <a:latin typeface="Meiryo UI" panose="020B0604030504040204" pitchFamily="50" charset="-128"/>
                          <a:ea typeface="Meiryo UI" panose="020B0604030504040204" pitchFamily="50" charset="-128"/>
                        </a:rPr>
                        <a:t>豊中市、吹田市</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40000"/>
                      </a:srgbClr>
                    </a:solidFill>
                  </a:tcPr>
                </a:tc>
                <a:extLst>
                  <a:ext uri="{0D108BD9-81ED-4DB2-BD59-A6C34878D82A}">
                    <a16:rowId xmlns:a16="http://schemas.microsoft.com/office/drawing/2014/main" val="82595869"/>
                  </a:ext>
                </a:extLst>
              </a:tr>
              <a:tr h="291173">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ctr"/>
                      <a:r>
                        <a:rPr kumimoji="1" lang="en-US" altLang="ja-JP" sz="1200" b="0" dirty="0">
                          <a:solidFill>
                            <a:schemeClr val="bg1"/>
                          </a:solidFill>
                          <a:latin typeface="Meiryo UI" panose="020B0604030504040204" pitchFamily="50" charset="-128"/>
                          <a:ea typeface="Meiryo UI" panose="020B0604030504040204" pitchFamily="50" charset="-128"/>
                        </a:rPr>
                        <a:t>H29</a:t>
                      </a:r>
                      <a:r>
                        <a:rPr kumimoji="1" lang="ja-JP" altLang="en-US" sz="1200" b="0" dirty="0">
                          <a:solidFill>
                            <a:schemeClr val="bg1"/>
                          </a:solidFill>
                          <a:latin typeface="Meiryo UI" panose="020B0604030504040204" pitchFamily="50" charset="-128"/>
                          <a:ea typeface="Meiryo UI" panose="020B0604030504040204" pitchFamily="50" charset="-128"/>
                        </a:rPr>
                        <a:t>年度</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r"/>
                      <a:r>
                        <a:rPr kumimoji="1" lang="en-US" altLang="ja-JP" sz="1200" dirty="0">
                          <a:latin typeface="Meiryo UI" panose="020B0604030504040204" pitchFamily="50" charset="-128"/>
                          <a:ea typeface="Meiryo UI" panose="020B0604030504040204" pitchFamily="50" charset="-128"/>
                        </a:rPr>
                        <a:t>4</a:t>
                      </a:r>
                      <a:endParaRPr kumimoji="1" lang="ja-JP" altLang="en-US" sz="1200" dirty="0">
                        <a:latin typeface="Meiryo UI" panose="020B0604030504040204" pitchFamily="50" charset="-128"/>
                        <a:ea typeface="Meiryo UI" panose="020B0604030504040204" pitchFamily="50" charset="-12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20000"/>
                      </a:srgb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r>
                        <a:rPr kumimoji="1" lang="ja-JP" altLang="en-US" sz="1200" spc="-150" dirty="0">
                          <a:latin typeface="Meiryo UI" panose="020B0604030504040204" pitchFamily="50" charset="-128"/>
                          <a:ea typeface="Meiryo UI" panose="020B0604030504040204" pitchFamily="50" charset="-128"/>
                        </a:rPr>
                        <a:t>堺市、富田林市、河内長野市、大阪狭山市</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20000"/>
                      </a:srgbClr>
                    </a:solidFill>
                  </a:tcPr>
                </a:tc>
                <a:extLst>
                  <a:ext uri="{0D108BD9-81ED-4DB2-BD59-A6C34878D82A}">
                    <a16:rowId xmlns:a16="http://schemas.microsoft.com/office/drawing/2014/main" val="1484882827"/>
                  </a:ext>
                </a:extLst>
              </a:tr>
              <a:tr h="291173">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ctr"/>
                      <a:r>
                        <a:rPr kumimoji="1" lang="en-US" altLang="ja-JP" sz="1200" b="0" dirty="0">
                          <a:solidFill>
                            <a:schemeClr val="bg1"/>
                          </a:solidFill>
                          <a:latin typeface="Meiryo UI" panose="020B0604030504040204" pitchFamily="50" charset="-128"/>
                          <a:ea typeface="Meiryo UI" panose="020B0604030504040204" pitchFamily="50" charset="-128"/>
                        </a:rPr>
                        <a:t>H30</a:t>
                      </a:r>
                      <a:r>
                        <a:rPr kumimoji="1" lang="ja-JP" altLang="en-US" sz="1200" b="0" dirty="0">
                          <a:solidFill>
                            <a:schemeClr val="bg1"/>
                          </a:solidFill>
                          <a:latin typeface="Meiryo UI" panose="020B0604030504040204" pitchFamily="50" charset="-128"/>
                          <a:ea typeface="Meiryo UI" panose="020B0604030504040204" pitchFamily="50" charset="-128"/>
                        </a:rPr>
                        <a:t>年度</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r"/>
                      <a:r>
                        <a:rPr kumimoji="1" lang="en-US" altLang="ja-JP" sz="1200" dirty="0">
                          <a:latin typeface="Meiryo UI" panose="020B0604030504040204" pitchFamily="50" charset="-128"/>
                          <a:ea typeface="Meiryo UI" panose="020B0604030504040204" pitchFamily="50" charset="-128"/>
                        </a:rPr>
                        <a:t>2</a:t>
                      </a:r>
                      <a:endParaRPr kumimoji="1" lang="ja-JP" altLang="en-US" sz="1200" dirty="0">
                        <a:latin typeface="Meiryo UI" panose="020B0604030504040204" pitchFamily="50" charset="-128"/>
                        <a:ea typeface="Meiryo UI" panose="020B0604030504040204" pitchFamily="50" charset="-12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40000"/>
                      </a:srgb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r>
                        <a:rPr kumimoji="1" lang="ja-JP" altLang="en-US" sz="1200" spc="-150" dirty="0">
                          <a:latin typeface="Meiryo UI" panose="020B0604030504040204" pitchFamily="50" charset="-128"/>
                          <a:ea typeface="Meiryo UI" panose="020B0604030504040204" pitchFamily="50" charset="-128"/>
                        </a:rPr>
                        <a:t>守口市、能勢町</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40000"/>
                      </a:srgbClr>
                    </a:solidFill>
                  </a:tcPr>
                </a:tc>
                <a:extLst>
                  <a:ext uri="{0D108BD9-81ED-4DB2-BD59-A6C34878D82A}">
                    <a16:rowId xmlns:a16="http://schemas.microsoft.com/office/drawing/2014/main" val="2364035981"/>
                  </a:ext>
                </a:extLst>
              </a:tr>
              <a:tr h="291173">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ctr"/>
                      <a:r>
                        <a:rPr kumimoji="1" lang="en-US" altLang="ja-JP" sz="1200" b="0" dirty="0">
                          <a:solidFill>
                            <a:schemeClr val="bg1"/>
                          </a:solidFill>
                          <a:latin typeface="Meiryo UI" panose="020B0604030504040204" pitchFamily="50" charset="-128"/>
                          <a:ea typeface="Meiryo UI" panose="020B0604030504040204" pitchFamily="50" charset="-128"/>
                        </a:rPr>
                        <a:t>R</a:t>
                      </a:r>
                      <a:r>
                        <a:rPr kumimoji="1" lang="ja-JP" altLang="en-US" sz="1200" b="0" dirty="0">
                          <a:solidFill>
                            <a:schemeClr val="bg1"/>
                          </a:solidFill>
                          <a:latin typeface="Meiryo UI" panose="020B0604030504040204" pitchFamily="50" charset="-128"/>
                          <a:ea typeface="Meiryo UI" panose="020B0604030504040204" pitchFamily="50" charset="-128"/>
                        </a:rPr>
                        <a:t>１年度</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r"/>
                      <a:r>
                        <a:rPr kumimoji="1" lang="en-US" altLang="ja-JP" sz="1200" dirty="0">
                          <a:latin typeface="Meiryo UI" panose="020B0604030504040204" pitchFamily="50" charset="-128"/>
                          <a:ea typeface="Meiryo UI" panose="020B0604030504040204" pitchFamily="50" charset="-128"/>
                        </a:rPr>
                        <a:t>9</a:t>
                      </a:r>
                      <a:endParaRPr kumimoji="1" lang="ja-JP" altLang="en-US" sz="1200" dirty="0">
                        <a:latin typeface="Meiryo UI" panose="020B0604030504040204" pitchFamily="50" charset="-128"/>
                        <a:ea typeface="Meiryo UI" panose="020B0604030504040204" pitchFamily="50" charset="-12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20000"/>
                      </a:srgb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r>
                        <a:rPr kumimoji="1" lang="ja-JP" altLang="en-US" sz="1200" spc="-150" dirty="0">
                          <a:latin typeface="Meiryo UI" panose="020B0604030504040204" pitchFamily="50" charset="-128"/>
                          <a:ea typeface="Meiryo UI" panose="020B0604030504040204" pitchFamily="50" charset="-128"/>
                        </a:rPr>
                        <a:t>大阪市、高槻市、大東市、門真市、島本町、豊能町、</a:t>
                      </a:r>
                      <a:endParaRPr kumimoji="1" lang="en-US" altLang="ja-JP" sz="1200" spc="-150" dirty="0">
                        <a:latin typeface="Meiryo UI" panose="020B0604030504040204" pitchFamily="50" charset="-128"/>
                        <a:ea typeface="Meiryo UI" panose="020B0604030504040204" pitchFamily="50" charset="-128"/>
                      </a:endParaRPr>
                    </a:p>
                    <a:p>
                      <a:r>
                        <a:rPr kumimoji="1" lang="ja-JP" altLang="en-US" sz="1200" spc="-150" dirty="0">
                          <a:latin typeface="Meiryo UI" panose="020B0604030504040204" pitchFamily="50" charset="-128"/>
                          <a:ea typeface="Meiryo UI" panose="020B0604030504040204" pitchFamily="50" charset="-128"/>
                        </a:rPr>
                        <a:t>太子町、河南町、千早赤阪村</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20000"/>
                      </a:srgbClr>
                    </a:solidFill>
                  </a:tcPr>
                </a:tc>
                <a:extLst>
                  <a:ext uri="{0D108BD9-81ED-4DB2-BD59-A6C34878D82A}">
                    <a16:rowId xmlns:a16="http://schemas.microsoft.com/office/drawing/2014/main" val="2447327067"/>
                  </a:ext>
                </a:extLst>
              </a:tr>
              <a:tr h="457556">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ctr"/>
                      <a:r>
                        <a:rPr kumimoji="1" lang="en-US" altLang="ja-JP" sz="1200" b="0" dirty="0">
                          <a:solidFill>
                            <a:schemeClr val="bg1"/>
                          </a:solidFill>
                          <a:latin typeface="Meiryo UI" panose="020B0604030504040204" pitchFamily="50" charset="-128"/>
                          <a:ea typeface="Meiryo UI" panose="020B0604030504040204" pitchFamily="50" charset="-128"/>
                        </a:rPr>
                        <a:t>R</a:t>
                      </a:r>
                      <a:r>
                        <a:rPr kumimoji="1" lang="ja-JP" altLang="en-US" sz="1200" b="0" dirty="0">
                          <a:solidFill>
                            <a:schemeClr val="bg1"/>
                          </a:solidFill>
                          <a:latin typeface="Meiryo UI" panose="020B0604030504040204" pitchFamily="50" charset="-128"/>
                          <a:ea typeface="Meiryo UI" panose="020B0604030504040204" pitchFamily="50" charset="-128"/>
                        </a:rPr>
                        <a:t>２年度</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r"/>
                      <a:r>
                        <a:rPr kumimoji="1" lang="en-US" altLang="ja-JP" sz="1200" dirty="0">
                          <a:latin typeface="Meiryo UI" panose="020B0604030504040204" pitchFamily="50" charset="-128"/>
                          <a:ea typeface="Meiryo UI" panose="020B0604030504040204" pitchFamily="50" charset="-128"/>
                        </a:rPr>
                        <a:t>15</a:t>
                      </a:r>
                      <a:endParaRPr kumimoji="1" lang="ja-JP" altLang="en-US" sz="1200" dirty="0">
                        <a:latin typeface="Meiryo UI" panose="020B0604030504040204" pitchFamily="50" charset="-128"/>
                        <a:ea typeface="Meiryo UI" panose="020B0604030504040204" pitchFamily="50" charset="-12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40000"/>
                      </a:srgb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r>
                        <a:rPr kumimoji="1" lang="ja-JP" altLang="en-US" sz="1200" spc="-150" dirty="0">
                          <a:latin typeface="Meiryo UI" panose="020B0604030504040204" pitchFamily="50" charset="-128"/>
                          <a:ea typeface="Meiryo UI" panose="020B0604030504040204" pitchFamily="50" charset="-128"/>
                        </a:rPr>
                        <a:t>岸和田市、池田市、貝塚市、茨木市、寝屋川市、</a:t>
                      </a:r>
                      <a:endParaRPr kumimoji="1" lang="en-US" altLang="ja-JP" sz="1200" spc="-150" dirty="0">
                        <a:latin typeface="Meiryo UI" panose="020B0604030504040204" pitchFamily="50" charset="-128"/>
                        <a:ea typeface="Meiryo UI" panose="020B0604030504040204" pitchFamily="50" charset="-128"/>
                      </a:endParaRPr>
                    </a:p>
                    <a:p>
                      <a:r>
                        <a:rPr kumimoji="1" lang="ja-JP" altLang="en-US" sz="1200" spc="-150" dirty="0">
                          <a:latin typeface="Meiryo UI" panose="020B0604030504040204" pitchFamily="50" charset="-128"/>
                          <a:ea typeface="Meiryo UI" panose="020B0604030504040204" pitchFamily="50" charset="-128"/>
                        </a:rPr>
                        <a:t>箕面市、柏原市、羽曳野市、摂津市、</a:t>
                      </a:r>
                      <a:endParaRPr kumimoji="1" lang="en-US" altLang="ja-JP" sz="1200" spc="-150" dirty="0">
                        <a:latin typeface="Meiryo UI" panose="020B0604030504040204" pitchFamily="50" charset="-128"/>
                        <a:ea typeface="Meiryo UI" panose="020B0604030504040204" pitchFamily="50" charset="-128"/>
                      </a:endParaRPr>
                    </a:p>
                    <a:p>
                      <a:r>
                        <a:rPr kumimoji="1" lang="ja-JP" altLang="en-US" sz="1200" spc="-150" dirty="0">
                          <a:latin typeface="Meiryo UI" panose="020B0604030504040204" pitchFamily="50" charset="-128"/>
                          <a:ea typeface="Meiryo UI" panose="020B0604030504040204" pitchFamily="50" charset="-128"/>
                        </a:rPr>
                        <a:t>高石市、藤井寺市、東大阪市、四條畷市、熊取町</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40000"/>
                      </a:srgbClr>
                    </a:solidFill>
                  </a:tcPr>
                </a:tc>
                <a:extLst>
                  <a:ext uri="{0D108BD9-81ED-4DB2-BD59-A6C34878D82A}">
                    <a16:rowId xmlns:a16="http://schemas.microsoft.com/office/drawing/2014/main" val="1962131859"/>
                  </a:ext>
                </a:extLst>
              </a:tr>
              <a:tr h="291173">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ctr"/>
                      <a:r>
                        <a:rPr kumimoji="1" lang="en-US" altLang="ja-JP" sz="1200" b="0" dirty="0">
                          <a:solidFill>
                            <a:schemeClr val="bg1"/>
                          </a:solidFill>
                          <a:latin typeface="Meiryo UI" panose="020B0604030504040204" pitchFamily="50" charset="-128"/>
                          <a:ea typeface="Meiryo UI" panose="020B0604030504040204" pitchFamily="50" charset="-128"/>
                        </a:rPr>
                        <a:t>R</a:t>
                      </a:r>
                      <a:r>
                        <a:rPr kumimoji="1" lang="ja-JP" altLang="en-US" sz="1200" b="0" dirty="0">
                          <a:solidFill>
                            <a:schemeClr val="bg1"/>
                          </a:solidFill>
                          <a:latin typeface="Meiryo UI" panose="020B0604030504040204" pitchFamily="50" charset="-128"/>
                          <a:ea typeface="Meiryo UI" panose="020B0604030504040204" pitchFamily="50" charset="-128"/>
                        </a:rPr>
                        <a:t>３年度</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r"/>
                      <a:r>
                        <a:rPr kumimoji="1" lang="en-US" altLang="ja-JP" sz="1200" dirty="0">
                          <a:latin typeface="Meiryo UI" panose="020B0604030504040204" pitchFamily="50" charset="-128"/>
                          <a:ea typeface="Meiryo UI" panose="020B0604030504040204" pitchFamily="50" charset="-128"/>
                        </a:rPr>
                        <a:t>5</a:t>
                      </a:r>
                      <a:endParaRPr kumimoji="1" lang="ja-JP" altLang="en-US" sz="1200" dirty="0">
                        <a:latin typeface="Meiryo UI" panose="020B0604030504040204" pitchFamily="50" charset="-128"/>
                        <a:ea typeface="Meiryo UI" panose="020B0604030504040204" pitchFamily="50" charset="-12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20000"/>
                      </a:srgb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r>
                        <a:rPr kumimoji="1" lang="ja-JP" altLang="en-US" sz="1200" spc="-150" dirty="0">
                          <a:latin typeface="Meiryo UI" panose="020B0604030504040204" pitchFamily="50" charset="-128"/>
                          <a:ea typeface="Meiryo UI" panose="020B0604030504040204" pitchFamily="50" charset="-128"/>
                        </a:rPr>
                        <a:t>八尾市、松原市、和泉市、交野市、阪南市、岬町</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4B6D2">
                        <a:tint val="20000"/>
                      </a:srgbClr>
                    </a:solidFill>
                  </a:tcPr>
                </a:tc>
                <a:extLst>
                  <a:ext uri="{0D108BD9-81ED-4DB2-BD59-A6C34878D82A}">
                    <a16:rowId xmlns:a16="http://schemas.microsoft.com/office/drawing/2014/main" val="644824902"/>
                  </a:ext>
                </a:extLst>
              </a:tr>
              <a:tr h="291173">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ctr"/>
                      <a:r>
                        <a:rPr kumimoji="1" lang="en-US" altLang="ja-JP" sz="1200" b="0" dirty="0">
                          <a:solidFill>
                            <a:schemeClr val="bg1"/>
                          </a:solidFill>
                          <a:latin typeface="Meiryo UI" panose="020B0604030504040204" pitchFamily="50" charset="-128"/>
                          <a:ea typeface="Meiryo UI" panose="020B0604030504040204" pitchFamily="50" charset="-128"/>
                        </a:rPr>
                        <a:t>R</a:t>
                      </a:r>
                      <a:r>
                        <a:rPr kumimoji="1" lang="ja-JP" altLang="en-US" sz="1200" b="0" dirty="0">
                          <a:solidFill>
                            <a:schemeClr val="bg1"/>
                          </a:solidFill>
                          <a:latin typeface="Meiryo UI" panose="020B0604030504040204" pitchFamily="50" charset="-128"/>
                          <a:ea typeface="Meiryo UI" panose="020B0604030504040204" pitchFamily="50" charset="-128"/>
                        </a:rPr>
                        <a:t>５年度</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pPr algn="r"/>
                      <a:r>
                        <a:rPr kumimoji="1" lang="en-US" altLang="ja-JP" sz="1200" dirty="0">
                          <a:solidFill>
                            <a:schemeClr val="tx1"/>
                          </a:solidFill>
                          <a:latin typeface="Meiryo UI" panose="020B0604030504040204" pitchFamily="50" charset="-128"/>
                          <a:ea typeface="Meiryo UI" panose="020B0604030504040204" pitchFamily="50" charset="-128"/>
                        </a:rPr>
                        <a:t>2</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4B6D2">
                        <a:tint val="40000"/>
                      </a:srgbClr>
                    </a:solidFill>
                  </a:tcPr>
                </a:tc>
                <a:tc>
                  <a:txBody>
                    <a:bodyPr/>
                    <a:lstStyle>
                      <a:lvl1pPr marL="0" algn="l" defTabSz="914400" rtl="0" eaLnBrk="1" latinLnBrk="0" hangingPunct="1">
                        <a:defRPr kumimoji="1" sz="1800" kern="1200">
                          <a:solidFill>
                            <a:schemeClr val="dk1"/>
                          </a:solidFill>
                          <a:latin typeface="Trebuchet MS" panose="020B0603020202020204"/>
                        </a:defRPr>
                      </a:lvl1pPr>
                      <a:lvl2pPr marL="457200" algn="l" defTabSz="914400" rtl="0" eaLnBrk="1" latinLnBrk="0" hangingPunct="1">
                        <a:defRPr kumimoji="1" sz="1800" kern="1200">
                          <a:solidFill>
                            <a:schemeClr val="dk1"/>
                          </a:solidFill>
                          <a:latin typeface="Trebuchet MS" panose="020B0603020202020204"/>
                        </a:defRPr>
                      </a:lvl2pPr>
                      <a:lvl3pPr marL="914400" algn="l" defTabSz="914400" rtl="0" eaLnBrk="1" latinLnBrk="0" hangingPunct="1">
                        <a:defRPr kumimoji="1" sz="1800" kern="1200">
                          <a:solidFill>
                            <a:schemeClr val="dk1"/>
                          </a:solidFill>
                          <a:latin typeface="Trebuchet MS" panose="020B0603020202020204"/>
                        </a:defRPr>
                      </a:lvl3pPr>
                      <a:lvl4pPr marL="1371600" algn="l" defTabSz="914400" rtl="0" eaLnBrk="1" latinLnBrk="0" hangingPunct="1">
                        <a:defRPr kumimoji="1" sz="1800" kern="1200">
                          <a:solidFill>
                            <a:schemeClr val="dk1"/>
                          </a:solidFill>
                          <a:latin typeface="Trebuchet MS" panose="020B0603020202020204"/>
                        </a:defRPr>
                      </a:lvl4pPr>
                      <a:lvl5pPr marL="1828800" algn="l" defTabSz="914400" rtl="0" eaLnBrk="1" latinLnBrk="0" hangingPunct="1">
                        <a:defRPr kumimoji="1" sz="1800" kern="1200">
                          <a:solidFill>
                            <a:schemeClr val="dk1"/>
                          </a:solidFill>
                          <a:latin typeface="Trebuchet MS" panose="020B0603020202020204"/>
                        </a:defRPr>
                      </a:lvl5pPr>
                      <a:lvl6pPr marL="2286000" algn="l" defTabSz="914400" rtl="0" eaLnBrk="1" latinLnBrk="0" hangingPunct="1">
                        <a:defRPr kumimoji="1" sz="1800" kern="1200">
                          <a:solidFill>
                            <a:schemeClr val="dk1"/>
                          </a:solidFill>
                          <a:latin typeface="Trebuchet MS" panose="020B0603020202020204"/>
                        </a:defRPr>
                      </a:lvl6pPr>
                      <a:lvl7pPr marL="2743200" algn="l" defTabSz="914400" rtl="0" eaLnBrk="1" latinLnBrk="0" hangingPunct="1">
                        <a:defRPr kumimoji="1" sz="1800" kern="1200">
                          <a:solidFill>
                            <a:schemeClr val="dk1"/>
                          </a:solidFill>
                          <a:latin typeface="Trebuchet MS" panose="020B0603020202020204"/>
                        </a:defRPr>
                      </a:lvl7pPr>
                      <a:lvl8pPr marL="3200400" algn="l" defTabSz="914400" rtl="0" eaLnBrk="1" latinLnBrk="0" hangingPunct="1">
                        <a:defRPr kumimoji="1" sz="1800" kern="1200">
                          <a:solidFill>
                            <a:schemeClr val="dk1"/>
                          </a:solidFill>
                          <a:latin typeface="Trebuchet MS" panose="020B0603020202020204"/>
                        </a:defRPr>
                      </a:lvl8pPr>
                      <a:lvl9pPr marL="3657600" algn="l" defTabSz="914400" rtl="0" eaLnBrk="1" latinLnBrk="0" hangingPunct="1">
                        <a:defRPr kumimoji="1" sz="1800" kern="1200">
                          <a:solidFill>
                            <a:schemeClr val="dk1"/>
                          </a:solidFill>
                          <a:latin typeface="Trebuchet MS" panose="020B0603020202020204"/>
                        </a:defRPr>
                      </a:lvl9pPr>
                    </a:lstStyle>
                    <a:p>
                      <a:r>
                        <a:rPr kumimoji="1" lang="ja-JP" altLang="en-US" sz="1200" spc="-150" dirty="0">
                          <a:solidFill>
                            <a:schemeClr val="tx1"/>
                          </a:solidFill>
                          <a:latin typeface="Meiryo UI" panose="020B0604030504040204" pitchFamily="50" charset="-128"/>
                          <a:ea typeface="Meiryo UI" panose="020B0604030504040204" pitchFamily="50" charset="-128"/>
                        </a:rPr>
                        <a:t>泉大津市、枚方市</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4B6D2">
                        <a:tint val="40000"/>
                      </a:srgbClr>
                    </a:solidFill>
                  </a:tcPr>
                </a:tc>
                <a:extLst>
                  <a:ext uri="{0D108BD9-81ED-4DB2-BD59-A6C34878D82A}">
                    <a16:rowId xmlns:a16="http://schemas.microsoft.com/office/drawing/2014/main" val="900969594"/>
                  </a:ext>
                </a:extLst>
              </a:tr>
              <a:tr h="291173">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bg1"/>
                          </a:solidFill>
                          <a:latin typeface="Meiryo UI" panose="020B0604030504040204" pitchFamily="50" charset="-128"/>
                          <a:ea typeface="Meiryo UI" panose="020B0604030504040204" pitchFamily="50" charset="-128"/>
                        </a:rPr>
                        <a:t>R</a:t>
                      </a:r>
                      <a:r>
                        <a:rPr kumimoji="1" lang="ja-JP" altLang="en-US" sz="1200" b="0" dirty="0">
                          <a:solidFill>
                            <a:schemeClr val="bg1"/>
                          </a:solidFill>
                          <a:latin typeface="Meiryo UI" panose="020B0604030504040204" pitchFamily="50" charset="-128"/>
                          <a:ea typeface="Meiryo UI" panose="020B0604030504040204" pitchFamily="50" charset="-128"/>
                        </a:rPr>
                        <a:t>６年度</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r"/>
                      <a:r>
                        <a:rPr kumimoji="1" lang="en-US" altLang="ja-JP" sz="1200" b="0" dirty="0">
                          <a:solidFill>
                            <a:schemeClr val="tx1"/>
                          </a:solidFill>
                          <a:latin typeface="Meiryo UI" panose="020B0604030504040204" pitchFamily="50" charset="-128"/>
                          <a:ea typeface="Meiryo UI" panose="020B0604030504040204" pitchFamily="50" charset="-128"/>
                        </a:rPr>
                        <a:t>2</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FF3F7"/>
                    </a:solidFill>
                  </a:tcPr>
                </a:tc>
                <a:tc>
                  <a:txBody>
                    <a:bodyPr/>
                    <a:lstStyle/>
                    <a:p>
                      <a:r>
                        <a:rPr kumimoji="1" lang="ja-JP" altLang="en-US" sz="1200" b="0" dirty="0">
                          <a:solidFill>
                            <a:schemeClr val="tx1"/>
                          </a:solidFill>
                          <a:latin typeface="Meiryo UI" panose="020B0604030504040204" pitchFamily="50" charset="-128"/>
                          <a:ea typeface="Meiryo UI" panose="020B0604030504040204" pitchFamily="50" charset="-128"/>
                        </a:rPr>
                        <a:t>泉佐野市、</a:t>
                      </a:r>
                      <a:r>
                        <a:rPr kumimoji="1" lang="ja-JP" altLang="en-US" sz="1200" spc="-150" dirty="0">
                          <a:solidFill>
                            <a:schemeClr val="tx1"/>
                          </a:solidFill>
                          <a:latin typeface="Meiryo UI" panose="020B0604030504040204" pitchFamily="50" charset="-128"/>
                          <a:ea typeface="Meiryo UI" panose="020B0604030504040204" pitchFamily="50" charset="-128"/>
                        </a:rPr>
                        <a:t>田尻町</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FF3F7"/>
                    </a:solidFill>
                  </a:tcPr>
                </a:tc>
                <a:extLst>
                  <a:ext uri="{0D108BD9-81ED-4DB2-BD59-A6C34878D82A}">
                    <a16:rowId xmlns:a16="http://schemas.microsoft.com/office/drawing/2014/main" val="656293692"/>
                  </a:ext>
                </a:extLst>
              </a:tr>
              <a:tr h="291173">
                <a:tc>
                  <a:txBody>
                    <a:bodyPr/>
                    <a:lstStyle/>
                    <a:p>
                      <a:pPr algn="ctr"/>
                      <a:r>
                        <a:rPr kumimoji="1" lang="en-US" altLang="ja-JP" sz="1200" b="0" dirty="0">
                          <a:solidFill>
                            <a:schemeClr val="bg1"/>
                          </a:solidFill>
                          <a:latin typeface="Meiryo UI" panose="020B0604030504040204" pitchFamily="50" charset="-128"/>
                          <a:ea typeface="Meiryo UI" panose="020B0604030504040204" pitchFamily="50" charset="-128"/>
                        </a:rPr>
                        <a:t>R7</a:t>
                      </a:r>
                      <a:r>
                        <a:rPr kumimoji="1" lang="ja-JP" altLang="en-US" sz="1200" b="0" dirty="0">
                          <a:solidFill>
                            <a:schemeClr val="bg1"/>
                          </a:solidFill>
                          <a:latin typeface="Meiryo UI" panose="020B0604030504040204" pitchFamily="50" charset="-128"/>
                          <a:ea typeface="Meiryo UI" panose="020B0604030504040204" pitchFamily="50" charset="-128"/>
                        </a:rPr>
                        <a:t>年度</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r"/>
                      <a:r>
                        <a:rPr kumimoji="1" lang="en-US" altLang="ja-JP" sz="1200" b="0" dirty="0">
                          <a:solidFill>
                            <a:schemeClr val="tx1"/>
                          </a:solidFill>
                          <a:latin typeface="Meiryo UI" panose="020B0604030504040204" pitchFamily="50" charset="-128"/>
                          <a:ea typeface="Meiryo UI" panose="020B0604030504040204" pitchFamily="50" charset="-128"/>
                        </a:rPr>
                        <a:t>1</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FF3F7"/>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泉南市</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FF3F7"/>
                    </a:solidFill>
                  </a:tcPr>
                </a:tc>
                <a:extLst>
                  <a:ext uri="{0D108BD9-81ED-4DB2-BD59-A6C34878D82A}">
                    <a16:rowId xmlns:a16="http://schemas.microsoft.com/office/drawing/2014/main" val="2999929748"/>
                  </a:ext>
                </a:extLst>
              </a:tr>
              <a:tr h="291173">
                <a:tc>
                  <a:txBody>
                    <a:bodyPr/>
                    <a:lstStyle/>
                    <a:p>
                      <a:pPr algn="ctr"/>
                      <a:r>
                        <a:rPr kumimoji="1" lang="ja-JP" altLang="en-US" sz="1200" b="0" dirty="0">
                          <a:solidFill>
                            <a:schemeClr val="bg1"/>
                          </a:solidFill>
                          <a:latin typeface="Meiryo UI" panose="020B0604030504040204" pitchFamily="50" charset="-128"/>
                          <a:ea typeface="Meiryo UI" panose="020B0604030504040204" pitchFamily="50" charset="-128"/>
                        </a:rPr>
                        <a:t>整備予定</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p>
                      <a:pPr algn="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FF3F7"/>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忠岡町</a:t>
                      </a:r>
                      <a:r>
                        <a:rPr kumimoji="1" lang="en-US" altLang="ja-JP" sz="1200" b="0" dirty="0">
                          <a:solidFill>
                            <a:schemeClr val="tx1"/>
                          </a:solidFill>
                          <a:latin typeface="Meiryo UI" panose="020B0604030504040204" pitchFamily="50" charset="-128"/>
                          <a:ea typeface="Meiryo UI" panose="020B0604030504040204" pitchFamily="50" charset="-128"/>
                        </a:rPr>
                        <a:t>(R8)</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FF3F7"/>
                    </a:solidFill>
                  </a:tcPr>
                </a:tc>
                <a:extLst>
                  <a:ext uri="{0D108BD9-81ED-4DB2-BD59-A6C34878D82A}">
                    <a16:rowId xmlns:a16="http://schemas.microsoft.com/office/drawing/2014/main" val="2484382476"/>
                  </a:ext>
                </a:extLst>
              </a:tr>
            </a:tbl>
          </a:graphicData>
        </a:graphic>
      </p:graphicFrame>
      <p:sp>
        <p:nvSpPr>
          <p:cNvPr id="13" name="正方形/長方形 12">
            <a:extLst>
              <a:ext uri="{FF2B5EF4-FFF2-40B4-BE49-F238E27FC236}">
                <a16:creationId xmlns:a16="http://schemas.microsoft.com/office/drawing/2014/main" id="{8A678853-5C0A-4C45-9CF7-8EB01923E62F}"/>
              </a:ext>
            </a:extLst>
          </p:cNvPr>
          <p:cNvSpPr/>
          <p:nvPr/>
        </p:nvSpPr>
        <p:spPr>
          <a:xfrm>
            <a:off x="68134" y="2447467"/>
            <a:ext cx="4215834" cy="461665"/>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府内の整備状況（整備年度については</a:t>
            </a:r>
            <a:r>
              <a:rPr lang="en-US" altLang="ja-JP" sz="1200" b="1" dirty="0">
                <a:latin typeface="Meiryo UI" panose="020B0604030504040204" pitchFamily="50" charset="-128"/>
                <a:ea typeface="Meiryo UI" panose="020B0604030504040204" pitchFamily="50" charset="-128"/>
              </a:rPr>
              <a:t>R</a:t>
            </a:r>
            <a:r>
              <a:rPr lang="ja-JP" altLang="en-US" sz="1200" b="1" dirty="0">
                <a:latin typeface="Meiryo UI" panose="020B0604030504040204" pitchFamily="50" charset="-128"/>
                <a:ea typeface="Meiryo UI" panose="020B0604030504040204" pitchFamily="50" charset="-128"/>
              </a:rPr>
              <a:t>７国調査より）</a:t>
            </a:r>
            <a:endParaRPr lang="en-US" altLang="ja-JP" sz="1200" b="1" dirty="0">
              <a:latin typeface="Meiryo UI" panose="020B0604030504040204" pitchFamily="50" charset="-128"/>
              <a:ea typeface="Meiryo UI" panose="020B0604030504040204" pitchFamily="50" charset="-128"/>
            </a:endParaRPr>
          </a:p>
          <a:p>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令和８年３月</a:t>
            </a:r>
            <a:r>
              <a:rPr lang="en-US" altLang="ja-JP" sz="1200" b="1" dirty="0">
                <a:latin typeface="Meiryo UI" panose="020B0604030504040204" pitchFamily="50" charset="-128"/>
                <a:ea typeface="Meiryo UI" panose="020B0604030504040204" pitchFamily="50" charset="-128"/>
              </a:rPr>
              <a:t>31</a:t>
            </a:r>
            <a:r>
              <a:rPr lang="ja-JP" altLang="en-US" sz="1200" b="1" dirty="0">
                <a:latin typeface="Meiryo UI" panose="020B0604030504040204" pitchFamily="50" charset="-128"/>
                <a:ea typeface="Meiryo UI" panose="020B0604030504040204" pitchFamily="50" charset="-128"/>
              </a:rPr>
              <a:t>日時点</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整備済</a:t>
            </a:r>
            <a:r>
              <a:rPr lang="en-US" altLang="ja-JP" sz="1200" b="1" dirty="0">
                <a:latin typeface="Meiryo UI" panose="020B0604030504040204" pitchFamily="50" charset="-128"/>
                <a:ea typeface="Meiryo UI" panose="020B0604030504040204" pitchFamily="50" charset="-128"/>
              </a:rPr>
              <a:t>42</a:t>
            </a:r>
            <a:r>
              <a:rPr lang="ja-JP" altLang="en-US" sz="1200" b="1" dirty="0">
                <a:latin typeface="Meiryo UI" panose="020B0604030504040204" pitchFamily="50" charset="-128"/>
                <a:ea typeface="Meiryo UI" panose="020B0604030504040204" pitchFamily="50" charset="-128"/>
              </a:rPr>
              <a:t>市町村、未整備</a:t>
            </a:r>
            <a:r>
              <a:rPr lang="en-US" altLang="ja-JP" sz="1200" b="1" dirty="0">
                <a:latin typeface="Meiryo UI" panose="020B0604030504040204" pitchFamily="50" charset="-128"/>
                <a:ea typeface="Meiryo UI" panose="020B0604030504040204" pitchFamily="50" charset="-128"/>
              </a:rPr>
              <a:t>1</a:t>
            </a:r>
            <a:r>
              <a:rPr lang="ja-JP" altLang="en-US" sz="1200" b="1" dirty="0">
                <a:latin typeface="Meiryo UI" panose="020B0604030504040204" pitchFamily="50" charset="-128"/>
                <a:ea typeface="Meiryo UI" panose="020B0604030504040204" pitchFamily="50" charset="-128"/>
              </a:rPr>
              <a:t>町</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　</a:t>
            </a:r>
            <a:endParaRPr lang="en-US" altLang="ja-JP" sz="1200" b="1" dirty="0">
              <a:latin typeface="Meiryo UI" panose="020B0604030504040204" pitchFamily="50" charset="-128"/>
              <a:ea typeface="Meiryo UI" panose="020B0604030504040204" pitchFamily="50" charset="-128"/>
            </a:endParaRPr>
          </a:p>
        </p:txBody>
      </p:sp>
      <p:sp>
        <p:nvSpPr>
          <p:cNvPr id="33" name="スライド番号プレースホルダー 9"/>
          <p:cNvSpPr txBox="1">
            <a:spLocks/>
          </p:cNvSpPr>
          <p:nvPr/>
        </p:nvSpPr>
        <p:spPr>
          <a:xfrm>
            <a:off x="6857415" y="6499044"/>
            <a:ext cx="21336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1C2C60DF-5D73-46A2-8FFF-B4A756D3B2D0}" type="slidenum">
              <a:rPr lang="ja-JP" altLang="en-US" smtClean="0"/>
              <a:pPr/>
              <a:t>1</a:t>
            </a:fld>
            <a:endParaRPr lang="ja-JP" altLang="en-US" dirty="0"/>
          </a:p>
        </p:txBody>
      </p:sp>
      <p:graphicFrame>
        <p:nvGraphicFramePr>
          <p:cNvPr id="32" name="表 31">
            <a:extLst>
              <a:ext uri="{FF2B5EF4-FFF2-40B4-BE49-F238E27FC236}">
                <a16:creationId xmlns:a16="http://schemas.microsoft.com/office/drawing/2014/main" id="{7AD56637-9231-47D6-97E6-49616C448346}"/>
              </a:ext>
            </a:extLst>
          </p:cNvPr>
          <p:cNvGraphicFramePr>
            <a:graphicFrameLocks noGrp="1"/>
          </p:cNvGraphicFramePr>
          <p:nvPr>
            <p:extLst>
              <p:ext uri="{D42A27DB-BD31-4B8C-83A1-F6EECF244321}">
                <p14:modId xmlns:p14="http://schemas.microsoft.com/office/powerpoint/2010/main" val="2764731222"/>
              </p:ext>
            </p:extLst>
          </p:nvPr>
        </p:nvGraphicFramePr>
        <p:xfrm>
          <a:off x="4546485" y="2852936"/>
          <a:ext cx="4444528" cy="882173"/>
        </p:xfrm>
        <a:graphic>
          <a:graphicData uri="http://schemas.openxmlformats.org/drawingml/2006/table">
            <a:tbl>
              <a:tblPr>
                <a:tableStyleId>{5C22544A-7EE6-4342-B048-85BDC9FD1C3A}</a:tableStyleId>
              </a:tblPr>
              <a:tblGrid>
                <a:gridCol w="1033627">
                  <a:extLst>
                    <a:ext uri="{9D8B030D-6E8A-4147-A177-3AD203B41FA5}">
                      <a16:colId xmlns:a16="http://schemas.microsoft.com/office/drawing/2014/main" val="1495733337"/>
                    </a:ext>
                  </a:extLst>
                </a:gridCol>
                <a:gridCol w="1152128">
                  <a:extLst>
                    <a:ext uri="{9D8B030D-6E8A-4147-A177-3AD203B41FA5}">
                      <a16:colId xmlns:a16="http://schemas.microsoft.com/office/drawing/2014/main" val="3040224863"/>
                    </a:ext>
                  </a:extLst>
                </a:gridCol>
                <a:gridCol w="1008112">
                  <a:extLst>
                    <a:ext uri="{9D8B030D-6E8A-4147-A177-3AD203B41FA5}">
                      <a16:colId xmlns:a16="http://schemas.microsoft.com/office/drawing/2014/main" val="2191242032"/>
                    </a:ext>
                  </a:extLst>
                </a:gridCol>
                <a:gridCol w="1250661">
                  <a:extLst>
                    <a:ext uri="{9D8B030D-6E8A-4147-A177-3AD203B41FA5}">
                      <a16:colId xmlns:a16="http://schemas.microsoft.com/office/drawing/2014/main" val="960301123"/>
                    </a:ext>
                  </a:extLst>
                </a:gridCol>
              </a:tblGrid>
              <a:tr h="182395">
                <a:tc gridSpan="4">
                  <a:txBody>
                    <a:bodyPr/>
                    <a:lstStyle/>
                    <a:p>
                      <a:pPr algn="ctr" fontAlgn="ctr"/>
                      <a:r>
                        <a:rPr lang="ja-JP" altLang="en-US" sz="1200" b="1" u="none" strike="noStrike" dirty="0">
                          <a:solidFill>
                            <a:schemeClr val="bg1"/>
                          </a:solidFill>
                          <a:effectLst/>
                          <a:latin typeface="Meiryo UI" panose="020B0604030504040204" pitchFamily="50" charset="-128"/>
                          <a:ea typeface="Meiryo UI" panose="020B0604030504040204" pitchFamily="50" charset="-128"/>
                        </a:rPr>
                        <a:t>備えている機能</a:t>
                      </a: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solidFill>
                      <a:schemeClr val="accent1">
                        <a:lumMod val="75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888068623"/>
                  </a:ext>
                </a:extLst>
              </a:tr>
              <a:tr h="428080">
                <a:tc>
                  <a:txBody>
                    <a:bodyPr/>
                    <a:lstStyle/>
                    <a:p>
                      <a:pPr algn="ctr" fontAlgn="ctr"/>
                      <a:r>
                        <a:rPr lang="ja-JP" altLang="en-US" sz="1200" b="1" u="none" strike="noStrike" dirty="0">
                          <a:solidFill>
                            <a:schemeClr val="bg1"/>
                          </a:solidFill>
                          <a:effectLst/>
                          <a:latin typeface="Meiryo UI" panose="020B0604030504040204" pitchFamily="50" charset="-128"/>
                          <a:ea typeface="Meiryo UI" panose="020B0604030504040204" pitchFamily="50" charset="-128"/>
                        </a:rPr>
                        <a:t>①相談</a:t>
                      </a: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solidFill>
                      <a:schemeClr val="accent1">
                        <a:lumMod val="75000"/>
                      </a:schemeClr>
                    </a:solidFill>
                  </a:tcPr>
                </a:tc>
                <a:tc>
                  <a:txBody>
                    <a:bodyPr/>
                    <a:lstStyle/>
                    <a:p>
                      <a:pPr algn="ctr" fontAlgn="ctr"/>
                      <a:r>
                        <a:rPr lang="ja-JP" altLang="en-US" sz="1200" b="1" u="none" strike="noStrike" dirty="0">
                          <a:solidFill>
                            <a:schemeClr val="bg1"/>
                          </a:solidFill>
                          <a:effectLst/>
                          <a:latin typeface="Meiryo UI" panose="020B0604030504040204" pitchFamily="50" charset="-128"/>
                          <a:ea typeface="Meiryo UI" panose="020B0604030504040204" pitchFamily="50" charset="-128"/>
                        </a:rPr>
                        <a:t>③緊急時の</a:t>
                      </a:r>
                      <a:endParaRPr lang="en-US" altLang="ja-JP" sz="1200" b="1"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ja-JP" altLang="en-US" sz="1200" b="1" u="none" strike="noStrike" dirty="0">
                          <a:solidFill>
                            <a:schemeClr val="bg1"/>
                          </a:solidFill>
                          <a:effectLst/>
                          <a:latin typeface="Meiryo UI" panose="020B0604030504040204" pitchFamily="50" charset="-128"/>
                          <a:ea typeface="Meiryo UI" panose="020B0604030504040204" pitchFamily="50" charset="-128"/>
                        </a:rPr>
                        <a:t>受入・対応</a:t>
                      </a: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solidFill>
                      <a:schemeClr val="accent1">
                        <a:lumMod val="75000"/>
                      </a:schemeClr>
                    </a:solidFill>
                  </a:tcPr>
                </a:tc>
                <a:tc>
                  <a:txBody>
                    <a:bodyPr/>
                    <a:lstStyle/>
                    <a:p>
                      <a:pPr algn="ctr" fontAlgn="ctr"/>
                      <a:r>
                        <a:rPr lang="ja-JP" altLang="en-US" sz="1200" b="1" u="none" strike="noStrike" dirty="0">
                          <a:solidFill>
                            <a:schemeClr val="bg1"/>
                          </a:solidFill>
                          <a:effectLst/>
                          <a:latin typeface="Meiryo UI" panose="020B0604030504040204" pitchFamily="50" charset="-128"/>
                          <a:ea typeface="Meiryo UI" panose="020B0604030504040204" pitchFamily="50" charset="-128"/>
                        </a:rPr>
                        <a:t>②体験の機会・場</a:t>
                      </a: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solidFill>
                      <a:schemeClr val="accent1">
                        <a:lumMod val="75000"/>
                      </a:schemeClr>
                    </a:solidFill>
                  </a:tcPr>
                </a:tc>
                <a:tc>
                  <a:txBody>
                    <a:bodyPr/>
                    <a:lstStyle/>
                    <a:p>
                      <a:pPr algn="ctr" fontAlgn="ctr"/>
                      <a:r>
                        <a:rPr lang="ja-JP" altLang="en-US" sz="1200" b="1" u="none" strike="noStrike" dirty="0">
                          <a:solidFill>
                            <a:schemeClr val="bg1"/>
                          </a:solidFill>
                          <a:effectLst/>
                          <a:latin typeface="Meiryo UI" panose="020B0604030504040204" pitchFamily="50" charset="-128"/>
                          <a:ea typeface="Meiryo UI" panose="020B0604030504040204" pitchFamily="50" charset="-128"/>
                        </a:rPr>
                        <a:t>④専門的人材の</a:t>
                      </a:r>
                      <a:endParaRPr lang="en-US" altLang="ja-JP" sz="1200" b="1"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ja-JP" altLang="en-US" sz="1200" b="1" u="none" strike="noStrike" dirty="0">
                          <a:solidFill>
                            <a:schemeClr val="bg1"/>
                          </a:solidFill>
                          <a:effectLst/>
                          <a:latin typeface="Meiryo UI" panose="020B0604030504040204" pitchFamily="50" charset="-128"/>
                          <a:ea typeface="Meiryo UI" panose="020B0604030504040204" pitchFamily="50" charset="-128"/>
                        </a:rPr>
                        <a:t>確保・養成等</a:t>
                      </a: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solidFill>
                      <a:schemeClr val="accent1">
                        <a:lumMod val="75000"/>
                      </a:schemeClr>
                    </a:solidFill>
                  </a:tcPr>
                </a:tc>
                <a:extLst>
                  <a:ext uri="{0D108BD9-81ED-4DB2-BD59-A6C34878D82A}">
                    <a16:rowId xmlns:a16="http://schemas.microsoft.com/office/drawing/2014/main" val="1945652919"/>
                  </a:ext>
                </a:extLst>
              </a:tr>
              <a:tr h="261688">
                <a:tc>
                  <a:txBody>
                    <a:bodyPr/>
                    <a:lstStyle/>
                    <a:p>
                      <a:pPr algn="ctr" fontAlgn="ctr"/>
                      <a:r>
                        <a:rPr lang="en-US" altLang="ja-JP" sz="1200" u="none" strike="noStrike" dirty="0">
                          <a:solidFill>
                            <a:schemeClr val="tx1"/>
                          </a:solidFill>
                          <a:effectLst/>
                          <a:latin typeface="Meiryo UI" panose="020B0604030504040204" pitchFamily="50" charset="-128"/>
                          <a:ea typeface="Meiryo UI" panose="020B0604030504040204" pitchFamily="50" charset="-128"/>
                        </a:rPr>
                        <a:t>39</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42</a:t>
                      </a:r>
                    </a:p>
                  </a:txBody>
                  <a:tcPr marL="9525" marR="9525" marT="9525"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33</a:t>
                      </a:r>
                    </a:p>
                  </a:txBody>
                  <a:tcPr marL="9525" marR="9525" marT="9525" marB="0" anchor="ctr"/>
                </a:tc>
                <a:tc>
                  <a:txBody>
                    <a:bodyPr/>
                    <a:lstStyle/>
                    <a:p>
                      <a:pPr algn="ctr" fontAlgn="ctr"/>
                      <a:r>
                        <a:rPr lang="en-US" altLang="ja-JP" sz="1200" u="none" strike="noStrike" dirty="0">
                          <a:solidFill>
                            <a:schemeClr val="tx1"/>
                          </a:solidFill>
                          <a:effectLst/>
                          <a:latin typeface="Meiryo UI" panose="020B0604030504040204" pitchFamily="50" charset="-128"/>
                          <a:ea typeface="Meiryo UI" panose="020B0604030504040204" pitchFamily="50" charset="-128"/>
                        </a:rPr>
                        <a:t>33</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tc>
                <a:extLst>
                  <a:ext uri="{0D108BD9-81ED-4DB2-BD59-A6C34878D82A}">
                    <a16:rowId xmlns:a16="http://schemas.microsoft.com/office/drawing/2014/main" val="234188115"/>
                  </a:ext>
                </a:extLst>
              </a:tr>
            </a:tbl>
          </a:graphicData>
        </a:graphic>
      </p:graphicFrame>
      <p:sp>
        <p:nvSpPr>
          <p:cNvPr id="34" name="正方形/長方形 33">
            <a:extLst>
              <a:ext uri="{FF2B5EF4-FFF2-40B4-BE49-F238E27FC236}">
                <a16:creationId xmlns:a16="http://schemas.microsoft.com/office/drawing/2014/main" id="{08E5AD5F-E48A-42BF-B79C-FD55A275D674}"/>
              </a:ext>
            </a:extLst>
          </p:cNvPr>
          <p:cNvSpPr/>
          <p:nvPr/>
        </p:nvSpPr>
        <p:spPr>
          <a:xfrm>
            <a:off x="4544947" y="2564904"/>
            <a:ext cx="4539583"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府内の整備状況</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備えている機能</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　</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令和８年３月</a:t>
            </a:r>
            <a:r>
              <a:rPr lang="en-US" altLang="ja-JP" sz="1200" b="1" dirty="0">
                <a:latin typeface="Meiryo UI" panose="020B0604030504040204" pitchFamily="50" charset="-128"/>
                <a:ea typeface="Meiryo UI" panose="020B0604030504040204" pitchFamily="50" charset="-128"/>
              </a:rPr>
              <a:t>31</a:t>
            </a:r>
            <a:r>
              <a:rPr lang="ja-JP" altLang="en-US" sz="1200" b="1" dirty="0">
                <a:latin typeface="Meiryo UI" panose="020B0604030504040204" pitchFamily="50" charset="-128"/>
                <a:ea typeface="Meiryo UI" panose="020B0604030504040204" pitchFamily="50" charset="-128"/>
              </a:rPr>
              <a:t>日時点</a:t>
            </a:r>
            <a:endParaRPr lang="en-US" altLang="ja-JP" sz="1200" b="1" dirty="0">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4CEBA4F4-3984-400C-BC68-997D93FD0230}"/>
              </a:ext>
            </a:extLst>
          </p:cNvPr>
          <p:cNvSpPr/>
          <p:nvPr/>
        </p:nvSpPr>
        <p:spPr>
          <a:xfrm>
            <a:off x="4513032" y="3789040"/>
            <a:ext cx="4539583" cy="954107"/>
          </a:xfrm>
          <a:prstGeom prst="rect">
            <a:avLst/>
          </a:prstGeom>
        </p:spPr>
        <p:txBody>
          <a:bodyPr wrap="square">
            <a:spAutoFit/>
          </a:bodyPr>
          <a:lstStyle/>
          <a:p>
            <a:pPr marL="182563" indent="-182563"/>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令和</a:t>
            </a:r>
            <a:r>
              <a:rPr lang="en-US" altLang="ja-JP" sz="1400" dirty="0">
                <a:latin typeface="Meiryo UI" panose="020B0604030504040204" pitchFamily="50" charset="-128"/>
                <a:ea typeface="Meiryo UI" panose="020B0604030504040204" pitchFamily="50" charset="-128"/>
              </a:rPr>
              <a:t>6</a:t>
            </a:r>
            <a:r>
              <a:rPr lang="ja-JP" altLang="en-US" sz="1400" dirty="0">
                <a:latin typeface="Meiryo UI" panose="020B0604030504040204" pitchFamily="50" charset="-128"/>
                <a:ea typeface="Meiryo UI" panose="020B0604030504040204" pitchFamily="50" charset="-128"/>
              </a:rPr>
              <a:t>年度より、拠点等の担う機能のうち「地域の体制づくり」については、④「専門的人材の</a:t>
            </a:r>
            <a:r>
              <a:rPr lang="ja-JP" altLang="en-US" sz="1400" u="none" strike="noStrike" dirty="0">
                <a:effectLst/>
                <a:latin typeface="Meiryo UI" panose="020B0604030504040204" pitchFamily="50" charset="-128"/>
                <a:ea typeface="Meiryo UI" panose="020B0604030504040204" pitchFamily="50" charset="-128"/>
              </a:rPr>
              <a:t>確保・養成等</a:t>
            </a:r>
            <a:r>
              <a:rPr lang="ja-JP" altLang="en-US" sz="1400" dirty="0">
                <a:latin typeface="Meiryo UI" panose="020B0604030504040204" pitchFamily="50" charset="-128"/>
                <a:ea typeface="Meiryo UI" panose="020B0604030504040204" pitchFamily="50" charset="-128"/>
              </a:rPr>
              <a:t>」に「地域の実情に応じて創意工夫により付加する機能」として追加されています。</a:t>
            </a:r>
            <a:endParaRPr lang="en-US" altLang="ja-JP" sz="1400" dirty="0">
              <a:latin typeface="Meiryo UI" panose="020B0604030504040204" pitchFamily="50" charset="-128"/>
              <a:ea typeface="Meiryo UI" panose="020B0604030504040204" pitchFamily="50" charset="-128"/>
            </a:endParaRPr>
          </a:p>
        </p:txBody>
      </p:sp>
      <p:sp>
        <p:nvSpPr>
          <p:cNvPr id="19" name="正方形/長方形 18">
            <a:extLst>
              <a:ext uri="{FF2B5EF4-FFF2-40B4-BE49-F238E27FC236}">
                <a16:creationId xmlns:a16="http://schemas.microsoft.com/office/drawing/2014/main" id="{AD4180A7-975B-4DF8-8821-6E0562C373FB}"/>
              </a:ext>
            </a:extLst>
          </p:cNvPr>
          <p:cNvSpPr/>
          <p:nvPr/>
        </p:nvSpPr>
        <p:spPr>
          <a:xfrm>
            <a:off x="5191609" y="477723"/>
            <a:ext cx="3923928" cy="619035"/>
          </a:xfrm>
          <a:prstGeom prst="rect">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1200" dirty="0">
                <a:latin typeface="Meiryo UI" panose="020B0604030504040204" pitchFamily="50" charset="-128"/>
                <a:ea typeface="Meiryo UI" panose="020B0604030504040204" pitchFamily="50" charset="-128"/>
              </a:rPr>
              <a:t>調査対象</a:t>
            </a:r>
            <a:r>
              <a:rPr kumimoji="1" lang="ja-JP" altLang="en-US" sz="1200" dirty="0">
                <a:latin typeface="Meiryo UI" panose="020B0604030504040204" pitchFamily="50" charset="-128"/>
                <a:ea typeface="Meiryo UI" panose="020B0604030504040204" pitchFamily="50" charset="-128"/>
              </a:rPr>
              <a:t>：府内</a:t>
            </a:r>
            <a:r>
              <a:rPr lang="en-US" altLang="ja-JP" sz="1200" dirty="0">
                <a:latin typeface="Meiryo UI" panose="020B0604030504040204" pitchFamily="50" charset="-128"/>
                <a:ea typeface="Meiryo UI" panose="020B0604030504040204" pitchFamily="50" charset="-128"/>
              </a:rPr>
              <a:t>43</a:t>
            </a:r>
            <a:r>
              <a:rPr kumimoji="1" lang="ja-JP" altLang="en-US" sz="1200" dirty="0">
                <a:latin typeface="Meiryo UI" panose="020B0604030504040204" pitchFamily="50" charset="-128"/>
                <a:ea typeface="Meiryo UI" panose="020B0604030504040204" pitchFamily="50" charset="-128"/>
              </a:rPr>
              <a:t>市町村</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調査期間：令和</a:t>
            </a:r>
            <a:r>
              <a:rPr lang="en-US" altLang="ja-JP" sz="1200" dirty="0">
                <a:latin typeface="Meiryo UI" panose="020B0604030504040204" pitchFamily="50" charset="-128"/>
                <a:ea typeface="Meiryo UI" panose="020B0604030504040204" pitchFamily="50" charset="-128"/>
              </a:rPr>
              <a:t>8</a:t>
            </a:r>
            <a:r>
              <a:rPr kumimoji="1" lang="ja-JP" altLang="en-US" sz="1200" dirty="0">
                <a:latin typeface="Meiryo UI" panose="020B0604030504040204" pitchFamily="50" charset="-128"/>
                <a:ea typeface="Meiryo UI" panose="020B0604030504040204" pitchFamily="50" charset="-128"/>
              </a:rPr>
              <a:t>年６月（令和</a:t>
            </a:r>
            <a:r>
              <a:rPr lang="en-US" altLang="ja-JP" sz="1200" dirty="0">
                <a:latin typeface="Meiryo UI" panose="020B0604030504040204" pitchFamily="50" charset="-128"/>
                <a:ea typeface="Meiryo UI" panose="020B0604030504040204" pitchFamily="50" charset="-128"/>
              </a:rPr>
              <a:t>8</a:t>
            </a:r>
            <a:r>
              <a:rPr kumimoji="1" lang="ja-JP" altLang="en-US" sz="1200" dirty="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月</a:t>
            </a:r>
            <a:r>
              <a:rPr kumimoji="1" lang="en-US" altLang="ja-JP" sz="1200" dirty="0">
                <a:latin typeface="Meiryo UI" panose="020B0604030504040204" pitchFamily="50" charset="-128"/>
                <a:ea typeface="Meiryo UI" panose="020B0604030504040204" pitchFamily="50" charset="-128"/>
              </a:rPr>
              <a:t>31</a:t>
            </a:r>
            <a:r>
              <a:rPr kumimoji="1" lang="ja-JP" altLang="en-US" sz="1200" dirty="0">
                <a:latin typeface="Meiryo UI" panose="020B0604030504040204" pitchFamily="50" charset="-128"/>
                <a:ea typeface="Meiryo UI" panose="020B0604030504040204" pitchFamily="50" charset="-128"/>
              </a:rPr>
              <a:t>日時点）</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調査内容：コーディネーター設置、検証・検討の実施　等</a:t>
            </a:r>
          </a:p>
        </p:txBody>
      </p:sp>
      <p:sp>
        <p:nvSpPr>
          <p:cNvPr id="14" name="テキスト ボックス 13">
            <a:extLst>
              <a:ext uri="{FF2B5EF4-FFF2-40B4-BE49-F238E27FC236}">
                <a16:creationId xmlns:a16="http://schemas.microsoft.com/office/drawing/2014/main" id="{65234B57-AC09-4588-9883-C042CECD5CBF}"/>
              </a:ext>
            </a:extLst>
          </p:cNvPr>
          <p:cNvSpPr txBox="1"/>
          <p:nvPr/>
        </p:nvSpPr>
        <p:spPr>
          <a:xfrm>
            <a:off x="7780135" y="96904"/>
            <a:ext cx="1272480" cy="307777"/>
          </a:xfrm>
          <a:prstGeom prst="rect">
            <a:avLst/>
          </a:prstGeom>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ja-JP" altLang="en-US" sz="1400">
                <a:solidFill>
                  <a:schemeClr val="tx1"/>
                </a:solidFill>
                <a:latin typeface="Meiryo UI" panose="020B0604030504040204" pitchFamily="50" charset="-128"/>
                <a:ea typeface="Meiryo UI" panose="020B0604030504040204" pitchFamily="50" charset="-128"/>
              </a:rPr>
              <a:t>参考資料５</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15" name="タイトル 2">
            <a:extLst>
              <a:ext uri="{FF2B5EF4-FFF2-40B4-BE49-F238E27FC236}">
                <a16:creationId xmlns:a16="http://schemas.microsoft.com/office/drawing/2014/main" id="{EE075896-EE24-4C11-9111-01952F576770}"/>
              </a:ext>
            </a:extLst>
          </p:cNvPr>
          <p:cNvSpPr>
            <a:spLocks noGrp="1"/>
          </p:cNvSpPr>
          <p:nvPr>
            <p:ph type="title"/>
          </p:nvPr>
        </p:nvSpPr>
        <p:spPr>
          <a:xfrm>
            <a:off x="-1246" y="882151"/>
            <a:ext cx="5825378" cy="231911"/>
          </a:xfrm>
        </p:spPr>
        <p:txBody>
          <a:bodyPr>
            <a:noAutofit/>
          </a:bodyPr>
          <a:lstStyle/>
          <a:p>
            <a:r>
              <a:rPr lang="ja-JP" altLang="en-US" sz="1400" b="1" dirty="0">
                <a:latin typeface="Meiryo UI" panose="020B0604030504040204" pitchFamily="50" charset="-128"/>
                <a:ea typeface="Meiryo UI" panose="020B0604030504040204" pitchFamily="50" charset="-128"/>
              </a:rPr>
              <a:t>問１</a:t>
            </a:r>
            <a:r>
              <a:rPr lang="en-US" altLang="ja-JP" sz="1400" b="1" dirty="0">
                <a:latin typeface="Meiryo UI" panose="020B0604030504040204" pitchFamily="50" charset="-128"/>
                <a:ea typeface="Meiryo UI" panose="020B0604030504040204" pitchFamily="50" charset="-128"/>
              </a:rPr>
              <a:t>-1</a:t>
            </a:r>
            <a:r>
              <a:rPr lang="ja-JP" altLang="en-US" sz="1400" b="1" dirty="0">
                <a:latin typeface="Meiryo UI" panose="020B0604030504040204" pitchFamily="50" charset="-128"/>
                <a:ea typeface="Meiryo UI" panose="020B0604030504040204" pitchFamily="50" charset="-128"/>
              </a:rPr>
              <a:t>．地域生活支援拠点等の整備状況と担っている機能について</a:t>
            </a:r>
            <a:endParaRPr kumimoji="1" lang="ja-JP" altLang="en-US" sz="1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61731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20"/>
          <p:cNvSpPr/>
          <p:nvPr/>
        </p:nvSpPr>
        <p:spPr>
          <a:xfrm>
            <a:off x="119152" y="188640"/>
            <a:ext cx="8917344" cy="720080"/>
          </a:xfrm>
          <a:prstGeom prst="roundRect">
            <a:avLst>
              <a:gd name="adj" fmla="val 0"/>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a:blip r:embed="rId3"/>
          <a:stretch>
            <a:fillRect/>
          </a:stretch>
        </p:blipFill>
        <p:spPr>
          <a:xfrm>
            <a:off x="42006" y="764704"/>
            <a:ext cx="9071634" cy="127824"/>
          </a:xfrm>
          <a:prstGeom prst="rect">
            <a:avLst/>
          </a:prstGeom>
        </p:spPr>
      </p:pic>
      <p:sp>
        <p:nvSpPr>
          <p:cNvPr id="3" name="タイトル 2"/>
          <p:cNvSpPr>
            <a:spLocks noGrp="1"/>
          </p:cNvSpPr>
          <p:nvPr>
            <p:ph type="title"/>
          </p:nvPr>
        </p:nvSpPr>
        <p:spPr>
          <a:xfrm>
            <a:off x="119152" y="414411"/>
            <a:ext cx="8485296" cy="495538"/>
          </a:xfrm>
        </p:spPr>
        <p:txBody>
          <a:bodyPr>
            <a:normAutofit/>
          </a:bodyPr>
          <a:lstStyle/>
          <a:p>
            <a:r>
              <a:rPr lang="ja-JP" altLang="en-US" sz="1400" b="1" dirty="0">
                <a:latin typeface="Meiryo UI" panose="020B0604030504040204" pitchFamily="50" charset="-128"/>
                <a:ea typeface="Meiryo UI" panose="020B0604030504040204" pitchFamily="50" charset="-128"/>
              </a:rPr>
              <a:t>問</a:t>
            </a:r>
            <a:r>
              <a:rPr lang="en-US" altLang="ja-JP" sz="1400" b="1" dirty="0">
                <a:latin typeface="Meiryo UI" panose="020B0604030504040204" pitchFamily="50" charset="-128"/>
                <a:ea typeface="Meiryo UI" panose="020B0604030504040204" pitchFamily="50" charset="-128"/>
              </a:rPr>
              <a:t>2-</a:t>
            </a:r>
            <a:r>
              <a:rPr lang="ja-JP" altLang="en-US" sz="1400" b="1" dirty="0">
                <a:latin typeface="Meiryo UI" panose="020B0604030504040204" pitchFamily="50" charset="-128"/>
                <a:ea typeface="Meiryo UI" panose="020B0604030504040204" pitchFamily="50" charset="-128"/>
              </a:rPr>
              <a:t>７．拠点コーディネーターの業務内容についての課題</a:t>
            </a:r>
            <a:endParaRPr kumimoji="1" lang="ja-JP" altLang="en-US" sz="1400" b="1" dirty="0">
              <a:latin typeface="Meiryo UI" panose="020B0604030504040204" pitchFamily="50" charset="-128"/>
              <a:ea typeface="Meiryo UI" panose="020B0604030504040204" pitchFamily="50" charset="-128"/>
            </a:endParaRPr>
          </a:p>
        </p:txBody>
      </p:sp>
      <p:graphicFrame>
        <p:nvGraphicFramePr>
          <p:cNvPr id="9" name="表 8">
            <a:extLst>
              <a:ext uri="{FF2B5EF4-FFF2-40B4-BE49-F238E27FC236}">
                <a16:creationId xmlns:a16="http://schemas.microsoft.com/office/drawing/2014/main" id="{0906E23B-847A-4065-A233-E448F4CC4921}"/>
              </a:ext>
            </a:extLst>
          </p:cNvPr>
          <p:cNvGraphicFramePr>
            <a:graphicFrameLocks noGrp="1"/>
          </p:cNvGraphicFramePr>
          <p:nvPr>
            <p:extLst>
              <p:ext uri="{D42A27DB-BD31-4B8C-83A1-F6EECF244321}">
                <p14:modId xmlns:p14="http://schemas.microsoft.com/office/powerpoint/2010/main" val="1840105664"/>
              </p:ext>
            </p:extLst>
          </p:nvPr>
        </p:nvGraphicFramePr>
        <p:xfrm>
          <a:off x="107519" y="1484784"/>
          <a:ext cx="8928977" cy="2358000"/>
        </p:xfrm>
        <a:graphic>
          <a:graphicData uri="http://schemas.openxmlformats.org/drawingml/2006/table">
            <a:tbl>
              <a:tblPr/>
              <a:tblGrid>
                <a:gridCol w="8928977">
                  <a:extLst>
                    <a:ext uri="{9D8B030D-6E8A-4147-A177-3AD203B41FA5}">
                      <a16:colId xmlns:a16="http://schemas.microsoft.com/office/drawing/2014/main" val="3888234987"/>
                    </a:ext>
                  </a:extLst>
                </a:gridCol>
              </a:tblGrid>
              <a:tr h="2232248">
                <a:tc>
                  <a:txBody>
                    <a:bodyPr/>
                    <a:lstStyle/>
                    <a:p>
                      <a:pPr marL="87313" indent="-87313" algn="l" fontAlgn="ctr">
                        <a:spcBef>
                          <a:spcPts val="600"/>
                        </a:spcBef>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・市内における緊急一時支援枠（短期入所）が１床で不足しており、対応に苦慮している。</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indent="-87313" algn="l" fontAlgn="ctr">
                        <a:spcBef>
                          <a:spcPts val="600"/>
                        </a:spcBef>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・相談支援と拠点コーディネーターの棲み分けが難しい。</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indent="-87313" algn="l" fontAlgn="ctr">
                        <a:spcBef>
                          <a:spcPts val="600"/>
                        </a:spcBef>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・現状１人で担っているため、人材確保や人材育成が必要。</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indent="-87313" algn="l" fontAlgn="ctr">
                        <a:spcBef>
                          <a:spcPts val="600"/>
                        </a:spcBef>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基幹相談支援センター業務と兼務で行っているが、地域生活支援拠点等コーディネート業務に割ける時間が少ない。地域生活支援拠点等機能強化加算は地域の体制づくりが難しい上、相談支援専門員の人員が足りていない現状であるため。地域生活支援拠点に「専ら」従事をするという職員を配置することが難しい。</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indent="-87313" algn="l" fontAlgn="ctr">
                        <a:spcBef>
                          <a:spcPts val="600"/>
                        </a:spcBef>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・利用者の登録者が少ないため、拠点コーディネーターとしての活躍が少ないこと。</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indent="-87313" algn="l" fontAlgn="ctr">
                        <a:spcBef>
                          <a:spcPts val="600"/>
                        </a:spcBef>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・業務の範囲が不明瞭。受け入れ先へ常時連絡を取っているわけではないため、最新情報についての社会資源把握については課題あり。圏域整備のため、障がい者情報の登録については整備が進んでいない。</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indent="-87313" algn="l" fontAlgn="ctr">
                        <a:spcBef>
                          <a:spcPts val="600"/>
                        </a:spcBef>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・地域の社会資源の不足、コーディネーターを担える人材が不足、コーディネーターと相談支援事業とのすみ分けが難しい。</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6360536"/>
                  </a:ext>
                </a:extLst>
              </a:tr>
            </a:tbl>
          </a:graphicData>
        </a:graphic>
      </p:graphicFrame>
      <p:sp>
        <p:nvSpPr>
          <p:cNvPr id="10" name="コンテンツ プレースホルダー 2">
            <a:extLst>
              <a:ext uri="{FF2B5EF4-FFF2-40B4-BE49-F238E27FC236}">
                <a16:creationId xmlns:a16="http://schemas.microsoft.com/office/drawing/2014/main" id="{3B6842A2-4ECC-44C3-8E94-14C87FD39DAA}"/>
              </a:ext>
            </a:extLst>
          </p:cNvPr>
          <p:cNvSpPr>
            <a:spLocks noGrp="1"/>
          </p:cNvSpPr>
          <p:nvPr>
            <p:ph idx="1"/>
          </p:nvPr>
        </p:nvSpPr>
        <p:spPr>
          <a:xfrm>
            <a:off x="98929" y="884585"/>
            <a:ext cx="8964129" cy="520027"/>
          </a:xfrm>
          <a:ln>
            <a:solidFill>
              <a:schemeClr val="dk1"/>
            </a:solidFill>
          </a:ln>
        </p:spPr>
        <p:txBody>
          <a:bodyPr>
            <a:noAutofit/>
          </a:bodyPr>
          <a:lstStyle/>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拠点コーディネーターの業務内容についての課題は多岐に渡り、下記にある拠点コーディネーターを配置していない市町村の課題と同様、コーディネーターを担う人材確保の課題や、コーディネーターの役割のわかりにくさを示す回答があった。</a:t>
            </a:r>
            <a:endParaRPr lang="en-US" altLang="ja-JP" sz="1400" dirty="0">
              <a:latin typeface="Meiryo UI" panose="020B0604030504040204" pitchFamily="50" charset="-128"/>
              <a:ea typeface="Meiryo UI" panose="020B0604030504040204" pitchFamily="50" charset="-128"/>
            </a:endParaRPr>
          </a:p>
        </p:txBody>
      </p:sp>
      <p:sp>
        <p:nvSpPr>
          <p:cNvPr id="8" name="スライド番号プレースホルダー 9">
            <a:extLst>
              <a:ext uri="{FF2B5EF4-FFF2-40B4-BE49-F238E27FC236}">
                <a16:creationId xmlns:a16="http://schemas.microsoft.com/office/drawing/2014/main" id="{A34AB467-23F1-4527-A320-E153F3F0527A}"/>
              </a:ext>
            </a:extLst>
          </p:cNvPr>
          <p:cNvSpPr txBox="1">
            <a:spLocks/>
          </p:cNvSpPr>
          <p:nvPr/>
        </p:nvSpPr>
        <p:spPr>
          <a:xfrm>
            <a:off x="6857415" y="6499044"/>
            <a:ext cx="21336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1C2C60DF-5D73-46A2-8FFF-B4A756D3B2D0}" type="slidenum">
              <a:rPr lang="ja-JP" altLang="en-US" smtClean="0"/>
              <a:pPr/>
              <a:t>10</a:t>
            </a:fld>
            <a:endParaRPr lang="ja-JP" altLang="en-US" dirty="0"/>
          </a:p>
        </p:txBody>
      </p:sp>
      <p:pic>
        <p:nvPicPr>
          <p:cNvPr id="11" name="図 10">
            <a:extLst>
              <a:ext uri="{FF2B5EF4-FFF2-40B4-BE49-F238E27FC236}">
                <a16:creationId xmlns:a16="http://schemas.microsoft.com/office/drawing/2014/main" id="{918515EF-025F-4999-B123-BFF7174C8AD4}"/>
              </a:ext>
            </a:extLst>
          </p:cNvPr>
          <p:cNvPicPr>
            <a:picLocks noChangeAspect="1"/>
          </p:cNvPicPr>
          <p:nvPr/>
        </p:nvPicPr>
        <p:blipFill>
          <a:blip r:embed="rId3"/>
          <a:stretch>
            <a:fillRect/>
          </a:stretch>
        </p:blipFill>
        <p:spPr>
          <a:xfrm>
            <a:off x="98930" y="4093263"/>
            <a:ext cx="9071734" cy="127825"/>
          </a:xfrm>
          <a:prstGeom prst="rect">
            <a:avLst/>
          </a:prstGeom>
        </p:spPr>
      </p:pic>
      <p:sp>
        <p:nvSpPr>
          <p:cNvPr id="12" name="タイトル 2">
            <a:extLst>
              <a:ext uri="{FF2B5EF4-FFF2-40B4-BE49-F238E27FC236}">
                <a16:creationId xmlns:a16="http://schemas.microsoft.com/office/drawing/2014/main" id="{E2CFCD5D-17D0-4A98-9B2C-97D3CC805814}"/>
              </a:ext>
            </a:extLst>
          </p:cNvPr>
          <p:cNvSpPr txBox="1">
            <a:spLocks/>
          </p:cNvSpPr>
          <p:nvPr/>
        </p:nvSpPr>
        <p:spPr>
          <a:xfrm>
            <a:off x="119152" y="3815534"/>
            <a:ext cx="8485296" cy="31167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1400" b="1" dirty="0">
                <a:latin typeface="Meiryo UI" panose="020B0604030504040204" pitchFamily="50" charset="-128"/>
                <a:ea typeface="Meiryo UI" panose="020B0604030504040204" pitchFamily="50" charset="-128"/>
              </a:rPr>
              <a:t>問</a:t>
            </a:r>
            <a:r>
              <a:rPr lang="en-US" altLang="ja-JP" sz="1400" b="1" dirty="0">
                <a:latin typeface="Meiryo UI" panose="020B0604030504040204" pitchFamily="50" charset="-128"/>
                <a:ea typeface="Meiryo UI" panose="020B0604030504040204" pitchFamily="50" charset="-128"/>
              </a:rPr>
              <a:t>2-</a:t>
            </a:r>
            <a:r>
              <a:rPr lang="ja-JP" altLang="en-US" sz="1400" b="1" dirty="0">
                <a:latin typeface="Meiryo UI" panose="020B0604030504040204" pitchFamily="50" charset="-128"/>
                <a:ea typeface="Meiryo UI" panose="020B0604030504040204" pitchFamily="50" charset="-128"/>
              </a:rPr>
              <a:t>８．拠点コーディネーターを配置していない理由または配置にあたっての課題</a:t>
            </a:r>
          </a:p>
        </p:txBody>
      </p:sp>
      <p:sp>
        <p:nvSpPr>
          <p:cNvPr id="13" name="コンテンツ プレースホルダー 2">
            <a:extLst>
              <a:ext uri="{FF2B5EF4-FFF2-40B4-BE49-F238E27FC236}">
                <a16:creationId xmlns:a16="http://schemas.microsoft.com/office/drawing/2014/main" id="{9652BBFA-6252-44E9-AA73-B7BF4F1E5413}"/>
              </a:ext>
            </a:extLst>
          </p:cNvPr>
          <p:cNvSpPr txBox="1">
            <a:spLocks/>
          </p:cNvSpPr>
          <p:nvPr/>
        </p:nvSpPr>
        <p:spPr>
          <a:xfrm>
            <a:off x="98929" y="4191765"/>
            <a:ext cx="8964129" cy="439501"/>
          </a:xfrm>
          <a:prstGeom prst="rect">
            <a:avLst/>
          </a:prstGeom>
          <a:ln>
            <a:solidFill>
              <a:schemeClr val="dk1"/>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配置していない理由は、「</a:t>
            </a:r>
            <a:r>
              <a:rPr lang="ja-JP" altLang="en-US" sz="1400" dirty="0">
                <a:solidFill>
                  <a:srgbClr val="000000"/>
                </a:solidFill>
                <a:latin typeface="Meiryo UI" panose="020B0604030504040204" pitchFamily="50" charset="-128"/>
                <a:ea typeface="Meiryo UI" panose="020B0604030504040204" pitchFamily="50" charset="-128"/>
              </a:rPr>
              <a:t>コーディネーターを担える人材がいない</a:t>
            </a:r>
            <a:r>
              <a:rPr lang="ja-JP" altLang="en-US" sz="1400" dirty="0">
                <a:latin typeface="Meiryo UI" panose="020B0604030504040204" pitchFamily="50" charset="-128"/>
                <a:ea typeface="Meiryo UI" panose="020B0604030504040204" pitchFamily="50" charset="-128"/>
              </a:rPr>
              <a:t>」が最も多く、次いで「予算の確保が困難」が多い。</a:t>
            </a:r>
            <a:endParaRPr lang="en-US" altLang="ja-JP" sz="1400" dirty="0">
              <a:latin typeface="Meiryo UI" panose="020B0604030504040204" pitchFamily="50" charset="-128"/>
              <a:ea typeface="Meiryo UI" panose="020B0604030504040204" pitchFamily="50" charset="-128"/>
            </a:endParaRPr>
          </a:p>
        </p:txBody>
      </p:sp>
      <p:graphicFrame>
        <p:nvGraphicFramePr>
          <p:cNvPr id="14" name="表 13">
            <a:extLst>
              <a:ext uri="{FF2B5EF4-FFF2-40B4-BE49-F238E27FC236}">
                <a16:creationId xmlns:a16="http://schemas.microsoft.com/office/drawing/2014/main" id="{F5593B56-0C1D-44AF-A4FC-3A5D641F8D86}"/>
              </a:ext>
            </a:extLst>
          </p:cNvPr>
          <p:cNvGraphicFramePr>
            <a:graphicFrameLocks noGrp="1"/>
          </p:cNvGraphicFramePr>
          <p:nvPr>
            <p:extLst>
              <p:ext uri="{D42A27DB-BD31-4B8C-83A1-F6EECF244321}">
                <p14:modId xmlns:p14="http://schemas.microsoft.com/office/powerpoint/2010/main" val="546985483"/>
              </p:ext>
            </p:extLst>
          </p:nvPr>
        </p:nvGraphicFramePr>
        <p:xfrm>
          <a:off x="79244" y="5013176"/>
          <a:ext cx="5052904" cy="1786416"/>
        </p:xfrm>
        <a:graphic>
          <a:graphicData uri="http://schemas.openxmlformats.org/drawingml/2006/table">
            <a:tbl>
              <a:tblPr>
                <a:tableStyleId>{5C22544A-7EE6-4342-B048-85BDC9FD1C3A}</a:tableStyleId>
              </a:tblPr>
              <a:tblGrid>
                <a:gridCol w="3900776">
                  <a:extLst>
                    <a:ext uri="{9D8B030D-6E8A-4147-A177-3AD203B41FA5}">
                      <a16:colId xmlns:a16="http://schemas.microsoft.com/office/drawing/2014/main" val="1166635366"/>
                    </a:ext>
                  </a:extLst>
                </a:gridCol>
                <a:gridCol w="1152128">
                  <a:extLst>
                    <a:ext uri="{9D8B030D-6E8A-4147-A177-3AD203B41FA5}">
                      <a16:colId xmlns:a16="http://schemas.microsoft.com/office/drawing/2014/main" val="2666494867"/>
                    </a:ext>
                  </a:extLst>
                </a:gridCol>
              </a:tblGrid>
              <a:tr h="235384">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配置していない理由または課題</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16024">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コーディネーター配置を検討中</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tc>
                <a:extLst>
                  <a:ext uri="{0D108BD9-81ED-4DB2-BD59-A6C34878D82A}">
                    <a16:rowId xmlns:a16="http://schemas.microsoft.com/office/drawing/2014/main" val="391512807"/>
                  </a:ext>
                </a:extLst>
              </a:tr>
              <a:tr h="216024">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予算の確保が困難</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13</a:t>
                      </a:r>
                    </a:p>
                  </a:txBody>
                  <a:tcPr marL="0" marR="0" marT="0" marB="0" anchor="ctr"/>
                </a:tc>
                <a:extLst>
                  <a:ext uri="{0D108BD9-81ED-4DB2-BD59-A6C34878D82A}">
                    <a16:rowId xmlns:a16="http://schemas.microsoft.com/office/drawing/2014/main" val="964781025"/>
                  </a:ext>
                </a:extLst>
              </a:tr>
              <a:tr h="216024">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コーディネーターを担える人材がいない</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14</a:t>
                      </a:r>
                    </a:p>
                  </a:txBody>
                  <a:tcPr marL="0" marR="0" marT="0" marB="0" anchor="ctr"/>
                </a:tc>
                <a:extLst>
                  <a:ext uri="{0D108BD9-81ED-4DB2-BD59-A6C34878D82A}">
                    <a16:rowId xmlns:a16="http://schemas.microsoft.com/office/drawing/2014/main" val="3500954543"/>
                  </a:ext>
                </a:extLst>
              </a:tr>
              <a:tr h="216024">
                <a:tc>
                  <a:txBody>
                    <a:bodyPr/>
                    <a:lstStyle/>
                    <a:p>
                      <a:pPr marL="0" marR="0" lvl="0" indent="0" algn="l" defTabSz="6858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コーディネーターの役割がわかりにくい</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11</a:t>
                      </a:r>
                    </a:p>
                  </a:txBody>
                  <a:tcPr marL="0" marR="0" marT="0" marB="0" anchor="ctr"/>
                </a:tc>
                <a:extLst>
                  <a:ext uri="{0D108BD9-81ED-4DB2-BD59-A6C34878D82A}">
                    <a16:rowId xmlns:a16="http://schemas.microsoft.com/office/drawing/2014/main" val="2766770171"/>
                  </a:ext>
                </a:extLst>
              </a:tr>
              <a:tr h="288032">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基幹相談支援センターがコーディネーターの役割を担っている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10</a:t>
                      </a:r>
                    </a:p>
                  </a:txBody>
                  <a:tcPr marL="0" marR="0" marT="0" marB="0" anchor="ctr"/>
                </a:tc>
                <a:extLst>
                  <a:ext uri="{0D108BD9-81ED-4DB2-BD59-A6C34878D82A}">
                    <a16:rowId xmlns:a16="http://schemas.microsoft.com/office/drawing/2014/main" val="1993478884"/>
                  </a:ext>
                </a:extLst>
              </a:tr>
              <a:tr h="216024">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コーディネーターを配置しなくても拠点は機能はしている</a:t>
                      </a:r>
                    </a:p>
                  </a:txBody>
                  <a:tcPr marL="72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tc>
                <a:extLst>
                  <a:ext uri="{0D108BD9-81ED-4DB2-BD59-A6C34878D82A}">
                    <a16:rowId xmlns:a16="http://schemas.microsoft.com/office/drawing/2014/main" val="4241571399"/>
                  </a:ext>
                </a:extLst>
              </a:tr>
              <a:tr h="114138">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その他</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tc>
                <a:extLst>
                  <a:ext uri="{0D108BD9-81ED-4DB2-BD59-A6C34878D82A}">
                    <a16:rowId xmlns:a16="http://schemas.microsoft.com/office/drawing/2014/main" val="2410936122"/>
                  </a:ext>
                </a:extLst>
              </a:tr>
            </a:tbl>
          </a:graphicData>
        </a:graphic>
      </p:graphicFrame>
      <p:sp>
        <p:nvSpPr>
          <p:cNvPr id="15" name="正方形/長方形 14">
            <a:extLst>
              <a:ext uri="{FF2B5EF4-FFF2-40B4-BE49-F238E27FC236}">
                <a16:creationId xmlns:a16="http://schemas.microsoft.com/office/drawing/2014/main" id="{A48909E8-CF03-4DF6-BF18-31F8E7488EAD}"/>
              </a:ext>
            </a:extLst>
          </p:cNvPr>
          <p:cNvSpPr/>
          <p:nvPr/>
        </p:nvSpPr>
        <p:spPr>
          <a:xfrm>
            <a:off x="100871" y="4725144"/>
            <a:ext cx="5483103"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配置していない理由、または配置にあたっての課題（複数回答）</a:t>
            </a:r>
            <a:endParaRPr lang="en-US" altLang="ja-JP" sz="1200" b="1" dirty="0">
              <a:latin typeface="Meiryo UI" panose="020B0604030504040204" pitchFamily="50" charset="-128"/>
              <a:ea typeface="Meiryo UI" panose="020B0604030504040204" pitchFamily="50" charset="-128"/>
            </a:endParaRPr>
          </a:p>
        </p:txBody>
      </p:sp>
      <p:sp>
        <p:nvSpPr>
          <p:cNvPr id="16" name="吹き出し: 四角形 15">
            <a:extLst>
              <a:ext uri="{FF2B5EF4-FFF2-40B4-BE49-F238E27FC236}">
                <a16:creationId xmlns:a16="http://schemas.microsoft.com/office/drawing/2014/main" id="{E02C8057-209E-4270-BEBC-17A7EA422658}"/>
              </a:ext>
            </a:extLst>
          </p:cNvPr>
          <p:cNvSpPr/>
          <p:nvPr/>
        </p:nvSpPr>
        <p:spPr>
          <a:xfrm>
            <a:off x="5530786" y="5096022"/>
            <a:ext cx="3532272" cy="1471842"/>
          </a:xfrm>
          <a:prstGeom prst="wedgeRectCallout">
            <a:avLst>
              <a:gd name="adj1" fmla="val -63131"/>
              <a:gd name="adj2" fmla="val 61525"/>
            </a:avLst>
          </a:prstGeom>
          <a:solidFill>
            <a:schemeClr val="bg2"/>
          </a:solidFill>
          <a:ln/>
        </p:spPr>
        <p:style>
          <a:lnRef idx="3">
            <a:schemeClr val="lt1"/>
          </a:lnRef>
          <a:fillRef idx="1">
            <a:schemeClr val="accent2"/>
          </a:fillRef>
          <a:effectRef idx="1">
            <a:schemeClr val="accent2"/>
          </a:effectRef>
          <a:fontRef idx="minor">
            <a:schemeClr val="lt1"/>
          </a:fontRef>
        </p:style>
        <p:txBody>
          <a:bodyPr rtlCol="0" anchor="t"/>
          <a:lstStyle/>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lang="ja-JP" altLang="en-US" sz="1100" dirty="0">
                <a:solidFill>
                  <a:schemeClr val="tx1"/>
                </a:solidFill>
                <a:latin typeface="Meiryo UI" panose="020B0604030504040204" pitchFamily="50" charset="-128"/>
                <a:ea typeface="Meiryo UI" panose="020B0604030504040204" pitchFamily="50" charset="-128"/>
              </a:rPr>
              <a:t>その他の主な内容</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・拠点の活用方法について検討中であり、コーディネーターの役割についても未定であるため。</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・今年度より事業開始で、近日中に契約予定</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・相談支援事業所への委託を想定しているが、具体的な検討に至っていない。</a:t>
            </a:r>
            <a:endParaRPr lang="en-US" altLang="ja-JP" sz="1100" dirty="0">
              <a:solidFill>
                <a:schemeClr val="tx1"/>
              </a:solidFill>
              <a:latin typeface="Meiryo UI" panose="020B0604030504040204" pitchFamily="50" charset="-128"/>
              <a:ea typeface="Meiryo UI" panose="020B0604030504040204" pitchFamily="50" charset="-128"/>
            </a:endParaRPr>
          </a:p>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・基幹相談支援センターと拠点コーディネーターの役割の整理。　等</a:t>
            </a:r>
          </a:p>
        </p:txBody>
      </p:sp>
      <p:sp>
        <p:nvSpPr>
          <p:cNvPr id="17" name="タイトル 1">
            <a:extLst>
              <a:ext uri="{FF2B5EF4-FFF2-40B4-BE49-F238E27FC236}">
                <a16:creationId xmlns:a16="http://schemas.microsoft.com/office/drawing/2014/main" id="{33F7DED1-98EA-47AA-9394-2FF44A976E53}"/>
              </a:ext>
            </a:extLst>
          </p:cNvPr>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令和８年度地域生活支援拠点等に関する市町村アンケート結果</a:t>
            </a:r>
          </a:p>
        </p:txBody>
      </p:sp>
    </p:spTree>
    <p:extLst>
      <p:ext uri="{BB962C8B-B14F-4D97-AF65-F5344CB8AC3E}">
        <p14:creationId xmlns:p14="http://schemas.microsoft.com/office/powerpoint/2010/main" val="3040459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コンテンツ プレースホルダー 8">
            <a:extLst>
              <a:ext uri="{FF2B5EF4-FFF2-40B4-BE49-F238E27FC236}">
                <a16:creationId xmlns:a16="http://schemas.microsoft.com/office/drawing/2014/main" id="{483A9808-9F89-485E-9E9A-E0B5927ECCDB}"/>
              </a:ext>
            </a:extLst>
          </p:cNvPr>
          <p:cNvGraphicFramePr>
            <a:graphicFrameLocks noGrp="1"/>
          </p:cNvGraphicFramePr>
          <p:nvPr>
            <p:ph idx="1"/>
            <p:extLst>
              <p:ext uri="{D42A27DB-BD31-4B8C-83A1-F6EECF244321}">
                <p14:modId xmlns:p14="http://schemas.microsoft.com/office/powerpoint/2010/main" val="3662643283"/>
              </p:ext>
            </p:extLst>
          </p:nvPr>
        </p:nvGraphicFramePr>
        <p:xfrm>
          <a:off x="251520" y="2060848"/>
          <a:ext cx="2952328" cy="883456"/>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642275571"/>
                    </a:ext>
                  </a:extLst>
                </a:gridCol>
                <a:gridCol w="1440160">
                  <a:extLst>
                    <a:ext uri="{9D8B030D-6E8A-4147-A177-3AD203B41FA5}">
                      <a16:colId xmlns:a16="http://schemas.microsoft.com/office/drawing/2014/main" val="371145744"/>
                    </a:ext>
                  </a:extLst>
                </a:gridCol>
              </a:tblGrid>
              <a:tr h="235384">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構築の状況</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21182069"/>
                  </a:ext>
                </a:extLst>
              </a:tr>
              <a:tr h="216024">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構築ができていた</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31</a:t>
                      </a:r>
                    </a:p>
                  </a:txBody>
                  <a:tcPr marL="0" marR="0" marT="0" marB="0" anchor="ctr"/>
                </a:tc>
                <a:extLst>
                  <a:ext uri="{0D108BD9-81ED-4DB2-BD59-A6C34878D82A}">
                    <a16:rowId xmlns:a16="http://schemas.microsoft.com/office/drawing/2014/main" val="4237313222"/>
                  </a:ext>
                </a:extLst>
              </a:tr>
              <a:tr h="216024">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構築ができていない</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11</a:t>
                      </a:r>
                    </a:p>
                  </a:txBody>
                  <a:tcPr marL="0" marR="0" marT="0" marB="0" anchor="ctr"/>
                </a:tc>
                <a:extLst>
                  <a:ext uri="{0D108BD9-81ED-4DB2-BD59-A6C34878D82A}">
                    <a16:rowId xmlns:a16="http://schemas.microsoft.com/office/drawing/2014/main" val="3424160209"/>
                  </a:ext>
                </a:extLst>
              </a:tr>
              <a:tr h="216024">
                <a:tc>
                  <a:txBody>
                    <a:bodyPr/>
                    <a:lstStyle/>
                    <a:p>
                      <a:pPr algn="ctr" fontAlgn="ctr"/>
                      <a:r>
                        <a:rPr lang="ja-JP" altLang="en-US" sz="1200" b="1" i="0" u="none" strike="noStrike" dirty="0">
                          <a:solidFill>
                            <a:srgbClr val="FFFFFF"/>
                          </a:solidFill>
                          <a:effectLst/>
                          <a:latin typeface="Meiryo UI" panose="020B0604030504040204" pitchFamily="50" charset="-128"/>
                          <a:ea typeface="Meiryo UI" panose="020B0604030504040204" pitchFamily="50" charset="-128"/>
                        </a:rPr>
                        <a:t>合計</a:t>
                      </a:r>
                      <a:endParaRPr lang="en-US" altLang="ja-JP" sz="1200" b="1" i="0" u="none" strike="noStrike" dirty="0">
                        <a:solidFill>
                          <a:srgbClr val="FFFFFF"/>
                        </a:solidFill>
                        <a:effectLst/>
                        <a:latin typeface="Meiryo UI" panose="020B0604030504040204" pitchFamily="50" charset="-128"/>
                        <a:ea typeface="Meiryo UI" panose="020B0604030504040204" pitchFamily="50" charset="-128"/>
                      </a:endParaRPr>
                    </a:p>
                  </a:txBody>
                  <a:tcPr marL="72000" marR="0" marT="0" marB="0" anchor="ctr">
                    <a:solidFill>
                      <a:srgbClr val="0070C0"/>
                    </a:solidFill>
                  </a:tcPr>
                </a:tc>
                <a:tc>
                  <a:txBody>
                    <a:bodyPr/>
                    <a:lstStyle/>
                    <a:p>
                      <a:pPr algn="ctr" fontAlgn="ctr"/>
                      <a:r>
                        <a:rPr lang="en-US" altLang="ja-JP" sz="1200" b="1" i="0" u="none" strike="noStrike" dirty="0">
                          <a:solidFill>
                            <a:srgbClr val="FFFFFF"/>
                          </a:solidFill>
                          <a:effectLst/>
                          <a:latin typeface="Meiryo UI" panose="020B0604030504040204" pitchFamily="50" charset="-128"/>
                          <a:ea typeface="Meiryo UI" panose="020B0604030504040204" pitchFamily="50" charset="-128"/>
                        </a:rPr>
                        <a:t>42</a:t>
                      </a:r>
                    </a:p>
                  </a:txBody>
                  <a:tcPr marL="0" marR="0" marT="0" marB="0" anchor="ctr">
                    <a:solidFill>
                      <a:srgbClr val="0070C0"/>
                    </a:solidFill>
                  </a:tcPr>
                </a:tc>
                <a:extLst>
                  <a:ext uri="{0D108BD9-81ED-4DB2-BD59-A6C34878D82A}">
                    <a16:rowId xmlns:a16="http://schemas.microsoft.com/office/drawing/2014/main" val="1491345472"/>
                  </a:ext>
                </a:extLst>
              </a:tr>
            </a:tbl>
          </a:graphicData>
        </a:graphic>
      </p:graphicFrame>
      <p:sp>
        <p:nvSpPr>
          <p:cNvPr id="4" name="スライド番号プレースホルダー 3">
            <a:extLst>
              <a:ext uri="{FF2B5EF4-FFF2-40B4-BE49-F238E27FC236}">
                <a16:creationId xmlns:a16="http://schemas.microsoft.com/office/drawing/2014/main" id="{A39E3F3F-F4BE-4C4C-9F2A-FB053D46E7AB}"/>
              </a:ext>
            </a:extLst>
          </p:cNvPr>
          <p:cNvSpPr>
            <a:spLocks noGrp="1"/>
          </p:cNvSpPr>
          <p:nvPr>
            <p:ph type="sldNum" sz="quarter" idx="12"/>
          </p:nvPr>
        </p:nvSpPr>
        <p:spPr/>
        <p:txBody>
          <a:bodyPr/>
          <a:lstStyle/>
          <a:p>
            <a:fld id="{D2D8002D-B5B0-4BAC-B1F6-782DDCCE6D9C}" type="slidenum">
              <a:rPr kumimoji="1" lang="ja-JP" altLang="en-US" smtClean="0"/>
              <a:t>11</a:t>
            </a:fld>
            <a:endParaRPr kumimoji="1" lang="ja-JP" altLang="en-US"/>
          </a:p>
        </p:txBody>
      </p:sp>
      <p:sp>
        <p:nvSpPr>
          <p:cNvPr id="6" name="タイトル 1">
            <a:extLst>
              <a:ext uri="{FF2B5EF4-FFF2-40B4-BE49-F238E27FC236}">
                <a16:creationId xmlns:a16="http://schemas.microsoft.com/office/drawing/2014/main" id="{002621FE-72D7-46E8-AA16-C2D57CF8C436}"/>
              </a:ext>
            </a:extLst>
          </p:cNvPr>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令和８年度地域生活支援拠点等に関する市町村アンケート結果</a:t>
            </a:r>
          </a:p>
        </p:txBody>
      </p:sp>
      <p:sp>
        <p:nvSpPr>
          <p:cNvPr id="7" name="四角形: 角を丸くする 6">
            <a:extLst>
              <a:ext uri="{FF2B5EF4-FFF2-40B4-BE49-F238E27FC236}">
                <a16:creationId xmlns:a16="http://schemas.microsoft.com/office/drawing/2014/main" id="{CEDDC9CD-1B4A-49F6-ABE8-0DBA819F9D4D}"/>
              </a:ext>
            </a:extLst>
          </p:cNvPr>
          <p:cNvSpPr/>
          <p:nvPr/>
        </p:nvSpPr>
        <p:spPr>
          <a:xfrm>
            <a:off x="5031507" y="480556"/>
            <a:ext cx="1800200" cy="368767"/>
          </a:xfrm>
          <a:prstGeom prst="roundRect">
            <a:avLst/>
          </a:prstGeom>
          <a:ln/>
        </p:spPr>
        <p:style>
          <a:lnRef idx="3">
            <a:schemeClr val="lt1"/>
          </a:lnRef>
          <a:fillRef idx="1">
            <a:schemeClr val="accent2"/>
          </a:fillRef>
          <a:effectRef idx="1">
            <a:schemeClr val="accent2"/>
          </a:effectRef>
          <a:fontRef idx="minor">
            <a:schemeClr val="lt1"/>
          </a:fontRef>
        </p:style>
        <p:txBody>
          <a:bodyPr rtlCol="0" anchor="t"/>
          <a:lstStyle/>
          <a:p>
            <a:pPr algn="ctr"/>
            <a:r>
              <a:rPr kumimoji="1" lang="ja-JP" altLang="en-US" b="1" dirty="0">
                <a:latin typeface="HG丸ｺﾞｼｯｸM-PRO" panose="020F0600000000000000" pitchFamily="50" charset="-128"/>
                <a:ea typeface="HG丸ｺﾞｼｯｸM-PRO" panose="020F0600000000000000" pitchFamily="50" charset="-128"/>
              </a:rPr>
              <a:t>今回追加</a:t>
            </a:r>
          </a:p>
        </p:txBody>
      </p:sp>
      <p:pic>
        <p:nvPicPr>
          <p:cNvPr id="8" name="図 7">
            <a:extLst>
              <a:ext uri="{FF2B5EF4-FFF2-40B4-BE49-F238E27FC236}">
                <a16:creationId xmlns:a16="http://schemas.microsoft.com/office/drawing/2014/main" id="{D304C404-C084-4400-BE7E-3B36A7AB4B06}"/>
              </a:ext>
            </a:extLst>
          </p:cNvPr>
          <p:cNvPicPr>
            <a:picLocks noChangeAspect="1"/>
          </p:cNvPicPr>
          <p:nvPr/>
        </p:nvPicPr>
        <p:blipFill>
          <a:blip r:embed="rId2"/>
          <a:stretch>
            <a:fillRect/>
          </a:stretch>
        </p:blipFill>
        <p:spPr>
          <a:xfrm>
            <a:off x="0" y="915873"/>
            <a:ext cx="9071634" cy="127824"/>
          </a:xfrm>
          <a:prstGeom prst="rect">
            <a:avLst/>
          </a:prstGeom>
        </p:spPr>
      </p:pic>
      <p:sp>
        <p:nvSpPr>
          <p:cNvPr id="10" name="正方形/長方形 9">
            <a:extLst>
              <a:ext uri="{FF2B5EF4-FFF2-40B4-BE49-F238E27FC236}">
                <a16:creationId xmlns:a16="http://schemas.microsoft.com/office/drawing/2014/main" id="{57F27D24-CF08-41F9-8734-E066CD4E8BDC}"/>
              </a:ext>
            </a:extLst>
          </p:cNvPr>
          <p:cNvSpPr/>
          <p:nvPr/>
        </p:nvSpPr>
        <p:spPr>
          <a:xfrm>
            <a:off x="114774" y="1783849"/>
            <a:ext cx="3881162"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効果的な支援体制及び緊急時の連絡体制の構築状況</a:t>
            </a:r>
            <a:endParaRPr lang="en-US" altLang="ja-JP" sz="1200" b="1" dirty="0">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9B1A227A-EFA6-47A7-B10F-33BF2C897EE8}"/>
              </a:ext>
            </a:extLst>
          </p:cNvPr>
          <p:cNvSpPr/>
          <p:nvPr/>
        </p:nvSpPr>
        <p:spPr>
          <a:xfrm>
            <a:off x="3885720" y="1802033"/>
            <a:ext cx="3600930"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構築ができていた理由（複数回答）</a:t>
            </a:r>
            <a:endParaRPr lang="en-US" altLang="ja-JP" sz="1200" b="1" dirty="0">
              <a:latin typeface="Meiryo UI" panose="020B0604030504040204" pitchFamily="50" charset="-128"/>
              <a:ea typeface="Meiryo UI" panose="020B0604030504040204" pitchFamily="50" charset="-128"/>
            </a:endParaRPr>
          </a:p>
        </p:txBody>
      </p:sp>
      <p:graphicFrame>
        <p:nvGraphicFramePr>
          <p:cNvPr id="12" name="表 11">
            <a:extLst>
              <a:ext uri="{FF2B5EF4-FFF2-40B4-BE49-F238E27FC236}">
                <a16:creationId xmlns:a16="http://schemas.microsoft.com/office/drawing/2014/main" id="{4E53CA5B-71BB-4F5D-95DA-E83B92EED670}"/>
              </a:ext>
            </a:extLst>
          </p:cNvPr>
          <p:cNvGraphicFramePr>
            <a:graphicFrameLocks noGrp="1"/>
          </p:cNvGraphicFramePr>
          <p:nvPr>
            <p:extLst>
              <p:ext uri="{D42A27DB-BD31-4B8C-83A1-F6EECF244321}">
                <p14:modId xmlns:p14="http://schemas.microsoft.com/office/powerpoint/2010/main" val="3868079576"/>
              </p:ext>
            </p:extLst>
          </p:nvPr>
        </p:nvGraphicFramePr>
        <p:xfrm>
          <a:off x="4277650" y="2068984"/>
          <a:ext cx="4542822" cy="1625115"/>
        </p:xfrm>
        <a:graphic>
          <a:graphicData uri="http://schemas.openxmlformats.org/drawingml/2006/table">
            <a:tbl>
              <a:tblPr>
                <a:tableStyleId>{5C22544A-7EE6-4342-B048-85BDC9FD1C3A}</a:tableStyleId>
              </a:tblPr>
              <a:tblGrid>
                <a:gridCol w="3750734">
                  <a:extLst>
                    <a:ext uri="{9D8B030D-6E8A-4147-A177-3AD203B41FA5}">
                      <a16:colId xmlns:a16="http://schemas.microsoft.com/office/drawing/2014/main" val="979358659"/>
                    </a:ext>
                  </a:extLst>
                </a:gridCol>
                <a:gridCol w="792088">
                  <a:extLst>
                    <a:ext uri="{9D8B030D-6E8A-4147-A177-3AD203B41FA5}">
                      <a16:colId xmlns:a16="http://schemas.microsoft.com/office/drawing/2014/main" val="3271426929"/>
                    </a:ext>
                  </a:extLst>
                </a:gridCol>
              </a:tblGrid>
              <a:tr h="230963">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理由</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189843281"/>
                  </a:ext>
                </a:extLst>
              </a:tr>
              <a:tr h="395113">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コーディネーターを配置している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13</a:t>
                      </a:r>
                    </a:p>
                  </a:txBody>
                  <a:tcPr marL="0" marR="0" marT="0" marB="0" anchor="ctr"/>
                </a:tc>
                <a:extLst>
                  <a:ext uri="{0D108BD9-81ED-4DB2-BD59-A6C34878D82A}">
                    <a16:rowId xmlns:a16="http://schemas.microsoft.com/office/drawing/2014/main" val="3769659736"/>
                  </a:ext>
                </a:extLst>
              </a:tr>
              <a:tr h="316680">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地域生活支援拠点等の機能を担う障がい福祉サービス事業所等の担当者が配置されている</a:t>
                      </a:r>
                    </a:p>
                  </a:txBody>
                  <a:tcPr marL="3600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tc>
                <a:extLst>
                  <a:ext uri="{0D108BD9-81ED-4DB2-BD59-A6C34878D82A}">
                    <a16:rowId xmlns:a16="http://schemas.microsoft.com/office/drawing/2014/main" val="3081131727"/>
                  </a:ext>
                </a:extLst>
              </a:tr>
              <a:tr h="316680">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支援ネットワークを構築している</a:t>
                      </a:r>
                    </a:p>
                  </a:txBody>
                  <a:tcPr marL="3600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10</a:t>
                      </a:r>
                    </a:p>
                  </a:txBody>
                  <a:tcPr marL="0" marR="0" marT="0" marB="0" anchor="ctr"/>
                </a:tc>
                <a:extLst>
                  <a:ext uri="{0D108BD9-81ED-4DB2-BD59-A6C34878D82A}">
                    <a16:rowId xmlns:a16="http://schemas.microsoft.com/office/drawing/2014/main" val="1620694763"/>
                  </a:ext>
                </a:extLst>
              </a:tr>
              <a:tr h="316599">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その他</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８</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866938577"/>
                  </a:ext>
                </a:extLst>
              </a:tr>
            </a:tbl>
          </a:graphicData>
        </a:graphic>
      </p:graphicFrame>
      <p:sp>
        <p:nvSpPr>
          <p:cNvPr id="13" name="吹き出し: 四角形 12">
            <a:extLst>
              <a:ext uri="{FF2B5EF4-FFF2-40B4-BE49-F238E27FC236}">
                <a16:creationId xmlns:a16="http://schemas.microsoft.com/office/drawing/2014/main" id="{02D349C7-3B87-46EC-81BB-D7E4CFA5B1F6}"/>
              </a:ext>
            </a:extLst>
          </p:cNvPr>
          <p:cNvSpPr/>
          <p:nvPr/>
        </p:nvSpPr>
        <p:spPr>
          <a:xfrm>
            <a:off x="331829" y="4193033"/>
            <a:ext cx="4240171" cy="2260303"/>
          </a:xfrm>
          <a:prstGeom prst="wedgeRectCallout">
            <a:avLst>
              <a:gd name="adj1" fmla="val 32384"/>
              <a:gd name="adj2" fmla="val -97946"/>
            </a:avLst>
          </a:prstGeom>
          <a:solidFill>
            <a:schemeClr val="bg2"/>
          </a:solidFill>
          <a:ln/>
        </p:spPr>
        <p:style>
          <a:lnRef idx="3">
            <a:schemeClr val="lt1"/>
          </a:lnRef>
          <a:fillRef idx="1">
            <a:schemeClr val="accent2"/>
          </a:fillRef>
          <a:effectRef idx="1">
            <a:schemeClr val="accent2"/>
          </a:effectRef>
          <a:fontRef idx="minor">
            <a:schemeClr val="lt1"/>
          </a:fontRef>
        </p:style>
        <p:txBody>
          <a:bodyPr rtlCol="0" anchor="t"/>
          <a:lstStyle/>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lang="ja-JP" altLang="en-US" sz="1100" dirty="0">
                <a:solidFill>
                  <a:schemeClr val="tx1"/>
                </a:solidFill>
                <a:latin typeface="Meiryo UI" panose="020B0604030504040204" pitchFamily="50" charset="-128"/>
                <a:ea typeface="Meiryo UI" panose="020B0604030504040204" pitchFamily="50" charset="-128"/>
              </a:rPr>
              <a:t>支援ネットワークを構築しているの具体的な内容</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・緊急時は拠点同士で連絡体制を構築している。</a:t>
            </a:r>
            <a:endParaRPr lang="en-US" altLang="ja-JP" sz="1100" dirty="0">
              <a:solidFill>
                <a:schemeClr val="tx1"/>
              </a:solidFill>
              <a:latin typeface="Meiryo UI" panose="020B0604030504040204" pitchFamily="50" charset="-128"/>
              <a:ea typeface="Meiryo UI" panose="020B0604030504040204" pitchFamily="50" charset="-128"/>
            </a:endParaRPr>
          </a:p>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・自立支援協議会の地域生活支援拠点等整備部会</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a:t>
            </a:r>
            <a:r>
              <a:rPr lang="zh-TW" altLang="en-US" sz="1100" dirty="0">
                <a:solidFill>
                  <a:schemeClr val="tx1"/>
                </a:solidFill>
                <a:latin typeface="Meiryo UI" panose="020B0604030504040204" pitchFamily="50" charset="-128"/>
                <a:ea typeface="Meiryo UI" panose="020B0604030504040204" pitchFamily="50" charset="-128"/>
              </a:rPr>
              <a:t>市障害者総合支援協議会</a:t>
            </a:r>
            <a:endParaRPr lang="en-US" altLang="zh-TW" sz="1100" dirty="0">
              <a:solidFill>
                <a:schemeClr val="tx1"/>
              </a:solidFill>
              <a:latin typeface="Meiryo UI" panose="020B0604030504040204" pitchFamily="50" charset="-128"/>
              <a:ea typeface="Meiryo UI" panose="020B0604030504040204" pitchFamily="50" charset="-128"/>
            </a:endParaRPr>
          </a:p>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・相談支援体制の整理を行うとともに、自立支援協議会等で連携に向けたネットワークの構築を推進した。</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・基幹相談支援センターを中心に各相談支援事業所との連絡体制を構築。また、エリアサポート室を中心に他法人の事業所との連携も行っている。</a:t>
            </a:r>
            <a:endParaRPr lang="en-US" altLang="ja-JP" sz="1100" dirty="0">
              <a:solidFill>
                <a:schemeClr val="tx1"/>
              </a:solidFill>
              <a:latin typeface="Meiryo UI" panose="020B0604030504040204" pitchFamily="50" charset="-128"/>
              <a:ea typeface="Meiryo UI" panose="020B0604030504040204" pitchFamily="50" charset="-128"/>
            </a:endParaRPr>
          </a:p>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・障害福祉課、委託相談、計画相談等が連携し、連絡体制を確保している。</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・自立支援協議会地域生活支援部会において各事業所間のネットワーク化を推進</a:t>
            </a:r>
            <a:endPar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
        <p:nvSpPr>
          <p:cNvPr id="14" name="吹き出し: 四角形 13">
            <a:extLst>
              <a:ext uri="{FF2B5EF4-FFF2-40B4-BE49-F238E27FC236}">
                <a16:creationId xmlns:a16="http://schemas.microsoft.com/office/drawing/2014/main" id="{6D42151A-B6AC-4308-856D-2F3DBFB1F600}"/>
              </a:ext>
            </a:extLst>
          </p:cNvPr>
          <p:cNvSpPr/>
          <p:nvPr/>
        </p:nvSpPr>
        <p:spPr>
          <a:xfrm>
            <a:off x="4616317" y="4193032"/>
            <a:ext cx="4240171" cy="2528444"/>
          </a:xfrm>
          <a:prstGeom prst="wedgeRectCallout">
            <a:avLst>
              <a:gd name="adj1" fmla="val 22600"/>
              <a:gd name="adj2" fmla="val -71725"/>
            </a:avLst>
          </a:prstGeom>
          <a:solidFill>
            <a:schemeClr val="bg2"/>
          </a:solidFill>
          <a:ln/>
        </p:spPr>
        <p:style>
          <a:lnRef idx="3">
            <a:schemeClr val="lt1"/>
          </a:lnRef>
          <a:fillRef idx="1">
            <a:schemeClr val="accent2"/>
          </a:fillRef>
          <a:effectRef idx="1">
            <a:schemeClr val="accent2"/>
          </a:effectRef>
          <a:fontRef idx="minor">
            <a:schemeClr val="lt1"/>
          </a:fontRef>
        </p:style>
        <p:txBody>
          <a:bodyPr rtlCol="0" anchor="t"/>
          <a:lstStyle/>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lang="ja-JP" altLang="en-US" sz="1100" dirty="0">
                <a:solidFill>
                  <a:schemeClr val="tx1"/>
                </a:solidFill>
                <a:latin typeface="Meiryo UI" panose="020B0604030504040204" pitchFamily="50" charset="-128"/>
                <a:ea typeface="Meiryo UI" panose="020B0604030504040204" pitchFamily="50" charset="-128"/>
              </a:rPr>
              <a:t>その他の内容</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・事業者同士が連携して、障がいのある人の地域生活を支える面的な整備体制を進め、支援体制の充実を図っている。</a:t>
            </a:r>
            <a:endParaRPr lang="en-US" altLang="ja-JP" sz="1100" dirty="0">
              <a:solidFill>
                <a:schemeClr val="tx1"/>
              </a:solidFill>
              <a:latin typeface="Meiryo UI" panose="020B0604030504040204" pitchFamily="50" charset="-128"/>
              <a:ea typeface="Meiryo UI" panose="020B0604030504040204" pitchFamily="50" charset="-128"/>
            </a:endParaRPr>
          </a:p>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・拠点等短期入所の関係者会議を年</a:t>
            </a:r>
            <a:r>
              <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回開催している。　</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・地域生活支援拠点の整備において、これまでの多機能型拠点に加え、面的整備による事業展開を行っている。</a:t>
            </a:r>
            <a:endParaRPr lang="en-US" altLang="ja-JP" sz="1100" dirty="0">
              <a:solidFill>
                <a:schemeClr val="tx1"/>
              </a:solidFill>
              <a:latin typeface="Meiryo UI" panose="020B0604030504040204" pitchFamily="50" charset="-128"/>
              <a:ea typeface="Meiryo UI" panose="020B0604030504040204" pitchFamily="50" charset="-128"/>
            </a:endParaRPr>
          </a:p>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・対応について整理し、「地域生活支援拠点概要」を作成し</a:t>
            </a:r>
            <a:r>
              <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HP</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にて公開している。</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・緊急時に対応が必要な方のリストを作成し、障害者相談支援センターと年に２回ほど共有を行っている。</a:t>
            </a:r>
            <a:endParaRPr lang="en-US" altLang="ja-JP" sz="1100" dirty="0">
              <a:solidFill>
                <a:schemeClr val="tx1"/>
              </a:solidFill>
              <a:latin typeface="Meiryo UI" panose="020B0604030504040204" pitchFamily="50" charset="-128"/>
              <a:ea typeface="Meiryo UI" panose="020B0604030504040204" pitchFamily="50" charset="-128"/>
            </a:endParaRPr>
          </a:p>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基幹相談支援センターには現在、保健師や臨床心理士等の有資格者による専門的な相談にも対応しており、地域生活支援拠点等の中核機能として、事前登録制による緊急時の相談・受付から受け入れ施設につなぐなど、緊急時の支援体制の役割担っている。　等</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
        <p:nvSpPr>
          <p:cNvPr id="15" name="タイトル 2">
            <a:extLst>
              <a:ext uri="{FF2B5EF4-FFF2-40B4-BE49-F238E27FC236}">
                <a16:creationId xmlns:a16="http://schemas.microsoft.com/office/drawing/2014/main" id="{11A84A35-D8FC-469E-A0B8-A1D5D35F31CA}"/>
              </a:ext>
            </a:extLst>
          </p:cNvPr>
          <p:cNvSpPr>
            <a:spLocks noGrp="1"/>
          </p:cNvSpPr>
          <p:nvPr>
            <p:ph type="title"/>
          </p:nvPr>
        </p:nvSpPr>
        <p:spPr>
          <a:xfrm>
            <a:off x="0" y="434362"/>
            <a:ext cx="8485296" cy="495538"/>
          </a:xfrm>
        </p:spPr>
        <p:txBody>
          <a:bodyPr>
            <a:normAutofit/>
          </a:bodyPr>
          <a:lstStyle/>
          <a:p>
            <a:r>
              <a:rPr lang="ja-JP" altLang="en-US" sz="1400" b="1" dirty="0">
                <a:latin typeface="Meiryo UI" panose="020B0604030504040204" pitchFamily="50" charset="-128"/>
                <a:ea typeface="Meiryo UI" panose="020B0604030504040204" pitchFamily="50" charset="-128"/>
              </a:rPr>
              <a:t>問３．効果的な支援体制及び緊急時の連絡体制の構築について</a:t>
            </a:r>
            <a:endParaRPr kumimoji="1" lang="ja-JP" altLang="en-US" sz="1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8267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20"/>
          <p:cNvSpPr/>
          <p:nvPr/>
        </p:nvSpPr>
        <p:spPr>
          <a:xfrm>
            <a:off x="119152" y="188640"/>
            <a:ext cx="8917344" cy="720080"/>
          </a:xfrm>
          <a:prstGeom prst="roundRect">
            <a:avLst>
              <a:gd name="adj" fmla="val 0"/>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a:blip r:embed="rId3"/>
          <a:stretch>
            <a:fillRect/>
          </a:stretch>
        </p:blipFill>
        <p:spPr>
          <a:xfrm>
            <a:off x="47354" y="780896"/>
            <a:ext cx="9071634" cy="127824"/>
          </a:xfrm>
          <a:prstGeom prst="rect">
            <a:avLst/>
          </a:prstGeom>
        </p:spPr>
      </p:pic>
      <p:sp>
        <p:nvSpPr>
          <p:cNvPr id="3" name="タイトル 2"/>
          <p:cNvSpPr>
            <a:spLocks noGrp="1"/>
          </p:cNvSpPr>
          <p:nvPr>
            <p:ph type="title"/>
          </p:nvPr>
        </p:nvSpPr>
        <p:spPr>
          <a:xfrm>
            <a:off x="114774" y="548985"/>
            <a:ext cx="5033290" cy="231911"/>
          </a:xfrm>
        </p:spPr>
        <p:txBody>
          <a:bodyPr>
            <a:noAutofit/>
          </a:bodyPr>
          <a:lstStyle/>
          <a:p>
            <a:r>
              <a:rPr lang="ja-JP" altLang="en-US" sz="1400" b="1" dirty="0">
                <a:latin typeface="Meiryo UI" panose="020B0604030504040204" pitchFamily="50" charset="-128"/>
                <a:ea typeface="Meiryo UI" panose="020B0604030504040204" pitchFamily="50" charset="-128"/>
              </a:rPr>
              <a:t>問４</a:t>
            </a:r>
            <a:r>
              <a:rPr lang="en-US" altLang="ja-JP" sz="1400" b="1" dirty="0">
                <a:latin typeface="Meiryo UI" panose="020B0604030504040204" pitchFamily="50" charset="-128"/>
                <a:ea typeface="Meiryo UI" panose="020B0604030504040204" pitchFamily="50" charset="-128"/>
              </a:rPr>
              <a:t>-1</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．地域支援拠点等の運用状況の検証・検討について</a:t>
            </a:r>
            <a:endParaRPr kumimoji="1" lang="ja-JP" altLang="en-US" sz="1400" b="1" dirty="0">
              <a:latin typeface="Meiryo UI" panose="020B0604030504040204" pitchFamily="50" charset="-128"/>
              <a:ea typeface="Meiryo UI" panose="020B0604030504040204" pitchFamily="50" charset="-128"/>
            </a:endParaRPr>
          </a:p>
        </p:txBody>
      </p:sp>
      <p:sp>
        <p:nvSpPr>
          <p:cNvPr id="8" name="コンテンツ プレースホルダー 2"/>
          <p:cNvSpPr>
            <a:spLocks noGrp="1"/>
          </p:cNvSpPr>
          <p:nvPr>
            <p:ph idx="1"/>
          </p:nvPr>
        </p:nvSpPr>
        <p:spPr>
          <a:xfrm>
            <a:off x="47355" y="979403"/>
            <a:ext cx="8989142" cy="1383689"/>
          </a:xfrm>
          <a:ln>
            <a:solidFill>
              <a:schemeClr val="dk1"/>
            </a:solidFill>
          </a:ln>
        </p:spPr>
        <p:txBody>
          <a:bodyPr anchor="ctr">
            <a:noAutofit/>
          </a:bodyPr>
          <a:lstStyle/>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令和７年度に整備済</a:t>
            </a:r>
            <a:r>
              <a:rPr lang="en-US" altLang="ja-JP" sz="1400" dirty="0">
                <a:latin typeface="Meiryo UI" panose="020B0604030504040204" pitchFamily="50" charset="-128"/>
                <a:ea typeface="Meiryo UI" panose="020B0604030504040204" pitchFamily="50" charset="-128"/>
              </a:rPr>
              <a:t>42</a:t>
            </a:r>
            <a:r>
              <a:rPr lang="ja-JP" altLang="en-US" sz="1400" dirty="0">
                <a:latin typeface="Meiryo UI" panose="020B0604030504040204" pitchFamily="50" charset="-128"/>
                <a:ea typeface="Meiryo UI" panose="020B0604030504040204" pitchFamily="50" charset="-128"/>
              </a:rPr>
              <a:t>市町村のうち、運用状況の検証・検討を行ったのは</a:t>
            </a:r>
            <a:r>
              <a:rPr lang="en-US" altLang="ja-JP" sz="1400" dirty="0">
                <a:latin typeface="Meiryo UI" panose="020B0604030504040204" pitchFamily="50" charset="-128"/>
                <a:ea typeface="Meiryo UI" panose="020B0604030504040204" pitchFamily="50" charset="-128"/>
              </a:rPr>
              <a:t>37</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運用状況の検証・検討の実施回数は、年に</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回実施したのが</a:t>
            </a:r>
            <a:r>
              <a:rPr lang="en-US" altLang="ja-JP" sz="1400" dirty="0">
                <a:latin typeface="Meiryo UI" panose="020B0604030504040204" pitchFamily="50" charset="-128"/>
                <a:ea typeface="Meiryo UI" panose="020B0604030504040204" pitchFamily="50" charset="-128"/>
              </a:rPr>
              <a:t>23</a:t>
            </a:r>
            <a:r>
              <a:rPr lang="ja-JP" altLang="en-US" sz="1400" dirty="0">
                <a:latin typeface="Meiryo UI" panose="020B0604030504040204" pitchFamily="50" charset="-128"/>
                <a:ea typeface="Meiryo UI" panose="020B0604030504040204" pitchFamily="50" charset="-128"/>
              </a:rPr>
              <a:t>、年に２回以上実施したのが合計</a:t>
            </a:r>
            <a:r>
              <a:rPr lang="en-US" altLang="ja-JP" sz="1400" dirty="0">
                <a:latin typeface="Meiryo UI" panose="020B0604030504040204" pitchFamily="50" charset="-128"/>
                <a:ea typeface="Meiryo UI" panose="020B0604030504040204" pitchFamily="50" charset="-128"/>
              </a:rPr>
              <a:t>14</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実施方法について、「</a:t>
            </a:r>
            <a:r>
              <a:rPr lang="ja-JP" altLang="en-US" sz="1400" b="0" i="0" u="none" strike="noStrike" dirty="0">
                <a:effectLst/>
                <a:latin typeface="Meiryo UI" panose="020B0604030504040204" pitchFamily="50" charset="-128"/>
                <a:ea typeface="Meiryo UI" panose="020B0604030504040204" pitchFamily="50" charset="-128"/>
              </a:rPr>
              <a:t>地域生活支援拠点等の機能充実に向けた運用状況の検証及び検討の手引き」をもとに実施した市町村が</a:t>
            </a:r>
            <a:r>
              <a:rPr lang="en-US" altLang="ja-JP" sz="1400" b="0" i="0" u="none" strike="noStrike" dirty="0">
                <a:effectLst/>
                <a:latin typeface="Meiryo UI" panose="020B0604030504040204" pitchFamily="50" charset="-128"/>
                <a:ea typeface="Meiryo UI" panose="020B0604030504040204" pitchFamily="50" charset="-128"/>
              </a:rPr>
              <a:t>6</a:t>
            </a:r>
            <a:r>
              <a:rPr lang="ja-JP" altLang="en-US" sz="1400" dirty="0">
                <a:latin typeface="Meiryo UI" panose="020B0604030504040204" pitchFamily="50" charset="-128"/>
                <a:ea typeface="Meiryo UI" panose="020B0604030504040204" pitchFamily="50" charset="-128"/>
              </a:rPr>
              <a:t>、また「有識者等の参加者の知見による評価をもとに検証・検討を実施」した市町村が</a:t>
            </a:r>
            <a:r>
              <a:rPr lang="en-US" altLang="ja-JP" sz="1400" dirty="0">
                <a:latin typeface="Meiryo UI" panose="020B0604030504040204" pitchFamily="50" charset="-128"/>
                <a:ea typeface="Meiryo UI" panose="020B0604030504040204" pitchFamily="50" charset="-128"/>
              </a:rPr>
              <a:t>10</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8A678853-5C0A-4C45-9CF7-8EB01923E62F}"/>
              </a:ext>
            </a:extLst>
          </p:cNvPr>
          <p:cNvSpPr/>
          <p:nvPr/>
        </p:nvSpPr>
        <p:spPr>
          <a:xfrm>
            <a:off x="220274" y="2503945"/>
            <a:ext cx="3600930"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運用状況の検証・検討の実施状況</a:t>
            </a:r>
            <a:endParaRPr lang="en-US" altLang="ja-JP" sz="1200" b="1" dirty="0">
              <a:latin typeface="Meiryo UI" panose="020B0604030504040204" pitchFamily="50" charset="-128"/>
              <a:ea typeface="Meiryo UI" panose="020B0604030504040204" pitchFamily="50" charset="-128"/>
            </a:endParaRPr>
          </a:p>
        </p:txBody>
      </p:sp>
      <p:sp>
        <p:nvSpPr>
          <p:cNvPr id="39" name="正方形/長方形 38">
            <a:extLst>
              <a:ext uri="{FF2B5EF4-FFF2-40B4-BE49-F238E27FC236}">
                <a16:creationId xmlns:a16="http://schemas.microsoft.com/office/drawing/2014/main" id="{8A678853-5C0A-4C45-9CF7-8EB01923E62F}"/>
              </a:ext>
            </a:extLst>
          </p:cNvPr>
          <p:cNvSpPr/>
          <p:nvPr/>
        </p:nvSpPr>
        <p:spPr>
          <a:xfrm>
            <a:off x="62940" y="5137752"/>
            <a:ext cx="3600930"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運用状況の検証・検討の実施回数</a:t>
            </a:r>
            <a:endParaRPr lang="en-US" altLang="ja-JP" sz="1200" b="1" dirty="0">
              <a:latin typeface="Meiryo UI" panose="020B0604030504040204" pitchFamily="50" charset="-128"/>
              <a:ea typeface="Meiryo UI" panose="020B0604030504040204" pitchFamily="50" charset="-128"/>
            </a:endParaRPr>
          </a:p>
        </p:txBody>
      </p:sp>
      <p:graphicFrame>
        <p:nvGraphicFramePr>
          <p:cNvPr id="26" name="表 25">
            <a:extLst>
              <a:ext uri="{FF2B5EF4-FFF2-40B4-BE49-F238E27FC236}">
                <a16:creationId xmlns:a16="http://schemas.microsoft.com/office/drawing/2014/main" id="{5AE0C1F1-FF22-42AB-B108-680C48E8801E}"/>
              </a:ext>
            </a:extLst>
          </p:cNvPr>
          <p:cNvGraphicFramePr>
            <a:graphicFrameLocks noGrp="1"/>
          </p:cNvGraphicFramePr>
          <p:nvPr>
            <p:extLst>
              <p:ext uri="{D42A27DB-BD31-4B8C-83A1-F6EECF244321}">
                <p14:modId xmlns:p14="http://schemas.microsoft.com/office/powerpoint/2010/main" val="2852833956"/>
              </p:ext>
            </p:extLst>
          </p:nvPr>
        </p:nvGraphicFramePr>
        <p:xfrm>
          <a:off x="136611" y="2773057"/>
          <a:ext cx="3643098" cy="1040015"/>
        </p:xfrm>
        <a:graphic>
          <a:graphicData uri="http://schemas.openxmlformats.org/drawingml/2006/table">
            <a:tbl>
              <a:tblPr>
                <a:tableStyleId>{5C22544A-7EE6-4342-B048-85BDC9FD1C3A}</a:tableStyleId>
              </a:tblPr>
              <a:tblGrid>
                <a:gridCol w="2520683">
                  <a:extLst>
                    <a:ext uri="{9D8B030D-6E8A-4147-A177-3AD203B41FA5}">
                      <a16:colId xmlns:a16="http://schemas.microsoft.com/office/drawing/2014/main" val="1166635366"/>
                    </a:ext>
                  </a:extLst>
                </a:gridCol>
                <a:gridCol w="1122415">
                  <a:extLst>
                    <a:ext uri="{9D8B030D-6E8A-4147-A177-3AD203B41FA5}">
                      <a16:colId xmlns:a16="http://schemas.microsoft.com/office/drawing/2014/main" val="2666494867"/>
                    </a:ext>
                  </a:extLst>
                </a:gridCol>
              </a:tblGrid>
              <a:tr h="223895">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実施状況</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71513">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実施した</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37</a:t>
                      </a:r>
                    </a:p>
                  </a:txBody>
                  <a:tcPr marL="0" marR="0" marT="0" marB="0" anchor="ctr"/>
                </a:tc>
                <a:extLst>
                  <a:ext uri="{0D108BD9-81ED-4DB2-BD59-A6C34878D82A}">
                    <a16:rowId xmlns:a16="http://schemas.microsoft.com/office/drawing/2014/main" val="964781025"/>
                  </a:ext>
                </a:extLst>
              </a:tr>
              <a:tr h="302089">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実施していない</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tc>
                <a:extLst>
                  <a:ext uri="{0D108BD9-81ED-4DB2-BD59-A6C34878D82A}">
                    <a16:rowId xmlns:a16="http://schemas.microsoft.com/office/drawing/2014/main" val="3500954543"/>
                  </a:ext>
                </a:extLst>
              </a:tr>
              <a:tr h="242518">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42</a:t>
                      </a: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graphicFrame>
        <p:nvGraphicFramePr>
          <p:cNvPr id="28" name="表 27">
            <a:extLst>
              <a:ext uri="{FF2B5EF4-FFF2-40B4-BE49-F238E27FC236}">
                <a16:creationId xmlns:a16="http://schemas.microsoft.com/office/drawing/2014/main" id="{5F066359-C32E-48DE-AE9C-A6BEED67ED59}"/>
              </a:ext>
            </a:extLst>
          </p:cNvPr>
          <p:cNvGraphicFramePr>
            <a:graphicFrameLocks noGrp="1"/>
          </p:cNvGraphicFramePr>
          <p:nvPr>
            <p:extLst>
              <p:ext uri="{D42A27DB-BD31-4B8C-83A1-F6EECF244321}">
                <p14:modId xmlns:p14="http://schemas.microsoft.com/office/powerpoint/2010/main" val="911078171"/>
              </p:ext>
            </p:extLst>
          </p:nvPr>
        </p:nvGraphicFramePr>
        <p:xfrm>
          <a:off x="136611" y="5461285"/>
          <a:ext cx="3685588" cy="1173263"/>
        </p:xfrm>
        <a:graphic>
          <a:graphicData uri="http://schemas.openxmlformats.org/drawingml/2006/table">
            <a:tbl>
              <a:tblPr>
                <a:tableStyleId>{5C22544A-7EE6-4342-B048-85BDC9FD1C3A}</a:tableStyleId>
              </a:tblPr>
              <a:tblGrid>
                <a:gridCol w="1813380">
                  <a:extLst>
                    <a:ext uri="{9D8B030D-6E8A-4147-A177-3AD203B41FA5}">
                      <a16:colId xmlns:a16="http://schemas.microsoft.com/office/drawing/2014/main" val="1166635366"/>
                    </a:ext>
                  </a:extLst>
                </a:gridCol>
                <a:gridCol w="1872208">
                  <a:extLst>
                    <a:ext uri="{9D8B030D-6E8A-4147-A177-3AD203B41FA5}">
                      <a16:colId xmlns:a16="http://schemas.microsoft.com/office/drawing/2014/main" val="2666494867"/>
                    </a:ext>
                  </a:extLst>
                </a:gridCol>
              </a:tblGrid>
              <a:tr h="136043">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実施回数</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136127">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年に６回以上</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tc>
                <a:extLst>
                  <a:ext uri="{0D108BD9-81ED-4DB2-BD59-A6C34878D82A}">
                    <a16:rowId xmlns:a16="http://schemas.microsoft.com/office/drawing/2014/main" val="964781025"/>
                  </a:ext>
                </a:extLst>
              </a:tr>
              <a:tr h="151458">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年に４～５回</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５</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3500954543"/>
                  </a:ext>
                </a:extLst>
              </a:tr>
              <a:tr h="151458">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年に２～３回</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tc>
                <a:extLst>
                  <a:ext uri="{0D108BD9-81ED-4DB2-BD59-A6C34878D82A}">
                    <a16:rowId xmlns:a16="http://schemas.microsoft.com/office/drawing/2014/main" val="2418715854"/>
                  </a:ext>
                </a:extLst>
              </a:tr>
              <a:tr h="151458">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年に１回</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23</a:t>
                      </a:r>
                    </a:p>
                  </a:txBody>
                  <a:tcPr marL="0" marR="0" marT="0" marB="0" anchor="ctr"/>
                </a:tc>
                <a:extLst>
                  <a:ext uri="{0D108BD9-81ED-4DB2-BD59-A6C34878D82A}">
                    <a16:rowId xmlns:a16="http://schemas.microsoft.com/office/drawing/2014/main" val="2889288808"/>
                  </a:ext>
                </a:extLst>
              </a:tr>
              <a:tr h="258863">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37</a:t>
                      </a: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sp>
        <p:nvSpPr>
          <p:cNvPr id="27" name="正方形/長方形 26">
            <a:extLst>
              <a:ext uri="{FF2B5EF4-FFF2-40B4-BE49-F238E27FC236}">
                <a16:creationId xmlns:a16="http://schemas.microsoft.com/office/drawing/2014/main" id="{5EB77072-13AD-4C30-93BF-E088D5AB7451}"/>
              </a:ext>
            </a:extLst>
          </p:cNvPr>
          <p:cNvSpPr/>
          <p:nvPr/>
        </p:nvSpPr>
        <p:spPr>
          <a:xfrm>
            <a:off x="4094697" y="2524709"/>
            <a:ext cx="3600930"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実施方法（複数回答）</a:t>
            </a:r>
            <a:endParaRPr lang="en-US" altLang="ja-JP" sz="1200" b="1" dirty="0">
              <a:solidFill>
                <a:schemeClr val="accent6"/>
              </a:solidFill>
              <a:latin typeface="Meiryo UI" panose="020B0604030504040204" pitchFamily="50" charset="-128"/>
              <a:ea typeface="Meiryo UI" panose="020B0604030504040204" pitchFamily="50" charset="-128"/>
            </a:endParaRPr>
          </a:p>
        </p:txBody>
      </p:sp>
      <p:graphicFrame>
        <p:nvGraphicFramePr>
          <p:cNvPr id="29" name="表 28">
            <a:extLst>
              <a:ext uri="{FF2B5EF4-FFF2-40B4-BE49-F238E27FC236}">
                <a16:creationId xmlns:a16="http://schemas.microsoft.com/office/drawing/2014/main" id="{CCCFCD28-84C5-4132-8139-D2EDDDCA9DAE}"/>
              </a:ext>
            </a:extLst>
          </p:cNvPr>
          <p:cNvGraphicFramePr>
            <a:graphicFrameLocks noGrp="1"/>
          </p:cNvGraphicFramePr>
          <p:nvPr>
            <p:extLst>
              <p:ext uri="{D42A27DB-BD31-4B8C-83A1-F6EECF244321}">
                <p14:modId xmlns:p14="http://schemas.microsoft.com/office/powerpoint/2010/main" val="696649804"/>
              </p:ext>
            </p:extLst>
          </p:nvPr>
        </p:nvGraphicFramePr>
        <p:xfrm>
          <a:off x="4105113" y="2789069"/>
          <a:ext cx="4859778" cy="1576035"/>
        </p:xfrm>
        <a:graphic>
          <a:graphicData uri="http://schemas.openxmlformats.org/drawingml/2006/table">
            <a:tbl>
              <a:tblPr>
                <a:tableStyleId>{5C22544A-7EE6-4342-B048-85BDC9FD1C3A}</a:tableStyleId>
              </a:tblPr>
              <a:tblGrid>
                <a:gridCol w="3953018">
                  <a:extLst>
                    <a:ext uri="{9D8B030D-6E8A-4147-A177-3AD203B41FA5}">
                      <a16:colId xmlns:a16="http://schemas.microsoft.com/office/drawing/2014/main" val="1166635366"/>
                    </a:ext>
                  </a:extLst>
                </a:gridCol>
                <a:gridCol w="906760">
                  <a:extLst>
                    <a:ext uri="{9D8B030D-6E8A-4147-A177-3AD203B41FA5}">
                      <a16:colId xmlns:a16="http://schemas.microsoft.com/office/drawing/2014/main" val="2666494867"/>
                    </a:ext>
                  </a:extLst>
                </a:gridCol>
              </a:tblGrid>
              <a:tr h="230963">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実施方法</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395113">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「地域生活支援拠点等の機能充実に向けた運用状況の検証及び検討の手引き」をもとに実施</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0" marT="0" marB="0" anchor="ctr"/>
                </a:tc>
                <a:tc>
                  <a:txBody>
                    <a:bodyPr/>
                    <a:lstStyle/>
                    <a:p>
                      <a:pPr algn="ctr" fontAlgn="ct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６</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964781025"/>
                  </a:ext>
                </a:extLst>
              </a:tr>
              <a:tr h="316680">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独自に設定した評価シートや評価方法等をもとに実施</a:t>
                      </a:r>
                    </a:p>
                  </a:txBody>
                  <a:tcPr marL="3600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tc>
                <a:extLst>
                  <a:ext uri="{0D108BD9-81ED-4DB2-BD59-A6C34878D82A}">
                    <a16:rowId xmlns:a16="http://schemas.microsoft.com/office/drawing/2014/main" val="1319043609"/>
                  </a:ext>
                </a:extLst>
              </a:tr>
              <a:tr h="316680">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有識者等の参加者の知見による評価をもとに検証・検討を実施</a:t>
                      </a:r>
                    </a:p>
                  </a:txBody>
                  <a:tcPr marL="3600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10</a:t>
                      </a:r>
                    </a:p>
                  </a:txBody>
                  <a:tcPr marL="0" marR="0" marT="0" marB="0" anchor="ctr"/>
                </a:tc>
                <a:extLst>
                  <a:ext uri="{0D108BD9-81ED-4DB2-BD59-A6C34878D82A}">
                    <a16:rowId xmlns:a16="http://schemas.microsoft.com/office/drawing/2014/main" val="303395419"/>
                  </a:ext>
                </a:extLst>
              </a:tr>
              <a:tr h="316599">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その他</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17</a:t>
                      </a:r>
                    </a:p>
                  </a:txBody>
                  <a:tcPr marL="0" marR="0" marT="0" marB="0" anchor="ctr"/>
                </a:tc>
                <a:extLst>
                  <a:ext uri="{0D108BD9-81ED-4DB2-BD59-A6C34878D82A}">
                    <a16:rowId xmlns:a16="http://schemas.microsoft.com/office/drawing/2014/main" val="3500954543"/>
                  </a:ext>
                </a:extLst>
              </a:tr>
            </a:tbl>
          </a:graphicData>
        </a:graphic>
      </p:graphicFrame>
      <p:sp>
        <p:nvSpPr>
          <p:cNvPr id="18" name="スライド番号プレースホルダー 2"/>
          <p:cNvSpPr>
            <a:spLocks noGrp="1"/>
          </p:cNvSpPr>
          <p:nvPr>
            <p:ph type="sldNum" sz="quarter" idx="12"/>
          </p:nvPr>
        </p:nvSpPr>
        <p:spPr>
          <a:xfrm>
            <a:off x="6902896" y="6438396"/>
            <a:ext cx="2133600" cy="365125"/>
          </a:xfrm>
        </p:spPr>
        <p:txBody>
          <a:bodyPr/>
          <a:lstStyle/>
          <a:p>
            <a:pPr>
              <a:defRPr/>
            </a:pPr>
            <a:fld id="{08C0B7E9-49C2-4EF2-86B7-39D4016E13D8}" type="slidenum">
              <a:rPr lang="ja-JP" altLang="en-US" smtClean="0"/>
              <a:pPr>
                <a:defRPr/>
              </a:pPr>
              <a:t>12</a:t>
            </a:fld>
            <a:endParaRPr lang="ja-JP" altLang="en-US" dirty="0"/>
          </a:p>
        </p:txBody>
      </p:sp>
      <p:sp>
        <p:nvSpPr>
          <p:cNvPr id="17" name="吹き出し: 四角形 16">
            <a:extLst>
              <a:ext uri="{FF2B5EF4-FFF2-40B4-BE49-F238E27FC236}">
                <a16:creationId xmlns:a16="http://schemas.microsoft.com/office/drawing/2014/main" id="{C401921D-199C-4AA2-9D88-A6BC882A2249}"/>
              </a:ext>
            </a:extLst>
          </p:cNvPr>
          <p:cNvSpPr/>
          <p:nvPr/>
        </p:nvSpPr>
        <p:spPr>
          <a:xfrm>
            <a:off x="4137406" y="4658025"/>
            <a:ext cx="4795192" cy="1894545"/>
          </a:xfrm>
          <a:prstGeom prst="wedgeRectCallout">
            <a:avLst>
              <a:gd name="adj1" fmla="val 37151"/>
              <a:gd name="adj2" fmla="val -64530"/>
            </a:avLst>
          </a:prstGeom>
          <a:solidFill>
            <a:schemeClr val="bg2"/>
          </a:solidFill>
          <a:ln/>
        </p:spPr>
        <p:style>
          <a:lnRef idx="3">
            <a:schemeClr val="lt1"/>
          </a:lnRef>
          <a:fillRef idx="1">
            <a:schemeClr val="accent2"/>
          </a:fillRef>
          <a:effectRef idx="1">
            <a:schemeClr val="accent2"/>
          </a:effectRef>
          <a:fontRef idx="minor">
            <a:schemeClr val="lt1"/>
          </a:fontRef>
        </p:style>
        <p:txBody>
          <a:bodyPr rtlCol="0" anchor="t"/>
          <a:lstStyle/>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lang="ja-JP" altLang="en-US" sz="1100" dirty="0">
                <a:solidFill>
                  <a:schemeClr val="tx1"/>
                </a:solidFill>
                <a:latin typeface="Meiryo UI" panose="020B0604030504040204" pitchFamily="50" charset="-128"/>
                <a:ea typeface="Meiryo UI" panose="020B0604030504040204" pitchFamily="50" charset="-128"/>
              </a:rPr>
              <a:t>その他の主な内容</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・地域生活支援拠点等の拡充・機能強化について、部会及び全体会で検討行った。</a:t>
            </a:r>
            <a:endParaRPr lang="en-US" altLang="ja-JP" sz="1100" dirty="0">
              <a:solidFill>
                <a:schemeClr val="tx1"/>
              </a:solidFill>
              <a:latin typeface="Meiryo UI" panose="020B0604030504040204" pitchFamily="50" charset="-128"/>
              <a:ea typeface="Meiryo UI" panose="020B0604030504040204" pitchFamily="50" charset="-128"/>
            </a:endParaRPr>
          </a:p>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・拠点を担う事業所からの拠点の実態について報告</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・意見交換会で今後の課題等の指摘をいただいた</a:t>
            </a:r>
            <a:endParaRPr lang="en-US" altLang="ja-JP" sz="1100" dirty="0">
              <a:solidFill>
                <a:schemeClr val="tx1"/>
              </a:solidFill>
              <a:latin typeface="Meiryo UI" panose="020B0604030504040204" pitchFamily="50" charset="-128"/>
              <a:ea typeface="Meiryo UI" panose="020B0604030504040204" pitchFamily="50" charset="-128"/>
            </a:endParaRPr>
          </a:p>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lang="ja-JP" altLang="en-US" sz="1100" dirty="0">
                <a:solidFill>
                  <a:schemeClr val="tx1"/>
                </a:solidFill>
                <a:latin typeface="Meiryo UI" panose="020B0604030504040204" pitchFamily="50" charset="-128"/>
                <a:ea typeface="Meiryo UI" panose="020B0604030504040204" pitchFamily="50" charset="-128"/>
              </a:rPr>
              <a:t>プロジェクトチーム等の中で取組等の意見や評価を受けている。</a:t>
            </a:r>
            <a:endParaRPr lang="en-US" altLang="ja-JP" sz="1100" dirty="0">
              <a:solidFill>
                <a:schemeClr val="tx1"/>
              </a:solidFill>
              <a:latin typeface="Meiryo UI" panose="020B0604030504040204" pitchFamily="50" charset="-128"/>
              <a:ea typeface="Meiryo UI" panose="020B0604030504040204" pitchFamily="50" charset="-128"/>
            </a:endParaRPr>
          </a:p>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・機能ごとの現状等について事務局（委託相談支援事業所）と検証・検討を行う。</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・委託相談支援事業所代表、自立支援協議会の支援部会の部会長、市等で検証・検討を行う。</a:t>
            </a:r>
            <a:endParaRPr lang="en-US" altLang="ja-JP" sz="1100" dirty="0">
              <a:solidFill>
                <a:schemeClr val="tx1"/>
              </a:solidFill>
              <a:latin typeface="Meiryo UI" panose="020B0604030504040204" pitchFamily="50" charset="-128"/>
              <a:ea typeface="Meiryo UI" panose="020B0604030504040204" pitchFamily="50" charset="-128"/>
            </a:endParaRPr>
          </a:p>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・自立支援協議会の相談支援部会、施策推進協議会で意見交換を行う。</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・参画市町村による現状の把握及び今後の運用について協議。　等</a:t>
            </a:r>
            <a:endPar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
        <p:nvSpPr>
          <p:cNvPr id="20" name="吹き出し: 四角形 19">
            <a:extLst>
              <a:ext uri="{FF2B5EF4-FFF2-40B4-BE49-F238E27FC236}">
                <a16:creationId xmlns:a16="http://schemas.microsoft.com/office/drawing/2014/main" id="{156C788C-9829-4F4C-A828-D3BAF7D43C36}"/>
              </a:ext>
            </a:extLst>
          </p:cNvPr>
          <p:cNvSpPr/>
          <p:nvPr/>
        </p:nvSpPr>
        <p:spPr>
          <a:xfrm>
            <a:off x="47355" y="3964771"/>
            <a:ext cx="4047342" cy="1040015"/>
          </a:xfrm>
          <a:prstGeom prst="wedgeRectCallout">
            <a:avLst>
              <a:gd name="adj1" fmla="val 37483"/>
              <a:gd name="adj2" fmla="val -63137"/>
            </a:avLst>
          </a:prstGeom>
          <a:solidFill>
            <a:schemeClr val="bg2"/>
          </a:solidFill>
          <a:ln/>
        </p:spPr>
        <p:style>
          <a:lnRef idx="3">
            <a:schemeClr val="lt1"/>
          </a:lnRef>
          <a:fillRef idx="1">
            <a:schemeClr val="accent2"/>
          </a:fillRef>
          <a:effectRef idx="1">
            <a:schemeClr val="accent2"/>
          </a:effectRef>
          <a:fontRef idx="minor">
            <a:schemeClr val="lt1"/>
          </a:fontRef>
        </p:style>
        <p:txBody>
          <a:bodyPr rtlCol="0" anchor="t"/>
          <a:lstStyle/>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（実施していない理由、または実施にあたっての課題）</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・拠点の活用ができておらず、活用方法が決まっていないことが課題である。</a:t>
            </a:r>
            <a:endParaRPr lang="en-US" altLang="ja-JP" sz="1100" dirty="0">
              <a:solidFill>
                <a:schemeClr val="tx1"/>
              </a:solidFill>
              <a:latin typeface="Meiryo UI" panose="020B0604030504040204" pitchFamily="50" charset="-128"/>
              <a:ea typeface="Meiryo UI" panose="020B0604030504040204" pitchFamily="50" charset="-128"/>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・実績が少なく検証・検討に至っていない。</a:t>
            </a:r>
            <a:endParaRPr lang="en-US" altLang="ja-JP" sz="1100" dirty="0">
              <a:solidFill>
                <a:schemeClr val="tx1"/>
              </a:solidFill>
              <a:latin typeface="Meiryo UI" panose="020B0604030504040204" pitchFamily="50" charset="-128"/>
              <a:ea typeface="Meiryo UI" panose="020B0604030504040204" pitchFamily="50" charset="-128"/>
            </a:endParaRPr>
          </a:p>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・緊急時の受け入れの事例がなかったため</a:t>
            </a:r>
            <a:r>
              <a:rPr lang="ja-JP" altLang="en-US" sz="1100" dirty="0">
                <a:solidFill>
                  <a:schemeClr val="tx1"/>
                </a:solidFill>
                <a:latin typeface="Meiryo UI" panose="020B0604030504040204" pitchFamily="50" charset="-128"/>
                <a:ea typeface="Meiryo UI" panose="020B0604030504040204" pitchFamily="50" charset="-128"/>
              </a:rPr>
              <a:t>　等</a:t>
            </a:r>
            <a:endPar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
        <p:nvSpPr>
          <p:cNvPr id="16" name="タイトル 1">
            <a:extLst>
              <a:ext uri="{FF2B5EF4-FFF2-40B4-BE49-F238E27FC236}">
                <a16:creationId xmlns:a16="http://schemas.microsoft.com/office/drawing/2014/main" id="{D45906E3-30E7-4858-BEC7-079E9C101406}"/>
              </a:ext>
            </a:extLst>
          </p:cNvPr>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令和８年度地域生活支援拠点等に関する市町村アンケート結果</a:t>
            </a:r>
          </a:p>
        </p:txBody>
      </p:sp>
    </p:spTree>
    <p:extLst>
      <p:ext uri="{BB962C8B-B14F-4D97-AF65-F5344CB8AC3E}">
        <p14:creationId xmlns:p14="http://schemas.microsoft.com/office/powerpoint/2010/main" val="3512518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366" y="458113"/>
            <a:ext cx="8676098" cy="378600"/>
          </a:xfrm>
        </p:spPr>
        <p:txBody>
          <a:bodyPr>
            <a:noAutofit/>
          </a:bodyPr>
          <a:lstStyle/>
          <a:p>
            <a:r>
              <a:rPr kumimoji="1" lang="ja-JP" altLang="en-US" sz="1400" b="1" dirty="0">
                <a:latin typeface="Meiryo UI" panose="020B0604030504040204" pitchFamily="50" charset="-128"/>
                <a:ea typeface="Meiryo UI" panose="020B0604030504040204" pitchFamily="50" charset="-128"/>
              </a:rPr>
              <a:t>問４</a:t>
            </a:r>
            <a:r>
              <a:rPr kumimoji="1" lang="en-US" altLang="ja-JP" sz="1400" b="1" dirty="0">
                <a:latin typeface="Meiryo UI" panose="020B0604030504040204" pitchFamily="50" charset="-128"/>
                <a:ea typeface="Meiryo UI" panose="020B0604030504040204" pitchFamily="50" charset="-128"/>
              </a:rPr>
              <a:t>-4</a:t>
            </a:r>
            <a:r>
              <a:rPr kumimoji="1" lang="ja-JP" altLang="en-US" sz="1400" b="1" dirty="0">
                <a:latin typeface="Meiryo UI" panose="020B0604030504040204" pitchFamily="50" charset="-128"/>
                <a:ea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rPr>
              <a:t>運用状況を検証・検討した結果抽出された課題及びその課題に対する取組みと効果（主なものを抜粋）</a:t>
            </a:r>
            <a:endParaRPr kumimoji="1" lang="ja-JP" altLang="en-US" sz="1400" b="1"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13</a:t>
            </a:fld>
            <a:endParaRPr kumimoji="1" lang="ja-JP" altLang="en-US"/>
          </a:p>
        </p:txBody>
      </p:sp>
      <p:pic>
        <p:nvPicPr>
          <p:cNvPr id="6" name="図 5"/>
          <p:cNvPicPr>
            <a:picLocks noChangeAspect="1"/>
          </p:cNvPicPr>
          <p:nvPr/>
        </p:nvPicPr>
        <p:blipFill>
          <a:blip r:embed="rId2"/>
          <a:stretch>
            <a:fillRect/>
          </a:stretch>
        </p:blipFill>
        <p:spPr>
          <a:xfrm>
            <a:off x="66213" y="776141"/>
            <a:ext cx="9071634" cy="140220"/>
          </a:xfrm>
          <a:prstGeom prst="rect">
            <a:avLst/>
          </a:prstGeom>
        </p:spPr>
      </p:pic>
      <p:graphicFrame>
        <p:nvGraphicFramePr>
          <p:cNvPr id="3" name="表 2"/>
          <p:cNvGraphicFramePr>
            <a:graphicFrameLocks noGrp="1"/>
          </p:cNvGraphicFramePr>
          <p:nvPr>
            <p:extLst>
              <p:ext uri="{D42A27DB-BD31-4B8C-83A1-F6EECF244321}">
                <p14:modId xmlns:p14="http://schemas.microsoft.com/office/powerpoint/2010/main" val="3932619689"/>
              </p:ext>
            </p:extLst>
          </p:nvPr>
        </p:nvGraphicFramePr>
        <p:xfrm>
          <a:off x="107503" y="894878"/>
          <a:ext cx="8970284" cy="5889546"/>
        </p:xfrm>
        <a:graphic>
          <a:graphicData uri="http://schemas.openxmlformats.org/drawingml/2006/table">
            <a:tbl>
              <a:tblPr firstRow="1" bandRow="1">
                <a:tableStyleId>{5C22544A-7EE6-4342-B048-85BDC9FD1C3A}</a:tableStyleId>
              </a:tblPr>
              <a:tblGrid>
                <a:gridCol w="936105">
                  <a:extLst>
                    <a:ext uri="{9D8B030D-6E8A-4147-A177-3AD203B41FA5}">
                      <a16:colId xmlns:a16="http://schemas.microsoft.com/office/drawing/2014/main" val="3690828543"/>
                    </a:ext>
                  </a:extLst>
                </a:gridCol>
                <a:gridCol w="2304256">
                  <a:extLst>
                    <a:ext uri="{9D8B030D-6E8A-4147-A177-3AD203B41FA5}">
                      <a16:colId xmlns:a16="http://schemas.microsoft.com/office/drawing/2014/main" val="4277305169"/>
                    </a:ext>
                  </a:extLst>
                </a:gridCol>
                <a:gridCol w="3230950">
                  <a:extLst>
                    <a:ext uri="{9D8B030D-6E8A-4147-A177-3AD203B41FA5}">
                      <a16:colId xmlns:a16="http://schemas.microsoft.com/office/drawing/2014/main" val="1109253169"/>
                    </a:ext>
                  </a:extLst>
                </a:gridCol>
                <a:gridCol w="2498973">
                  <a:extLst>
                    <a:ext uri="{9D8B030D-6E8A-4147-A177-3AD203B41FA5}">
                      <a16:colId xmlns:a16="http://schemas.microsoft.com/office/drawing/2014/main" val="529910170"/>
                    </a:ext>
                  </a:extLst>
                </a:gridCol>
              </a:tblGrid>
              <a:tr h="301874">
                <a:tc>
                  <a:txBody>
                    <a:bodyPr/>
                    <a:lstStyle/>
                    <a:p>
                      <a:pPr algn="ct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a:tc>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rPr>
                        <a:t>抽出された課題</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latin typeface="Meiryo UI" panose="020B0604030504040204" pitchFamily="50" charset="-128"/>
                          <a:ea typeface="Meiryo UI" panose="020B0604030504040204" pitchFamily="50" charset="-128"/>
                        </a:rPr>
                        <a:t>課題に対する取り組み</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latin typeface="Meiryo UI" panose="020B0604030504040204" pitchFamily="50" charset="-128"/>
                          <a:ea typeface="Meiryo UI" panose="020B0604030504040204" pitchFamily="50" charset="-128"/>
                        </a:rPr>
                        <a:t>効果</a:t>
                      </a:r>
                    </a:p>
                  </a:txBody>
                  <a:tcPr/>
                </a:tc>
                <a:extLst>
                  <a:ext uri="{0D108BD9-81ED-4DB2-BD59-A6C34878D82A}">
                    <a16:rowId xmlns:a16="http://schemas.microsoft.com/office/drawing/2014/main" val="3909779865"/>
                  </a:ext>
                </a:extLst>
              </a:tr>
              <a:tr h="122413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相談</a:t>
                      </a:r>
                    </a:p>
                  </a:txBody>
                  <a:tcPr anchor="ctr"/>
                </a:tc>
                <a:tc>
                  <a:txBody>
                    <a:bodyPr/>
                    <a:lstStyle/>
                    <a:p>
                      <a:pPr marL="87313" marR="0" lvl="0" indent="-87313" algn="l" defTabSz="6858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①緊急時の支援が見込めない世帯を事前に支援者間で共有する。</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600"/>
                        </a:spcBef>
                        <a:spcAft>
                          <a:spcPts val="0"/>
                        </a:spcAft>
                        <a:buClrTx/>
                        <a:buSzTx/>
                        <a:buFontTx/>
                        <a:buNone/>
                        <a:tabLst/>
                        <a:defRPr/>
                      </a:pP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②基幹相談支援センター、委託相談、特定相談支援事業所の緊急時の相談対応時の役割の整理。</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600"/>
                        </a:spcBef>
                        <a:spcAft>
                          <a:spcPts val="0"/>
                        </a:spcAft>
                        <a:buClrTx/>
                        <a:buSzTx/>
                        <a:buFontTx/>
                        <a:buNone/>
                        <a:tabLst/>
                        <a:defRPr/>
                      </a:pP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③市民への周知啓発不足。</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a:tc>
                <a:tc>
                  <a:txBody>
                    <a:bodyPr/>
                    <a:lstStyle/>
                    <a:p>
                      <a:pPr marL="90488" indent="-90488"/>
                      <a:r>
                        <a:rPr kumimoji="1" lang="ja-JP" altLang="en-US" sz="1100" b="0" dirty="0">
                          <a:solidFill>
                            <a:schemeClr val="tx1"/>
                          </a:solidFill>
                          <a:latin typeface="Meiryo UI" panose="020B0604030504040204" pitchFamily="50" charset="-128"/>
                          <a:ea typeface="Meiryo UI" panose="020B0604030504040204" pitchFamily="50" charset="-128"/>
                        </a:rPr>
                        <a:t>①支援者間で共有するツールとして、「緊急時に希望する対応はどのようなことなのか」「主介護者以外の緊急時に対応できる連絡先はどこか」「主介護者が長期不在になった時に生活の場はどこか」などを聞き取る「もしもの時の確認シート」を作成。相談支援専門員に対して、モニタリング時やサービス担当者会議で使用していただくように周知した。</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90488" indent="-90488">
                        <a:spcBef>
                          <a:spcPts val="600"/>
                        </a:spcBef>
                      </a:pPr>
                      <a:r>
                        <a:rPr kumimoji="1" lang="ja-JP" altLang="en-US" sz="1100" b="0" dirty="0">
                          <a:solidFill>
                            <a:schemeClr val="tx1"/>
                          </a:solidFill>
                          <a:latin typeface="Meiryo UI" panose="020B0604030504040204" pitchFamily="50" charset="-128"/>
                          <a:ea typeface="Meiryo UI" panose="020B0604030504040204" pitchFamily="50" charset="-128"/>
                        </a:rPr>
                        <a:t>②緊急時に対応する</a:t>
                      </a:r>
                      <a:r>
                        <a:rPr kumimoji="1" lang="en-US" altLang="ja-JP" sz="1100" b="0" dirty="0">
                          <a:solidFill>
                            <a:schemeClr val="tx1"/>
                          </a:solidFill>
                          <a:latin typeface="Meiryo UI" panose="020B0604030504040204" pitchFamily="50" charset="-128"/>
                          <a:ea typeface="Meiryo UI" panose="020B0604030504040204" pitchFamily="50" charset="-128"/>
                        </a:rPr>
                        <a:t>24</a:t>
                      </a:r>
                      <a:r>
                        <a:rPr kumimoji="1" lang="ja-JP" altLang="en-US" sz="1100" b="0" dirty="0">
                          <a:solidFill>
                            <a:schemeClr val="tx1"/>
                          </a:solidFill>
                          <a:latin typeface="Meiryo UI" panose="020B0604030504040204" pitchFamily="50" charset="-128"/>
                          <a:ea typeface="Meiryo UI" panose="020B0604030504040204" pitchFamily="50" charset="-128"/>
                        </a:rPr>
                        <a:t>時間支援体制の構築。</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90488" indent="-90488">
                        <a:spcBef>
                          <a:spcPts val="600"/>
                        </a:spcBef>
                      </a:pPr>
                      <a:r>
                        <a:rPr kumimoji="1" lang="ja-JP" altLang="en-US" sz="1100" b="0" dirty="0">
                          <a:solidFill>
                            <a:schemeClr val="tx1"/>
                          </a:solidFill>
                          <a:latin typeface="Meiryo UI" panose="020B0604030504040204" pitchFamily="50" charset="-128"/>
                          <a:ea typeface="Meiryo UI" panose="020B0604030504040204" pitchFamily="50" charset="-128"/>
                        </a:rPr>
                        <a:t>③リーフレット作成。</a:t>
                      </a:r>
                      <a:endParaRPr kumimoji="1" lang="en-US" altLang="ja-JP" sz="1100" b="0" dirty="0">
                        <a:solidFill>
                          <a:schemeClr val="tx1"/>
                        </a:solidFill>
                        <a:latin typeface="Meiryo UI" panose="020B0604030504040204" pitchFamily="50" charset="-128"/>
                        <a:ea typeface="Meiryo UI" panose="020B0604030504040204" pitchFamily="50" charset="-128"/>
                      </a:endParaRPr>
                    </a:p>
                  </a:txBody>
                  <a:tcPr/>
                </a:tc>
                <a:tc>
                  <a:txBody>
                    <a:bodyPr/>
                    <a:lstStyle/>
                    <a:p>
                      <a:pPr marL="90488" indent="-90488"/>
                      <a:r>
                        <a:rPr kumimoji="1" lang="ja-JP" altLang="en-US" sz="1100" b="0" dirty="0">
                          <a:solidFill>
                            <a:schemeClr val="tx1"/>
                          </a:solidFill>
                          <a:latin typeface="Meiryo UI" panose="020B0604030504040204" pitchFamily="50" charset="-128"/>
                          <a:ea typeface="Meiryo UI" panose="020B0604030504040204" pitchFamily="50" charset="-128"/>
                        </a:rPr>
                        <a:t>①サービス担当者会議で相談支援専門員が主となり、「もしも」の緊急時に支援者として、何ができるのかを話をするきっかけになったという効果があった。</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90488" indent="-90488">
                        <a:spcBef>
                          <a:spcPts val="600"/>
                        </a:spcBef>
                      </a:pPr>
                      <a:r>
                        <a:rPr kumimoji="1" lang="ja-JP" altLang="en-US" sz="1100" b="0" dirty="0">
                          <a:solidFill>
                            <a:schemeClr val="tx1"/>
                          </a:solidFill>
                          <a:latin typeface="Meiryo UI" panose="020B0604030504040204" pitchFamily="50" charset="-128"/>
                          <a:ea typeface="Meiryo UI" panose="020B0604030504040204" pitchFamily="50" charset="-128"/>
                        </a:rPr>
                        <a:t>②現状の体制にて随時対応している。</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90488" indent="-90488">
                        <a:spcBef>
                          <a:spcPts val="600"/>
                        </a:spcBef>
                      </a:pPr>
                      <a:r>
                        <a:rPr kumimoji="1" lang="ja-JP" altLang="en-US" sz="1100" b="0" dirty="0">
                          <a:solidFill>
                            <a:schemeClr val="tx1"/>
                          </a:solidFill>
                          <a:latin typeface="Meiryo UI" panose="020B0604030504040204" pitchFamily="50" charset="-128"/>
                          <a:ea typeface="Meiryo UI" panose="020B0604030504040204" pitchFamily="50" charset="-128"/>
                        </a:rPr>
                        <a:t>③周知啓発活動が容易に貢献。</a:t>
                      </a:r>
                      <a:endParaRPr kumimoji="1" lang="en-US" altLang="ja-JP" sz="1100" b="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395168387"/>
                  </a:ext>
                </a:extLst>
              </a:tr>
              <a:tr h="139580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緊急時の受入れ・対応</a:t>
                      </a:r>
                    </a:p>
                  </a:txBody>
                  <a:tcPr anchor="ctr"/>
                </a:tc>
                <a:tc>
                  <a:txBody>
                    <a:bodyPr/>
                    <a:lstStyle/>
                    <a:p>
                      <a:pPr marL="87313" marR="0" lvl="0" indent="-87313" algn="l" defTabSz="685800" rtl="0" eaLnBrk="1" fontAlgn="auto" latinLnBrk="0" hangingPunct="1">
                        <a:lnSpc>
                          <a:spcPct val="100000"/>
                        </a:lnSpc>
                        <a:spcBef>
                          <a:spcPts val="600"/>
                        </a:spcBef>
                        <a:spcAft>
                          <a:spcPts val="0"/>
                        </a:spcAft>
                        <a:buClrTx/>
                        <a:buSzTx/>
                        <a:buFontTx/>
                        <a:buNone/>
                        <a:tabLst/>
                        <a:defRPr/>
                      </a:pP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①緊急時に受入可能な市内短期入所事業所の整備（市立施設の建て替え時に機能の位置づけを検討）。</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600"/>
                        </a:spcBef>
                        <a:spcAft>
                          <a:spcPts val="0"/>
                        </a:spcAft>
                        <a:buClrTx/>
                        <a:buSzTx/>
                        <a:buFontTx/>
                        <a:buNone/>
                        <a:tabLst/>
                        <a:defRPr/>
                      </a:pP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②令和</a:t>
                      </a: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5</a:t>
                      </a: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年度に </a:t>
                      </a: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4</a:t>
                      </a: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事業所を地域生活支援拠点等として認定し、令和 </a:t>
                      </a: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7</a:t>
                      </a: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年度は </a:t>
                      </a: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2</a:t>
                      </a: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事業所を増設したが、実績や稼働状況を検証し、より効果的に事業展開していく必要がある。</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600"/>
                        </a:spcBef>
                        <a:spcAft>
                          <a:spcPts val="0"/>
                        </a:spcAft>
                        <a:buClrTx/>
                        <a:buSzTx/>
                        <a:buFontTx/>
                        <a:buNone/>
                        <a:tabLst/>
                        <a:defRPr/>
                      </a:pP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③短期入所ではなく、在宅でも過ごせるような体制づくり。</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a:tc>
                <a:tc>
                  <a:txBody>
                    <a:bodyPr/>
                    <a:lstStyle/>
                    <a:p>
                      <a:pPr marL="87313" indent="-87313">
                        <a:spcBef>
                          <a:spcPts val="600"/>
                        </a:spcBef>
                      </a:pPr>
                      <a:r>
                        <a:rPr kumimoji="1" lang="ja-JP" altLang="en-US" sz="1100" b="0" dirty="0">
                          <a:solidFill>
                            <a:schemeClr val="tx1"/>
                          </a:solidFill>
                          <a:latin typeface="Meiryo UI" panose="020B0604030504040204" pitchFamily="50" charset="-128"/>
                          <a:ea typeface="Meiryo UI" panose="020B0604030504040204" pitchFamily="50" charset="-128"/>
                        </a:rPr>
                        <a:t>①利用契約なしでも、空きがあり受け入れ体制が整えられる場合に緊急利用可である市外</a:t>
                      </a:r>
                      <a:r>
                        <a:rPr kumimoji="1" lang="en-US" altLang="ja-JP" sz="1100" b="0" dirty="0">
                          <a:solidFill>
                            <a:schemeClr val="tx1"/>
                          </a:solidFill>
                          <a:latin typeface="Meiryo UI" panose="020B0604030504040204" pitchFamily="50" charset="-128"/>
                          <a:ea typeface="Meiryo UI" panose="020B0604030504040204" pitchFamily="50" charset="-128"/>
                        </a:rPr>
                        <a:t>9</a:t>
                      </a:r>
                      <a:r>
                        <a:rPr kumimoji="1" lang="ja-JP" altLang="en-US" sz="1100" b="0" dirty="0">
                          <a:solidFill>
                            <a:schemeClr val="tx1"/>
                          </a:solidFill>
                          <a:latin typeface="Meiryo UI" panose="020B0604030504040204" pitchFamily="50" charset="-128"/>
                          <a:ea typeface="Meiryo UI" panose="020B0604030504040204" pitchFamily="50" charset="-128"/>
                        </a:rPr>
                        <a:t>事業所を確保。</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Bef>
                          <a:spcPts val="600"/>
                        </a:spcBef>
                      </a:pPr>
                      <a:r>
                        <a:rPr kumimoji="1" lang="ja-JP" altLang="en-US" sz="1100" b="0" dirty="0">
                          <a:solidFill>
                            <a:schemeClr val="tx1"/>
                          </a:solidFill>
                          <a:latin typeface="Meiryo UI" panose="020B0604030504040204" pitchFamily="50" charset="-128"/>
                          <a:ea typeface="Meiryo UI" panose="020B0604030504040204" pitchFamily="50" charset="-128"/>
                        </a:rPr>
                        <a:t>②</a:t>
                      </a:r>
                      <a:r>
                        <a:rPr kumimoji="1" lang="en-US" altLang="ja-JP" sz="1100" b="0" dirty="0">
                          <a:solidFill>
                            <a:schemeClr val="tx1"/>
                          </a:solidFill>
                          <a:latin typeface="Meiryo UI" panose="020B0604030504040204" pitchFamily="50" charset="-128"/>
                          <a:ea typeface="Meiryo UI" panose="020B0604030504040204" pitchFamily="50" charset="-128"/>
                        </a:rPr>
                        <a:t>2</a:t>
                      </a:r>
                      <a:r>
                        <a:rPr kumimoji="1" lang="ja-JP" altLang="en-US" sz="1100" b="0" dirty="0">
                          <a:solidFill>
                            <a:schemeClr val="tx1"/>
                          </a:solidFill>
                          <a:latin typeface="Meiryo UI" panose="020B0604030504040204" pitchFamily="50" charset="-128"/>
                          <a:ea typeface="Meiryo UI" panose="020B0604030504040204" pitchFamily="50" charset="-128"/>
                        </a:rPr>
                        <a:t>か月に１回、拠点等事業所の参加する関係者会議を開催し、実績や稼働状況を共有する場を設けている。</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Bef>
                          <a:spcPts val="600"/>
                        </a:spcBef>
                      </a:pPr>
                      <a:r>
                        <a:rPr kumimoji="1" lang="ja-JP" altLang="en-US" sz="1100" b="0" dirty="0">
                          <a:solidFill>
                            <a:schemeClr val="tx1"/>
                          </a:solidFill>
                          <a:latin typeface="Meiryo UI" panose="020B0604030504040204" pitchFamily="50" charset="-128"/>
                          <a:ea typeface="Meiryo UI" panose="020B0604030504040204" pitchFamily="50" charset="-128"/>
                        </a:rPr>
                        <a:t>③居宅介護事業所に対して、医療的ケアや行動障がいがある人の受入れが可能かどうかということや、緊急時当日にヘルパーの派遣が可能かどうかを把握するためのアンケートを行った。</a:t>
                      </a:r>
                    </a:p>
                  </a:txBody>
                  <a:tcPr/>
                </a:tc>
                <a:tc>
                  <a:txBody>
                    <a:bodyPr/>
                    <a:lstStyle/>
                    <a:p>
                      <a:pPr marL="87313" indent="-87313">
                        <a:spcBef>
                          <a:spcPts val="600"/>
                        </a:spcBef>
                      </a:pPr>
                      <a:r>
                        <a:rPr kumimoji="1" lang="ja-JP" altLang="en-US" sz="1100" b="0" dirty="0">
                          <a:solidFill>
                            <a:schemeClr val="tx1"/>
                          </a:solidFill>
                          <a:latin typeface="Meiryo UI" panose="020B0604030504040204" pitchFamily="50" charset="-128"/>
                          <a:ea typeface="Meiryo UI" panose="020B0604030504040204" pitchFamily="50" charset="-128"/>
                        </a:rPr>
                        <a:t>①現状の体制にて随時対応している。</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Bef>
                          <a:spcPts val="600"/>
                        </a:spcBef>
                      </a:pPr>
                      <a:r>
                        <a:rPr kumimoji="1" lang="ja-JP" altLang="en-US" sz="1100" b="0" dirty="0">
                          <a:solidFill>
                            <a:schemeClr val="tx1"/>
                          </a:solidFill>
                          <a:latin typeface="Meiryo UI" panose="020B0604030504040204" pitchFamily="50" charset="-128"/>
                          <a:ea typeface="Meiryo UI" panose="020B0604030504040204" pitchFamily="50" charset="-128"/>
                        </a:rPr>
                        <a:t>②実績や稼働状況また事業における運営上の課題について共有、検証、意見交換をすることができ、より効果的な事業の展開について寄与している。</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indent="-87313">
                        <a:spcBef>
                          <a:spcPts val="600"/>
                        </a:spcBef>
                      </a:pPr>
                      <a:r>
                        <a:rPr kumimoji="1" lang="ja-JP" altLang="en-US" sz="1100" b="0" dirty="0">
                          <a:solidFill>
                            <a:schemeClr val="tx1"/>
                          </a:solidFill>
                          <a:latin typeface="Meiryo UI" panose="020B0604030504040204" pitchFamily="50" charset="-128"/>
                          <a:ea typeface="Meiryo UI" panose="020B0604030504040204" pitchFamily="50" charset="-128"/>
                        </a:rPr>
                        <a:t>③対応できる枠があれば対応する、と回答があった一方で、ヘルパーの人手不足と回答する事業所が多くあり、緊急時当日に派遣する難しさを感じた。</a:t>
                      </a:r>
                      <a:endParaRPr kumimoji="1" lang="en-US" altLang="ja-JP" sz="1100" b="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659435935"/>
                  </a:ext>
                </a:extLst>
              </a:tr>
              <a:tr h="287600">
                <a:tc>
                  <a:txBody>
                    <a:bodyPr/>
                    <a:lstStyle/>
                    <a:p>
                      <a:pPr algn="l"/>
                      <a:r>
                        <a:rPr kumimoji="1" lang="ja-JP" altLang="en-US" sz="1100" b="0" dirty="0">
                          <a:solidFill>
                            <a:schemeClr val="tx1"/>
                          </a:solidFill>
                          <a:latin typeface="Meiryo UI" panose="020B0604030504040204" pitchFamily="50" charset="-128"/>
                          <a:ea typeface="Meiryo UI" panose="020B0604030504040204" pitchFamily="50" charset="-128"/>
                        </a:rPr>
                        <a:t>体験の機会・場</a:t>
                      </a:r>
                    </a:p>
                  </a:txBody>
                  <a:tcPr anchor="ctr"/>
                </a:tc>
                <a:tc>
                  <a:txBody>
                    <a:bodyPr/>
                    <a:lstStyle/>
                    <a:p>
                      <a:pPr algn="l"/>
                      <a:r>
                        <a:rPr kumimoji="1" lang="ja-JP" altLang="en-US" sz="1100" b="0" dirty="0">
                          <a:solidFill>
                            <a:schemeClr val="tx1"/>
                          </a:solidFill>
                          <a:latin typeface="Meiryo UI" panose="020B0604030504040204" pitchFamily="50" charset="-128"/>
                          <a:ea typeface="Meiryo UI" panose="020B0604030504040204" pitchFamily="50" charset="-128"/>
                        </a:rPr>
                        <a:t>①単身生活体験の場がない。</a:t>
                      </a:r>
                      <a:endParaRPr kumimoji="1" lang="en-US" altLang="ja-JP" sz="1100" b="0" dirty="0">
                        <a:solidFill>
                          <a:schemeClr val="tx1"/>
                        </a:solidFill>
                        <a:latin typeface="Meiryo UI" panose="020B0604030504040204" pitchFamily="50" charset="-128"/>
                        <a:ea typeface="Meiryo UI" panose="020B0604030504040204" pitchFamily="50" charset="-128"/>
                      </a:endParaRPr>
                    </a:p>
                  </a:txBody>
                  <a:tcPr/>
                </a:tc>
                <a:tc>
                  <a:txBody>
                    <a:bodyPr/>
                    <a:lstStyle/>
                    <a:p>
                      <a:pPr marL="87313" indent="-87313"/>
                      <a:r>
                        <a:rPr kumimoji="1" lang="ja-JP" altLang="en-US" sz="1100" b="0" dirty="0">
                          <a:solidFill>
                            <a:schemeClr val="tx1"/>
                          </a:solidFill>
                          <a:latin typeface="Meiryo UI" panose="020B0604030504040204" pitchFamily="50" charset="-128"/>
                          <a:ea typeface="Meiryo UI" panose="020B0604030504040204" pitchFamily="50" charset="-128"/>
                        </a:rPr>
                        <a:t>①単身生活体験事業を創設。</a:t>
                      </a:r>
                      <a:endParaRPr kumimoji="1" lang="en-US" altLang="ja-JP" sz="1100" b="0" dirty="0">
                        <a:solidFill>
                          <a:schemeClr val="tx1"/>
                        </a:solidFill>
                        <a:latin typeface="Meiryo UI" panose="020B0604030504040204" pitchFamily="50" charset="-128"/>
                        <a:ea typeface="Meiryo UI" panose="020B0604030504040204" pitchFamily="50" charset="-128"/>
                      </a:endParaRPr>
                    </a:p>
                  </a:txBody>
                  <a:tcPr/>
                </a:tc>
                <a:tc>
                  <a:txBody>
                    <a:bodyPr/>
                    <a:lstStyle/>
                    <a:p>
                      <a:pPr marL="87313" indent="-87313"/>
                      <a:r>
                        <a:rPr kumimoji="1" lang="ja-JP" altLang="en-US" sz="1100" b="0" dirty="0">
                          <a:solidFill>
                            <a:schemeClr val="tx1"/>
                          </a:solidFill>
                          <a:latin typeface="Meiryo UI" panose="020B0604030504040204" pitchFamily="50" charset="-128"/>
                          <a:ea typeface="Meiryo UI" panose="020B0604030504040204" pitchFamily="50" charset="-128"/>
                        </a:rPr>
                        <a:t>①単身生活者の増加に貢献。</a:t>
                      </a:r>
                      <a:endParaRPr kumimoji="1" lang="en-US" altLang="ja-JP" sz="1100" b="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10247943"/>
                  </a:ext>
                </a:extLst>
              </a:tr>
              <a:tr h="1488112">
                <a:tc>
                  <a:txBody>
                    <a:bodyPr/>
                    <a:lstStyle/>
                    <a:p>
                      <a:pPr algn="l"/>
                      <a:r>
                        <a:rPr kumimoji="1" lang="ja-JP" altLang="en-US" sz="1100" b="0" dirty="0">
                          <a:solidFill>
                            <a:schemeClr val="tx1"/>
                          </a:solidFill>
                          <a:latin typeface="Meiryo UI" panose="020B0604030504040204" pitchFamily="50" charset="-128"/>
                          <a:ea typeface="Meiryo UI" panose="020B0604030504040204" pitchFamily="50" charset="-128"/>
                        </a:rPr>
                        <a:t>専門的人材の確保・養成等</a:t>
                      </a:r>
                    </a:p>
                  </a:txBody>
                  <a:tcPr anchor="ctr"/>
                </a:tc>
                <a:tc>
                  <a:txBody>
                    <a:bodyPr/>
                    <a:lstStyle/>
                    <a:p>
                      <a:pPr marL="90488" indent="-90488" algn="l">
                        <a:spcBef>
                          <a:spcPts val="600"/>
                        </a:spcBef>
                      </a:pPr>
                      <a:r>
                        <a:rPr kumimoji="1" lang="ja-JP" altLang="en-US" sz="1100" b="0" dirty="0">
                          <a:solidFill>
                            <a:schemeClr val="tx1"/>
                          </a:solidFill>
                          <a:latin typeface="Meiryo UI" panose="020B0604030504040204" pitchFamily="50" charset="-128"/>
                          <a:ea typeface="Meiryo UI" panose="020B0604030504040204" pitchFamily="50" charset="-128"/>
                        </a:rPr>
                        <a:t>①地域の人材育成に向けた取組。行動障がいを有する人への専門的な支援体制の構築と人材の確保・養成。</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90488" indent="-90488" algn="l">
                        <a:spcBef>
                          <a:spcPts val="600"/>
                        </a:spcBef>
                      </a:pPr>
                      <a:r>
                        <a:rPr kumimoji="1" lang="ja-JP" altLang="en-US" sz="1100" b="0" dirty="0">
                          <a:solidFill>
                            <a:schemeClr val="tx1"/>
                          </a:solidFill>
                          <a:latin typeface="Meiryo UI" panose="020B0604030504040204" pitchFamily="50" charset="-128"/>
                          <a:ea typeface="Meiryo UI" panose="020B0604030504040204" pitchFamily="50" charset="-128"/>
                        </a:rPr>
                        <a:t>②事業所規模により研修機会に差がある。</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90488" indent="-90488" algn="l">
                        <a:spcBef>
                          <a:spcPts val="600"/>
                        </a:spcBef>
                      </a:pPr>
                      <a:r>
                        <a:rPr kumimoji="1" lang="ja-JP" altLang="en-US" sz="1100" b="0" dirty="0">
                          <a:solidFill>
                            <a:schemeClr val="tx1"/>
                          </a:solidFill>
                          <a:latin typeface="Meiryo UI" panose="020B0604030504040204" pitchFamily="50" charset="-128"/>
                          <a:ea typeface="Meiryo UI" panose="020B0604030504040204" pitchFamily="50" charset="-128"/>
                        </a:rPr>
                        <a:t>③重度障害者の援護を行える事業所、人材が不足している。</a:t>
                      </a:r>
                      <a:endParaRPr kumimoji="1" lang="en-US" altLang="ja-JP" sz="1100" b="0" dirty="0">
                        <a:solidFill>
                          <a:schemeClr val="tx1"/>
                        </a:solidFill>
                        <a:latin typeface="Meiryo UI" panose="020B0604030504040204" pitchFamily="50" charset="-128"/>
                        <a:ea typeface="Meiryo UI" panose="020B0604030504040204" pitchFamily="50" charset="-128"/>
                      </a:endParaRPr>
                    </a:p>
                  </a:txBody>
                  <a:tcPr/>
                </a:tc>
                <a:tc>
                  <a:txBody>
                    <a:bodyPr/>
                    <a:lstStyle/>
                    <a:p>
                      <a:pPr marL="87313" marR="0" lvl="0" indent="-87313" algn="l" defTabSz="685800" rtl="0" eaLnBrk="1" fontAlgn="auto" latinLnBrk="0" hangingPunct="1">
                        <a:lnSpc>
                          <a:spcPct val="100000"/>
                        </a:lnSpc>
                        <a:spcBef>
                          <a:spcPts val="600"/>
                        </a:spcBef>
                        <a:spcAft>
                          <a:spcPts val="0"/>
                        </a:spcAft>
                        <a:buClrTx/>
                        <a:buSzTx/>
                        <a:buFontTx/>
                        <a:buNone/>
                        <a:tabLst/>
                        <a:defRPr/>
                      </a:pPr>
                      <a:r>
                        <a:rPr kumimoji="1" lang="ja-JP" altLang="en-US" sz="1100" b="0" dirty="0">
                          <a:solidFill>
                            <a:schemeClr val="tx1"/>
                          </a:solidFill>
                          <a:latin typeface="Meiryo UI" panose="020B0604030504040204" pitchFamily="50" charset="-128"/>
                          <a:ea typeface="Meiryo UI" panose="020B0604030504040204" pitchFamily="50" charset="-128"/>
                        </a:rPr>
                        <a:t>①強度行動障がい支援体制整備事業を開始し、強度行動障がい支援部会を設置。</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600"/>
                        </a:spcBef>
                        <a:spcAft>
                          <a:spcPts val="0"/>
                        </a:spcAft>
                        <a:buClrTx/>
                        <a:buSzTx/>
                        <a:buFontTx/>
                        <a:buNone/>
                        <a:tabLst/>
                        <a:defRPr/>
                      </a:pPr>
                      <a:r>
                        <a:rPr kumimoji="1" lang="ja-JP" altLang="en-US" sz="1100" b="0" dirty="0">
                          <a:solidFill>
                            <a:schemeClr val="tx1"/>
                          </a:solidFill>
                          <a:latin typeface="Meiryo UI" panose="020B0604030504040204" pitchFamily="50" charset="-128"/>
                          <a:ea typeface="Meiryo UI" panose="020B0604030504040204" pitchFamily="50" charset="-128"/>
                        </a:rPr>
                        <a:t>②地域自立支援協議会にて研修会を開催。</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600"/>
                        </a:spcBef>
                        <a:spcAft>
                          <a:spcPts val="0"/>
                        </a:spcAft>
                        <a:buClrTx/>
                        <a:buSzTx/>
                        <a:buFontTx/>
                        <a:buNone/>
                        <a:tabLst/>
                        <a:defRPr/>
                      </a:pPr>
                      <a:r>
                        <a:rPr kumimoji="1" lang="ja-JP" altLang="en-US" sz="1100" b="0" dirty="0">
                          <a:solidFill>
                            <a:schemeClr val="tx1"/>
                          </a:solidFill>
                          <a:latin typeface="Meiryo UI" panose="020B0604030504040204" pitchFamily="50" charset="-128"/>
                          <a:ea typeface="Meiryo UI" panose="020B0604030504040204" pitchFamily="50" charset="-128"/>
                        </a:rPr>
                        <a:t>③強度行動障害の支援にかかる研修受講費用および研修受講にかかる人員補填費用についての補助事業を令和７年度より実施。</a:t>
                      </a:r>
                      <a:endParaRPr kumimoji="1" lang="en-US" altLang="ja-JP" sz="1100" b="0" dirty="0">
                        <a:solidFill>
                          <a:schemeClr val="tx1"/>
                        </a:solidFill>
                        <a:latin typeface="Meiryo UI" panose="020B0604030504040204" pitchFamily="50" charset="-128"/>
                        <a:ea typeface="Meiryo UI" panose="020B0604030504040204" pitchFamily="50" charset="-128"/>
                      </a:endParaRPr>
                    </a:p>
                  </a:txBody>
                  <a:tcPr/>
                </a:tc>
                <a:tc>
                  <a:txBody>
                    <a:bodyPr/>
                    <a:lstStyle/>
                    <a:p>
                      <a:pPr marL="87313" marR="0" lvl="0" indent="-87313" algn="l" defTabSz="685800" rtl="0" eaLnBrk="1" fontAlgn="auto" latinLnBrk="0" hangingPunct="1">
                        <a:lnSpc>
                          <a:spcPct val="100000"/>
                        </a:lnSpc>
                        <a:spcBef>
                          <a:spcPts val="600"/>
                        </a:spcBef>
                        <a:spcAft>
                          <a:spcPts val="0"/>
                        </a:spcAft>
                        <a:buClrTx/>
                        <a:buSzTx/>
                        <a:buFontTx/>
                        <a:buNone/>
                        <a:tabLst/>
                        <a:defRPr/>
                      </a:pPr>
                      <a:r>
                        <a:rPr kumimoji="1" lang="ja-JP" altLang="en-US" sz="1100" b="0" dirty="0">
                          <a:solidFill>
                            <a:schemeClr val="tx1"/>
                          </a:solidFill>
                          <a:latin typeface="Meiryo UI" panose="020B0604030504040204" pitchFamily="50" charset="-128"/>
                          <a:ea typeface="Meiryo UI" panose="020B0604030504040204" pitchFamily="50" charset="-128"/>
                        </a:rPr>
                        <a:t>①職員視点から利用者視点へと職員の意識に変化が見られ始めた。</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600"/>
                        </a:spcBef>
                        <a:spcAft>
                          <a:spcPts val="0"/>
                        </a:spcAft>
                        <a:buClrTx/>
                        <a:buSzTx/>
                        <a:buFontTx/>
                        <a:buNone/>
                        <a:tabLst/>
                        <a:defRPr/>
                      </a:pPr>
                      <a:r>
                        <a:rPr kumimoji="1" lang="ja-JP" altLang="en-US" sz="1100" b="0" dirty="0">
                          <a:solidFill>
                            <a:schemeClr val="tx1"/>
                          </a:solidFill>
                          <a:latin typeface="Meiryo UI" panose="020B0604030504040204" pitchFamily="50" charset="-128"/>
                          <a:ea typeface="Meiryo UI" panose="020B0604030504040204" pitchFamily="50" charset="-128"/>
                        </a:rPr>
                        <a:t>②多数の参加があり、事業所間が深まった。</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600"/>
                        </a:spcBef>
                        <a:spcAft>
                          <a:spcPts val="0"/>
                        </a:spcAft>
                        <a:buClrTx/>
                        <a:buSzTx/>
                        <a:buFontTx/>
                        <a:buNone/>
                        <a:tabLst/>
                        <a:defRPr/>
                      </a:pPr>
                      <a:r>
                        <a:rPr kumimoji="1" lang="ja-JP" altLang="en-US" sz="1100" b="0" dirty="0">
                          <a:solidFill>
                            <a:schemeClr val="tx1"/>
                          </a:solidFill>
                          <a:latin typeface="Meiryo UI" panose="020B0604030504040204" pitchFamily="50" charset="-128"/>
                          <a:ea typeface="Meiryo UI" panose="020B0604030504040204" pitchFamily="50" charset="-128"/>
                        </a:rPr>
                        <a:t>③新たに重度障害者の受け入れ可能な事業所が増えた。今後、効果を検証。</a:t>
                      </a:r>
                      <a:endParaRPr kumimoji="1" lang="en-US" altLang="ja-JP" sz="1100" b="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400781481"/>
                  </a:ext>
                </a:extLst>
              </a:tr>
            </a:tbl>
          </a:graphicData>
        </a:graphic>
      </p:graphicFrame>
      <p:sp>
        <p:nvSpPr>
          <p:cNvPr id="7" name="スライド番号プレースホルダー 9">
            <a:extLst>
              <a:ext uri="{FF2B5EF4-FFF2-40B4-BE49-F238E27FC236}">
                <a16:creationId xmlns:a16="http://schemas.microsoft.com/office/drawing/2014/main" id="{2E388297-3B79-4F21-A84F-2DBECA169B97}"/>
              </a:ext>
            </a:extLst>
          </p:cNvPr>
          <p:cNvSpPr txBox="1">
            <a:spLocks/>
          </p:cNvSpPr>
          <p:nvPr/>
        </p:nvSpPr>
        <p:spPr>
          <a:xfrm>
            <a:off x="6857415" y="6499044"/>
            <a:ext cx="21336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1C2C60DF-5D73-46A2-8FFF-B4A756D3B2D0}" type="slidenum">
              <a:rPr lang="ja-JP" altLang="en-US" smtClean="0"/>
              <a:pPr/>
              <a:t>13</a:t>
            </a:fld>
            <a:endParaRPr lang="ja-JP" altLang="en-US" dirty="0"/>
          </a:p>
        </p:txBody>
      </p:sp>
      <p:sp>
        <p:nvSpPr>
          <p:cNvPr id="9" name="タイトル 1">
            <a:extLst>
              <a:ext uri="{FF2B5EF4-FFF2-40B4-BE49-F238E27FC236}">
                <a16:creationId xmlns:a16="http://schemas.microsoft.com/office/drawing/2014/main" id="{0F225130-AA21-4AFF-9577-9966A8857B73}"/>
              </a:ext>
            </a:extLst>
          </p:cNvPr>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令和８年度地域生活支援拠点等に関する市町村アンケート結果</a:t>
            </a:r>
          </a:p>
        </p:txBody>
      </p:sp>
    </p:spTree>
    <p:extLst>
      <p:ext uri="{BB962C8B-B14F-4D97-AF65-F5344CB8AC3E}">
        <p14:creationId xmlns:p14="http://schemas.microsoft.com/office/powerpoint/2010/main" val="2051657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20"/>
          <p:cNvSpPr/>
          <p:nvPr/>
        </p:nvSpPr>
        <p:spPr>
          <a:xfrm>
            <a:off x="119152" y="188640"/>
            <a:ext cx="8917344" cy="720080"/>
          </a:xfrm>
          <a:prstGeom prst="roundRect">
            <a:avLst>
              <a:gd name="adj" fmla="val 0"/>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a:blip r:embed="rId3"/>
          <a:stretch>
            <a:fillRect/>
          </a:stretch>
        </p:blipFill>
        <p:spPr>
          <a:xfrm>
            <a:off x="47354" y="780896"/>
            <a:ext cx="9071634" cy="127824"/>
          </a:xfrm>
          <a:prstGeom prst="rect">
            <a:avLst/>
          </a:prstGeom>
        </p:spPr>
      </p:pic>
      <p:sp>
        <p:nvSpPr>
          <p:cNvPr id="3" name="タイトル 2"/>
          <p:cNvSpPr>
            <a:spLocks noGrp="1"/>
          </p:cNvSpPr>
          <p:nvPr>
            <p:ph type="title"/>
          </p:nvPr>
        </p:nvSpPr>
        <p:spPr>
          <a:xfrm>
            <a:off x="114774" y="548985"/>
            <a:ext cx="6113410" cy="260405"/>
          </a:xfrm>
        </p:spPr>
        <p:txBody>
          <a:bodyPr>
            <a:noAutofit/>
          </a:bodyPr>
          <a:lstStyle/>
          <a:p>
            <a:r>
              <a:rPr lang="ja-JP" altLang="en-US" sz="1400" b="1" dirty="0">
                <a:latin typeface="Meiryo UI" panose="020B0604030504040204" pitchFamily="50" charset="-128"/>
                <a:ea typeface="Meiryo UI" panose="020B0604030504040204" pitchFamily="50" charset="-128"/>
              </a:rPr>
              <a:t>問４</a:t>
            </a:r>
            <a:r>
              <a:rPr lang="en-US" altLang="ja-JP" sz="1400" b="1" dirty="0">
                <a:latin typeface="Meiryo UI" panose="020B0604030504040204" pitchFamily="50" charset="-128"/>
                <a:ea typeface="Meiryo UI" panose="020B0604030504040204" pitchFamily="50" charset="-128"/>
              </a:rPr>
              <a:t>-5</a:t>
            </a:r>
            <a:r>
              <a:rPr lang="ja-JP" altLang="en-US" sz="1400" b="1" dirty="0">
                <a:latin typeface="Meiryo UI" panose="020B0604030504040204" pitchFamily="50" charset="-128"/>
                <a:ea typeface="Meiryo UI" panose="020B0604030504040204" pitchFamily="50" charset="-128"/>
              </a:rPr>
              <a:t>．運用状況の検証・検討の公表状況及び公表の場について</a:t>
            </a:r>
            <a:endParaRPr kumimoji="1" lang="ja-JP" altLang="en-US" sz="1400" b="1" dirty="0">
              <a:latin typeface="Meiryo UI" panose="020B0604030504040204" pitchFamily="50" charset="-128"/>
              <a:ea typeface="Meiryo UI" panose="020B0604030504040204" pitchFamily="50" charset="-128"/>
            </a:endParaRPr>
          </a:p>
        </p:txBody>
      </p:sp>
      <p:sp>
        <p:nvSpPr>
          <p:cNvPr id="8" name="コンテンツ プレースホルダー 2"/>
          <p:cNvSpPr>
            <a:spLocks noGrp="1"/>
          </p:cNvSpPr>
          <p:nvPr>
            <p:ph idx="1"/>
          </p:nvPr>
        </p:nvSpPr>
        <p:spPr>
          <a:xfrm>
            <a:off x="47355" y="900263"/>
            <a:ext cx="9071634" cy="1083783"/>
          </a:xfrm>
          <a:ln>
            <a:solidFill>
              <a:schemeClr val="dk1"/>
            </a:solidFill>
          </a:ln>
        </p:spPr>
        <p:txBody>
          <a:bodyPr anchor="ctr">
            <a:noAutofit/>
          </a:bodyPr>
          <a:lstStyle/>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運用状況の検証・検討を行った市町村</a:t>
            </a:r>
            <a:r>
              <a:rPr lang="en-US" altLang="ja-JP" sz="1400" dirty="0">
                <a:latin typeface="Meiryo UI" panose="020B0604030504040204" pitchFamily="50" charset="-128"/>
                <a:ea typeface="Meiryo UI" panose="020B0604030504040204" pitchFamily="50" charset="-128"/>
              </a:rPr>
              <a:t>37</a:t>
            </a:r>
            <a:r>
              <a:rPr lang="ja-JP" altLang="en-US" sz="1400" dirty="0">
                <a:latin typeface="Meiryo UI" panose="020B0604030504040204" pitchFamily="50" charset="-128"/>
                <a:ea typeface="Meiryo UI" panose="020B0604030504040204" pitchFamily="50" charset="-128"/>
              </a:rPr>
              <a:t>のうち、検証・検討結果について公表を行ったのは</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そのうち、公表内容についてホームページ等で公表しているのは</a:t>
            </a:r>
            <a:r>
              <a:rPr lang="en-US" altLang="ja-JP" sz="1400" dirty="0">
                <a:latin typeface="Meiryo UI" panose="020B0604030504040204" pitchFamily="50" charset="-128"/>
                <a:ea typeface="Meiryo UI" panose="020B0604030504040204" pitchFamily="50" charset="-128"/>
              </a:rPr>
              <a:t>5</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検証・検討結果を公表していない理由としては、検証・検討を行っている自立支援協議会が非公表であるため等の回答があった。</a:t>
            </a:r>
            <a:endParaRPr lang="en-US" altLang="ja-JP" sz="1400" dirty="0">
              <a:latin typeface="Meiryo UI" panose="020B0604030504040204" pitchFamily="50" charset="-128"/>
              <a:ea typeface="Meiryo UI" panose="020B0604030504040204" pitchFamily="50" charset="-128"/>
            </a:endParaRPr>
          </a:p>
        </p:txBody>
      </p:sp>
      <p:sp>
        <p:nvSpPr>
          <p:cNvPr id="18" name="スライド番号プレースホルダー 2"/>
          <p:cNvSpPr>
            <a:spLocks noGrp="1"/>
          </p:cNvSpPr>
          <p:nvPr>
            <p:ph type="sldNum" sz="quarter" idx="12"/>
          </p:nvPr>
        </p:nvSpPr>
        <p:spPr>
          <a:xfrm>
            <a:off x="6902896" y="6466763"/>
            <a:ext cx="2133600" cy="365125"/>
          </a:xfrm>
        </p:spPr>
        <p:txBody>
          <a:bodyPr/>
          <a:lstStyle/>
          <a:p>
            <a:pPr>
              <a:defRPr/>
            </a:pPr>
            <a:fld id="{08C0B7E9-49C2-4EF2-86B7-39D4016E13D8}" type="slidenum">
              <a:rPr lang="ja-JP" altLang="en-US" smtClean="0"/>
              <a:pPr>
                <a:defRPr/>
              </a:pPr>
              <a:t>14</a:t>
            </a:fld>
            <a:endParaRPr lang="ja-JP" altLang="en-US" dirty="0"/>
          </a:p>
        </p:txBody>
      </p:sp>
      <p:sp>
        <p:nvSpPr>
          <p:cNvPr id="4" name="正方形/長方形 3">
            <a:extLst>
              <a:ext uri="{FF2B5EF4-FFF2-40B4-BE49-F238E27FC236}">
                <a16:creationId xmlns:a16="http://schemas.microsoft.com/office/drawing/2014/main" id="{8B25F79B-7E15-DC6F-CB26-23FC0F372371}"/>
              </a:ext>
            </a:extLst>
          </p:cNvPr>
          <p:cNvSpPr/>
          <p:nvPr/>
        </p:nvSpPr>
        <p:spPr>
          <a:xfrm>
            <a:off x="139634" y="2183662"/>
            <a:ext cx="2992206"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検証・検討結果の公表</a:t>
            </a:r>
            <a:endParaRPr lang="en-US" altLang="ja-JP" sz="1200" b="1" dirty="0">
              <a:latin typeface="Meiryo UI" panose="020B0604030504040204" pitchFamily="50" charset="-128"/>
              <a:ea typeface="Meiryo UI" panose="020B0604030504040204" pitchFamily="50" charset="-128"/>
            </a:endParaRPr>
          </a:p>
        </p:txBody>
      </p:sp>
      <p:graphicFrame>
        <p:nvGraphicFramePr>
          <p:cNvPr id="5" name="表 4">
            <a:extLst>
              <a:ext uri="{FF2B5EF4-FFF2-40B4-BE49-F238E27FC236}">
                <a16:creationId xmlns:a16="http://schemas.microsoft.com/office/drawing/2014/main" id="{82F0ECF7-082D-655C-0B97-37ECF6AD686F}"/>
              </a:ext>
            </a:extLst>
          </p:cNvPr>
          <p:cNvGraphicFramePr>
            <a:graphicFrameLocks noGrp="1"/>
          </p:cNvGraphicFramePr>
          <p:nvPr>
            <p:extLst>
              <p:ext uri="{D42A27DB-BD31-4B8C-83A1-F6EECF244321}">
                <p14:modId xmlns:p14="http://schemas.microsoft.com/office/powerpoint/2010/main" val="268010248"/>
              </p:ext>
            </p:extLst>
          </p:nvPr>
        </p:nvGraphicFramePr>
        <p:xfrm>
          <a:off x="210402" y="2499229"/>
          <a:ext cx="2705414" cy="1057913"/>
        </p:xfrm>
        <a:graphic>
          <a:graphicData uri="http://schemas.openxmlformats.org/drawingml/2006/table">
            <a:tbl>
              <a:tblPr>
                <a:tableStyleId>{5C22544A-7EE6-4342-B048-85BDC9FD1C3A}</a:tableStyleId>
              </a:tblPr>
              <a:tblGrid>
                <a:gridCol w="1572734">
                  <a:extLst>
                    <a:ext uri="{9D8B030D-6E8A-4147-A177-3AD203B41FA5}">
                      <a16:colId xmlns:a16="http://schemas.microsoft.com/office/drawing/2014/main" val="1166635366"/>
                    </a:ext>
                  </a:extLst>
                </a:gridCol>
                <a:gridCol w="1132680">
                  <a:extLst>
                    <a:ext uri="{9D8B030D-6E8A-4147-A177-3AD203B41FA5}">
                      <a16:colId xmlns:a16="http://schemas.microsoft.com/office/drawing/2014/main" val="2666494867"/>
                    </a:ext>
                  </a:extLst>
                </a:gridCol>
              </a:tblGrid>
              <a:tr h="266758">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公表の有無</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27697">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公表している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12</a:t>
                      </a:r>
                    </a:p>
                  </a:txBody>
                  <a:tcPr marL="0" marR="0" marT="0" marB="0" anchor="ctr"/>
                </a:tc>
                <a:extLst>
                  <a:ext uri="{0D108BD9-81ED-4DB2-BD59-A6C34878D82A}">
                    <a16:rowId xmlns:a16="http://schemas.microsoft.com/office/drawing/2014/main" val="964781025"/>
                  </a:ext>
                </a:extLst>
              </a:tr>
              <a:tr h="253339">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公表していない</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25</a:t>
                      </a:r>
                    </a:p>
                  </a:txBody>
                  <a:tcPr marL="0" marR="0" marT="0" marB="0" anchor="ctr"/>
                </a:tc>
                <a:extLst>
                  <a:ext uri="{0D108BD9-81ED-4DB2-BD59-A6C34878D82A}">
                    <a16:rowId xmlns:a16="http://schemas.microsoft.com/office/drawing/2014/main" val="3500954543"/>
                  </a:ext>
                </a:extLst>
              </a:tr>
              <a:tr h="310119">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37</a:t>
                      </a: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sp>
        <p:nvSpPr>
          <p:cNvPr id="7" name="正方形/長方形 6">
            <a:extLst>
              <a:ext uri="{FF2B5EF4-FFF2-40B4-BE49-F238E27FC236}">
                <a16:creationId xmlns:a16="http://schemas.microsoft.com/office/drawing/2014/main" id="{0EF72AEE-3022-A567-F42A-99D075B569C7}"/>
              </a:ext>
            </a:extLst>
          </p:cNvPr>
          <p:cNvSpPr/>
          <p:nvPr/>
        </p:nvSpPr>
        <p:spPr>
          <a:xfrm>
            <a:off x="139634" y="3989190"/>
            <a:ext cx="3824212"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検証・検討結果の公表の場</a:t>
            </a:r>
            <a:endParaRPr lang="en-US" altLang="ja-JP" sz="1200" b="1" dirty="0">
              <a:latin typeface="Meiryo UI" panose="020B0604030504040204" pitchFamily="50" charset="-128"/>
              <a:ea typeface="Meiryo UI" panose="020B0604030504040204" pitchFamily="50" charset="-128"/>
            </a:endParaRPr>
          </a:p>
        </p:txBody>
      </p:sp>
      <p:graphicFrame>
        <p:nvGraphicFramePr>
          <p:cNvPr id="9" name="表 8">
            <a:extLst>
              <a:ext uri="{FF2B5EF4-FFF2-40B4-BE49-F238E27FC236}">
                <a16:creationId xmlns:a16="http://schemas.microsoft.com/office/drawing/2014/main" id="{261DC9BE-C73C-9725-7F9A-5538AD38E84C}"/>
              </a:ext>
            </a:extLst>
          </p:cNvPr>
          <p:cNvGraphicFramePr>
            <a:graphicFrameLocks noGrp="1"/>
          </p:cNvGraphicFramePr>
          <p:nvPr>
            <p:extLst>
              <p:ext uri="{D42A27DB-BD31-4B8C-83A1-F6EECF244321}">
                <p14:modId xmlns:p14="http://schemas.microsoft.com/office/powerpoint/2010/main" val="2322257640"/>
              </p:ext>
            </p:extLst>
          </p:nvPr>
        </p:nvGraphicFramePr>
        <p:xfrm>
          <a:off x="210403" y="4315303"/>
          <a:ext cx="3390251" cy="1057913"/>
        </p:xfrm>
        <a:graphic>
          <a:graphicData uri="http://schemas.openxmlformats.org/drawingml/2006/table">
            <a:tbl>
              <a:tblPr>
                <a:tableStyleId>{5C22544A-7EE6-4342-B048-85BDC9FD1C3A}</a:tableStyleId>
              </a:tblPr>
              <a:tblGrid>
                <a:gridCol w="2303632">
                  <a:extLst>
                    <a:ext uri="{9D8B030D-6E8A-4147-A177-3AD203B41FA5}">
                      <a16:colId xmlns:a16="http://schemas.microsoft.com/office/drawing/2014/main" val="1166635366"/>
                    </a:ext>
                  </a:extLst>
                </a:gridCol>
                <a:gridCol w="1086619">
                  <a:extLst>
                    <a:ext uri="{9D8B030D-6E8A-4147-A177-3AD203B41FA5}">
                      <a16:colId xmlns:a16="http://schemas.microsoft.com/office/drawing/2014/main" val="2666494867"/>
                    </a:ext>
                  </a:extLst>
                </a:gridCol>
              </a:tblGrid>
              <a:tr h="266758">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公表の場</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27697">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市町村のホームページ</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５</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964781025"/>
                  </a:ext>
                </a:extLst>
              </a:tr>
              <a:tr h="253339">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自立支援協議会で公表</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tc>
                <a:extLst>
                  <a:ext uri="{0D108BD9-81ED-4DB2-BD59-A6C34878D82A}">
                    <a16:rowId xmlns:a16="http://schemas.microsoft.com/office/drawing/2014/main" val="1435660442"/>
                  </a:ext>
                </a:extLst>
              </a:tr>
              <a:tr h="310119">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12</a:t>
                      </a: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sp>
        <p:nvSpPr>
          <p:cNvPr id="14" name="吹き出し: 四角形 13">
            <a:extLst>
              <a:ext uri="{FF2B5EF4-FFF2-40B4-BE49-F238E27FC236}">
                <a16:creationId xmlns:a16="http://schemas.microsoft.com/office/drawing/2014/main" id="{E4BDE7E9-568F-482C-8BCA-AD5AD121BFB8}"/>
              </a:ext>
            </a:extLst>
          </p:cNvPr>
          <p:cNvSpPr/>
          <p:nvPr/>
        </p:nvSpPr>
        <p:spPr>
          <a:xfrm>
            <a:off x="3779912" y="2814534"/>
            <a:ext cx="4896544" cy="1262538"/>
          </a:xfrm>
          <a:prstGeom prst="wedgeRectCallout">
            <a:avLst>
              <a:gd name="adj1" fmla="val -69211"/>
              <a:gd name="adj2" fmla="val 2731"/>
            </a:avLst>
          </a:prstGeom>
          <a:solidFill>
            <a:schemeClr val="bg2"/>
          </a:solidFill>
          <a:ln/>
        </p:spPr>
        <p:style>
          <a:lnRef idx="3">
            <a:schemeClr val="lt1"/>
          </a:lnRef>
          <a:fillRef idx="1">
            <a:schemeClr val="accent2"/>
          </a:fillRef>
          <a:effectRef idx="1">
            <a:schemeClr val="accent2"/>
          </a:effectRef>
          <a:fontRef idx="minor">
            <a:schemeClr val="lt1"/>
          </a:fontRef>
        </p:style>
        <p:txBody>
          <a:bodyPr rtlCol="0" anchor="t"/>
          <a:lstStyle/>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（公表していない理由）</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・検証の場である地域自立支援協議会全体会自体の公表ができていない</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・実績がないため検証・検討を公表する段階に至っていない。</a:t>
            </a:r>
            <a:endParaRPr lang="en-US" altLang="ja-JP" sz="1100" dirty="0">
              <a:solidFill>
                <a:schemeClr val="tx1"/>
              </a:solidFill>
              <a:latin typeface="Meiryo UI" panose="020B0604030504040204" pitchFamily="50" charset="-128"/>
              <a:ea typeface="Meiryo UI" panose="020B0604030504040204" pitchFamily="50" charset="-128"/>
            </a:endParaRPr>
          </a:p>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・自立支援協議会での会議録公表について検討はしているがホームページ等整備ができていない</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・現段階では意見交換を中心とした会議のため、公表するまでには至ってない。</a:t>
            </a:r>
            <a:r>
              <a:rPr lang="ja-JP" altLang="en-US" sz="1100" dirty="0">
                <a:solidFill>
                  <a:schemeClr val="tx1"/>
                </a:solidFill>
                <a:latin typeface="Meiryo UI" panose="020B0604030504040204" pitchFamily="50" charset="-128"/>
                <a:ea typeface="Meiryo UI" panose="020B0604030504040204" pitchFamily="50" charset="-128"/>
              </a:rPr>
              <a:t>　等</a:t>
            </a:r>
            <a:endPar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
        <p:nvSpPr>
          <p:cNvPr id="13" name="タイトル 1">
            <a:extLst>
              <a:ext uri="{FF2B5EF4-FFF2-40B4-BE49-F238E27FC236}">
                <a16:creationId xmlns:a16="http://schemas.microsoft.com/office/drawing/2014/main" id="{C0BFD829-02DB-4D83-837A-5D41F7F945E9}"/>
              </a:ext>
            </a:extLst>
          </p:cNvPr>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令和８年度地域生活支援拠点等に関する市町村アンケート結果</a:t>
            </a:r>
          </a:p>
        </p:txBody>
      </p:sp>
    </p:spTree>
    <p:extLst>
      <p:ext uri="{BB962C8B-B14F-4D97-AF65-F5344CB8AC3E}">
        <p14:creationId xmlns:p14="http://schemas.microsoft.com/office/powerpoint/2010/main" val="309471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6B09A4DC-F7B0-455C-A7D1-8FFBC2653179}"/>
              </a:ext>
            </a:extLst>
          </p:cNvPr>
          <p:cNvSpPr>
            <a:spLocks noGrp="1"/>
          </p:cNvSpPr>
          <p:nvPr>
            <p:ph type="sldNum" sz="quarter" idx="12"/>
          </p:nvPr>
        </p:nvSpPr>
        <p:spPr/>
        <p:txBody>
          <a:bodyPr/>
          <a:lstStyle/>
          <a:p>
            <a:fld id="{D2D8002D-B5B0-4BAC-B1F6-782DDCCE6D9C}" type="slidenum">
              <a:rPr kumimoji="1" lang="ja-JP" altLang="en-US" smtClean="0"/>
              <a:t>15</a:t>
            </a:fld>
            <a:endParaRPr kumimoji="1" lang="ja-JP" altLang="en-US"/>
          </a:p>
        </p:txBody>
      </p:sp>
      <p:sp>
        <p:nvSpPr>
          <p:cNvPr id="6" name="タイトル 1">
            <a:extLst>
              <a:ext uri="{FF2B5EF4-FFF2-40B4-BE49-F238E27FC236}">
                <a16:creationId xmlns:a16="http://schemas.microsoft.com/office/drawing/2014/main" id="{F2AA4792-CD7F-4983-B501-EB902D6E591E}"/>
              </a:ext>
            </a:extLst>
          </p:cNvPr>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令和８年度地域生活支援拠点等に関する市町村アンケート結果</a:t>
            </a:r>
          </a:p>
        </p:txBody>
      </p:sp>
      <p:sp>
        <p:nvSpPr>
          <p:cNvPr id="7" name="四角形: 角を丸くする 6">
            <a:extLst>
              <a:ext uri="{FF2B5EF4-FFF2-40B4-BE49-F238E27FC236}">
                <a16:creationId xmlns:a16="http://schemas.microsoft.com/office/drawing/2014/main" id="{80BE2F5D-C29D-450A-B309-515439A7D7B1}"/>
              </a:ext>
            </a:extLst>
          </p:cNvPr>
          <p:cNvSpPr/>
          <p:nvPr/>
        </p:nvSpPr>
        <p:spPr>
          <a:xfrm>
            <a:off x="5031507" y="480556"/>
            <a:ext cx="1800200" cy="368767"/>
          </a:xfrm>
          <a:prstGeom prst="roundRect">
            <a:avLst/>
          </a:prstGeom>
          <a:ln/>
        </p:spPr>
        <p:style>
          <a:lnRef idx="3">
            <a:schemeClr val="lt1"/>
          </a:lnRef>
          <a:fillRef idx="1">
            <a:schemeClr val="accent2"/>
          </a:fillRef>
          <a:effectRef idx="1">
            <a:schemeClr val="accent2"/>
          </a:effectRef>
          <a:fontRef idx="minor">
            <a:schemeClr val="lt1"/>
          </a:fontRef>
        </p:style>
        <p:txBody>
          <a:bodyPr rtlCol="0" anchor="t"/>
          <a:lstStyle/>
          <a:p>
            <a:pPr algn="ctr"/>
            <a:r>
              <a:rPr kumimoji="1" lang="ja-JP" altLang="en-US" b="1" dirty="0">
                <a:latin typeface="HG丸ｺﾞｼｯｸM-PRO" panose="020F0600000000000000" pitchFamily="50" charset="-128"/>
                <a:ea typeface="HG丸ｺﾞｼｯｸM-PRO" panose="020F0600000000000000" pitchFamily="50" charset="-128"/>
              </a:rPr>
              <a:t>今回追加</a:t>
            </a:r>
          </a:p>
        </p:txBody>
      </p:sp>
      <p:pic>
        <p:nvPicPr>
          <p:cNvPr id="8" name="図 7">
            <a:extLst>
              <a:ext uri="{FF2B5EF4-FFF2-40B4-BE49-F238E27FC236}">
                <a16:creationId xmlns:a16="http://schemas.microsoft.com/office/drawing/2014/main" id="{3A9CEDE3-B5FC-4C75-B2B6-CA20ED87F259}"/>
              </a:ext>
            </a:extLst>
          </p:cNvPr>
          <p:cNvPicPr>
            <a:picLocks noChangeAspect="1"/>
          </p:cNvPicPr>
          <p:nvPr/>
        </p:nvPicPr>
        <p:blipFill>
          <a:blip r:embed="rId2"/>
          <a:stretch>
            <a:fillRect/>
          </a:stretch>
        </p:blipFill>
        <p:spPr>
          <a:xfrm>
            <a:off x="0" y="915873"/>
            <a:ext cx="9071634" cy="127824"/>
          </a:xfrm>
          <a:prstGeom prst="rect">
            <a:avLst/>
          </a:prstGeom>
        </p:spPr>
      </p:pic>
      <p:sp>
        <p:nvSpPr>
          <p:cNvPr id="9" name="コンテンツ プレースホルダー 2">
            <a:extLst>
              <a:ext uri="{FF2B5EF4-FFF2-40B4-BE49-F238E27FC236}">
                <a16:creationId xmlns:a16="http://schemas.microsoft.com/office/drawing/2014/main" id="{46E8C16F-045F-4298-AA65-BAE18F275673}"/>
              </a:ext>
            </a:extLst>
          </p:cNvPr>
          <p:cNvSpPr txBox="1">
            <a:spLocks/>
          </p:cNvSpPr>
          <p:nvPr/>
        </p:nvSpPr>
        <p:spPr>
          <a:xfrm>
            <a:off x="33106" y="1110247"/>
            <a:ext cx="9071634" cy="1083783"/>
          </a:xfrm>
          <a:prstGeom prst="rect">
            <a:avLst/>
          </a:prstGeom>
          <a:ln>
            <a:solidFill>
              <a:schemeClr val="dk1"/>
            </a:solidFill>
          </a:ln>
        </p:spPr>
        <p:txBody>
          <a:bodyPr vert="horz" lIns="91440" tIns="45720" rIns="91440" bIns="45720" rtlCol="0"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地域生活支援拠点等にかかる要綱等を作成している市町村は、</a:t>
            </a:r>
            <a:r>
              <a:rPr lang="en-US" altLang="ja-JP" sz="1400" dirty="0">
                <a:latin typeface="Meiryo UI" panose="020B0604030504040204" pitchFamily="50" charset="-128"/>
                <a:ea typeface="Meiryo UI" panose="020B0604030504040204" pitchFamily="50" charset="-128"/>
              </a:rPr>
              <a:t>32</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地域生活支援拠点等について、管内事業所等への関係機関へ周知している市町村は、</a:t>
            </a:r>
            <a:r>
              <a:rPr lang="en-US" altLang="ja-JP" sz="1400" dirty="0">
                <a:latin typeface="Meiryo UI" panose="020B0604030504040204" pitchFamily="50" charset="-128"/>
                <a:ea typeface="Meiryo UI" panose="020B0604030504040204" pitchFamily="50" charset="-128"/>
              </a:rPr>
              <a:t>27</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p:txBody>
      </p:sp>
      <p:graphicFrame>
        <p:nvGraphicFramePr>
          <p:cNvPr id="10" name="表 9">
            <a:extLst>
              <a:ext uri="{FF2B5EF4-FFF2-40B4-BE49-F238E27FC236}">
                <a16:creationId xmlns:a16="http://schemas.microsoft.com/office/drawing/2014/main" id="{1716AA7A-A9B1-4C91-8738-FC880B68763F}"/>
              </a:ext>
            </a:extLst>
          </p:cNvPr>
          <p:cNvGraphicFramePr>
            <a:graphicFrameLocks noGrp="1"/>
          </p:cNvGraphicFramePr>
          <p:nvPr>
            <p:extLst>
              <p:ext uri="{D42A27DB-BD31-4B8C-83A1-F6EECF244321}">
                <p14:modId xmlns:p14="http://schemas.microsoft.com/office/powerpoint/2010/main" val="2798877387"/>
              </p:ext>
            </p:extLst>
          </p:nvPr>
        </p:nvGraphicFramePr>
        <p:xfrm>
          <a:off x="142465" y="2654417"/>
          <a:ext cx="2705414" cy="1057913"/>
        </p:xfrm>
        <a:graphic>
          <a:graphicData uri="http://schemas.openxmlformats.org/drawingml/2006/table">
            <a:tbl>
              <a:tblPr>
                <a:tableStyleId>{5C22544A-7EE6-4342-B048-85BDC9FD1C3A}</a:tableStyleId>
              </a:tblPr>
              <a:tblGrid>
                <a:gridCol w="1572734">
                  <a:extLst>
                    <a:ext uri="{9D8B030D-6E8A-4147-A177-3AD203B41FA5}">
                      <a16:colId xmlns:a16="http://schemas.microsoft.com/office/drawing/2014/main" val="1166635366"/>
                    </a:ext>
                  </a:extLst>
                </a:gridCol>
                <a:gridCol w="1132680">
                  <a:extLst>
                    <a:ext uri="{9D8B030D-6E8A-4147-A177-3AD203B41FA5}">
                      <a16:colId xmlns:a16="http://schemas.microsoft.com/office/drawing/2014/main" val="2666494867"/>
                    </a:ext>
                  </a:extLst>
                </a:gridCol>
              </a:tblGrid>
              <a:tr h="266758">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作成の有無</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27697">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作成している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32</a:t>
                      </a:r>
                    </a:p>
                  </a:txBody>
                  <a:tcPr marL="0" marR="0" marT="0" marB="0" anchor="ctr"/>
                </a:tc>
                <a:extLst>
                  <a:ext uri="{0D108BD9-81ED-4DB2-BD59-A6C34878D82A}">
                    <a16:rowId xmlns:a16="http://schemas.microsoft.com/office/drawing/2014/main" val="964781025"/>
                  </a:ext>
                </a:extLst>
              </a:tr>
              <a:tr h="253339">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作成していない</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11</a:t>
                      </a:r>
                    </a:p>
                  </a:txBody>
                  <a:tcPr marL="0" marR="0" marT="0" marB="0" anchor="ctr"/>
                </a:tc>
                <a:extLst>
                  <a:ext uri="{0D108BD9-81ED-4DB2-BD59-A6C34878D82A}">
                    <a16:rowId xmlns:a16="http://schemas.microsoft.com/office/drawing/2014/main" val="3500954543"/>
                  </a:ext>
                </a:extLst>
              </a:tr>
              <a:tr h="310119">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43</a:t>
                      </a: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sp>
        <p:nvSpPr>
          <p:cNvPr id="16" name="正方形/長方形 15">
            <a:extLst>
              <a:ext uri="{FF2B5EF4-FFF2-40B4-BE49-F238E27FC236}">
                <a16:creationId xmlns:a16="http://schemas.microsoft.com/office/drawing/2014/main" id="{4D9F464A-301E-452C-98C4-FA69D60A0103}"/>
              </a:ext>
            </a:extLst>
          </p:cNvPr>
          <p:cNvSpPr/>
          <p:nvPr/>
        </p:nvSpPr>
        <p:spPr>
          <a:xfrm>
            <a:off x="116982" y="2377418"/>
            <a:ext cx="2992206"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地域生活支援拠点等にかかる要綱等を作成</a:t>
            </a:r>
            <a:endParaRPr lang="ja-JP" altLang="en-US" sz="1200" b="1" dirty="0"/>
          </a:p>
        </p:txBody>
      </p:sp>
      <p:graphicFrame>
        <p:nvGraphicFramePr>
          <p:cNvPr id="17" name="表 16">
            <a:extLst>
              <a:ext uri="{FF2B5EF4-FFF2-40B4-BE49-F238E27FC236}">
                <a16:creationId xmlns:a16="http://schemas.microsoft.com/office/drawing/2014/main" id="{35F207C3-0E56-4623-90E9-4681BEFA5216}"/>
              </a:ext>
            </a:extLst>
          </p:cNvPr>
          <p:cNvGraphicFramePr>
            <a:graphicFrameLocks noGrp="1"/>
          </p:cNvGraphicFramePr>
          <p:nvPr>
            <p:extLst>
              <p:ext uri="{D42A27DB-BD31-4B8C-83A1-F6EECF244321}">
                <p14:modId xmlns:p14="http://schemas.microsoft.com/office/powerpoint/2010/main" val="2085384967"/>
              </p:ext>
            </p:extLst>
          </p:nvPr>
        </p:nvGraphicFramePr>
        <p:xfrm>
          <a:off x="180897" y="4247870"/>
          <a:ext cx="2705414" cy="1057913"/>
        </p:xfrm>
        <a:graphic>
          <a:graphicData uri="http://schemas.openxmlformats.org/drawingml/2006/table">
            <a:tbl>
              <a:tblPr>
                <a:tableStyleId>{5C22544A-7EE6-4342-B048-85BDC9FD1C3A}</a:tableStyleId>
              </a:tblPr>
              <a:tblGrid>
                <a:gridCol w="1572734">
                  <a:extLst>
                    <a:ext uri="{9D8B030D-6E8A-4147-A177-3AD203B41FA5}">
                      <a16:colId xmlns:a16="http://schemas.microsoft.com/office/drawing/2014/main" val="1166635366"/>
                    </a:ext>
                  </a:extLst>
                </a:gridCol>
                <a:gridCol w="1132680">
                  <a:extLst>
                    <a:ext uri="{9D8B030D-6E8A-4147-A177-3AD203B41FA5}">
                      <a16:colId xmlns:a16="http://schemas.microsoft.com/office/drawing/2014/main" val="2666494867"/>
                    </a:ext>
                  </a:extLst>
                </a:gridCol>
              </a:tblGrid>
              <a:tr h="266758">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周知の有無</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27697">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周知している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27</a:t>
                      </a:r>
                    </a:p>
                  </a:txBody>
                  <a:tcPr marL="0" marR="0" marT="0" marB="0" anchor="ctr"/>
                </a:tc>
                <a:extLst>
                  <a:ext uri="{0D108BD9-81ED-4DB2-BD59-A6C34878D82A}">
                    <a16:rowId xmlns:a16="http://schemas.microsoft.com/office/drawing/2014/main" val="964781025"/>
                  </a:ext>
                </a:extLst>
              </a:tr>
              <a:tr h="253339">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周知していない</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16</a:t>
                      </a:r>
                    </a:p>
                  </a:txBody>
                  <a:tcPr marL="0" marR="0" marT="0" marB="0" anchor="ctr"/>
                </a:tc>
                <a:extLst>
                  <a:ext uri="{0D108BD9-81ED-4DB2-BD59-A6C34878D82A}">
                    <a16:rowId xmlns:a16="http://schemas.microsoft.com/office/drawing/2014/main" val="3500954543"/>
                  </a:ext>
                </a:extLst>
              </a:tr>
              <a:tr h="310119">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43</a:t>
                      </a: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sp>
        <p:nvSpPr>
          <p:cNvPr id="18" name="正方形/長方形 17">
            <a:extLst>
              <a:ext uri="{FF2B5EF4-FFF2-40B4-BE49-F238E27FC236}">
                <a16:creationId xmlns:a16="http://schemas.microsoft.com/office/drawing/2014/main" id="{FBC351B8-AE39-4EDD-93C7-0A9C8FC3C58A}"/>
              </a:ext>
            </a:extLst>
          </p:cNvPr>
          <p:cNvSpPr/>
          <p:nvPr/>
        </p:nvSpPr>
        <p:spPr>
          <a:xfrm>
            <a:off x="155414" y="3970871"/>
            <a:ext cx="2959249"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管内事業所等への関係機関へ周知の有無</a:t>
            </a:r>
            <a:endParaRPr lang="ja-JP" altLang="en-US" sz="1200" b="1" dirty="0"/>
          </a:p>
        </p:txBody>
      </p:sp>
      <p:sp>
        <p:nvSpPr>
          <p:cNvPr id="19" name="吹き出し: 四角形 18">
            <a:extLst>
              <a:ext uri="{FF2B5EF4-FFF2-40B4-BE49-F238E27FC236}">
                <a16:creationId xmlns:a16="http://schemas.microsoft.com/office/drawing/2014/main" id="{B40C334C-9E47-4DAA-A94F-010171A5B90B}"/>
              </a:ext>
            </a:extLst>
          </p:cNvPr>
          <p:cNvSpPr/>
          <p:nvPr/>
        </p:nvSpPr>
        <p:spPr>
          <a:xfrm>
            <a:off x="111755" y="5551002"/>
            <a:ext cx="2959249" cy="1218457"/>
          </a:xfrm>
          <a:prstGeom prst="wedgeRectCallout">
            <a:avLst>
              <a:gd name="adj1" fmla="val -35320"/>
              <a:gd name="adj2" fmla="val -63281"/>
            </a:avLst>
          </a:prstGeom>
          <a:solidFill>
            <a:schemeClr val="bg2"/>
          </a:solidFill>
          <a:ln/>
        </p:spPr>
        <p:style>
          <a:lnRef idx="3">
            <a:schemeClr val="lt1"/>
          </a:lnRef>
          <a:fillRef idx="1">
            <a:schemeClr val="accent2"/>
          </a:fillRef>
          <a:effectRef idx="1">
            <a:schemeClr val="accent2"/>
          </a:effectRef>
          <a:fontRef idx="minor">
            <a:schemeClr val="lt1"/>
          </a:fontRef>
        </p:style>
        <p:txBody>
          <a:bodyPr rtlCol="0" anchor="t"/>
          <a:lstStyle/>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（周知していない理由）</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・緊急時の受け入れ・対応については市ウェブサイトにて掲載しているが、現時点では事業所向けの周知機会を設けていないため。</a:t>
            </a:r>
            <a:endParaRPr lang="en-US" altLang="ja-JP" sz="1100" dirty="0">
              <a:solidFill>
                <a:schemeClr val="tx1"/>
              </a:solidFill>
              <a:latin typeface="Meiryo UI" panose="020B0604030504040204" pitchFamily="50" charset="-128"/>
              <a:ea typeface="Meiryo UI" panose="020B0604030504040204" pitchFamily="50" charset="-128"/>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・地域生活支援拠点の役割について整理が必要なため協議の場を持ったうえで周知を予定している。　等</a:t>
            </a:r>
            <a:endParaRPr lang="en-US" altLang="ja-JP" sz="1100" dirty="0">
              <a:solidFill>
                <a:schemeClr val="tx1"/>
              </a:solidFill>
              <a:latin typeface="Meiryo UI" panose="020B0604030504040204" pitchFamily="50" charset="-128"/>
              <a:ea typeface="Meiryo UI" panose="020B0604030504040204" pitchFamily="50" charset="-128"/>
            </a:endParaRPr>
          </a:p>
        </p:txBody>
      </p:sp>
      <p:graphicFrame>
        <p:nvGraphicFramePr>
          <p:cNvPr id="20" name="表 20">
            <a:extLst>
              <a:ext uri="{FF2B5EF4-FFF2-40B4-BE49-F238E27FC236}">
                <a16:creationId xmlns:a16="http://schemas.microsoft.com/office/drawing/2014/main" id="{D3BBCD8F-5AE2-4B7F-BEDF-89E8F3D89DCD}"/>
              </a:ext>
            </a:extLst>
          </p:cNvPr>
          <p:cNvGraphicFramePr>
            <a:graphicFrameLocks noGrp="1"/>
          </p:cNvGraphicFramePr>
          <p:nvPr>
            <p:extLst>
              <p:ext uri="{D42A27DB-BD31-4B8C-83A1-F6EECF244321}">
                <p14:modId xmlns:p14="http://schemas.microsoft.com/office/powerpoint/2010/main" val="1760876536"/>
              </p:ext>
            </p:extLst>
          </p:nvPr>
        </p:nvGraphicFramePr>
        <p:xfrm>
          <a:off x="3507521" y="2515917"/>
          <a:ext cx="5500340" cy="4302760"/>
        </p:xfrm>
        <a:graphic>
          <a:graphicData uri="http://schemas.openxmlformats.org/drawingml/2006/table">
            <a:tbl>
              <a:tblPr firstRow="1" bandRow="1">
                <a:tableStyleId>{5C22544A-7EE6-4342-B048-85BDC9FD1C3A}</a:tableStyleId>
              </a:tblPr>
              <a:tblGrid>
                <a:gridCol w="1375085">
                  <a:extLst>
                    <a:ext uri="{9D8B030D-6E8A-4147-A177-3AD203B41FA5}">
                      <a16:colId xmlns:a16="http://schemas.microsoft.com/office/drawing/2014/main" val="1043607666"/>
                    </a:ext>
                  </a:extLst>
                </a:gridCol>
                <a:gridCol w="1375085">
                  <a:extLst>
                    <a:ext uri="{9D8B030D-6E8A-4147-A177-3AD203B41FA5}">
                      <a16:colId xmlns:a16="http://schemas.microsoft.com/office/drawing/2014/main" val="1047044574"/>
                    </a:ext>
                  </a:extLst>
                </a:gridCol>
                <a:gridCol w="1375085">
                  <a:extLst>
                    <a:ext uri="{9D8B030D-6E8A-4147-A177-3AD203B41FA5}">
                      <a16:colId xmlns:a16="http://schemas.microsoft.com/office/drawing/2014/main" val="848174084"/>
                    </a:ext>
                  </a:extLst>
                </a:gridCol>
                <a:gridCol w="1375085">
                  <a:extLst>
                    <a:ext uri="{9D8B030D-6E8A-4147-A177-3AD203B41FA5}">
                      <a16:colId xmlns:a16="http://schemas.microsoft.com/office/drawing/2014/main" val="1037523594"/>
                    </a:ext>
                  </a:extLst>
                </a:gridCol>
              </a:tblGrid>
              <a:tr h="370840">
                <a:tc>
                  <a:txBody>
                    <a:bodyPr/>
                    <a:lstStyle/>
                    <a:p>
                      <a:r>
                        <a:rPr kumimoji="1" lang="ja-JP" altLang="en-US" sz="1200" dirty="0">
                          <a:latin typeface="Meiryo UI" panose="020B0604030504040204" pitchFamily="50" charset="-128"/>
                          <a:ea typeface="Meiryo UI" panose="020B0604030504040204" pitchFamily="50" charset="-128"/>
                        </a:rPr>
                        <a:t>理由</a:t>
                      </a:r>
                    </a:p>
                  </a:txBody>
                  <a:tcPr/>
                </a:tc>
                <a:tc>
                  <a:txBody>
                    <a:bodyPr/>
                    <a:lstStyle/>
                    <a:p>
                      <a:r>
                        <a:rPr kumimoji="1" lang="ja-JP" altLang="en-US" sz="1200" dirty="0">
                          <a:latin typeface="Meiryo UI" panose="020B0604030504040204" pitchFamily="50" charset="-128"/>
                          <a:ea typeface="Meiryo UI" panose="020B0604030504040204" pitchFamily="50" charset="-128"/>
                        </a:rPr>
                        <a:t>方法</a:t>
                      </a:r>
                    </a:p>
                  </a:txBody>
                  <a:tcPr/>
                </a:tc>
                <a:tc>
                  <a:txBody>
                    <a:bodyPr/>
                    <a:lstStyle/>
                    <a:p>
                      <a:r>
                        <a:rPr kumimoji="1" lang="ja-JP" altLang="en-US" sz="1200" dirty="0">
                          <a:latin typeface="Meiryo UI" panose="020B0604030504040204" pitchFamily="50" charset="-128"/>
                          <a:ea typeface="Meiryo UI" panose="020B0604030504040204" pitchFamily="50" charset="-128"/>
                        </a:rPr>
                        <a:t>効果</a:t>
                      </a:r>
                    </a:p>
                  </a:txBody>
                  <a:tcPr/>
                </a:tc>
                <a:tc>
                  <a:txBody>
                    <a:bodyPr/>
                    <a:lstStyle/>
                    <a:p>
                      <a:r>
                        <a:rPr kumimoji="1" lang="ja-JP" altLang="en-US" sz="1200" dirty="0">
                          <a:latin typeface="Meiryo UI" panose="020B0604030504040204" pitchFamily="50" charset="-128"/>
                          <a:ea typeface="Meiryo UI" panose="020B0604030504040204" pitchFamily="50" charset="-128"/>
                        </a:rPr>
                        <a:t>課題</a:t>
                      </a:r>
                    </a:p>
                  </a:txBody>
                  <a:tcPr/>
                </a:tc>
                <a:extLst>
                  <a:ext uri="{0D108BD9-81ED-4DB2-BD59-A6C34878D82A}">
                    <a16:rowId xmlns:a16="http://schemas.microsoft.com/office/drawing/2014/main" val="473666277"/>
                  </a:ext>
                </a:extLst>
              </a:tr>
              <a:tr h="370840">
                <a:tc>
                  <a:txBody>
                    <a:bodyPr/>
                    <a:lstStyle/>
                    <a:p>
                      <a:r>
                        <a:rPr kumimoji="1" lang="ja-JP" altLang="en-US" sz="1200" dirty="0">
                          <a:latin typeface="Meiryo UI" panose="020B0604030504040204" pitchFamily="50" charset="-128"/>
                          <a:ea typeface="Meiryo UI" panose="020B0604030504040204" pitchFamily="50" charset="-128"/>
                        </a:rPr>
                        <a:t>地域生活支援拠点等について相談支援専門員の認知が十分でない</a:t>
                      </a:r>
                    </a:p>
                  </a:txBody>
                  <a:tcPr/>
                </a:tc>
                <a:tc>
                  <a:txBody>
                    <a:bodyPr/>
                    <a:lstStyle/>
                    <a:p>
                      <a:r>
                        <a:rPr kumimoji="1" lang="ja-JP" altLang="en-US" sz="1200" dirty="0">
                          <a:latin typeface="Meiryo UI" panose="020B0604030504040204" pitchFamily="50" charset="-128"/>
                          <a:ea typeface="Meiryo UI" panose="020B0604030504040204" pitchFamily="50" charset="-128"/>
                        </a:rPr>
                        <a:t>市障害者総合支援協議会</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全体会やネットワーク会議にておこなっている）</a:t>
                      </a:r>
                    </a:p>
                  </a:txBody>
                  <a:tcPr/>
                </a:tc>
                <a:tc>
                  <a:txBody>
                    <a:bodyPr/>
                    <a:lstStyle/>
                    <a:p>
                      <a:r>
                        <a:rPr kumimoji="1" lang="ja-JP" altLang="en-US" sz="1200" dirty="0">
                          <a:latin typeface="Meiryo UI" panose="020B0604030504040204" pitchFamily="50" charset="-128"/>
                          <a:ea typeface="Meiryo UI" panose="020B0604030504040204" pitchFamily="50" charset="-128"/>
                        </a:rPr>
                        <a:t>地域生活支援拠点等の制度理解や対象者の把握</a:t>
                      </a:r>
                    </a:p>
                  </a:txBody>
                  <a:tcPr/>
                </a:tc>
                <a:tc>
                  <a:txBody>
                    <a:bodyPr/>
                    <a:lstStyle/>
                    <a:p>
                      <a:r>
                        <a:rPr kumimoji="1" lang="ja-JP" altLang="en-US" sz="1200" dirty="0">
                          <a:latin typeface="Meiryo UI" panose="020B0604030504040204" pitchFamily="50" charset="-128"/>
                          <a:ea typeface="Meiryo UI" panose="020B0604030504040204" pitchFamily="50" charset="-128"/>
                        </a:rPr>
                        <a:t>相談員の業務量が多く、地域生活支援拠点等の支援体制の構築が進みにくい</a:t>
                      </a:r>
                    </a:p>
                  </a:txBody>
                  <a:tcPr/>
                </a:tc>
                <a:extLst>
                  <a:ext uri="{0D108BD9-81ED-4DB2-BD59-A6C34878D82A}">
                    <a16:rowId xmlns:a16="http://schemas.microsoft.com/office/drawing/2014/main" val="4050178691"/>
                  </a:ext>
                </a:extLst>
              </a:tr>
              <a:tr h="370840">
                <a:tc>
                  <a:txBody>
                    <a:bodyPr/>
                    <a:lstStyle/>
                    <a:p>
                      <a:r>
                        <a:rPr kumimoji="1" lang="ja-JP" altLang="en-US" sz="1200" dirty="0">
                          <a:latin typeface="Meiryo UI" panose="020B0604030504040204" pitchFamily="50" charset="-128"/>
                          <a:ea typeface="Meiryo UI" panose="020B0604030504040204" pitchFamily="50" charset="-128"/>
                        </a:rPr>
                        <a:t>体制の整備を進めるため</a:t>
                      </a:r>
                    </a:p>
                  </a:txBody>
                  <a:tcPr/>
                </a:tc>
                <a:tc>
                  <a:txBody>
                    <a:bodyPr/>
                    <a:lstStyle/>
                    <a:p>
                      <a:r>
                        <a:rPr kumimoji="1" lang="ja-JP" altLang="en-US" sz="1200" dirty="0">
                          <a:latin typeface="Meiryo UI" panose="020B0604030504040204" pitchFamily="50" charset="-128"/>
                          <a:ea typeface="Meiryo UI" panose="020B0604030504040204" pitchFamily="50" charset="-128"/>
                        </a:rPr>
                        <a:t>他部会への周知</a:t>
                      </a:r>
                    </a:p>
                  </a:txBody>
                  <a:tcPr/>
                </a:tc>
                <a:tc>
                  <a:txBody>
                    <a:bodyPr/>
                    <a:lstStyle/>
                    <a:p>
                      <a:r>
                        <a:rPr kumimoji="1" lang="ja-JP" altLang="en-US" sz="1200" dirty="0">
                          <a:latin typeface="Meiryo UI" panose="020B0604030504040204" pitchFamily="50" charset="-128"/>
                          <a:ea typeface="Meiryo UI" panose="020B0604030504040204" pitchFamily="50" charset="-128"/>
                        </a:rPr>
                        <a:t>内容の理解が進んでいる。また、事前登録制の届出をしていただく相談支援専門員の方に知っていただくことで、事前登録数が増える。</a:t>
                      </a:r>
                    </a:p>
                  </a:txBody>
                  <a:tcPr/>
                </a:tc>
                <a:tc>
                  <a:txBody>
                    <a:bodyPr/>
                    <a:lstStyle/>
                    <a:p>
                      <a:r>
                        <a:rPr kumimoji="1" lang="ja-JP" altLang="en-US" sz="1200" dirty="0">
                          <a:latin typeface="Meiryo UI" panose="020B0604030504040204" pitchFamily="50" charset="-128"/>
                          <a:ea typeface="Meiryo UI" panose="020B0604030504040204" pitchFamily="50" charset="-128"/>
                        </a:rPr>
                        <a:t>事前登録制の周知を行っても、登録が年１，２件ほどしかない。</a:t>
                      </a:r>
                    </a:p>
                  </a:txBody>
                  <a:tcPr/>
                </a:tc>
                <a:extLst>
                  <a:ext uri="{0D108BD9-81ED-4DB2-BD59-A6C34878D82A}">
                    <a16:rowId xmlns:a16="http://schemas.microsoft.com/office/drawing/2014/main" val="3182333008"/>
                  </a:ext>
                </a:extLst>
              </a:tr>
              <a:tr h="370840">
                <a:tc>
                  <a:txBody>
                    <a:bodyPr/>
                    <a:lstStyle/>
                    <a:p>
                      <a:r>
                        <a:rPr kumimoji="1" lang="ja-JP" altLang="en-US" sz="1200" dirty="0">
                          <a:latin typeface="Meiryo UI" panose="020B0604030504040204" pitchFamily="50" charset="-128"/>
                          <a:ea typeface="Meiryo UI" panose="020B0604030504040204" pitchFamily="50" charset="-128"/>
                        </a:rPr>
                        <a:t>面的整備を担う事業所を増やし、地域全体で障害児者の生活を支えるため</a:t>
                      </a:r>
                    </a:p>
                  </a:txBody>
                  <a:tcPr/>
                </a:tc>
                <a:tc>
                  <a:txBody>
                    <a:bodyPr/>
                    <a:lstStyle/>
                    <a:p>
                      <a:r>
                        <a:rPr kumimoji="1" lang="ja-JP" altLang="en-US" sz="1200" dirty="0">
                          <a:latin typeface="Meiryo UI" panose="020B0604030504040204" pitchFamily="50" charset="-128"/>
                          <a:ea typeface="Meiryo UI" panose="020B0604030504040204" pitchFamily="50" charset="-128"/>
                        </a:rPr>
                        <a:t>個別訪問による趣旨説明および拠点登録依頼。また、日中活動事業所情報誌の作成、事業所連絡会の活性化企画を通じた情報発信。</a:t>
                      </a:r>
                    </a:p>
                  </a:txBody>
                  <a:tcPr/>
                </a:tc>
                <a:tc>
                  <a:txBody>
                    <a:bodyPr/>
                    <a:lstStyle/>
                    <a:p>
                      <a:r>
                        <a:rPr kumimoji="1" lang="ja-JP" altLang="en-US" sz="1200" dirty="0">
                          <a:latin typeface="Meiryo UI" panose="020B0604030504040204" pitchFamily="50" charset="-128"/>
                          <a:ea typeface="Meiryo UI" panose="020B0604030504040204" pitchFamily="50" charset="-128"/>
                        </a:rPr>
                        <a:t>少しずつであるが、登録事業者は増えている。</a:t>
                      </a:r>
                    </a:p>
                  </a:txBody>
                  <a:tcPr/>
                </a:tc>
                <a:tc>
                  <a:txBody>
                    <a:bodyPr/>
                    <a:lstStyle/>
                    <a:p>
                      <a:r>
                        <a:rPr kumimoji="1" lang="ja-JP" altLang="en-US" sz="1200" dirty="0">
                          <a:latin typeface="Meiryo UI" panose="020B0604030504040204" pitchFamily="50" charset="-128"/>
                          <a:ea typeface="Meiryo UI" panose="020B0604030504040204" pitchFamily="50" charset="-128"/>
                        </a:rPr>
                        <a:t>実行性のある情報発信方法の確立が不十分。</a:t>
                      </a:r>
                    </a:p>
                  </a:txBody>
                  <a:tcPr/>
                </a:tc>
                <a:extLst>
                  <a:ext uri="{0D108BD9-81ED-4DB2-BD59-A6C34878D82A}">
                    <a16:rowId xmlns:a16="http://schemas.microsoft.com/office/drawing/2014/main" val="74719764"/>
                  </a:ext>
                </a:extLst>
              </a:tr>
            </a:tbl>
          </a:graphicData>
        </a:graphic>
      </p:graphicFrame>
      <p:sp>
        <p:nvSpPr>
          <p:cNvPr id="21" name="正方形/長方形 20">
            <a:extLst>
              <a:ext uri="{FF2B5EF4-FFF2-40B4-BE49-F238E27FC236}">
                <a16:creationId xmlns:a16="http://schemas.microsoft.com/office/drawing/2014/main" id="{CE3BC7C5-5836-47F8-86A4-3E0690B8F5DF}"/>
              </a:ext>
            </a:extLst>
          </p:cNvPr>
          <p:cNvSpPr/>
          <p:nvPr/>
        </p:nvSpPr>
        <p:spPr>
          <a:xfrm>
            <a:off x="3419872" y="2266715"/>
            <a:ext cx="4608512"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「周知をしている」と回答した市町村の回答（主なものを抜粋）</a:t>
            </a:r>
            <a:endParaRPr lang="ja-JP" altLang="en-US" sz="1200" b="1" dirty="0"/>
          </a:p>
        </p:txBody>
      </p:sp>
      <p:sp>
        <p:nvSpPr>
          <p:cNvPr id="15" name="タイトル 2">
            <a:extLst>
              <a:ext uri="{FF2B5EF4-FFF2-40B4-BE49-F238E27FC236}">
                <a16:creationId xmlns:a16="http://schemas.microsoft.com/office/drawing/2014/main" id="{E3EDF332-6943-4F5C-8E71-16D4EA0EBBD7}"/>
              </a:ext>
            </a:extLst>
          </p:cNvPr>
          <p:cNvSpPr>
            <a:spLocks noGrp="1"/>
          </p:cNvSpPr>
          <p:nvPr>
            <p:ph type="title"/>
          </p:nvPr>
        </p:nvSpPr>
        <p:spPr>
          <a:xfrm>
            <a:off x="52483" y="619125"/>
            <a:ext cx="4375501" cy="224063"/>
          </a:xfrm>
        </p:spPr>
        <p:txBody>
          <a:bodyPr>
            <a:noAutofit/>
          </a:bodyPr>
          <a:lstStyle/>
          <a:p>
            <a:r>
              <a:rPr lang="ja-JP" altLang="en-US" sz="1400" b="1" dirty="0">
                <a:latin typeface="Meiryo UI" panose="020B0604030504040204" pitchFamily="50" charset="-128"/>
                <a:ea typeface="Meiryo UI" panose="020B0604030504040204" pitchFamily="50" charset="-128"/>
              </a:rPr>
              <a:t>問５．地域生活支援拠点等の機能充実について</a:t>
            </a:r>
            <a:endParaRPr kumimoji="1" lang="ja-JP" altLang="en-US" sz="1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03250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20"/>
          <p:cNvSpPr/>
          <p:nvPr/>
        </p:nvSpPr>
        <p:spPr>
          <a:xfrm>
            <a:off x="119152" y="188640"/>
            <a:ext cx="8917344" cy="720080"/>
          </a:xfrm>
          <a:prstGeom prst="roundRect">
            <a:avLst>
              <a:gd name="adj" fmla="val 0"/>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a:blip r:embed="rId3"/>
          <a:stretch>
            <a:fillRect/>
          </a:stretch>
        </p:blipFill>
        <p:spPr>
          <a:xfrm>
            <a:off x="47354" y="780896"/>
            <a:ext cx="9071634" cy="127824"/>
          </a:xfrm>
          <a:prstGeom prst="rect">
            <a:avLst/>
          </a:prstGeom>
        </p:spPr>
      </p:pic>
      <p:sp>
        <p:nvSpPr>
          <p:cNvPr id="3" name="タイトル 2"/>
          <p:cNvSpPr>
            <a:spLocks noGrp="1"/>
          </p:cNvSpPr>
          <p:nvPr>
            <p:ph type="title"/>
          </p:nvPr>
        </p:nvSpPr>
        <p:spPr>
          <a:xfrm>
            <a:off x="114774" y="548985"/>
            <a:ext cx="5825378" cy="231911"/>
          </a:xfrm>
        </p:spPr>
        <p:txBody>
          <a:bodyPr>
            <a:noAutofit/>
          </a:bodyPr>
          <a:lstStyle/>
          <a:p>
            <a:r>
              <a:rPr lang="ja-JP" altLang="en-US" sz="1400" b="1" dirty="0">
                <a:latin typeface="Meiryo UI" panose="020B0604030504040204" pitchFamily="50" charset="-128"/>
                <a:ea typeface="Meiryo UI" panose="020B0604030504040204" pitchFamily="50" charset="-128"/>
              </a:rPr>
              <a:t>問</a:t>
            </a:r>
            <a:r>
              <a:rPr lang="en-US" altLang="ja-JP" sz="1400" b="1" dirty="0">
                <a:latin typeface="Meiryo UI" panose="020B0604030504040204" pitchFamily="50" charset="-128"/>
                <a:ea typeface="Meiryo UI" panose="020B0604030504040204" pitchFamily="50" charset="-128"/>
              </a:rPr>
              <a:t>1-2</a:t>
            </a:r>
            <a:r>
              <a:rPr lang="ja-JP" altLang="en-US" sz="1400" b="1" dirty="0">
                <a:latin typeface="Meiryo UI" panose="020B0604030504040204" pitchFamily="50" charset="-128"/>
                <a:ea typeface="Meiryo UI" panose="020B0604030504040204" pitchFamily="50" charset="-128"/>
              </a:rPr>
              <a:t>．緊急時の支援が見込めない障がい者等の事前把握・登録について</a:t>
            </a:r>
            <a:endParaRPr kumimoji="1" lang="ja-JP" altLang="en-US" sz="1400" b="1" dirty="0">
              <a:latin typeface="Meiryo UI" panose="020B0604030504040204" pitchFamily="50" charset="-128"/>
              <a:ea typeface="Meiryo UI" panose="020B0604030504040204" pitchFamily="50" charset="-128"/>
            </a:endParaRPr>
          </a:p>
        </p:txBody>
      </p:sp>
      <p:sp>
        <p:nvSpPr>
          <p:cNvPr id="8" name="コンテンツ プレースホルダー 2"/>
          <p:cNvSpPr>
            <a:spLocks noGrp="1"/>
          </p:cNvSpPr>
          <p:nvPr>
            <p:ph idx="1"/>
          </p:nvPr>
        </p:nvSpPr>
        <p:spPr>
          <a:xfrm>
            <a:off x="47355" y="979403"/>
            <a:ext cx="8989142" cy="1478781"/>
          </a:xfrm>
          <a:ln>
            <a:solidFill>
              <a:schemeClr val="dk1"/>
            </a:solidFill>
          </a:ln>
        </p:spPr>
        <p:txBody>
          <a:bodyPr anchor="ctr">
            <a:noAutofit/>
          </a:bodyPr>
          <a:lstStyle/>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整備済</a:t>
            </a:r>
            <a:r>
              <a:rPr lang="en-US" altLang="ja-JP" sz="1400" dirty="0">
                <a:latin typeface="Meiryo UI" panose="020B0604030504040204" pitchFamily="50" charset="-128"/>
                <a:ea typeface="Meiryo UI" panose="020B0604030504040204" pitchFamily="50" charset="-128"/>
              </a:rPr>
              <a:t>42</a:t>
            </a:r>
            <a:r>
              <a:rPr lang="ja-JP" altLang="en-US" sz="1400" dirty="0">
                <a:latin typeface="Meiryo UI" panose="020B0604030504040204" pitchFamily="50" charset="-128"/>
                <a:ea typeface="Meiryo UI" panose="020B0604030504040204" pitchFamily="50" charset="-128"/>
              </a:rPr>
              <a:t>市町村のうち、「緊急時の支援が見込めない障がい者等の事前把握・登録」を行っているのは</a:t>
            </a:r>
            <a:r>
              <a:rPr lang="en-US" altLang="ja-JP" sz="1400" dirty="0">
                <a:latin typeface="Meiryo UI" panose="020B0604030504040204" pitchFamily="50" charset="-128"/>
                <a:ea typeface="Meiryo UI" panose="020B0604030504040204" pitchFamily="50" charset="-128"/>
              </a:rPr>
              <a:t>15</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事前把握・登録を行っている市町村の把握・登録方法では、「公募（ホームページや広報誌等で本人や保護者へ周知）」をしている市町村が８、「担当の相談支援専門員が登録の必要性等を判断して選定」としている市町村が７。</a:t>
            </a:r>
            <a:endParaRPr lang="en-US" altLang="ja-JP" sz="1400" dirty="0">
              <a:latin typeface="Meiryo UI" panose="020B0604030504040204" pitchFamily="50" charset="-128"/>
              <a:ea typeface="Meiryo UI" panose="020B0604030504040204" pitchFamily="50" charset="-128"/>
            </a:endParaRPr>
          </a:p>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事前把握・登録を行っていない市町村では、「その都度の対応で、事前把握できる状況でない」といった回答や、「登録の基準が決まっていないため」、「把握はしているが登録はしていないため」といった回答があった。</a:t>
            </a:r>
            <a:endParaRPr lang="en-US" altLang="ja-JP" sz="1400" dirty="0">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8A678853-5C0A-4C45-9CF7-8EB01923E62F}"/>
              </a:ext>
            </a:extLst>
          </p:cNvPr>
          <p:cNvSpPr/>
          <p:nvPr/>
        </p:nvSpPr>
        <p:spPr>
          <a:xfrm>
            <a:off x="0" y="2708920"/>
            <a:ext cx="3902917"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緊急時の支援が見込めない障がい者等の事前把握・登録</a:t>
            </a:r>
            <a:endParaRPr lang="en-US" altLang="ja-JP" sz="1200" b="1" dirty="0">
              <a:latin typeface="Meiryo UI" panose="020B0604030504040204" pitchFamily="50" charset="-128"/>
              <a:ea typeface="Meiryo UI" panose="020B0604030504040204" pitchFamily="50" charset="-128"/>
            </a:endParaRPr>
          </a:p>
        </p:txBody>
      </p:sp>
      <p:sp>
        <p:nvSpPr>
          <p:cNvPr id="39" name="正方形/長方形 38">
            <a:extLst>
              <a:ext uri="{FF2B5EF4-FFF2-40B4-BE49-F238E27FC236}">
                <a16:creationId xmlns:a16="http://schemas.microsoft.com/office/drawing/2014/main" id="{8A678853-5C0A-4C45-9CF7-8EB01923E62F}"/>
              </a:ext>
            </a:extLst>
          </p:cNvPr>
          <p:cNvSpPr/>
          <p:nvPr/>
        </p:nvSpPr>
        <p:spPr>
          <a:xfrm>
            <a:off x="115935" y="4799336"/>
            <a:ext cx="3600930"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事前把握・登録方法（複数回答）</a:t>
            </a:r>
            <a:endParaRPr lang="en-US" altLang="ja-JP" sz="1200" b="1" dirty="0">
              <a:latin typeface="Meiryo UI" panose="020B0604030504040204" pitchFamily="50" charset="-128"/>
              <a:ea typeface="Meiryo UI" panose="020B0604030504040204" pitchFamily="50" charset="-128"/>
            </a:endParaRPr>
          </a:p>
        </p:txBody>
      </p:sp>
      <p:graphicFrame>
        <p:nvGraphicFramePr>
          <p:cNvPr id="26" name="表 25">
            <a:extLst>
              <a:ext uri="{FF2B5EF4-FFF2-40B4-BE49-F238E27FC236}">
                <a16:creationId xmlns:a16="http://schemas.microsoft.com/office/drawing/2014/main" id="{5AE0C1F1-FF22-42AB-B108-680C48E8801E}"/>
              </a:ext>
            </a:extLst>
          </p:cNvPr>
          <p:cNvGraphicFramePr>
            <a:graphicFrameLocks noGrp="1"/>
          </p:cNvGraphicFramePr>
          <p:nvPr>
            <p:extLst>
              <p:ext uri="{D42A27DB-BD31-4B8C-83A1-F6EECF244321}">
                <p14:modId xmlns:p14="http://schemas.microsoft.com/office/powerpoint/2010/main" val="3198093419"/>
              </p:ext>
            </p:extLst>
          </p:nvPr>
        </p:nvGraphicFramePr>
        <p:xfrm>
          <a:off x="103196" y="3017378"/>
          <a:ext cx="3219454" cy="1131702"/>
        </p:xfrm>
        <a:graphic>
          <a:graphicData uri="http://schemas.openxmlformats.org/drawingml/2006/table">
            <a:tbl>
              <a:tblPr>
                <a:tableStyleId>{5C22544A-7EE6-4342-B048-85BDC9FD1C3A}</a:tableStyleId>
              </a:tblPr>
              <a:tblGrid>
                <a:gridCol w="2211342">
                  <a:extLst>
                    <a:ext uri="{9D8B030D-6E8A-4147-A177-3AD203B41FA5}">
                      <a16:colId xmlns:a16="http://schemas.microsoft.com/office/drawing/2014/main" val="1166635366"/>
                    </a:ext>
                  </a:extLst>
                </a:gridCol>
                <a:gridCol w="1008112">
                  <a:extLst>
                    <a:ext uri="{9D8B030D-6E8A-4147-A177-3AD203B41FA5}">
                      <a16:colId xmlns:a16="http://schemas.microsoft.com/office/drawing/2014/main" val="2666494867"/>
                    </a:ext>
                  </a:extLst>
                </a:gridCol>
              </a:tblGrid>
              <a:tr h="318091">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事前把握・登録の有無</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71513">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事前把握・登録をしている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15</a:t>
                      </a:r>
                    </a:p>
                  </a:txBody>
                  <a:tcPr marL="0" marR="0" marT="0" marB="0" anchor="ctr"/>
                </a:tc>
                <a:extLst>
                  <a:ext uri="{0D108BD9-81ED-4DB2-BD59-A6C34878D82A}">
                    <a16:rowId xmlns:a16="http://schemas.microsoft.com/office/drawing/2014/main" val="964781025"/>
                  </a:ext>
                </a:extLst>
              </a:tr>
              <a:tr h="302089">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事前把握・登録をしていない</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27</a:t>
                      </a:r>
                    </a:p>
                  </a:txBody>
                  <a:tcPr marL="0" marR="0" marT="0" marB="0" anchor="ctr"/>
                </a:tc>
                <a:extLst>
                  <a:ext uri="{0D108BD9-81ED-4DB2-BD59-A6C34878D82A}">
                    <a16:rowId xmlns:a16="http://schemas.microsoft.com/office/drawing/2014/main" val="3500954543"/>
                  </a:ext>
                </a:extLst>
              </a:tr>
              <a:tr h="240009">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42</a:t>
                      </a: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graphicFrame>
        <p:nvGraphicFramePr>
          <p:cNvPr id="28" name="表 27">
            <a:extLst>
              <a:ext uri="{FF2B5EF4-FFF2-40B4-BE49-F238E27FC236}">
                <a16:creationId xmlns:a16="http://schemas.microsoft.com/office/drawing/2014/main" id="{5F066359-C32E-48DE-AE9C-A6BEED67ED59}"/>
              </a:ext>
            </a:extLst>
          </p:cNvPr>
          <p:cNvGraphicFramePr>
            <a:graphicFrameLocks noGrp="1"/>
          </p:cNvGraphicFramePr>
          <p:nvPr>
            <p:extLst>
              <p:ext uri="{D42A27DB-BD31-4B8C-83A1-F6EECF244321}">
                <p14:modId xmlns:p14="http://schemas.microsoft.com/office/powerpoint/2010/main" val="1907444638"/>
              </p:ext>
            </p:extLst>
          </p:nvPr>
        </p:nvGraphicFramePr>
        <p:xfrm>
          <a:off x="115935" y="5113669"/>
          <a:ext cx="5434717" cy="1411675"/>
        </p:xfrm>
        <a:graphic>
          <a:graphicData uri="http://schemas.openxmlformats.org/drawingml/2006/table">
            <a:tbl>
              <a:tblPr>
                <a:tableStyleId>{5C22544A-7EE6-4342-B048-85BDC9FD1C3A}</a:tableStyleId>
              </a:tblPr>
              <a:tblGrid>
                <a:gridCol w="4744097">
                  <a:extLst>
                    <a:ext uri="{9D8B030D-6E8A-4147-A177-3AD203B41FA5}">
                      <a16:colId xmlns:a16="http://schemas.microsoft.com/office/drawing/2014/main" val="1166635366"/>
                    </a:ext>
                  </a:extLst>
                </a:gridCol>
                <a:gridCol w="690620">
                  <a:extLst>
                    <a:ext uri="{9D8B030D-6E8A-4147-A177-3AD203B41FA5}">
                      <a16:colId xmlns:a16="http://schemas.microsoft.com/office/drawing/2014/main" val="2666494867"/>
                    </a:ext>
                  </a:extLst>
                </a:gridCol>
              </a:tblGrid>
              <a:tr h="220042">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事前把握・登録方法</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20042">
                <a:tc>
                  <a:txBody>
                    <a:bodyPr/>
                    <a:lstStyle/>
                    <a:p>
                      <a:pPr algn="l"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a:t>
                      </a:r>
                      <a:r>
                        <a:rPr lang="ja-JP" altLang="en-US" sz="1200" dirty="0">
                          <a:latin typeface="Meiryo UI" panose="020B0604030504040204" pitchFamily="50" charset="-128"/>
                          <a:ea typeface="Meiryo UI" panose="020B0604030504040204" pitchFamily="50" charset="-128"/>
                        </a:rPr>
                        <a:t>公募（ホームページや広報誌等で本人や保護者へ周知）</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8</a:t>
                      </a:r>
                    </a:p>
                  </a:txBody>
                  <a:tcPr marL="0" marR="0" marT="0" marB="0" anchor="ctr"/>
                </a:tc>
                <a:extLst>
                  <a:ext uri="{0D108BD9-81ED-4DB2-BD59-A6C34878D82A}">
                    <a16:rowId xmlns:a16="http://schemas.microsoft.com/office/drawing/2014/main" val="964781025"/>
                  </a:ext>
                </a:extLst>
              </a:tr>
              <a:tr h="220042">
                <a:tc>
                  <a:txBody>
                    <a:bodyPr/>
                    <a:lstStyle/>
                    <a:p>
                      <a:pPr algn="l"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b. </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関係機関が参加する会議等で、規定した基準に該当する対象者を選定</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tc>
                <a:extLst>
                  <a:ext uri="{0D108BD9-81ED-4DB2-BD59-A6C34878D82A}">
                    <a16:rowId xmlns:a16="http://schemas.microsoft.com/office/drawing/2014/main" val="3500954543"/>
                  </a:ext>
                </a:extLst>
              </a:tr>
              <a:tr h="220042">
                <a:tc>
                  <a:txBody>
                    <a:bodyPr/>
                    <a:lstStyle/>
                    <a:p>
                      <a:pPr algn="l"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c. </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担当の相談支援専門員が登録の必要性等を判断して選定</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tc>
                <a:extLst>
                  <a:ext uri="{0D108BD9-81ED-4DB2-BD59-A6C34878D82A}">
                    <a16:rowId xmlns:a16="http://schemas.microsoft.com/office/drawing/2014/main" val="2418715854"/>
                  </a:ext>
                </a:extLst>
              </a:tr>
              <a:tr h="220042">
                <a:tc>
                  <a:txBody>
                    <a:bodyPr/>
                    <a:lstStyle/>
                    <a:p>
                      <a:pPr algn="l"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d. </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その他</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tc>
                <a:extLst>
                  <a:ext uri="{0D108BD9-81ED-4DB2-BD59-A6C34878D82A}">
                    <a16:rowId xmlns:a16="http://schemas.microsoft.com/office/drawing/2014/main" val="2889288808"/>
                  </a:ext>
                </a:extLst>
              </a:tr>
              <a:tr h="311465">
                <a:tc>
                  <a:txBody>
                    <a:bodyPr/>
                    <a:lstStyle/>
                    <a:p>
                      <a:pPr algn="ctr" fontAlgn="ct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sp>
        <p:nvSpPr>
          <p:cNvPr id="18" name="スライド番号プレースホルダー 2"/>
          <p:cNvSpPr>
            <a:spLocks noGrp="1"/>
          </p:cNvSpPr>
          <p:nvPr>
            <p:ph type="sldNum" sz="quarter" idx="12"/>
          </p:nvPr>
        </p:nvSpPr>
        <p:spPr>
          <a:xfrm>
            <a:off x="6902896" y="6438396"/>
            <a:ext cx="2133600" cy="365125"/>
          </a:xfrm>
        </p:spPr>
        <p:txBody>
          <a:bodyPr/>
          <a:lstStyle/>
          <a:p>
            <a:pPr>
              <a:defRPr/>
            </a:pPr>
            <a:fld id="{08C0B7E9-49C2-4EF2-86B7-39D4016E13D8}" type="slidenum">
              <a:rPr lang="ja-JP" altLang="en-US" smtClean="0"/>
              <a:pPr>
                <a:defRPr/>
              </a:pPr>
              <a:t>2</a:t>
            </a:fld>
            <a:endParaRPr lang="ja-JP" altLang="en-US" dirty="0"/>
          </a:p>
        </p:txBody>
      </p:sp>
      <p:sp>
        <p:nvSpPr>
          <p:cNvPr id="4" name="吹き出し: 四角形 3">
            <a:extLst>
              <a:ext uri="{FF2B5EF4-FFF2-40B4-BE49-F238E27FC236}">
                <a16:creationId xmlns:a16="http://schemas.microsoft.com/office/drawing/2014/main" id="{F0C0469C-BDA7-4F82-A5C4-19DB02BA6570}"/>
              </a:ext>
            </a:extLst>
          </p:cNvPr>
          <p:cNvSpPr/>
          <p:nvPr/>
        </p:nvSpPr>
        <p:spPr>
          <a:xfrm>
            <a:off x="5940152" y="5546772"/>
            <a:ext cx="3024336" cy="864096"/>
          </a:xfrm>
          <a:prstGeom prst="wedgeRectCallout">
            <a:avLst>
              <a:gd name="adj1" fmla="val -66566"/>
              <a:gd name="adj2" fmla="val 11831"/>
            </a:avLst>
          </a:prstGeom>
          <a:solidFill>
            <a:schemeClr val="accent3">
              <a:lumMod val="20000"/>
              <a:lumOff val="80000"/>
            </a:schemeClr>
          </a:solidFill>
          <a:ln/>
        </p:spPr>
        <p:style>
          <a:lnRef idx="3">
            <a:schemeClr val="lt1"/>
          </a:lnRef>
          <a:fillRef idx="1">
            <a:schemeClr val="accent2"/>
          </a:fillRef>
          <a:effectRef idx="1">
            <a:schemeClr val="accent2"/>
          </a:effectRef>
          <a:fontRef idx="minor">
            <a:schemeClr val="lt1"/>
          </a:fontRef>
        </p:style>
        <p:txBody>
          <a:bodyPr tIns="72000" bIns="72000" rtlCol="0" anchor="t"/>
          <a:lstStyle/>
          <a:p>
            <a:r>
              <a:rPr kumimoji="1" lang="ja-JP" altLang="en-US" sz="1200" dirty="0">
                <a:solidFill>
                  <a:schemeClr val="tx1"/>
                </a:solidFill>
                <a:latin typeface="Meiryo UI" panose="020B0604030504040204" pitchFamily="50" charset="-128"/>
                <a:ea typeface="Meiryo UI" panose="020B0604030504040204" pitchFamily="50" charset="-128"/>
              </a:rPr>
              <a:t>（その他の内容）</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・各区基幹相談支援センターにおいて事前に把握している。</a:t>
            </a:r>
          </a:p>
        </p:txBody>
      </p:sp>
      <p:sp>
        <p:nvSpPr>
          <p:cNvPr id="19" name="吹き出し: 四角形 18">
            <a:extLst>
              <a:ext uri="{FF2B5EF4-FFF2-40B4-BE49-F238E27FC236}">
                <a16:creationId xmlns:a16="http://schemas.microsoft.com/office/drawing/2014/main" id="{F0AD35D1-C5C1-4702-861E-243D8B3C4B69}"/>
              </a:ext>
            </a:extLst>
          </p:cNvPr>
          <p:cNvSpPr/>
          <p:nvPr/>
        </p:nvSpPr>
        <p:spPr>
          <a:xfrm>
            <a:off x="4074488" y="2585572"/>
            <a:ext cx="4890000" cy="2175536"/>
          </a:xfrm>
          <a:prstGeom prst="wedgeRectCallout">
            <a:avLst>
              <a:gd name="adj1" fmla="val -65141"/>
              <a:gd name="adj2" fmla="val 7158"/>
            </a:avLst>
          </a:prstGeom>
          <a:solidFill>
            <a:schemeClr val="accent3">
              <a:lumMod val="20000"/>
              <a:lumOff val="80000"/>
            </a:schemeClr>
          </a:solidFill>
          <a:ln/>
        </p:spPr>
        <p:style>
          <a:lnRef idx="3">
            <a:schemeClr val="lt1"/>
          </a:lnRef>
          <a:fillRef idx="1">
            <a:schemeClr val="accent2"/>
          </a:fillRef>
          <a:effectRef idx="1">
            <a:schemeClr val="accent2"/>
          </a:effectRef>
          <a:fontRef idx="minor">
            <a:schemeClr val="lt1"/>
          </a:fontRef>
        </p:style>
        <p:txBody>
          <a:bodyPr tIns="72000" bIns="72000" rtlCol="0" anchor="t"/>
          <a:lstStyle/>
          <a:p>
            <a:r>
              <a:rPr kumimoji="1" lang="ja-JP" altLang="en-US" sz="1200" dirty="0">
                <a:solidFill>
                  <a:schemeClr val="tx1"/>
                </a:solidFill>
                <a:latin typeface="Meiryo UI" panose="020B0604030504040204" pitchFamily="50" charset="-128"/>
                <a:ea typeface="Meiryo UI" panose="020B0604030504040204" pitchFamily="50" charset="-128"/>
              </a:rPr>
              <a:t>（事前把握・登録をしていない理由）</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lang="ja-JP" altLang="en-US" sz="1200" dirty="0">
                <a:solidFill>
                  <a:schemeClr val="tx1"/>
                </a:solidFill>
                <a:latin typeface="Meiryo UI" panose="020B0604030504040204" pitchFamily="50" charset="-128"/>
                <a:ea typeface="Meiryo UI" panose="020B0604030504040204" pitchFamily="50" charset="-128"/>
              </a:rPr>
              <a:t>・</a:t>
            </a:r>
            <a:r>
              <a:rPr lang="en-US" altLang="ja-JP" sz="1200" dirty="0">
                <a:solidFill>
                  <a:schemeClr val="tx1"/>
                </a:solidFill>
                <a:latin typeface="Meiryo UI" panose="020B0604030504040204" pitchFamily="50" charset="-128"/>
                <a:ea typeface="Meiryo UI" panose="020B0604030504040204" pitchFamily="50" charset="-128"/>
              </a:rPr>
              <a:t>R7</a:t>
            </a:r>
            <a:r>
              <a:rPr lang="ja-JP" altLang="en-US" sz="1200" dirty="0">
                <a:solidFill>
                  <a:schemeClr val="tx1"/>
                </a:solidFill>
                <a:latin typeface="Meiryo UI" panose="020B0604030504040204" pitchFamily="50" charset="-128"/>
                <a:ea typeface="Meiryo UI" panose="020B0604030504040204" pitchFamily="50" charset="-128"/>
              </a:rPr>
              <a:t>年度から緊急時の短期入所の利用は、事前登録不要で利用可能とし広く受け入れられる体制を構築したため。</a:t>
            </a:r>
            <a:endParaRPr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lang="ja-JP" altLang="en-US" sz="1200" dirty="0">
                <a:solidFill>
                  <a:schemeClr val="tx1"/>
                </a:solidFill>
                <a:latin typeface="Meiryo UI" panose="020B0604030504040204" pitchFamily="50" charset="-128"/>
                <a:ea typeface="Meiryo UI" panose="020B0604030504040204" pitchFamily="50" charset="-128"/>
              </a:rPr>
              <a:t>・災害時要援護者名簿制度とのすみわけの課題や登録制度の運用方法について議論ができていない。</a:t>
            </a:r>
            <a:endParaRPr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kumimoji="1" lang="ja-JP" altLang="en-US" sz="1200" dirty="0">
                <a:solidFill>
                  <a:schemeClr val="tx1"/>
                </a:solidFill>
                <a:latin typeface="Meiryo UI" panose="020B0604030504040204" pitchFamily="50" charset="-128"/>
                <a:ea typeface="Meiryo UI" panose="020B0604030504040204" pitchFamily="50" charset="-128"/>
              </a:rPr>
              <a:t>・事業所を登録制としているため。</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kumimoji="1" lang="ja-JP" altLang="en-US" sz="1200" dirty="0">
                <a:solidFill>
                  <a:schemeClr val="tx1"/>
                </a:solidFill>
                <a:latin typeface="Meiryo UI" panose="020B0604030504040204" pitchFamily="50" charset="-128"/>
                <a:ea typeface="Meiryo UI" panose="020B0604030504040204" pitchFamily="50" charset="-128"/>
              </a:rPr>
              <a:t>・緊急案件があれば、その都度対応するといった体制になっている。</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kumimoji="1" lang="ja-JP" altLang="en-US" sz="1200" dirty="0">
                <a:solidFill>
                  <a:schemeClr val="tx1"/>
                </a:solidFill>
                <a:latin typeface="Meiryo UI" panose="020B0604030504040204" pitchFamily="50" charset="-128"/>
                <a:ea typeface="Meiryo UI" panose="020B0604030504040204" pitchFamily="50" charset="-128"/>
              </a:rPr>
              <a:t>・サービス利用している場合、必須である相談支援専門員が状況を把握しているため。</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lang="ja-JP" altLang="en-US" sz="1200" dirty="0">
                <a:solidFill>
                  <a:schemeClr val="tx1"/>
                </a:solidFill>
                <a:latin typeface="Meiryo UI" panose="020B0604030504040204" pitchFamily="50" charset="-128"/>
                <a:ea typeface="Meiryo UI" panose="020B0604030504040204" pitchFamily="50" charset="-128"/>
              </a:rPr>
              <a:t>・事前把握・登録を行う運営体制まで整備できていないため。</a:t>
            </a:r>
            <a:endParaRPr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lang="ja-JP" altLang="en-US" sz="1200" dirty="0">
                <a:solidFill>
                  <a:schemeClr val="tx1"/>
                </a:solidFill>
                <a:latin typeface="Meiryo UI" panose="020B0604030504040204" pitchFamily="50" charset="-128"/>
                <a:ea typeface="Meiryo UI" panose="020B0604030504040204" pitchFamily="50" charset="-128"/>
              </a:rPr>
              <a:t>・人員不足。　等</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14" name="タイトル 1">
            <a:extLst>
              <a:ext uri="{FF2B5EF4-FFF2-40B4-BE49-F238E27FC236}">
                <a16:creationId xmlns:a16="http://schemas.microsoft.com/office/drawing/2014/main" id="{FAFA05BA-E88B-4337-A63E-4CA655B92661}"/>
              </a:ext>
            </a:extLst>
          </p:cNvPr>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令和８年度地域生活支援拠点等に関する市町村アンケート結果</a:t>
            </a:r>
          </a:p>
        </p:txBody>
      </p:sp>
    </p:spTree>
    <p:extLst>
      <p:ext uri="{BB962C8B-B14F-4D97-AF65-F5344CB8AC3E}">
        <p14:creationId xmlns:p14="http://schemas.microsoft.com/office/powerpoint/2010/main" val="1644325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20"/>
          <p:cNvSpPr/>
          <p:nvPr/>
        </p:nvSpPr>
        <p:spPr>
          <a:xfrm>
            <a:off x="119152" y="188640"/>
            <a:ext cx="8917344" cy="720080"/>
          </a:xfrm>
          <a:prstGeom prst="roundRect">
            <a:avLst>
              <a:gd name="adj" fmla="val 0"/>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a:blip r:embed="rId3"/>
          <a:stretch>
            <a:fillRect/>
          </a:stretch>
        </p:blipFill>
        <p:spPr>
          <a:xfrm>
            <a:off x="47354" y="780896"/>
            <a:ext cx="9071634" cy="127824"/>
          </a:xfrm>
          <a:prstGeom prst="rect">
            <a:avLst/>
          </a:prstGeom>
        </p:spPr>
      </p:pic>
      <p:sp>
        <p:nvSpPr>
          <p:cNvPr id="3" name="タイトル 2"/>
          <p:cNvSpPr>
            <a:spLocks noGrp="1"/>
          </p:cNvSpPr>
          <p:nvPr>
            <p:ph type="title"/>
          </p:nvPr>
        </p:nvSpPr>
        <p:spPr>
          <a:xfrm>
            <a:off x="114774" y="548986"/>
            <a:ext cx="7193530" cy="231910"/>
          </a:xfrm>
        </p:spPr>
        <p:txBody>
          <a:bodyPr>
            <a:noAutofit/>
          </a:bodyPr>
          <a:lstStyle/>
          <a:p>
            <a:r>
              <a:rPr lang="ja-JP" altLang="en-US" sz="1400" b="1" dirty="0">
                <a:latin typeface="Meiryo UI" panose="020B0604030504040204" pitchFamily="50" charset="-128"/>
                <a:ea typeface="Meiryo UI" panose="020B0604030504040204" pitchFamily="50" charset="-128"/>
              </a:rPr>
              <a:t>問</a:t>
            </a:r>
            <a:r>
              <a:rPr lang="en-US" altLang="ja-JP" sz="1400" b="1" dirty="0">
                <a:latin typeface="Meiryo UI" panose="020B0604030504040204" pitchFamily="50" charset="-128"/>
                <a:ea typeface="Meiryo UI" panose="020B0604030504040204" pitchFamily="50" charset="-128"/>
              </a:rPr>
              <a:t>1-3~4</a:t>
            </a:r>
            <a:r>
              <a:rPr lang="ja-JP" altLang="en-US" sz="1400" b="1" dirty="0">
                <a:latin typeface="Meiryo UI" panose="020B0604030504040204" pitchFamily="50" charset="-128"/>
                <a:ea typeface="Meiryo UI" panose="020B0604030504040204" pitchFamily="50" charset="-128"/>
              </a:rPr>
              <a:t>．緊急時の受入れとして確保している居室や訪問系サービス等との連携について</a:t>
            </a:r>
            <a:endParaRPr kumimoji="1" lang="ja-JP" altLang="en-US" sz="1400" b="1" dirty="0">
              <a:latin typeface="Meiryo UI" panose="020B0604030504040204" pitchFamily="50" charset="-128"/>
              <a:ea typeface="Meiryo UI" panose="020B0604030504040204" pitchFamily="50" charset="-128"/>
            </a:endParaRPr>
          </a:p>
        </p:txBody>
      </p:sp>
      <p:sp>
        <p:nvSpPr>
          <p:cNvPr id="8" name="コンテンツ プレースホルダー 2"/>
          <p:cNvSpPr>
            <a:spLocks noGrp="1"/>
          </p:cNvSpPr>
          <p:nvPr>
            <p:ph idx="1"/>
          </p:nvPr>
        </p:nvSpPr>
        <p:spPr>
          <a:xfrm>
            <a:off x="47355" y="871769"/>
            <a:ext cx="8989142" cy="1683312"/>
          </a:xfrm>
          <a:ln>
            <a:solidFill>
              <a:schemeClr val="dk1"/>
            </a:solidFill>
          </a:ln>
        </p:spPr>
        <p:txBody>
          <a:bodyPr anchor="ctr">
            <a:noAutofit/>
          </a:bodyPr>
          <a:lstStyle/>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緊急時の受入れ先として確保している居室数の回答があった市町村は</a:t>
            </a:r>
            <a:r>
              <a:rPr lang="en-US" altLang="ja-JP" sz="1400" dirty="0">
                <a:latin typeface="Meiryo UI" panose="020B0604030504040204" pitchFamily="50" charset="-128"/>
                <a:ea typeface="Meiryo UI" panose="020B0604030504040204" pitchFamily="50" charset="-128"/>
              </a:rPr>
              <a:t>28</a:t>
            </a:r>
            <a:r>
              <a:rPr lang="ja-JP" altLang="en-US" sz="1400" dirty="0">
                <a:latin typeface="Meiryo UI" panose="020B0604030504040204" pitchFamily="50" charset="-128"/>
                <a:ea typeface="Meiryo UI" panose="020B0604030504040204" pitchFamily="50" charset="-128"/>
              </a:rPr>
              <a:t>。左記以外の市町村では、「事業所登録は行っているが居室数までは把握していない」等の回答があった（調査回答より）。</a:t>
            </a:r>
            <a:endParaRPr lang="en-US" altLang="ja-JP" sz="1400" dirty="0">
              <a:latin typeface="Meiryo UI" panose="020B0604030504040204" pitchFamily="50" charset="-128"/>
              <a:ea typeface="Meiryo UI" panose="020B0604030504040204" pitchFamily="50" charset="-128"/>
            </a:endParaRPr>
          </a:p>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居室を確保している受け入れ先の障がい福祉サービス事業所としては、短期入所事業所が最も多い。</a:t>
            </a:r>
            <a:endParaRPr lang="en-US" altLang="ja-JP" sz="1400" dirty="0">
              <a:latin typeface="Meiryo UI" panose="020B0604030504040204" pitchFamily="50" charset="-128"/>
              <a:ea typeface="Meiryo UI" panose="020B0604030504040204" pitchFamily="50" charset="-128"/>
            </a:endParaRPr>
          </a:p>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緊急時の受入れ先として高齢者施設や医療機関の居室の確保もあった。</a:t>
            </a:r>
            <a:endParaRPr lang="en-US" altLang="ja-JP" sz="1400" dirty="0">
              <a:latin typeface="Meiryo UI" panose="020B0604030504040204" pitchFamily="50" charset="-128"/>
              <a:ea typeface="Meiryo UI" panose="020B0604030504040204" pitchFamily="50" charset="-128"/>
            </a:endParaRPr>
          </a:p>
        </p:txBody>
      </p:sp>
      <p:sp>
        <p:nvSpPr>
          <p:cNvPr id="39" name="正方形/長方形 38">
            <a:extLst>
              <a:ext uri="{FF2B5EF4-FFF2-40B4-BE49-F238E27FC236}">
                <a16:creationId xmlns:a16="http://schemas.microsoft.com/office/drawing/2014/main" id="{8A678853-5C0A-4C45-9CF7-8EB01923E62F}"/>
              </a:ext>
            </a:extLst>
          </p:cNvPr>
          <p:cNvSpPr/>
          <p:nvPr/>
        </p:nvSpPr>
        <p:spPr>
          <a:xfrm>
            <a:off x="119362" y="4965115"/>
            <a:ext cx="3600930"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緊急時の訪問系サービス等との連携</a:t>
            </a:r>
            <a:endParaRPr lang="en-US" altLang="ja-JP" sz="1200" b="1" dirty="0">
              <a:latin typeface="Meiryo UI" panose="020B0604030504040204" pitchFamily="50" charset="-128"/>
              <a:ea typeface="Meiryo UI" panose="020B0604030504040204" pitchFamily="50" charset="-128"/>
            </a:endParaRPr>
          </a:p>
        </p:txBody>
      </p:sp>
      <p:graphicFrame>
        <p:nvGraphicFramePr>
          <p:cNvPr id="28" name="表 27">
            <a:extLst>
              <a:ext uri="{FF2B5EF4-FFF2-40B4-BE49-F238E27FC236}">
                <a16:creationId xmlns:a16="http://schemas.microsoft.com/office/drawing/2014/main" id="{5F066359-C32E-48DE-AE9C-A6BEED67ED59}"/>
              </a:ext>
            </a:extLst>
          </p:cNvPr>
          <p:cNvGraphicFramePr>
            <a:graphicFrameLocks noGrp="1"/>
          </p:cNvGraphicFramePr>
          <p:nvPr>
            <p:extLst>
              <p:ext uri="{D42A27DB-BD31-4B8C-83A1-F6EECF244321}">
                <p14:modId xmlns:p14="http://schemas.microsoft.com/office/powerpoint/2010/main" val="666979348"/>
              </p:ext>
            </p:extLst>
          </p:nvPr>
        </p:nvGraphicFramePr>
        <p:xfrm>
          <a:off x="163441" y="5285136"/>
          <a:ext cx="3328439" cy="880168"/>
        </p:xfrm>
        <a:graphic>
          <a:graphicData uri="http://schemas.openxmlformats.org/drawingml/2006/table">
            <a:tbl>
              <a:tblPr>
                <a:tableStyleId>{5C22544A-7EE6-4342-B048-85BDC9FD1C3A}</a:tableStyleId>
              </a:tblPr>
              <a:tblGrid>
                <a:gridCol w="1816271">
                  <a:extLst>
                    <a:ext uri="{9D8B030D-6E8A-4147-A177-3AD203B41FA5}">
                      <a16:colId xmlns:a16="http://schemas.microsoft.com/office/drawing/2014/main" val="1166635366"/>
                    </a:ext>
                  </a:extLst>
                </a:gridCol>
                <a:gridCol w="1512168">
                  <a:extLst>
                    <a:ext uri="{9D8B030D-6E8A-4147-A177-3AD203B41FA5}">
                      <a16:colId xmlns:a16="http://schemas.microsoft.com/office/drawing/2014/main" val="2666494867"/>
                    </a:ext>
                  </a:extLst>
                </a:gridCol>
              </a:tblGrid>
              <a:tr h="220042">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連携先</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市町村数（延べ数）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2004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居宅介護事業所</a:t>
                      </a:r>
                    </a:p>
                  </a:txBody>
                  <a:tcPr marL="7200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tc>
                <a:extLst>
                  <a:ext uri="{0D108BD9-81ED-4DB2-BD59-A6C34878D82A}">
                    <a16:rowId xmlns:a16="http://schemas.microsoft.com/office/drawing/2014/main" val="964781025"/>
                  </a:ext>
                </a:extLst>
              </a:tr>
              <a:tr h="22004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医療機関</a:t>
                      </a:r>
                    </a:p>
                  </a:txBody>
                  <a:tcPr marL="72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tc>
                <a:extLst>
                  <a:ext uri="{0D108BD9-81ED-4DB2-BD59-A6C34878D82A}">
                    <a16:rowId xmlns:a16="http://schemas.microsoft.com/office/drawing/2014/main" val="3500954543"/>
                  </a:ext>
                </a:extLst>
              </a:tr>
              <a:tr h="22004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その他</a:t>
                      </a:r>
                    </a:p>
                  </a:txBody>
                  <a:tcPr marL="72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tc>
                <a:extLst>
                  <a:ext uri="{0D108BD9-81ED-4DB2-BD59-A6C34878D82A}">
                    <a16:rowId xmlns:a16="http://schemas.microsoft.com/office/drawing/2014/main" val="2418715854"/>
                  </a:ext>
                </a:extLst>
              </a:tr>
            </a:tbl>
          </a:graphicData>
        </a:graphic>
      </p:graphicFrame>
      <p:sp>
        <p:nvSpPr>
          <p:cNvPr id="4" name="吹き出し: 四角形 3">
            <a:extLst>
              <a:ext uri="{FF2B5EF4-FFF2-40B4-BE49-F238E27FC236}">
                <a16:creationId xmlns:a16="http://schemas.microsoft.com/office/drawing/2014/main" id="{F0C0469C-BDA7-4F82-A5C4-19DB02BA6570}"/>
              </a:ext>
            </a:extLst>
          </p:cNvPr>
          <p:cNvSpPr/>
          <p:nvPr/>
        </p:nvSpPr>
        <p:spPr>
          <a:xfrm>
            <a:off x="4139952" y="5373215"/>
            <a:ext cx="4721706" cy="1430305"/>
          </a:xfrm>
          <a:prstGeom prst="wedgeRectCallout">
            <a:avLst>
              <a:gd name="adj1" fmla="val -56339"/>
              <a:gd name="adj2" fmla="val -28512"/>
            </a:avLst>
          </a:prstGeom>
          <a:solidFill>
            <a:schemeClr val="accent3">
              <a:lumMod val="20000"/>
              <a:lumOff val="80000"/>
            </a:schemeClr>
          </a:solid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200" dirty="0">
                <a:solidFill>
                  <a:schemeClr val="tx1"/>
                </a:solidFill>
                <a:latin typeface="Meiryo UI" panose="020B0604030504040204" pitchFamily="50" charset="-128"/>
                <a:ea typeface="Meiryo UI" panose="020B0604030504040204" pitchFamily="50" charset="-128"/>
              </a:rPr>
              <a:t>（主な連携内容）</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lang="ja-JP" altLang="en-US" sz="1200" dirty="0">
                <a:solidFill>
                  <a:schemeClr val="tx1"/>
                </a:solidFill>
                <a:latin typeface="Meiryo UI" panose="020B0604030504040204" pitchFamily="50" charset="-128"/>
                <a:ea typeface="Meiryo UI" panose="020B0604030504040204" pitchFamily="50" charset="-128"/>
              </a:rPr>
              <a:t>・不定期に訪問し、見守りも兼ねた関りを依頼（居宅介護事業所）</a:t>
            </a:r>
            <a:endParaRPr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kumimoji="1" lang="ja-JP" altLang="en-US" sz="1200" dirty="0">
                <a:solidFill>
                  <a:schemeClr val="tx1"/>
                </a:solidFill>
                <a:latin typeface="Meiryo UI" panose="020B0604030504040204" pitchFamily="50" charset="-128"/>
                <a:ea typeface="Meiryo UI" panose="020B0604030504040204" pitchFamily="50" charset="-128"/>
              </a:rPr>
              <a:t>・訪問看護事業所との連携対応等。（医療機関）</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lang="ja-JP" altLang="en-US" sz="1200" dirty="0">
                <a:solidFill>
                  <a:schemeClr val="tx1"/>
                </a:solidFill>
                <a:latin typeface="Meiryo UI" panose="020B0604030504040204" pitchFamily="50" charset="-128"/>
                <a:ea typeface="Meiryo UI" panose="020B0604030504040204" pitchFamily="50" charset="-128"/>
              </a:rPr>
              <a:t>・本人が利用する事業所支援員等が利用者宅等で支援する緊急時人員体制事業を実施。（その他）</a:t>
            </a:r>
            <a:endParaRPr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kumimoji="1" lang="ja-JP" altLang="en-US" sz="1200" dirty="0">
                <a:solidFill>
                  <a:schemeClr val="tx1"/>
                </a:solidFill>
                <a:latin typeface="Meiryo UI" panose="020B0604030504040204" pitchFamily="50" charset="-128"/>
                <a:ea typeface="Meiryo UI" panose="020B0604030504040204" pitchFamily="50" charset="-128"/>
              </a:rPr>
              <a:t>・状況に応じて、相談支援専門員や委託相談支援員の訪問。（その他）</a:t>
            </a:r>
          </a:p>
        </p:txBody>
      </p:sp>
      <p:graphicFrame>
        <p:nvGraphicFramePr>
          <p:cNvPr id="14" name="表 13">
            <a:extLst>
              <a:ext uri="{FF2B5EF4-FFF2-40B4-BE49-F238E27FC236}">
                <a16:creationId xmlns:a16="http://schemas.microsoft.com/office/drawing/2014/main" id="{6B5D056D-3F25-4791-93A5-A051A4D894FC}"/>
              </a:ext>
            </a:extLst>
          </p:cNvPr>
          <p:cNvGraphicFramePr>
            <a:graphicFrameLocks noGrp="1"/>
          </p:cNvGraphicFramePr>
          <p:nvPr>
            <p:extLst>
              <p:ext uri="{D42A27DB-BD31-4B8C-83A1-F6EECF244321}">
                <p14:modId xmlns:p14="http://schemas.microsoft.com/office/powerpoint/2010/main" val="3651828359"/>
              </p:ext>
            </p:extLst>
          </p:nvPr>
        </p:nvGraphicFramePr>
        <p:xfrm>
          <a:off x="110266" y="2868344"/>
          <a:ext cx="4893782" cy="1767983"/>
        </p:xfrm>
        <a:graphic>
          <a:graphicData uri="http://schemas.openxmlformats.org/drawingml/2006/table">
            <a:tbl>
              <a:tblPr>
                <a:tableStyleId>{5C22544A-7EE6-4342-B048-85BDC9FD1C3A}</a:tableStyleId>
              </a:tblPr>
              <a:tblGrid>
                <a:gridCol w="1581414">
                  <a:extLst>
                    <a:ext uri="{9D8B030D-6E8A-4147-A177-3AD203B41FA5}">
                      <a16:colId xmlns:a16="http://schemas.microsoft.com/office/drawing/2014/main" val="1166635366"/>
                    </a:ext>
                  </a:extLst>
                </a:gridCol>
                <a:gridCol w="1440160">
                  <a:extLst>
                    <a:ext uri="{9D8B030D-6E8A-4147-A177-3AD203B41FA5}">
                      <a16:colId xmlns:a16="http://schemas.microsoft.com/office/drawing/2014/main" val="2666494867"/>
                    </a:ext>
                  </a:extLst>
                </a:gridCol>
                <a:gridCol w="1872208">
                  <a:extLst>
                    <a:ext uri="{9D8B030D-6E8A-4147-A177-3AD203B41FA5}">
                      <a16:colId xmlns:a16="http://schemas.microsoft.com/office/drawing/2014/main" val="2555794633"/>
                    </a:ext>
                  </a:extLst>
                </a:gridCol>
              </a:tblGrid>
              <a:tr h="255432">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受入れ先</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確保居室数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199977">
                <a:tc>
                  <a:txBody>
                    <a:bodyPr/>
                    <a:lstStyle/>
                    <a:p>
                      <a:pPr algn="ctr" fontAlgn="ctr"/>
                      <a:r>
                        <a:rPr lang="zh-TW" altLang="en-US" sz="1200" b="0" i="0" u="none" strike="noStrike" dirty="0">
                          <a:solidFill>
                            <a:srgbClr val="000000"/>
                          </a:solidFill>
                          <a:effectLst/>
                          <a:latin typeface="Meiryo UI" panose="020B0604030504040204" pitchFamily="50" charset="-128"/>
                          <a:ea typeface="Meiryo UI" panose="020B0604030504040204" pitchFamily="50" charset="-128"/>
                        </a:rPr>
                        <a:t>短期入所事業所</a:t>
                      </a:r>
                    </a:p>
                  </a:txBody>
                  <a:tcPr marL="72000" marR="0" marT="0" marB="0" anchor="ctr"/>
                </a:tc>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12</a:t>
                      </a:r>
                    </a:p>
                  </a:txBody>
                  <a:tcPr marL="0" marR="0" marT="0" marB="0" anchor="ctr"/>
                </a:tc>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35</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室</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964781025"/>
                  </a:ext>
                </a:extLst>
              </a:tr>
              <a:tr h="20685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グループホーム</a:t>
                      </a:r>
                    </a:p>
                  </a:txBody>
                  <a:tcPr marL="72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7</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26</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室</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3500954543"/>
                  </a:ext>
                </a:extLst>
              </a:tr>
              <a:tr h="20685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障がい者支援施設</a:t>
                      </a:r>
                    </a:p>
                  </a:txBody>
                  <a:tcPr marL="72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11</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22</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室</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2766770171"/>
                  </a:ext>
                </a:extLst>
              </a:tr>
              <a:tr h="20685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高齢者施設</a:t>
                      </a:r>
                    </a:p>
                  </a:txBody>
                  <a:tcPr marL="72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室</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993478884"/>
                  </a:ext>
                </a:extLst>
              </a:tr>
              <a:tr h="20685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医療機関</a:t>
                      </a:r>
                    </a:p>
                  </a:txBody>
                  <a:tcPr marL="72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１</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１室</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377753196"/>
                  </a:ext>
                </a:extLst>
              </a:tr>
              <a:tr h="242583">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その他</a:t>
                      </a:r>
                    </a:p>
                  </a:txBody>
                  <a:tcPr marL="72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6</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19</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室</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435660442"/>
                  </a:ext>
                </a:extLst>
              </a:tr>
              <a:tr h="242583">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合計</a:t>
                      </a:r>
                    </a:p>
                  </a:txBody>
                  <a:tcPr marL="0" marR="0" marT="0" marB="0" anchor="ctr">
                    <a:solidFill>
                      <a:schemeClr val="accent1">
                        <a:lumMod val="75000"/>
                      </a:schemeClr>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107</a:t>
                      </a: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室</a:t>
                      </a:r>
                    </a:p>
                  </a:txBody>
                  <a:tcPr marL="0" marR="0" marT="0" marB="0" anchor="ctr">
                    <a:solidFill>
                      <a:schemeClr val="accent1">
                        <a:lumMod val="75000"/>
                      </a:schemeClr>
                    </a:solidFill>
                  </a:tcPr>
                </a:tc>
                <a:extLst>
                  <a:ext uri="{0D108BD9-81ED-4DB2-BD59-A6C34878D82A}">
                    <a16:rowId xmlns:a16="http://schemas.microsoft.com/office/drawing/2014/main" val="356486613"/>
                  </a:ext>
                </a:extLst>
              </a:tr>
            </a:tbl>
          </a:graphicData>
        </a:graphic>
      </p:graphicFrame>
      <p:sp>
        <p:nvSpPr>
          <p:cNvPr id="15" name="正方形/長方形 14">
            <a:extLst>
              <a:ext uri="{FF2B5EF4-FFF2-40B4-BE49-F238E27FC236}">
                <a16:creationId xmlns:a16="http://schemas.microsoft.com/office/drawing/2014/main" id="{A86A2272-C204-44F6-8901-82ED3CC3AC59}"/>
              </a:ext>
            </a:extLst>
          </p:cNvPr>
          <p:cNvSpPr/>
          <p:nvPr/>
        </p:nvSpPr>
        <p:spPr>
          <a:xfrm>
            <a:off x="91433" y="2564904"/>
            <a:ext cx="4552575"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緊急時の受入れ先として確保している居室数について（複数回答）</a:t>
            </a:r>
            <a:endParaRPr lang="en-US" altLang="ja-JP" sz="1200" b="1" dirty="0">
              <a:latin typeface="Meiryo UI" panose="020B0604030504040204" pitchFamily="50" charset="-128"/>
              <a:ea typeface="Meiryo UI" panose="020B0604030504040204" pitchFamily="50" charset="-128"/>
            </a:endParaRPr>
          </a:p>
        </p:txBody>
      </p:sp>
      <p:sp>
        <p:nvSpPr>
          <p:cNvPr id="5" name="右中かっこ 4">
            <a:extLst>
              <a:ext uri="{FF2B5EF4-FFF2-40B4-BE49-F238E27FC236}">
                <a16:creationId xmlns:a16="http://schemas.microsoft.com/office/drawing/2014/main" id="{D3B8BB4E-EB35-4689-9EDB-62ECA99DF83B}"/>
              </a:ext>
            </a:extLst>
          </p:cNvPr>
          <p:cNvSpPr/>
          <p:nvPr/>
        </p:nvSpPr>
        <p:spPr>
          <a:xfrm>
            <a:off x="5028705" y="3729208"/>
            <a:ext cx="282210" cy="439181"/>
          </a:xfrm>
          <a:prstGeom prst="rightBrace">
            <a:avLst>
              <a:gd name="adj1" fmla="val 8333"/>
              <a:gd name="adj2" fmla="val 2346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8" name="スライド番号プレースホルダー 2"/>
          <p:cNvSpPr>
            <a:spLocks noGrp="1"/>
          </p:cNvSpPr>
          <p:nvPr>
            <p:ph type="sldNum" sz="quarter" idx="12"/>
          </p:nvPr>
        </p:nvSpPr>
        <p:spPr>
          <a:xfrm>
            <a:off x="6902896" y="6438396"/>
            <a:ext cx="2133600" cy="365125"/>
          </a:xfrm>
        </p:spPr>
        <p:txBody>
          <a:bodyPr/>
          <a:lstStyle/>
          <a:p>
            <a:pPr>
              <a:defRPr/>
            </a:pPr>
            <a:fld id="{08C0B7E9-49C2-4EF2-86B7-39D4016E13D8}" type="slidenum">
              <a:rPr lang="ja-JP" altLang="en-US" smtClean="0"/>
              <a:pPr>
                <a:defRPr/>
              </a:pPr>
              <a:t>3</a:t>
            </a:fld>
            <a:endParaRPr lang="ja-JP" altLang="en-US" dirty="0"/>
          </a:p>
        </p:txBody>
      </p:sp>
      <p:sp>
        <p:nvSpPr>
          <p:cNvPr id="16" name="吹き出し: 四角形 15">
            <a:extLst>
              <a:ext uri="{FF2B5EF4-FFF2-40B4-BE49-F238E27FC236}">
                <a16:creationId xmlns:a16="http://schemas.microsoft.com/office/drawing/2014/main" id="{C0DC2EAD-D7DE-4EA5-B201-700F6750D409}"/>
              </a:ext>
            </a:extLst>
          </p:cNvPr>
          <p:cNvSpPr/>
          <p:nvPr/>
        </p:nvSpPr>
        <p:spPr>
          <a:xfrm>
            <a:off x="5591840" y="2852936"/>
            <a:ext cx="3228632" cy="908266"/>
          </a:xfrm>
          <a:prstGeom prst="wedgeRectCallout">
            <a:avLst>
              <a:gd name="adj1" fmla="val -60434"/>
              <a:gd name="adj2" fmla="val 52910"/>
            </a:avLst>
          </a:prstGeom>
          <a:solidFill>
            <a:schemeClr val="accent3">
              <a:lumMod val="20000"/>
              <a:lumOff val="80000"/>
            </a:schemeClr>
          </a:solid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200" dirty="0">
                <a:solidFill>
                  <a:schemeClr val="tx1"/>
                </a:solidFill>
                <a:latin typeface="Meiryo UI" panose="020B0604030504040204" pitchFamily="50" charset="-128"/>
                <a:ea typeface="Meiryo UI" panose="020B0604030504040204" pitchFamily="50" charset="-128"/>
              </a:rPr>
              <a:t>（具体的な内容）</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lang="ja-JP" altLang="en-US" sz="1200" dirty="0">
                <a:solidFill>
                  <a:schemeClr val="tx1"/>
                </a:solidFill>
                <a:latin typeface="Meiryo UI" panose="020B0604030504040204" pitchFamily="50" charset="-128"/>
                <a:ea typeface="Meiryo UI" panose="020B0604030504040204" pitchFamily="50" charset="-128"/>
              </a:rPr>
              <a:t>・通所介護、地域密着型通所介護。</a:t>
            </a:r>
            <a:endParaRPr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lang="ja-JP" altLang="en-US" sz="1200" dirty="0">
                <a:solidFill>
                  <a:schemeClr val="tx1"/>
                </a:solidFill>
                <a:latin typeface="Meiryo UI" panose="020B0604030504040204" pitchFamily="50" charset="-128"/>
                <a:ea typeface="Meiryo UI" panose="020B0604030504040204" pitchFamily="50" charset="-128"/>
              </a:rPr>
              <a:t>・ショートステイ（高齢者施設、医療機関）</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19" name="吹き出し: 四角形 18">
            <a:extLst>
              <a:ext uri="{FF2B5EF4-FFF2-40B4-BE49-F238E27FC236}">
                <a16:creationId xmlns:a16="http://schemas.microsoft.com/office/drawing/2014/main" id="{F0AD35D1-C5C1-4702-861E-243D8B3C4B69}"/>
              </a:ext>
            </a:extLst>
          </p:cNvPr>
          <p:cNvSpPr/>
          <p:nvPr/>
        </p:nvSpPr>
        <p:spPr>
          <a:xfrm>
            <a:off x="5310915" y="4033690"/>
            <a:ext cx="3741652" cy="1195510"/>
          </a:xfrm>
          <a:prstGeom prst="wedgeRectCallout">
            <a:avLst>
              <a:gd name="adj1" fmla="val -59605"/>
              <a:gd name="adj2" fmla="val -27359"/>
            </a:avLst>
          </a:prstGeom>
          <a:solidFill>
            <a:schemeClr val="accent3">
              <a:lumMod val="20000"/>
              <a:lumOff val="80000"/>
            </a:schemeClr>
          </a:solid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200" dirty="0">
                <a:solidFill>
                  <a:schemeClr val="tx1"/>
                </a:solidFill>
                <a:latin typeface="Meiryo UI" panose="020B0604030504040204" pitchFamily="50" charset="-128"/>
                <a:ea typeface="Meiryo UI" panose="020B0604030504040204" pitchFamily="50" charset="-128"/>
              </a:rPr>
              <a:t>（具体的な内容）</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lang="ja-JP" altLang="en-US"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虐待対応用と一体的に運用　</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lang="ja-JP" altLang="en-US" sz="1200" dirty="0">
                <a:solidFill>
                  <a:schemeClr val="tx1"/>
                </a:solidFill>
                <a:latin typeface="Meiryo UI" panose="020B0604030504040204" pitchFamily="50" charset="-128"/>
                <a:ea typeface="Meiryo UI" panose="020B0604030504040204" pitchFamily="50" charset="-128"/>
              </a:rPr>
              <a:t>・短期入所に空き室がある場合に２室を緊急時の受け入れとして活用している　</a:t>
            </a:r>
            <a:r>
              <a:rPr kumimoji="1" lang="ja-JP" altLang="en-US" sz="1200" dirty="0">
                <a:solidFill>
                  <a:schemeClr val="tx1"/>
                </a:solidFill>
                <a:latin typeface="Meiryo UI" panose="020B0604030504040204" pitchFamily="50" charset="-128"/>
                <a:ea typeface="Meiryo UI" panose="020B0604030504040204" pitchFamily="50" charset="-128"/>
              </a:rPr>
              <a:t>等</a:t>
            </a:r>
          </a:p>
        </p:txBody>
      </p:sp>
      <p:sp>
        <p:nvSpPr>
          <p:cNvPr id="17" name="右中かっこ 16">
            <a:extLst>
              <a:ext uri="{FF2B5EF4-FFF2-40B4-BE49-F238E27FC236}">
                <a16:creationId xmlns:a16="http://schemas.microsoft.com/office/drawing/2014/main" id="{C96CC8A0-2E78-41CB-845E-CABDBEB66FFF}"/>
              </a:ext>
            </a:extLst>
          </p:cNvPr>
          <p:cNvSpPr/>
          <p:nvPr/>
        </p:nvSpPr>
        <p:spPr>
          <a:xfrm>
            <a:off x="3579187" y="5542373"/>
            <a:ext cx="272733" cy="622931"/>
          </a:xfrm>
          <a:prstGeom prst="rightBrace">
            <a:avLst>
              <a:gd name="adj1" fmla="val 8333"/>
              <a:gd name="adj2" fmla="val 2346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0" name="タイトル 1">
            <a:extLst>
              <a:ext uri="{FF2B5EF4-FFF2-40B4-BE49-F238E27FC236}">
                <a16:creationId xmlns:a16="http://schemas.microsoft.com/office/drawing/2014/main" id="{CE311D35-B8EE-4EF8-9FD3-4232B4879B92}"/>
              </a:ext>
            </a:extLst>
          </p:cNvPr>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令和８年度地域生活支援拠点等に関する市町村アンケート結果</a:t>
            </a:r>
          </a:p>
        </p:txBody>
      </p:sp>
    </p:spTree>
    <p:extLst>
      <p:ext uri="{BB962C8B-B14F-4D97-AF65-F5344CB8AC3E}">
        <p14:creationId xmlns:p14="http://schemas.microsoft.com/office/powerpoint/2010/main" val="3507873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20"/>
          <p:cNvSpPr/>
          <p:nvPr/>
        </p:nvSpPr>
        <p:spPr>
          <a:xfrm>
            <a:off x="119152" y="188640"/>
            <a:ext cx="8917344" cy="720080"/>
          </a:xfrm>
          <a:prstGeom prst="roundRect">
            <a:avLst>
              <a:gd name="adj" fmla="val 0"/>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a:blip r:embed="rId3"/>
          <a:stretch>
            <a:fillRect/>
          </a:stretch>
        </p:blipFill>
        <p:spPr>
          <a:xfrm>
            <a:off x="47354" y="780896"/>
            <a:ext cx="9071634" cy="127824"/>
          </a:xfrm>
          <a:prstGeom prst="rect">
            <a:avLst/>
          </a:prstGeom>
        </p:spPr>
      </p:pic>
      <p:sp>
        <p:nvSpPr>
          <p:cNvPr id="3" name="タイトル 2"/>
          <p:cNvSpPr>
            <a:spLocks noGrp="1"/>
          </p:cNvSpPr>
          <p:nvPr>
            <p:ph type="title"/>
          </p:nvPr>
        </p:nvSpPr>
        <p:spPr>
          <a:xfrm>
            <a:off x="114774" y="548985"/>
            <a:ext cx="6473450" cy="275611"/>
          </a:xfrm>
        </p:spPr>
        <p:txBody>
          <a:bodyPr>
            <a:noAutofit/>
          </a:bodyPr>
          <a:lstStyle/>
          <a:p>
            <a:r>
              <a:rPr lang="ja-JP" altLang="en-US" sz="1400" b="1" dirty="0">
                <a:latin typeface="Meiryo UI" panose="020B0604030504040204" pitchFamily="50" charset="-128"/>
                <a:ea typeface="Meiryo UI" panose="020B0604030504040204" pitchFamily="50" charset="-128"/>
              </a:rPr>
              <a:t>問</a:t>
            </a:r>
            <a:r>
              <a:rPr lang="en-US" altLang="ja-JP" sz="1400" b="1" dirty="0">
                <a:latin typeface="Meiryo UI" panose="020B0604030504040204" pitchFamily="50" charset="-128"/>
                <a:ea typeface="Meiryo UI" panose="020B0604030504040204" pitchFamily="50" charset="-128"/>
              </a:rPr>
              <a:t>1-5</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6</a:t>
            </a:r>
            <a:r>
              <a:rPr lang="ja-JP" altLang="en-US" sz="1400" b="1" dirty="0">
                <a:latin typeface="Meiryo UI" panose="020B0604030504040204" pitchFamily="50" charset="-128"/>
                <a:ea typeface="Meiryo UI" panose="020B0604030504040204" pitchFamily="50" charset="-128"/>
              </a:rPr>
              <a:t>．夜間・休日を含む</a:t>
            </a:r>
            <a:r>
              <a:rPr lang="en-US" altLang="ja-JP" sz="1400" b="1" dirty="0">
                <a:latin typeface="Meiryo UI" panose="020B0604030504040204" pitchFamily="50" charset="-128"/>
                <a:ea typeface="Meiryo UI" panose="020B0604030504040204" pitchFamily="50" charset="-128"/>
              </a:rPr>
              <a:t>24</a:t>
            </a:r>
            <a:r>
              <a:rPr lang="ja-JP" altLang="en-US" sz="1400" b="1" dirty="0">
                <a:latin typeface="Meiryo UI" panose="020B0604030504040204" pitchFamily="50" charset="-128"/>
                <a:ea typeface="Meiryo UI" panose="020B0604030504040204" pitchFamily="50" charset="-128"/>
              </a:rPr>
              <a:t>時間の緊急時の相談体制や受入実績について</a:t>
            </a:r>
            <a:endParaRPr kumimoji="1" lang="ja-JP" altLang="en-US" sz="1400" b="1" dirty="0">
              <a:latin typeface="Meiryo UI" panose="020B0604030504040204" pitchFamily="50" charset="-128"/>
              <a:ea typeface="Meiryo UI" panose="020B0604030504040204" pitchFamily="50" charset="-128"/>
            </a:endParaRPr>
          </a:p>
        </p:txBody>
      </p:sp>
      <p:sp>
        <p:nvSpPr>
          <p:cNvPr id="8" name="コンテンツ プレースホルダー 2"/>
          <p:cNvSpPr>
            <a:spLocks noGrp="1"/>
          </p:cNvSpPr>
          <p:nvPr>
            <p:ph idx="1"/>
          </p:nvPr>
        </p:nvSpPr>
        <p:spPr>
          <a:xfrm>
            <a:off x="47355" y="979403"/>
            <a:ext cx="8989142" cy="1478781"/>
          </a:xfrm>
          <a:ln>
            <a:solidFill>
              <a:schemeClr val="dk1"/>
            </a:solidFill>
          </a:ln>
        </p:spPr>
        <p:txBody>
          <a:bodyPr anchor="ctr">
            <a:noAutofit/>
          </a:bodyPr>
          <a:lstStyle/>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夜間・休日を含む</a:t>
            </a:r>
            <a:r>
              <a:rPr lang="en-US" altLang="ja-JP" sz="1400" dirty="0">
                <a:latin typeface="Meiryo UI" panose="020B0604030504040204" pitchFamily="50" charset="-128"/>
                <a:ea typeface="Meiryo UI" panose="020B0604030504040204" pitchFamily="50" charset="-128"/>
              </a:rPr>
              <a:t>24</a:t>
            </a:r>
            <a:r>
              <a:rPr lang="ja-JP" altLang="en-US" sz="1400" dirty="0">
                <a:latin typeface="Meiryo UI" panose="020B0604030504040204" pitchFamily="50" charset="-128"/>
                <a:ea typeface="Meiryo UI" panose="020B0604030504040204" pitchFamily="50" charset="-128"/>
              </a:rPr>
              <a:t>時間の緊急時の相談体制を整備している市町村は</a:t>
            </a:r>
            <a:r>
              <a:rPr lang="en-US" altLang="ja-JP" sz="1400" dirty="0">
                <a:latin typeface="Meiryo UI" panose="020B0604030504040204" pitchFamily="50" charset="-128"/>
                <a:ea typeface="Meiryo UI" panose="020B0604030504040204" pitchFamily="50" charset="-128"/>
              </a:rPr>
              <a:t>31</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夜間・休日の緊急時の連絡窓口は、基幹相談支援センター・委託相談が最も多く</a:t>
            </a:r>
            <a:r>
              <a:rPr lang="en-US" altLang="ja-JP" sz="1400" dirty="0">
                <a:latin typeface="Meiryo UI" panose="020B0604030504040204" pitchFamily="50" charset="-128"/>
                <a:ea typeface="Meiryo UI" panose="020B0604030504040204" pitchFamily="50" charset="-128"/>
              </a:rPr>
              <a:t>16</a:t>
            </a:r>
            <a:r>
              <a:rPr lang="ja-JP" altLang="en-US" sz="1400" dirty="0">
                <a:latin typeface="Meiryo UI" panose="020B0604030504040204" pitchFamily="50" charset="-128"/>
                <a:ea typeface="Meiryo UI" panose="020B0604030504040204" pitchFamily="50" charset="-128"/>
              </a:rPr>
              <a:t>、市町村が次いで</a:t>
            </a:r>
            <a:r>
              <a:rPr lang="en-US" altLang="ja-JP" sz="1400" dirty="0">
                <a:latin typeface="Meiryo UI" panose="020B0604030504040204" pitchFamily="50" charset="-128"/>
                <a:ea typeface="Meiryo UI" panose="020B0604030504040204" pitchFamily="50" charset="-128"/>
              </a:rPr>
              <a:t>14</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令和７年度の緊急時の受入れについての実績は、受入れ要請件数が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件の市町村が</a:t>
            </a:r>
            <a:r>
              <a:rPr lang="en-US" altLang="ja-JP" sz="1400" dirty="0">
                <a:latin typeface="Meiryo UI" panose="020B0604030504040204" pitchFamily="50" charset="-128"/>
                <a:ea typeface="Meiryo UI" panose="020B0604030504040204" pitchFamily="50" charset="-128"/>
              </a:rPr>
              <a:t>23</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全市町村の受入れ件数の総数は</a:t>
            </a:r>
            <a:r>
              <a:rPr lang="en-US" altLang="ja-JP" sz="1400" dirty="0">
                <a:latin typeface="Meiryo UI" panose="020B0604030504040204" pitchFamily="50" charset="-128"/>
                <a:ea typeface="Meiryo UI" panose="020B0604030504040204" pitchFamily="50" charset="-128"/>
              </a:rPr>
              <a:t>200</a:t>
            </a:r>
            <a:r>
              <a:rPr lang="ja-JP" altLang="en-US" sz="1400" dirty="0">
                <a:latin typeface="Meiryo UI" panose="020B0604030504040204" pitchFamily="50" charset="-128"/>
                <a:ea typeface="Meiryo UI" panose="020B0604030504040204" pitchFamily="50" charset="-128"/>
              </a:rPr>
              <a:t>件。</a:t>
            </a:r>
            <a:endParaRPr lang="en-US" altLang="ja-JP" sz="1400" dirty="0">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8A678853-5C0A-4C45-9CF7-8EB01923E62F}"/>
              </a:ext>
            </a:extLst>
          </p:cNvPr>
          <p:cNvSpPr/>
          <p:nvPr/>
        </p:nvSpPr>
        <p:spPr>
          <a:xfrm>
            <a:off x="0" y="2585572"/>
            <a:ext cx="3902917"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夜間・休日を含む</a:t>
            </a:r>
            <a:r>
              <a:rPr lang="en-US" altLang="ja-JP" sz="1200" b="1" dirty="0">
                <a:latin typeface="Meiryo UI" panose="020B0604030504040204" pitchFamily="50" charset="-128"/>
                <a:ea typeface="Meiryo UI" panose="020B0604030504040204" pitchFamily="50" charset="-128"/>
              </a:rPr>
              <a:t>24</a:t>
            </a:r>
            <a:r>
              <a:rPr lang="ja-JP" altLang="en-US" sz="1200" b="1" dirty="0">
                <a:latin typeface="Meiryo UI" panose="020B0604030504040204" pitchFamily="50" charset="-128"/>
                <a:ea typeface="Meiryo UI" panose="020B0604030504040204" pitchFamily="50" charset="-128"/>
              </a:rPr>
              <a:t>時間の緊急時の相談体制</a:t>
            </a:r>
            <a:endParaRPr lang="en-US" altLang="ja-JP" sz="1200" b="1" dirty="0">
              <a:latin typeface="Meiryo UI" panose="020B0604030504040204" pitchFamily="50" charset="-128"/>
              <a:ea typeface="Meiryo UI" panose="020B0604030504040204" pitchFamily="50" charset="-128"/>
            </a:endParaRPr>
          </a:p>
        </p:txBody>
      </p:sp>
      <p:sp>
        <p:nvSpPr>
          <p:cNvPr id="39" name="正方形/長方形 38">
            <a:extLst>
              <a:ext uri="{FF2B5EF4-FFF2-40B4-BE49-F238E27FC236}">
                <a16:creationId xmlns:a16="http://schemas.microsoft.com/office/drawing/2014/main" id="{8A678853-5C0A-4C45-9CF7-8EB01923E62F}"/>
              </a:ext>
            </a:extLst>
          </p:cNvPr>
          <p:cNvSpPr/>
          <p:nvPr/>
        </p:nvSpPr>
        <p:spPr>
          <a:xfrm>
            <a:off x="3386991" y="2590589"/>
            <a:ext cx="3600930"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夜間・休日の緊急時の連絡窓口（複数回答）</a:t>
            </a:r>
            <a:endParaRPr lang="en-US" altLang="ja-JP" sz="1200" b="1" dirty="0">
              <a:latin typeface="Meiryo UI" panose="020B0604030504040204" pitchFamily="50" charset="-128"/>
              <a:ea typeface="Meiryo UI" panose="020B0604030504040204" pitchFamily="50" charset="-128"/>
            </a:endParaRPr>
          </a:p>
        </p:txBody>
      </p:sp>
      <p:graphicFrame>
        <p:nvGraphicFramePr>
          <p:cNvPr id="26" name="表 25">
            <a:extLst>
              <a:ext uri="{FF2B5EF4-FFF2-40B4-BE49-F238E27FC236}">
                <a16:creationId xmlns:a16="http://schemas.microsoft.com/office/drawing/2014/main" id="{5AE0C1F1-FF22-42AB-B108-680C48E8801E}"/>
              </a:ext>
            </a:extLst>
          </p:cNvPr>
          <p:cNvGraphicFramePr>
            <a:graphicFrameLocks noGrp="1"/>
          </p:cNvGraphicFramePr>
          <p:nvPr>
            <p:extLst>
              <p:ext uri="{D42A27DB-BD31-4B8C-83A1-F6EECF244321}">
                <p14:modId xmlns:p14="http://schemas.microsoft.com/office/powerpoint/2010/main" val="1217008398"/>
              </p:ext>
            </p:extLst>
          </p:nvPr>
        </p:nvGraphicFramePr>
        <p:xfrm>
          <a:off x="103196" y="3017378"/>
          <a:ext cx="3100652" cy="1131702"/>
        </p:xfrm>
        <a:graphic>
          <a:graphicData uri="http://schemas.openxmlformats.org/drawingml/2006/table">
            <a:tbl>
              <a:tblPr>
                <a:tableStyleId>{5C22544A-7EE6-4342-B048-85BDC9FD1C3A}</a:tableStyleId>
              </a:tblPr>
              <a:tblGrid>
                <a:gridCol w="2211342">
                  <a:extLst>
                    <a:ext uri="{9D8B030D-6E8A-4147-A177-3AD203B41FA5}">
                      <a16:colId xmlns:a16="http://schemas.microsoft.com/office/drawing/2014/main" val="1166635366"/>
                    </a:ext>
                  </a:extLst>
                </a:gridCol>
                <a:gridCol w="889310">
                  <a:extLst>
                    <a:ext uri="{9D8B030D-6E8A-4147-A177-3AD203B41FA5}">
                      <a16:colId xmlns:a16="http://schemas.microsoft.com/office/drawing/2014/main" val="2666494867"/>
                    </a:ext>
                  </a:extLst>
                </a:gridCol>
              </a:tblGrid>
              <a:tr h="318091">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24</a:t>
                      </a: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時間の相談体制の有無</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71513">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時間の相談体制あり</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31</a:t>
                      </a:r>
                    </a:p>
                  </a:txBody>
                  <a:tcPr marL="0" marR="0" marT="0" marB="0" anchor="ctr"/>
                </a:tc>
                <a:extLst>
                  <a:ext uri="{0D108BD9-81ED-4DB2-BD59-A6C34878D82A}">
                    <a16:rowId xmlns:a16="http://schemas.microsoft.com/office/drawing/2014/main" val="964781025"/>
                  </a:ext>
                </a:extLst>
              </a:tr>
              <a:tr h="302089">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時間の相談体制なし</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11</a:t>
                      </a:r>
                    </a:p>
                  </a:txBody>
                  <a:tcPr marL="0" marR="0" marT="0" marB="0" anchor="ctr"/>
                </a:tc>
                <a:extLst>
                  <a:ext uri="{0D108BD9-81ED-4DB2-BD59-A6C34878D82A}">
                    <a16:rowId xmlns:a16="http://schemas.microsoft.com/office/drawing/2014/main" val="3500954543"/>
                  </a:ext>
                </a:extLst>
              </a:tr>
              <a:tr h="240009">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42</a:t>
                      </a: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graphicFrame>
        <p:nvGraphicFramePr>
          <p:cNvPr id="28" name="表 27">
            <a:extLst>
              <a:ext uri="{FF2B5EF4-FFF2-40B4-BE49-F238E27FC236}">
                <a16:creationId xmlns:a16="http://schemas.microsoft.com/office/drawing/2014/main" id="{5F066359-C32E-48DE-AE9C-A6BEED67ED59}"/>
              </a:ext>
            </a:extLst>
          </p:cNvPr>
          <p:cNvGraphicFramePr>
            <a:graphicFrameLocks noGrp="1"/>
          </p:cNvGraphicFramePr>
          <p:nvPr>
            <p:extLst>
              <p:ext uri="{D42A27DB-BD31-4B8C-83A1-F6EECF244321}">
                <p14:modId xmlns:p14="http://schemas.microsoft.com/office/powerpoint/2010/main" val="2846368220"/>
              </p:ext>
            </p:extLst>
          </p:nvPr>
        </p:nvGraphicFramePr>
        <p:xfrm>
          <a:off x="3419872" y="2975650"/>
          <a:ext cx="4176464" cy="1372382"/>
        </p:xfrm>
        <a:graphic>
          <a:graphicData uri="http://schemas.openxmlformats.org/drawingml/2006/table">
            <a:tbl>
              <a:tblPr>
                <a:tableStyleId>{5C22544A-7EE6-4342-B048-85BDC9FD1C3A}</a:tableStyleId>
              </a:tblPr>
              <a:tblGrid>
                <a:gridCol w="3456384">
                  <a:extLst>
                    <a:ext uri="{9D8B030D-6E8A-4147-A177-3AD203B41FA5}">
                      <a16:colId xmlns:a16="http://schemas.microsoft.com/office/drawing/2014/main" val="1166635366"/>
                    </a:ext>
                  </a:extLst>
                </a:gridCol>
                <a:gridCol w="720080">
                  <a:extLst>
                    <a:ext uri="{9D8B030D-6E8A-4147-A177-3AD203B41FA5}">
                      <a16:colId xmlns:a16="http://schemas.microsoft.com/office/drawing/2014/main" val="2666494867"/>
                    </a:ext>
                  </a:extLst>
                </a:gridCol>
              </a:tblGrid>
              <a:tr h="309334">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連絡窓口</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2004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基幹相談支援センター・委託相談</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16</a:t>
                      </a:r>
                    </a:p>
                  </a:txBody>
                  <a:tcPr marL="0" marR="0" marT="0" marB="0" anchor="ctr"/>
                </a:tc>
                <a:extLst>
                  <a:ext uri="{0D108BD9-81ED-4DB2-BD59-A6C34878D82A}">
                    <a16:rowId xmlns:a16="http://schemas.microsoft.com/office/drawing/2014/main" val="964781025"/>
                  </a:ext>
                </a:extLst>
              </a:tr>
              <a:tr h="220042">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市町村</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14</a:t>
                      </a:r>
                    </a:p>
                  </a:txBody>
                  <a:tcPr marL="0" marR="0" marT="0" marB="0" anchor="ctr"/>
                </a:tc>
                <a:extLst>
                  <a:ext uri="{0D108BD9-81ED-4DB2-BD59-A6C34878D82A}">
                    <a16:rowId xmlns:a16="http://schemas.microsoft.com/office/drawing/2014/main" val="3500954543"/>
                  </a:ext>
                </a:extLst>
              </a:tr>
              <a:tr h="22004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対象者の担当相談支援専門員（計画相談等）</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tc>
                <a:extLst>
                  <a:ext uri="{0D108BD9-81ED-4DB2-BD59-A6C34878D82A}">
                    <a16:rowId xmlns:a16="http://schemas.microsoft.com/office/drawing/2014/main" val="2418715854"/>
                  </a:ext>
                </a:extLst>
              </a:tr>
              <a:tr h="22004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緊急時の受入れ先事業所（短期入所事業所等）</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tc>
                <a:extLst>
                  <a:ext uri="{0D108BD9-81ED-4DB2-BD59-A6C34878D82A}">
                    <a16:rowId xmlns:a16="http://schemas.microsoft.com/office/drawing/2014/main" val="2552677652"/>
                  </a:ext>
                </a:extLst>
              </a:tr>
              <a:tr h="127944">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その他</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tc>
                <a:extLst>
                  <a:ext uri="{0D108BD9-81ED-4DB2-BD59-A6C34878D82A}">
                    <a16:rowId xmlns:a16="http://schemas.microsoft.com/office/drawing/2014/main" val="2889288808"/>
                  </a:ext>
                </a:extLst>
              </a:tr>
            </a:tbl>
          </a:graphicData>
        </a:graphic>
      </p:graphicFrame>
      <p:sp>
        <p:nvSpPr>
          <p:cNvPr id="18" name="スライド番号プレースホルダー 2"/>
          <p:cNvSpPr>
            <a:spLocks noGrp="1"/>
          </p:cNvSpPr>
          <p:nvPr>
            <p:ph type="sldNum" sz="quarter" idx="12"/>
          </p:nvPr>
        </p:nvSpPr>
        <p:spPr>
          <a:xfrm>
            <a:off x="6902896" y="6438396"/>
            <a:ext cx="2133600" cy="365125"/>
          </a:xfrm>
        </p:spPr>
        <p:txBody>
          <a:bodyPr/>
          <a:lstStyle/>
          <a:p>
            <a:pPr>
              <a:defRPr/>
            </a:pPr>
            <a:fld id="{08C0B7E9-49C2-4EF2-86B7-39D4016E13D8}" type="slidenum">
              <a:rPr lang="ja-JP" altLang="en-US" smtClean="0"/>
              <a:pPr>
                <a:defRPr/>
              </a:pPr>
              <a:t>4</a:t>
            </a:fld>
            <a:endParaRPr lang="ja-JP" altLang="en-US" dirty="0"/>
          </a:p>
        </p:txBody>
      </p:sp>
      <p:graphicFrame>
        <p:nvGraphicFramePr>
          <p:cNvPr id="15" name="表 14">
            <a:extLst>
              <a:ext uri="{FF2B5EF4-FFF2-40B4-BE49-F238E27FC236}">
                <a16:creationId xmlns:a16="http://schemas.microsoft.com/office/drawing/2014/main" id="{4CC91F46-50B0-48C5-AD30-C9B53A5C539C}"/>
              </a:ext>
            </a:extLst>
          </p:cNvPr>
          <p:cNvGraphicFramePr>
            <a:graphicFrameLocks noGrp="1"/>
          </p:cNvGraphicFramePr>
          <p:nvPr>
            <p:extLst>
              <p:ext uri="{D42A27DB-BD31-4B8C-83A1-F6EECF244321}">
                <p14:modId xmlns:p14="http://schemas.microsoft.com/office/powerpoint/2010/main" val="1840302905"/>
              </p:ext>
            </p:extLst>
          </p:nvPr>
        </p:nvGraphicFramePr>
        <p:xfrm>
          <a:off x="206368" y="4797152"/>
          <a:ext cx="4797680" cy="1621847"/>
        </p:xfrm>
        <a:graphic>
          <a:graphicData uri="http://schemas.openxmlformats.org/drawingml/2006/table">
            <a:tbl>
              <a:tblPr>
                <a:tableStyleId>{5C22544A-7EE6-4342-B048-85BDC9FD1C3A}</a:tableStyleId>
              </a:tblPr>
              <a:tblGrid>
                <a:gridCol w="1746426">
                  <a:extLst>
                    <a:ext uri="{9D8B030D-6E8A-4147-A177-3AD203B41FA5}">
                      <a16:colId xmlns:a16="http://schemas.microsoft.com/office/drawing/2014/main" val="1166635366"/>
                    </a:ext>
                  </a:extLst>
                </a:gridCol>
                <a:gridCol w="891014">
                  <a:extLst>
                    <a:ext uri="{9D8B030D-6E8A-4147-A177-3AD203B41FA5}">
                      <a16:colId xmlns:a16="http://schemas.microsoft.com/office/drawing/2014/main" val="2666494867"/>
                    </a:ext>
                  </a:extLst>
                </a:gridCol>
                <a:gridCol w="2160240">
                  <a:extLst>
                    <a:ext uri="{9D8B030D-6E8A-4147-A177-3AD203B41FA5}">
                      <a16:colId xmlns:a16="http://schemas.microsoft.com/office/drawing/2014/main" val="793036617"/>
                    </a:ext>
                  </a:extLst>
                </a:gridCol>
              </a:tblGrid>
              <a:tr h="288031">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受入れ要請件数</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左記要請件数のうち受入れ実績</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12527">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回</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23</a:t>
                      </a:r>
                    </a:p>
                  </a:txBody>
                  <a:tcPr marL="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0</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回</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964781025"/>
                  </a:ext>
                </a:extLst>
              </a:tr>
              <a:tr h="147514">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回</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10</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2</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回（計</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11</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件）</a:t>
                      </a:r>
                    </a:p>
                  </a:txBody>
                  <a:tcPr marL="0" marR="0" marT="0" marB="0" anchor="ctr"/>
                </a:tc>
                <a:extLst>
                  <a:ext uri="{0D108BD9-81ED-4DB2-BD59-A6C34878D82A}">
                    <a16:rowId xmlns:a16="http://schemas.microsoft.com/office/drawing/2014/main" val="2384963049"/>
                  </a:ext>
                </a:extLst>
              </a:tr>
              <a:tr h="212527">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回</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3</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～４回（計</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6</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件）</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3500954543"/>
                  </a:ext>
                </a:extLst>
              </a:tr>
              <a:tr h="212527">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6</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回</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6</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8</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回（計</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26</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件）</a:t>
                      </a:r>
                    </a:p>
                  </a:txBody>
                  <a:tcPr marL="0" marR="0" marT="0" marB="0" anchor="ctr"/>
                </a:tc>
                <a:extLst>
                  <a:ext uri="{0D108BD9-81ED-4DB2-BD59-A6C34878D82A}">
                    <a16:rowId xmlns:a16="http://schemas.microsoft.com/office/drawing/2014/main" val="2418715854"/>
                  </a:ext>
                </a:extLst>
              </a:tr>
              <a:tr h="212527">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回以上</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10</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回以上（計</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157</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件）</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2889288808"/>
                  </a:ext>
                </a:extLst>
              </a:tr>
              <a:tr h="300828">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42</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（全受入れ件数）</a:t>
                      </a: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200</a:t>
                      </a: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件</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sp>
        <p:nvSpPr>
          <p:cNvPr id="16" name="正方形/長方形 15">
            <a:extLst>
              <a:ext uri="{FF2B5EF4-FFF2-40B4-BE49-F238E27FC236}">
                <a16:creationId xmlns:a16="http://schemas.microsoft.com/office/drawing/2014/main" id="{551F9161-05D1-4A85-B7A1-15C9F677F34C}"/>
              </a:ext>
            </a:extLst>
          </p:cNvPr>
          <p:cNvSpPr/>
          <p:nvPr/>
        </p:nvSpPr>
        <p:spPr>
          <a:xfrm>
            <a:off x="112124" y="4509120"/>
            <a:ext cx="3600930"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令和</a:t>
            </a:r>
            <a:r>
              <a:rPr lang="en-US" altLang="ja-JP" sz="1200" b="1" dirty="0">
                <a:latin typeface="Meiryo UI" panose="020B0604030504040204" pitchFamily="50" charset="-128"/>
                <a:ea typeface="Meiryo UI" panose="020B0604030504040204" pitchFamily="50" charset="-128"/>
              </a:rPr>
              <a:t>7</a:t>
            </a:r>
            <a:r>
              <a:rPr lang="ja-JP" altLang="en-US" sz="1200" b="1" dirty="0">
                <a:latin typeface="Meiryo UI" panose="020B0604030504040204" pitchFamily="50" charset="-128"/>
                <a:ea typeface="Meiryo UI" panose="020B0604030504040204" pitchFamily="50" charset="-128"/>
              </a:rPr>
              <a:t>年度の緊急時の受入れ実績</a:t>
            </a:r>
            <a:endParaRPr lang="en-US" altLang="ja-JP" sz="1200" b="1" dirty="0">
              <a:latin typeface="Meiryo UI" panose="020B0604030504040204" pitchFamily="50" charset="-128"/>
              <a:ea typeface="Meiryo UI" panose="020B0604030504040204" pitchFamily="50" charset="-128"/>
            </a:endParaRPr>
          </a:p>
        </p:txBody>
      </p:sp>
      <p:sp>
        <p:nvSpPr>
          <p:cNvPr id="19" name="吹き出し: 四角形 18">
            <a:extLst>
              <a:ext uri="{FF2B5EF4-FFF2-40B4-BE49-F238E27FC236}">
                <a16:creationId xmlns:a16="http://schemas.microsoft.com/office/drawing/2014/main" id="{3020C2AC-CF5B-4E7F-B6C1-23D3F1AC0BD9}"/>
              </a:ext>
            </a:extLst>
          </p:cNvPr>
          <p:cNvSpPr/>
          <p:nvPr/>
        </p:nvSpPr>
        <p:spPr>
          <a:xfrm>
            <a:off x="5940152" y="4882279"/>
            <a:ext cx="3091724" cy="1281205"/>
          </a:xfrm>
          <a:prstGeom prst="wedgeRectCallout">
            <a:avLst>
              <a:gd name="adj1" fmla="val 3621"/>
              <a:gd name="adj2" fmla="val -101227"/>
            </a:avLst>
          </a:prstGeom>
          <a:solidFill>
            <a:schemeClr val="accent3">
              <a:lumMod val="20000"/>
              <a:lumOff val="80000"/>
            </a:schemeClr>
          </a:solidFill>
          <a:ln/>
        </p:spPr>
        <p:style>
          <a:lnRef idx="3">
            <a:schemeClr val="lt1"/>
          </a:lnRef>
          <a:fillRef idx="1">
            <a:schemeClr val="accent2"/>
          </a:fillRef>
          <a:effectRef idx="1">
            <a:schemeClr val="accent2"/>
          </a:effectRef>
          <a:fontRef idx="minor">
            <a:schemeClr val="lt1"/>
          </a:fontRef>
        </p:style>
        <p:txBody>
          <a:bodyPr tIns="72000" bIns="72000" rtlCol="0" anchor="t"/>
          <a:lstStyle/>
          <a:p>
            <a:r>
              <a:rPr kumimoji="1" lang="ja-JP" altLang="en-US" sz="1200" dirty="0">
                <a:solidFill>
                  <a:schemeClr val="tx1"/>
                </a:solidFill>
                <a:latin typeface="Meiryo UI" panose="020B0604030504040204" pitchFamily="50" charset="-128"/>
                <a:ea typeface="Meiryo UI" panose="020B0604030504040204" pitchFamily="50" charset="-128"/>
              </a:rPr>
              <a:t>（その他の主な内容）</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lang="ja-JP" altLang="en-US" sz="1200" dirty="0">
                <a:solidFill>
                  <a:schemeClr val="tx1"/>
                </a:solidFill>
                <a:latin typeface="Meiryo UI" panose="020B0604030504040204" pitchFamily="50" charset="-128"/>
                <a:ea typeface="Meiryo UI" panose="020B0604030504040204" pitchFamily="50" charset="-128"/>
              </a:rPr>
              <a:t>・指定管理法人への委託。</a:t>
            </a:r>
            <a:endParaRPr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kumimoji="1" lang="ja-JP" altLang="en-US" sz="1200" dirty="0">
                <a:solidFill>
                  <a:schemeClr val="tx1"/>
                </a:solidFill>
                <a:latin typeface="Meiryo UI" panose="020B0604030504040204" pitchFamily="50" charset="-128"/>
                <a:ea typeface="Meiryo UI" panose="020B0604030504040204" pitchFamily="50" charset="-128"/>
              </a:rPr>
              <a:t>・市町村で受け付け、場合により基幹相談支援センターにつなぐ。（</a:t>
            </a:r>
            <a:r>
              <a:rPr kumimoji="1" lang="en-US" altLang="ja-JP" sz="1200" dirty="0">
                <a:solidFill>
                  <a:schemeClr val="tx1"/>
                </a:solidFill>
                <a:latin typeface="Meiryo UI" panose="020B0604030504040204" pitchFamily="50" charset="-128"/>
                <a:ea typeface="Meiryo UI" panose="020B0604030504040204" pitchFamily="50" charset="-128"/>
              </a:rPr>
              <a:t>24</a:t>
            </a:r>
            <a:r>
              <a:rPr kumimoji="1" lang="ja-JP" altLang="en-US" sz="1200" dirty="0">
                <a:solidFill>
                  <a:schemeClr val="tx1"/>
                </a:solidFill>
                <a:latin typeface="Meiryo UI" panose="020B0604030504040204" pitchFamily="50" charset="-128"/>
                <a:ea typeface="Meiryo UI" panose="020B0604030504040204" pitchFamily="50" charset="-128"/>
              </a:rPr>
              <a:t>時間体制は取っていないが対象者の相談支援専門員等が対応していただいている。） 等</a:t>
            </a:r>
          </a:p>
        </p:txBody>
      </p:sp>
      <p:sp>
        <p:nvSpPr>
          <p:cNvPr id="17" name="タイトル 1">
            <a:extLst>
              <a:ext uri="{FF2B5EF4-FFF2-40B4-BE49-F238E27FC236}">
                <a16:creationId xmlns:a16="http://schemas.microsoft.com/office/drawing/2014/main" id="{014B7EBB-03CD-4FD3-890D-6C6406D02373}"/>
              </a:ext>
            </a:extLst>
          </p:cNvPr>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令和８年度地域生活支援拠点等に関する市町村アンケート結果</a:t>
            </a:r>
          </a:p>
        </p:txBody>
      </p:sp>
    </p:spTree>
    <p:extLst>
      <p:ext uri="{BB962C8B-B14F-4D97-AF65-F5344CB8AC3E}">
        <p14:creationId xmlns:p14="http://schemas.microsoft.com/office/powerpoint/2010/main" val="1468721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20"/>
          <p:cNvSpPr/>
          <p:nvPr/>
        </p:nvSpPr>
        <p:spPr>
          <a:xfrm>
            <a:off x="119152" y="188640"/>
            <a:ext cx="8917344" cy="720080"/>
          </a:xfrm>
          <a:prstGeom prst="roundRect">
            <a:avLst>
              <a:gd name="adj" fmla="val 0"/>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a:blip r:embed="rId3"/>
          <a:stretch>
            <a:fillRect/>
          </a:stretch>
        </p:blipFill>
        <p:spPr>
          <a:xfrm>
            <a:off x="47354" y="683203"/>
            <a:ext cx="9071634" cy="127824"/>
          </a:xfrm>
          <a:prstGeom prst="rect">
            <a:avLst/>
          </a:prstGeom>
        </p:spPr>
      </p:pic>
      <p:sp>
        <p:nvSpPr>
          <p:cNvPr id="3" name="タイトル 2"/>
          <p:cNvSpPr>
            <a:spLocks noGrp="1"/>
          </p:cNvSpPr>
          <p:nvPr>
            <p:ph type="title"/>
          </p:nvPr>
        </p:nvSpPr>
        <p:spPr>
          <a:xfrm>
            <a:off x="114774" y="451292"/>
            <a:ext cx="7481562" cy="267484"/>
          </a:xfrm>
        </p:spPr>
        <p:txBody>
          <a:bodyPr>
            <a:noAutofit/>
          </a:bodyPr>
          <a:lstStyle/>
          <a:p>
            <a:r>
              <a:rPr lang="ja-JP" altLang="en-US" sz="1400" b="1" dirty="0">
                <a:latin typeface="Meiryo UI" panose="020B0604030504040204" pitchFamily="50" charset="-128"/>
                <a:ea typeface="Meiryo UI" panose="020B0604030504040204" pitchFamily="50" charset="-128"/>
              </a:rPr>
              <a:t>問</a:t>
            </a:r>
            <a:r>
              <a:rPr lang="en-US" altLang="ja-JP" sz="1400" b="1" dirty="0">
                <a:latin typeface="Meiryo UI" panose="020B0604030504040204" pitchFamily="50" charset="-128"/>
                <a:ea typeface="Meiryo UI" panose="020B0604030504040204" pitchFamily="50" charset="-128"/>
              </a:rPr>
              <a:t>1-7</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8</a:t>
            </a:r>
            <a:r>
              <a:rPr lang="ja-JP" altLang="en-US" sz="1400" b="1" dirty="0">
                <a:latin typeface="Meiryo UI" panose="020B0604030504040204" pitchFamily="50" charset="-128"/>
                <a:ea typeface="Meiryo UI" panose="020B0604030504040204" pitchFamily="50" charset="-128"/>
              </a:rPr>
              <a:t>．入所施設や精神科病院からの地域移行にかかるニーズの把握方法及び頻度について</a:t>
            </a:r>
            <a:endParaRPr kumimoji="1" lang="ja-JP" altLang="en-US" sz="1400" b="1" dirty="0">
              <a:latin typeface="Meiryo UI" panose="020B0604030504040204" pitchFamily="50" charset="-128"/>
              <a:ea typeface="Meiryo UI" panose="020B0604030504040204" pitchFamily="50" charset="-128"/>
            </a:endParaRPr>
          </a:p>
        </p:txBody>
      </p:sp>
      <p:sp>
        <p:nvSpPr>
          <p:cNvPr id="8" name="コンテンツ プレースホルダー 2"/>
          <p:cNvSpPr>
            <a:spLocks noGrp="1"/>
          </p:cNvSpPr>
          <p:nvPr>
            <p:ph idx="1"/>
          </p:nvPr>
        </p:nvSpPr>
        <p:spPr>
          <a:xfrm>
            <a:off x="47355" y="781125"/>
            <a:ext cx="8989142" cy="1607953"/>
          </a:xfrm>
          <a:ln>
            <a:solidFill>
              <a:schemeClr val="dk1"/>
            </a:solidFill>
          </a:ln>
        </p:spPr>
        <p:txBody>
          <a:bodyPr anchor="ctr">
            <a:noAutofit/>
          </a:bodyPr>
          <a:lstStyle/>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入所施設からの地域移行にかかるニーズの主な把握方法について回答があった市町村は</a:t>
            </a:r>
            <a:r>
              <a:rPr lang="en-US" altLang="ja-JP" sz="1400" dirty="0">
                <a:latin typeface="Meiryo UI" panose="020B0604030504040204" pitchFamily="50" charset="-128"/>
                <a:ea typeface="Meiryo UI" panose="020B0604030504040204" pitchFamily="50" charset="-128"/>
              </a:rPr>
              <a:t>40</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具体的な把握方法は、「療育手帳や障がい支援区分の更新のタイミングで把握」という回答が最も多く、</a:t>
            </a:r>
            <a:r>
              <a:rPr lang="en-US" altLang="ja-JP" sz="1400" dirty="0">
                <a:latin typeface="Meiryo UI" panose="020B0604030504040204" pitchFamily="50" charset="-128"/>
                <a:ea typeface="Meiryo UI" panose="020B0604030504040204" pitchFamily="50" charset="-128"/>
              </a:rPr>
              <a:t>19</a:t>
            </a:r>
            <a:r>
              <a:rPr lang="ja-JP" altLang="en-US" sz="1400" dirty="0">
                <a:latin typeface="Meiryo UI" panose="020B0604030504040204" pitchFamily="50" charset="-128"/>
                <a:ea typeface="Meiryo UI" panose="020B0604030504040204" pitchFamily="50" charset="-128"/>
              </a:rPr>
              <a:t>。頻度は１か月に１回という回答から、期間が長いものは５年に１回という回答があった。</a:t>
            </a:r>
            <a:endParaRPr lang="en-US" altLang="ja-JP" sz="1400" dirty="0">
              <a:latin typeface="Meiryo UI" panose="020B0604030504040204" pitchFamily="50" charset="-128"/>
              <a:ea typeface="Meiryo UI" panose="020B0604030504040204" pitchFamily="50" charset="-128"/>
            </a:endParaRPr>
          </a:p>
          <a:p>
            <a:pPr marL="0" indent="0">
              <a:lnSpc>
                <a:spcPts val="1800"/>
              </a:lnSpc>
              <a:spcBef>
                <a:spcPts val="600"/>
              </a:spcBef>
              <a:buNone/>
            </a:pPr>
            <a:r>
              <a:rPr lang="ja-JP" altLang="en-US" sz="1400" dirty="0">
                <a:latin typeface="Meiryo UI" panose="020B0604030504040204" pitchFamily="50" charset="-128"/>
                <a:ea typeface="Meiryo UI" panose="020B0604030504040204" pitchFamily="50" charset="-128"/>
              </a:rPr>
              <a:t>◆精神科病院からの地域移行にかかるニーズの主な把握方法として回答があった市町村は</a:t>
            </a:r>
            <a:r>
              <a:rPr lang="en-US" altLang="ja-JP" sz="1400" dirty="0">
                <a:latin typeface="Meiryo UI" panose="020B0604030504040204" pitchFamily="50" charset="-128"/>
                <a:ea typeface="Meiryo UI" panose="020B0604030504040204" pitchFamily="50" charset="-128"/>
              </a:rPr>
              <a:t>32</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marL="90488" indent="-90488">
              <a:lnSpc>
                <a:spcPts val="1800"/>
              </a:lnSpc>
              <a:spcBef>
                <a:spcPts val="600"/>
              </a:spcBef>
              <a:buNone/>
            </a:pPr>
            <a:r>
              <a:rPr lang="ja-JP" altLang="en-US" sz="1400" dirty="0">
                <a:latin typeface="Meiryo UI" panose="020B0604030504040204" pitchFamily="50" charset="-128"/>
                <a:ea typeface="Meiryo UI" panose="020B0604030504040204" pitchFamily="50" charset="-128"/>
              </a:rPr>
              <a:t>◆具体的な把握方法は、基幹相談支援センターに配置された地域移行コーディネーターによる把握やにも包括ケアシステムにおける把握等の回答があった。</a:t>
            </a:r>
            <a:endParaRPr lang="en-US" altLang="ja-JP" sz="1400" dirty="0">
              <a:latin typeface="Meiryo UI" panose="020B0604030504040204" pitchFamily="50" charset="-128"/>
              <a:ea typeface="Meiryo UI" panose="020B0604030504040204" pitchFamily="50" charset="-128"/>
            </a:endParaRPr>
          </a:p>
        </p:txBody>
      </p:sp>
      <p:sp>
        <p:nvSpPr>
          <p:cNvPr id="39" name="正方形/長方形 38">
            <a:extLst>
              <a:ext uri="{FF2B5EF4-FFF2-40B4-BE49-F238E27FC236}">
                <a16:creationId xmlns:a16="http://schemas.microsoft.com/office/drawing/2014/main" id="{8A678853-5C0A-4C45-9CF7-8EB01923E62F}"/>
              </a:ext>
            </a:extLst>
          </p:cNvPr>
          <p:cNvSpPr/>
          <p:nvPr/>
        </p:nvSpPr>
        <p:spPr>
          <a:xfrm>
            <a:off x="115934" y="2390066"/>
            <a:ext cx="5032129"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入所施設からの地域移行にかかるニーズの主な把握方法（複数回答）</a:t>
            </a:r>
            <a:endParaRPr lang="en-US" altLang="ja-JP" sz="1200" b="1" dirty="0">
              <a:latin typeface="Meiryo UI" panose="020B0604030504040204" pitchFamily="50" charset="-128"/>
              <a:ea typeface="Meiryo UI" panose="020B0604030504040204" pitchFamily="50" charset="-128"/>
            </a:endParaRPr>
          </a:p>
        </p:txBody>
      </p:sp>
      <p:graphicFrame>
        <p:nvGraphicFramePr>
          <p:cNvPr id="28" name="表 27">
            <a:extLst>
              <a:ext uri="{FF2B5EF4-FFF2-40B4-BE49-F238E27FC236}">
                <a16:creationId xmlns:a16="http://schemas.microsoft.com/office/drawing/2014/main" id="{5F066359-C32E-48DE-AE9C-A6BEED67ED59}"/>
              </a:ext>
            </a:extLst>
          </p:cNvPr>
          <p:cNvGraphicFramePr>
            <a:graphicFrameLocks noGrp="1"/>
          </p:cNvGraphicFramePr>
          <p:nvPr>
            <p:extLst>
              <p:ext uri="{D42A27DB-BD31-4B8C-83A1-F6EECF244321}">
                <p14:modId xmlns:p14="http://schemas.microsoft.com/office/powerpoint/2010/main" val="2003283385"/>
              </p:ext>
            </p:extLst>
          </p:nvPr>
        </p:nvGraphicFramePr>
        <p:xfrm>
          <a:off x="107504" y="2704399"/>
          <a:ext cx="5184576" cy="1337351"/>
        </p:xfrm>
        <a:graphic>
          <a:graphicData uri="http://schemas.openxmlformats.org/drawingml/2006/table">
            <a:tbl>
              <a:tblPr>
                <a:tableStyleId>{5C22544A-7EE6-4342-B048-85BDC9FD1C3A}</a:tableStyleId>
              </a:tblPr>
              <a:tblGrid>
                <a:gridCol w="3418493">
                  <a:extLst>
                    <a:ext uri="{9D8B030D-6E8A-4147-A177-3AD203B41FA5}">
                      <a16:colId xmlns:a16="http://schemas.microsoft.com/office/drawing/2014/main" val="1166635366"/>
                    </a:ext>
                  </a:extLst>
                </a:gridCol>
                <a:gridCol w="613955">
                  <a:extLst>
                    <a:ext uri="{9D8B030D-6E8A-4147-A177-3AD203B41FA5}">
                      <a16:colId xmlns:a16="http://schemas.microsoft.com/office/drawing/2014/main" val="3498404162"/>
                    </a:ext>
                  </a:extLst>
                </a:gridCol>
                <a:gridCol w="1152128">
                  <a:extLst>
                    <a:ext uri="{9D8B030D-6E8A-4147-A177-3AD203B41FA5}">
                      <a16:colId xmlns:a16="http://schemas.microsoft.com/office/drawing/2014/main" val="2666494867"/>
                    </a:ext>
                  </a:extLst>
                </a:gridCol>
              </a:tblGrid>
              <a:tr h="220042">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把握方法</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頻度</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20042">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モニタリング会議のタイミングで把握</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8</a:t>
                      </a:r>
                    </a:p>
                  </a:txBody>
                  <a:tcPr marL="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6</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か月に</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回</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964781025"/>
                  </a:ext>
                </a:extLst>
              </a:tr>
              <a:tr h="220042">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療育手帳や障がい支援区分の更新のタイミングで把握</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19</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5</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年に</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回</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3500954543"/>
                  </a:ext>
                </a:extLst>
              </a:tr>
              <a:tr h="220042">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その他</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15</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１～</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12</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か月に</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回または不定期</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2889288808"/>
                  </a:ext>
                </a:extLst>
              </a:tr>
              <a:tr h="311465">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41</a:t>
                      </a:r>
                    </a:p>
                  </a:txBody>
                  <a:tcPr marL="0" marR="0" marT="0" marB="0" anchor="ctr">
                    <a:solidFill>
                      <a:schemeClr val="accent1">
                        <a:lumMod val="75000"/>
                      </a:schemeClr>
                    </a:solidFill>
                  </a:tcPr>
                </a:tc>
                <a:tc>
                  <a:txBody>
                    <a:bodyPr/>
                    <a:lstStyle/>
                    <a:p>
                      <a:pPr algn="ctr" fontAlgn="ct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sp>
        <p:nvSpPr>
          <p:cNvPr id="18" name="スライド番号プレースホルダー 2"/>
          <p:cNvSpPr>
            <a:spLocks noGrp="1"/>
          </p:cNvSpPr>
          <p:nvPr>
            <p:ph type="sldNum" sz="quarter" idx="12"/>
          </p:nvPr>
        </p:nvSpPr>
        <p:spPr>
          <a:xfrm>
            <a:off x="6902896" y="6438396"/>
            <a:ext cx="2133600" cy="365125"/>
          </a:xfrm>
        </p:spPr>
        <p:txBody>
          <a:bodyPr/>
          <a:lstStyle/>
          <a:p>
            <a:pPr>
              <a:defRPr/>
            </a:pPr>
            <a:fld id="{08C0B7E9-49C2-4EF2-86B7-39D4016E13D8}" type="slidenum">
              <a:rPr lang="ja-JP" altLang="en-US" smtClean="0"/>
              <a:pPr>
                <a:defRPr/>
              </a:pPr>
              <a:t>5</a:t>
            </a:fld>
            <a:endParaRPr lang="ja-JP" altLang="en-US" dirty="0"/>
          </a:p>
        </p:txBody>
      </p:sp>
      <p:sp>
        <p:nvSpPr>
          <p:cNvPr id="4" name="吹き出し: 四角形 3">
            <a:extLst>
              <a:ext uri="{FF2B5EF4-FFF2-40B4-BE49-F238E27FC236}">
                <a16:creationId xmlns:a16="http://schemas.microsoft.com/office/drawing/2014/main" id="{F0C0469C-BDA7-4F82-A5C4-19DB02BA6570}"/>
              </a:ext>
            </a:extLst>
          </p:cNvPr>
          <p:cNvSpPr/>
          <p:nvPr/>
        </p:nvSpPr>
        <p:spPr>
          <a:xfrm>
            <a:off x="5508104" y="2443061"/>
            <a:ext cx="3528392" cy="1963229"/>
          </a:xfrm>
          <a:prstGeom prst="wedgeRectCallout">
            <a:avLst>
              <a:gd name="adj1" fmla="val -55145"/>
              <a:gd name="adj2" fmla="val 5928"/>
            </a:avLst>
          </a:prstGeom>
          <a:solidFill>
            <a:schemeClr val="accent3">
              <a:lumMod val="20000"/>
              <a:lumOff val="80000"/>
            </a:schemeClr>
          </a:solid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200" dirty="0">
                <a:solidFill>
                  <a:schemeClr val="tx1"/>
                </a:solidFill>
                <a:latin typeface="Meiryo UI" panose="020B0604030504040204" pitchFamily="50" charset="-128"/>
                <a:ea typeface="Meiryo UI" panose="020B0604030504040204" pitchFamily="50" charset="-128"/>
              </a:rPr>
              <a:t>（その他の主な内容）</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kumimoji="1" lang="ja-JP" altLang="en-US" sz="1200" dirty="0">
                <a:solidFill>
                  <a:schemeClr val="tx1"/>
                </a:solidFill>
                <a:latin typeface="Meiryo UI" panose="020B0604030504040204" pitchFamily="50" charset="-128"/>
                <a:ea typeface="Meiryo UI" panose="020B0604030504040204" pitchFamily="50" charset="-128"/>
              </a:rPr>
              <a:t>・地域移行体制整備事業の取組として、市内入所施設を基幹相談支援センターに配置する地域移行コーディネーターが訪問。施設内交流会や施設間の職員交流会等を実施しており、これらの取組を通じて、地域移行にかかるニーズ把握を行っている。</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lang="ja-JP" altLang="en-US" sz="1200" dirty="0">
                <a:solidFill>
                  <a:schemeClr val="tx1"/>
                </a:solidFill>
                <a:latin typeface="Meiryo UI" panose="020B0604030504040204" pitchFamily="50" charset="-128"/>
                <a:ea typeface="Meiryo UI" panose="020B0604030504040204" pitchFamily="50" charset="-128"/>
              </a:rPr>
              <a:t>・地域移行・地域定着部会と連携し、把握している。</a:t>
            </a:r>
            <a:endParaRPr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kumimoji="1" lang="ja-JP" altLang="en-US" sz="1200" dirty="0">
                <a:solidFill>
                  <a:schemeClr val="tx1"/>
                </a:solidFill>
                <a:latin typeface="Meiryo UI" panose="020B0604030504040204" pitchFamily="50" charset="-128"/>
                <a:ea typeface="Meiryo UI" panose="020B0604030504040204" pitchFamily="50" charset="-128"/>
              </a:rPr>
              <a:t>・計画相談や施設等からの相談による把握のため、頻度は随時。　等</a:t>
            </a:r>
          </a:p>
        </p:txBody>
      </p:sp>
      <p:graphicFrame>
        <p:nvGraphicFramePr>
          <p:cNvPr id="14" name="表 13">
            <a:extLst>
              <a:ext uri="{FF2B5EF4-FFF2-40B4-BE49-F238E27FC236}">
                <a16:creationId xmlns:a16="http://schemas.microsoft.com/office/drawing/2014/main" id="{3CBC90FF-0ADC-47B0-B792-227D5B30602A}"/>
              </a:ext>
            </a:extLst>
          </p:cNvPr>
          <p:cNvGraphicFramePr>
            <a:graphicFrameLocks noGrp="1"/>
          </p:cNvGraphicFramePr>
          <p:nvPr>
            <p:extLst>
              <p:ext uri="{D42A27DB-BD31-4B8C-83A1-F6EECF244321}">
                <p14:modId xmlns:p14="http://schemas.microsoft.com/office/powerpoint/2010/main" val="865967462"/>
              </p:ext>
            </p:extLst>
          </p:nvPr>
        </p:nvGraphicFramePr>
        <p:xfrm>
          <a:off x="134107" y="4695290"/>
          <a:ext cx="8928977" cy="2107244"/>
        </p:xfrm>
        <a:graphic>
          <a:graphicData uri="http://schemas.openxmlformats.org/drawingml/2006/table">
            <a:tbl>
              <a:tblPr/>
              <a:tblGrid>
                <a:gridCol w="8928977">
                  <a:extLst>
                    <a:ext uri="{9D8B030D-6E8A-4147-A177-3AD203B41FA5}">
                      <a16:colId xmlns:a16="http://schemas.microsoft.com/office/drawing/2014/main" val="3888234987"/>
                    </a:ext>
                  </a:extLst>
                </a:gridCol>
              </a:tblGrid>
              <a:tr h="2107244">
                <a:tc>
                  <a:txBody>
                    <a:bodyPr/>
                    <a:lstStyle/>
                    <a:p>
                      <a:pPr marL="87313" indent="-87313" algn="l" fontAlgn="ctr">
                        <a:spcBef>
                          <a:spcPts val="600"/>
                        </a:spcBef>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・職員が病院を訪問し、ピアサポーターと協働した地域移行の啓発研修の開催や個別相談時に、ニーズ把握を行っている。（</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1.6</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か月に１回）</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indent="-87313" algn="l" fontAlgn="ctr">
                        <a:spcBef>
                          <a:spcPts val="600"/>
                        </a:spcBef>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地域移行体制整備に向けた総合調整を行う地域移行コーディネーターが基幹相談支援センターに配置されており、精神科病院を訪問し、普及啓発、地域移行支援への助言を定期的に行っている。また、対象者には茶話会やアンケート等でニーズ把握を行っている。頻度は月に複数回実施。 </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indent="-87313" algn="l" fontAlgn="ctr">
                        <a:spcBef>
                          <a:spcPts val="600"/>
                        </a:spcBef>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・自立支援協議会精神障害者部会地域移行・定着サブワーキングでの支援にて把握（</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か月に</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回）</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indent="-87313" algn="l" fontAlgn="ctr">
                        <a:spcBef>
                          <a:spcPts val="600"/>
                        </a:spcBef>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・にも包括ケアシステムにて精神科病院に確認。（</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6</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か月に</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回）</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indent="-87313" algn="l" fontAlgn="ctr">
                        <a:spcBef>
                          <a:spcPts val="600"/>
                        </a:spcBef>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・大阪府下の精神病院宛てに配布物やポスターを送付し、ニーズを把握している。（</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12</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か月に１回）</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indent="-87313" algn="l" fontAlgn="ctr">
                        <a:spcBef>
                          <a:spcPts val="600"/>
                        </a:spcBef>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・退院の目途がたったときに病院の</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CSW</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と連携をとりニーズを把握している。定期的に何カ月に</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回等の決まりはない。</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indent="-87313" algn="l" fontAlgn="ctr">
                        <a:spcBef>
                          <a:spcPts val="600"/>
                        </a:spcBef>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・入院前から障がい福祉サービス等を利用していた人などは病院の相談員より計画相談員へ相談があり、ニーズ把握となっている。</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6360536"/>
                  </a:ext>
                </a:extLst>
              </a:tr>
            </a:tbl>
          </a:graphicData>
        </a:graphic>
      </p:graphicFrame>
      <p:sp>
        <p:nvSpPr>
          <p:cNvPr id="15" name="正方形/長方形 14">
            <a:extLst>
              <a:ext uri="{FF2B5EF4-FFF2-40B4-BE49-F238E27FC236}">
                <a16:creationId xmlns:a16="http://schemas.microsoft.com/office/drawing/2014/main" id="{5014A738-97B8-4B34-BCDF-017EAB4EB7EA}"/>
              </a:ext>
            </a:extLst>
          </p:cNvPr>
          <p:cNvSpPr/>
          <p:nvPr/>
        </p:nvSpPr>
        <p:spPr>
          <a:xfrm>
            <a:off x="114774" y="4437112"/>
            <a:ext cx="8057626"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精神科病院からの地域移行にかかるニーズの主な把握方法及び頻度（把握方法について回答があった市町村数　</a:t>
            </a:r>
            <a:r>
              <a:rPr lang="en-US" altLang="ja-JP" sz="1200" b="1" dirty="0">
                <a:latin typeface="Meiryo UI" panose="020B0604030504040204" pitchFamily="50" charset="-128"/>
                <a:ea typeface="Meiryo UI" panose="020B0604030504040204" pitchFamily="50" charset="-128"/>
              </a:rPr>
              <a:t>32</a:t>
            </a:r>
            <a:r>
              <a:rPr lang="ja-JP" altLang="en-US" sz="1200" b="1" dirty="0">
                <a:latin typeface="Meiryo UI" panose="020B0604030504040204" pitchFamily="50" charset="-128"/>
                <a:ea typeface="Meiryo UI" panose="020B0604030504040204" pitchFamily="50" charset="-128"/>
              </a:rPr>
              <a:t>）</a:t>
            </a:r>
            <a:endParaRPr lang="en-US" altLang="ja-JP" sz="1200" b="1" dirty="0">
              <a:latin typeface="Meiryo UI" panose="020B0604030504040204" pitchFamily="50" charset="-128"/>
              <a:ea typeface="Meiryo UI" panose="020B0604030504040204" pitchFamily="50" charset="-128"/>
            </a:endParaRPr>
          </a:p>
        </p:txBody>
      </p:sp>
      <p:sp>
        <p:nvSpPr>
          <p:cNvPr id="16" name="タイトル 1">
            <a:extLst>
              <a:ext uri="{FF2B5EF4-FFF2-40B4-BE49-F238E27FC236}">
                <a16:creationId xmlns:a16="http://schemas.microsoft.com/office/drawing/2014/main" id="{ACC704BB-4D4D-4837-B7CD-78D0776087AC}"/>
              </a:ext>
            </a:extLst>
          </p:cNvPr>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令和８年度地域生活支援拠点等に関する市町村アンケート結果</a:t>
            </a:r>
          </a:p>
        </p:txBody>
      </p:sp>
    </p:spTree>
    <p:extLst>
      <p:ext uri="{BB962C8B-B14F-4D97-AF65-F5344CB8AC3E}">
        <p14:creationId xmlns:p14="http://schemas.microsoft.com/office/powerpoint/2010/main" val="519157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表 11">
            <a:extLst>
              <a:ext uri="{FF2B5EF4-FFF2-40B4-BE49-F238E27FC236}">
                <a16:creationId xmlns:a16="http://schemas.microsoft.com/office/drawing/2014/main" id="{45A8DBC5-1918-45BE-B8E0-C91485192208}"/>
              </a:ext>
            </a:extLst>
          </p:cNvPr>
          <p:cNvGraphicFramePr>
            <a:graphicFrameLocks noGrp="1"/>
          </p:cNvGraphicFramePr>
          <p:nvPr>
            <p:extLst>
              <p:ext uri="{D42A27DB-BD31-4B8C-83A1-F6EECF244321}">
                <p14:modId xmlns:p14="http://schemas.microsoft.com/office/powerpoint/2010/main" val="1821152575"/>
              </p:ext>
            </p:extLst>
          </p:nvPr>
        </p:nvGraphicFramePr>
        <p:xfrm>
          <a:off x="107503" y="4166112"/>
          <a:ext cx="8883511" cy="2575256"/>
        </p:xfrm>
        <a:graphic>
          <a:graphicData uri="http://schemas.openxmlformats.org/drawingml/2006/table">
            <a:tbl>
              <a:tblPr firstRow="1" bandRow="1">
                <a:tableStyleId>{5C22544A-7EE6-4342-B048-85BDC9FD1C3A}</a:tableStyleId>
              </a:tblPr>
              <a:tblGrid>
                <a:gridCol w="1152129">
                  <a:extLst>
                    <a:ext uri="{9D8B030D-6E8A-4147-A177-3AD203B41FA5}">
                      <a16:colId xmlns:a16="http://schemas.microsoft.com/office/drawing/2014/main" val="3690828543"/>
                    </a:ext>
                  </a:extLst>
                </a:gridCol>
                <a:gridCol w="7731382">
                  <a:extLst>
                    <a:ext uri="{9D8B030D-6E8A-4147-A177-3AD203B41FA5}">
                      <a16:colId xmlns:a16="http://schemas.microsoft.com/office/drawing/2014/main" val="4277305169"/>
                    </a:ext>
                  </a:extLst>
                </a:gridCol>
              </a:tblGrid>
              <a:tr h="271000">
                <a:tc>
                  <a:txBody>
                    <a:bodyPr/>
                    <a:lstStyle/>
                    <a:p>
                      <a:pPr algn="ctr"/>
                      <a:endParaRPr kumimoji="1" lang="ja-JP" altLang="en-US" sz="1200" b="1" dirty="0">
                        <a:solidFill>
                          <a:schemeClr val="bg1"/>
                        </a:solidFill>
                        <a:latin typeface="Meiryo UI" panose="020B0604030504040204" pitchFamily="50" charset="-128"/>
                        <a:ea typeface="Meiryo UI" panose="020B0604030504040204" pitchFamily="50" charset="-128"/>
                      </a:endParaRPr>
                    </a:p>
                  </a:txBody>
                  <a:tcPr/>
                </a:tc>
                <a:tc>
                  <a:txBody>
                    <a:bodyPr/>
                    <a:lstStyle/>
                    <a:p>
                      <a:pPr algn="ctr"/>
                      <a:r>
                        <a:rPr kumimoji="1" lang="ja-JP" altLang="en-US" sz="1200" b="1">
                          <a:solidFill>
                            <a:schemeClr val="bg1"/>
                          </a:solidFill>
                          <a:latin typeface="Meiryo UI" panose="020B0604030504040204" pitchFamily="50" charset="-128"/>
                          <a:ea typeface="Meiryo UI" panose="020B0604030504040204" pitchFamily="50" charset="-128"/>
                        </a:rPr>
                        <a:t>関係機関が連携して支援体制を整えて緊急時の受入れや地域移行ができた事例</a:t>
                      </a:r>
                      <a:endParaRPr kumimoji="1" lang="ja-JP" altLang="en-US" sz="1200" b="1" dirty="0">
                        <a:solidFill>
                          <a:schemeClr val="bg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909779865"/>
                  </a:ext>
                </a:extLst>
              </a:tr>
              <a:tr h="179688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強度行動障がいのある方</a:t>
                      </a:r>
                    </a:p>
                  </a:txBody>
                  <a:tcPr anchor="ctr"/>
                </a:tc>
                <a:tc>
                  <a:txBody>
                    <a:bodyPr/>
                    <a:lstStyle/>
                    <a:p>
                      <a:pPr marL="87313" marR="0" lvl="0" indent="-87313" algn="l" defTabSz="68580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相談支援事業所、基幹相談支援センター、地域生活支援拠点等の機能を担う短期入所事業所、行政等が連携し、緊急時の受入れを行っている。緊急時の事例について関係機関で共有し、市域での課題共有等を行っている。地域移行については、地域での暮らしに向けて本人の特性に配慮しながら支援者間で情報共有を行い、生活介護の体験利用を段階的に実施している。</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0"/>
                        </a:spcBef>
                        <a:spcAft>
                          <a:spcPts val="0"/>
                        </a:spcAft>
                        <a:buClrTx/>
                        <a:buSzTx/>
                        <a:buFontTx/>
                        <a:buNone/>
                        <a:tabLst/>
                        <a:defRPr/>
                      </a:pP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強度行動障害のある方が障害児入所施設から地域のグループホームに移行するにあたり、保護者からの支援が受けられなかったため、子ども家庭センターなどの関係機関と地域の事業所とで連携し、地域移行につなげた。　等</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395168387"/>
                  </a:ext>
                </a:extLst>
              </a:tr>
              <a:tr h="50405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医療的ケアが必要な方</a:t>
                      </a:r>
                    </a:p>
                  </a:txBody>
                  <a:tcPr anchor="ctr"/>
                </a:tc>
                <a:tc>
                  <a:txBody>
                    <a:bodyPr/>
                    <a:lstStyle/>
                    <a:p>
                      <a:pPr marL="87313" marR="0" lvl="0" indent="-87313" algn="l" defTabSz="68580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・「医療的ケア児等支援調整アセスメントチーム」で定期的に会議を開催し、医療的ケアが必要な方についての支援体制の整備等について協議を行った。　等</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659435935"/>
                  </a:ext>
                </a:extLst>
              </a:tr>
            </a:tbl>
          </a:graphicData>
        </a:graphic>
      </p:graphicFrame>
      <p:sp>
        <p:nvSpPr>
          <p:cNvPr id="21" name="角丸四角形 20"/>
          <p:cNvSpPr/>
          <p:nvPr/>
        </p:nvSpPr>
        <p:spPr>
          <a:xfrm>
            <a:off x="119152" y="188640"/>
            <a:ext cx="8917344" cy="720080"/>
          </a:xfrm>
          <a:prstGeom prst="roundRect">
            <a:avLst>
              <a:gd name="adj" fmla="val 0"/>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a:blip r:embed="rId3"/>
          <a:stretch>
            <a:fillRect/>
          </a:stretch>
        </p:blipFill>
        <p:spPr>
          <a:xfrm>
            <a:off x="47354" y="628411"/>
            <a:ext cx="9071634" cy="127824"/>
          </a:xfrm>
          <a:prstGeom prst="rect">
            <a:avLst/>
          </a:prstGeom>
        </p:spPr>
      </p:pic>
      <p:sp>
        <p:nvSpPr>
          <p:cNvPr id="3" name="タイトル 2"/>
          <p:cNvSpPr>
            <a:spLocks noGrp="1"/>
          </p:cNvSpPr>
          <p:nvPr>
            <p:ph type="title"/>
          </p:nvPr>
        </p:nvSpPr>
        <p:spPr>
          <a:xfrm>
            <a:off x="114774" y="396500"/>
            <a:ext cx="5033290" cy="231911"/>
          </a:xfrm>
        </p:spPr>
        <p:txBody>
          <a:bodyPr>
            <a:noAutofit/>
          </a:bodyPr>
          <a:lstStyle/>
          <a:p>
            <a:r>
              <a:rPr lang="ja-JP" altLang="en-US" sz="1400" b="1" dirty="0">
                <a:latin typeface="Meiryo UI" panose="020B0604030504040204" pitchFamily="50" charset="-128"/>
                <a:ea typeface="Meiryo UI" panose="020B0604030504040204" pitchFamily="50" charset="-128"/>
              </a:rPr>
              <a:t>問</a:t>
            </a:r>
            <a:r>
              <a:rPr lang="en-US" altLang="ja-JP" sz="1400" b="1" dirty="0">
                <a:latin typeface="Meiryo UI" panose="020B0604030504040204" pitchFamily="50" charset="-128"/>
                <a:ea typeface="Meiryo UI" panose="020B0604030504040204" pitchFamily="50" charset="-128"/>
              </a:rPr>
              <a:t>1-9</a:t>
            </a:r>
            <a:r>
              <a:rPr lang="ja-JP" altLang="en-US" sz="1400" b="1" dirty="0">
                <a:latin typeface="Meiryo UI" panose="020B0604030504040204" pitchFamily="50" charset="-128"/>
                <a:ea typeface="Meiryo UI" panose="020B0604030504040204" pitchFamily="50" charset="-128"/>
              </a:rPr>
              <a:t>．令和７年度の体験の機会・場の実績</a:t>
            </a:r>
            <a:endParaRPr kumimoji="1" lang="ja-JP" altLang="en-US" sz="1400" b="1" dirty="0">
              <a:latin typeface="Meiryo UI" panose="020B0604030504040204" pitchFamily="50" charset="-128"/>
              <a:ea typeface="Meiryo UI" panose="020B0604030504040204" pitchFamily="50" charset="-128"/>
            </a:endParaRPr>
          </a:p>
        </p:txBody>
      </p:sp>
      <p:sp>
        <p:nvSpPr>
          <p:cNvPr id="8" name="コンテンツ プレースホルダー 2"/>
          <p:cNvSpPr>
            <a:spLocks noGrp="1"/>
          </p:cNvSpPr>
          <p:nvPr>
            <p:ph idx="1"/>
          </p:nvPr>
        </p:nvSpPr>
        <p:spPr>
          <a:xfrm>
            <a:off x="47355" y="723884"/>
            <a:ext cx="8989142" cy="1079866"/>
          </a:xfrm>
          <a:ln>
            <a:solidFill>
              <a:schemeClr val="dk1"/>
            </a:solidFill>
          </a:ln>
        </p:spPr>
        <p:txBody>
          <a:bodyPr anchor="ctr">
            <a:noAutofit/>
          </a:bodyPr>
          <a:lstStyle/>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令和７年度の体験の機会・場の実績としては、「入所施設からの地域移行にかかる体験」を行った市町村と、「精神科病院からの地域移行にかかる体験」を行った市町村がそれぞれ</a:t>
            </a:r>
            <a:r>
              <a:rPr lang="en-US" altLang="ja-JP" sz="1400" dirty="0">
                <a:latin typeface="Meiryo UI" panose="020B0604030504040204" pitchFamily="50" charset="-128"/>
                <a:ea typeface="Meiryo UI" panose="020B0604030504040204" pitchFamily="50" charset="-128"/>
              </a:rPr>
              <a:t>2</a:t>
            </a:r>
            <a:r>
              <a:rPr lang="ja-JP" altLang="en-US" sz="1400" dirty="0">
                <a:latin typeface="Meiryo UI" panose="020B0604030504040204" pitchFamily="50" charset="-128"/>
                <a:ea typeface="Meiryo UI" panose="020B0604030504040204" pitchFamily="50" charset="-128"/>
              </a:rPr>
              <a:t>。「緊急時の受入れに備えた体験」を行った市町村が</a:t>
            </a:r>
            <a:r>
              <a:rPr lang="en-US" altLang="ja-JP" sz="1400" dirty="0">
                <a:latin typeface="Meiryo UI" panose="020B0604030504040204" pitchFamily="50" charset="-128"/>
                <a:ea typeface="Meiryo UI" panose="020B0604030504040204" pitchFamily="50" charset="-128"/>
              </a:rPr>
              <a:t>3</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a:lnSpc>
                <a:spcPts val="1800"/>
              </a:lnSpc>
              <a:spcBef>
                <a:spcPts val="6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強度行動障がいや医療的ケア等の専門的支援体制が必要となる方について、関係機関等が連携して支援体制を整えて緊急時の受入れや地域移行ができた事例の回答があったのはのべ</a:t>
            </a:r>
            <a:r>
              <a:rPr lang="en-US" altLang="ja-JP" sz="1400" dirty="0">
                <a:latin typeface="Meiryo UI" panose="020B0604030504040204" pitchFamily="50" charset="-128"/>
                <a:ea typeface="Meiryo UI" panose="020B0604030504040204" pitchFamily="50" charset="-128"/>
              </a:rPr>
              <a:t>6</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p:txBody>
      </p:sp>
      <p:sp>
        <p:nvSpPr>
          <p:cNvPr id="39" name="正方形/長方形 38">
            <a:extLst>
              <a:ext uri="{FF2B5EF4-FFF2-40B4-BE49-F238E27FC236}">
                <a16:creationId xmlns:a16="http://schemas.microsoft.com/office/drawing/2014/main" id="{8A678853-5C0A-4C45-9CF7-8EB01923E62F}"/>
              </a:ext>
            </a:extLst>
          </p:cNvPr>
          <p:cNvSpPr/>
          <p:nvPr/>
        </p:nvSpPr>
        <p:spPr>
          <a:xfrm>
            <a:off x="115934" y="1844824"/>
            <a:ext cx="5032129"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令和７年度の体験の機会・場の実績（複数回答）</a:t>
            </a:r>
            <a:endParaRPr lang="en-US" altLang="ja-JP" sz="1200" b="1" dirty="0">
              <a:latin typeface="Meiryo UI" panose="020B0604030504040204" pitchFamily="50" charset="-128"/>
              <a:ea typeface="Meiryo UI" panose="020B0604030504040204" pitchFamily="50" charset="-128"/>
            </a:endParaRPr>
          </a:p>
        </p:txBody>
      </p:sp>
      <p:graphicFrame>
        <p:nvGraphicFramePr>
          <p:cNvPr id="28" name="表 27">
            <a:extLst>
              <a:ext uri="{FF2B5EF4-FFF2-40B4-BE49-F238E27FC236}">
                <a16:creationId xmlns:a16="http://schemas.microsoft.com/office/drawing/2014/main" id="{5F066359-C32E-48DE-AE9C-A6BEED67ED59}"/>
              </a:ext>
            </a:extLst>
          </p:cNvPr>
          <p:cNvGraphicFramePr>
            <a:graphicFrameLocks noGrp="1"/>
          </p:cNvGraphicFramePr>
          <p:nvPr>
            <p:extLst>
              <p:ext uri="{D42A27DB-BD31-4B8C-83A1-F6EECF244321}">
                <p14:modId xmlns:p14="http://schemas.microsoft.com/office/powerpoint/2010/main" val="1361274937"/>
              </p:ext>
            </p:extLst>
          </p:nvPr>
        </p:nvGraphicFramePr>
        <p:xfrm>
          <a:off x="107504" y="2087149"/>
          <a:ext cx="4608512" cy="1341851"/>
        </p:xfrm>
        <a:graphic>
          <a:graphicData uri="http://schemas.openxmlformats.org/drawingml/2006/table">
            <a:tbl>
              <a:tblPr>
                <a:tableStyleId>{5C22544A-7EE6-4342-B048-85BDC9FD1C3A}</a:tableStyleId>
              </a:tblPr>
              <a:tblGrid>
                <a:gridCol w="2770421">
                  <a:extLst>
                    <a:ext uri="{9D8B030D-6E8A-4147-A177-3AD203B41FA5}">
                      <a16:colId xmlns:a16="http://schemas.microsoft.com/office/drawing/2014/main" val="1166635366"/>
                    </a:ext>
                  </a:extLst>
                </a:gridCol>
                <a:gridCol w="648072">
                  <a:extLst>
                    <a:ext uri="{9D8B030D-6E8A-4147-A177-3AD203B41FA5}">
                      <a16:colId xmlns:a16="http://schemas.microsoft.com/office/drawing/2014/main" val="3498404162"/>
                    </a:ext>
                  </a:extLst>
                </a:gridCol>
                <a:gridCol w="1190019">
                  <a:extLst>
                    <a:ext uri="{9D8B030D-6E8A-4147-A177-3AD203B41FA5}">
                      <a16:colId xmlns:a16="http://schemas.microsoft.com/office/drawing/2014/main" val="2666494867"/>
                    </a:ext>
                  </a:extLst>
                </a:gridCol>
              </a:tblGrid>
              <a:tr h="220042">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把握方法</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のべ人数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2004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入所施設からの地域移行にかかる体験</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6</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人</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964781025"/>
                  </a:ext>
                </a:extLst>
              </a:tr>
              <a:tr h="22004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精神科病院からの地域移行にかかる体験</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33</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人</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3500954543"/>
                  </a:ext>
                </a:extLst>
              </a:tr>
              <a:tr h="22004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緊急時の受入れに備えた体験</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6</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人</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3656522548"/>
                  </a:ext>
                </a:extLst>
              </a:tr>
              <a:tr h="220042">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その他</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8</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35</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人</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2889288808"/>
                  </a:ext>
                </a:extLst>
              </a:tr>
              <a:tr h="241641">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合計</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80</a:t>
                      </a: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人</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extLst>
                  <a:ext uri="{0D108BD9-81ED-4DB2-BD59-A6C34878D82A}">
                    <a16:rowId xmlns:a16="http://schemas.microsoft.com/office/drawing/2014/main" val="1113607397"/>
                  </a:ext>
                </a:extLst>
              </a:tr>
            </a:tbl>
          </a:graphicData>
        </a:graphic>
      </p:graphicFrame>
      <p:sp>
        <p:nvSpPr>
          <p:cNvPr id="18" name="スライド番号プレースホルダー 2"/>
          <p:cNvSpPr>
            <a:spLocks noGrp="1"/>
          </p:cNvSpPr>
          <p:nvPr>
            <p:ph type="sldNum" sz="quarter" idx="12"/>
          </p:nvPr>
        </p:nvSpPr>
        <p:spPr>
          <a:xfrm>
            <a:off x="7010400" y="6592267"/>
            <a:ext cx="2133600" cy="365125"/>
          </a:xfrm>
        </p:spPr>
        <p:txBody>
          <a:bodyPr/>
          <a:lstStyle/>
          <a:p>
            <a:pPr>
              <a:defRPr/>
            </a:pPr>
            <a:fld id="{08C0B7E9-49C2-4EF2-86B7-39D4016E13D8}" type="slidenum">
              <a:rPr lang="ja-JP" altLang="en-US" smtClean="0"/>
              <a:pPr>
                <a:defRPr/>
              </a:pPr>
              <a:t>6</a:t>
            </a:fld>
            <a:endParaRPr lang="ja-JP" altLang="en-US" dirty="0"/>
          </a:p>
        </p:txBody>
      </p:sp>
      <p:sp>
        <p:nvSpPr>
          <p:cNvPr id="4" name="吹き出し: 四角形 3">
            <a:extLst>
              <a:ext uri="{FF2B5EF4-FFF2-40B4-BE49-F238E27FC236}">
                <a16:creationId xmlns:a16="http://schemas.microsoft.com/office/drawing/2014/main" id="{F0C0469C-BDA7-4F82-A5C4-19DB02BA6570}"/>
              </a:ext>
            </a:extLst>
          </p:cNvPr>
          <p:cNvSpPr/>
          <p:nvPr/>
        </p:nvSpPr>
        <p:spPr>
          <a:xfrm>
            <a:off x="5004048" y="2396542"/>
            <a:ext cx="3888432" cy="1079866"/>
          </a:xfrm>
          <a:prstGeom prst="wedgeRectCallout">
            <a:avLst>
              <a:gd name="adj1" fmla="val -58272"/>
              <a:gd name="adj2" fmla="val 27298"/>
            </a:avLst>
          </a:prstGeom>
          <a:solidFill>
            <a:schemeClr val="accent3">
              <a:lumMod val="20000"/>
              <a:lumOff val="80000"/>
            </a:schemeClr>
          </a:solid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200" dirty="0">
                <a:solidFill>
                  <a:schemeClr val="tx1"/>
                </a:solidFill>
                <a:latin typeface="Meiryo UI" panose="020B0604030504040204" pitchFamily="50" charset="-128"/>
                <a:ea typeface="Meiryo UI" panose="020B0604030504040204" pitchFamily="50" charset="-128"/>
              </a:rPr>
              <a:t>（その他の主な内容）</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lang="ja-JP" altLang="en-US" sz="1200" dirty="0">
                <a:solidFill>
                  <a:schemeClr val="tx1"/>
                </a:solidFill>
                <a:latin typeface="Meiryo UI" panose="020B0604030504040204" pitchFamily="50" charset="-128"/>
                <a:ea typeface="Meiryo UI" panose="020B0604030504040204" pitchFamily="50" charset="-128"/>
              </a:rPr>
              <a:t>・障害者総合支援法上以外の市の事業では、自宅から自立をするための体験を</a:t>
            </a:r>
            <a:r>
              <a:rPr lang="en-US" altLang="ja-JP" sz="1200" dirty="0">
                <a:solidFill>
                  <a:schemeClr val="tx1"/>
                </a:solidFill>
                <a:latin typeface="Meiryo UI" panose="020B0604030504040204" pitchFamily="50" charset="-128"/>
                <a:ea typeface="Meiryo UI" panose="020B0604030504040204" pitchFamily="50" charset="-128"/>
              </a:rPr>
              <a:t>5</a:t>
            </a:r>
            <a:r>
              <a:rPr lang="ja-JP" altLang="en-US" sz="1200" dirty="0">
                <a:solidFill>
                  <a:schemeClr val="tx1"/>
                </a:solidFill>
                <a:latin typeface="Meiryo UI" panose="020B0604030504040204" pitchFamily="50" charset="-128"/>
                <a:ea typeface="Meiryo UI" panose="020B0604030504040204" pitchFamily="50" charset="-128"/>
              </a:rPr>
              <a:t>人が利用した。</a:t>
            </a:r>
            <a:endParaRPr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lang="ja-JP" altLang="en-US" sz="1200" dirty="0">
                <a:solidFill>
                  <a:schemeClr val="tx1"/>
                </a:solidFill>
                <a:latin typeface="Meiryo UI" panose="020B0604030504040204" pitchFamily="50" charset="-128"/>
                <a:ea typeface="Meiryo UI" panose="020B0604030504040204" pitchFamily="50" charset="-128"/>
              </a:rPr>
              <a:t>・在宅からの自立に向けた利用。</a:t>
            </a:r>
            <a:endParaRPr lang="en-US" altLang="ja-JP" sz="1200" dirty="0">
              <a:solidFill>
                <a:schemeClr val="tx1"/>
              </a:solidFill>
              <a:latin typeface="Meiryo UI" panose="020B0604030504040204" pitchFamily="50" charset="-128"/>
              <a:ea typeface="Meiryo UI" panose="020B0604030504040204" pitchFamily="50" charset="-128"/>
            </a:endParaRPr>
          </a:p>
          <a:p>
            <a:pPr marL="88900" indent="-88900"/>
            <a:r>
              <a:rPr lang="ja-JP" altLang="en-US" sz="1200" dirty="0">
                <a:solidFill>
                  <a:schemeClr val="tx1"/>
                </a:solidFill>
                <a:latin typeface="Meiryo UI" panose="020B0604030504040204" pitchFamily="50" charset="-128"/>
                <a:ea typeface="Meiryo UI" panose="020B0604030504040204" pitchFamily="50" charset="-128"/>
              </a:rPr>
              <a:t>・具体的な実数は把握していない。　等</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11" name="タイトル 1">
            <a:extLst>
              <a:ext uri="{FF2B5EF4-FFF2-40B4-BE49-F238E27FC236}">
                <a16:creationId xmlns:a16="http://schemas.microsoft.com/office/drawing/2014/main" id="{40BA3D99-1F70-4E59-9078-0272FABE4EFF}"/>
              </a:ext>
            </a:extLst>
          </p:cNvPr>
          <p:cNvSpPr txBox="1">
            <a:spLocks/>
          </p:cNvSpPr>
          <p:nvPr/>
        </p:nvSpPr>
        <p:spPr>
          <a:xfrm>
            <a:off x="35496" y="3644556"/>
            <a:ext cx="9071634" cy="432516"/>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marL="806450" indent="-806450"/>
            <a:r>
              <a:rPr lang="ja-JP" altLang="en-US" sz="1400" b="1" dirty="0">
                <a:latin typeface="Meiryo UI" panose="020B0604030504040204" pitchFamily="50" charset="-128"/>
                <a:ea typeface="Meiryo UI" panose="020B0604030504040204" pitchFamily="50" charset="-128"/>
              </a:rPr>
              <a:t>問</a:t>
            </a:r>
            <a:r>
              <a:rPr lang="en-US" altLang="ja-JP" sz="1400" b="1" dirty="0">
                <a:latin typeface="Meiryo UI" panose="020B0604030504040204" pitchFamily="50" charset="-128"/>
                <a:ea typeface="Meiryo UI" panose="020B0604030504040204" pitchFamily="50" charset="-128"/>
              </a:rPr>
              <a:t>1-10</a:t>
            </a:r>
            <a:r>
              <a:rPr lang="ja-JP" altLang="en-US" sz="1400" b="1" dirty="0">
                <a:latin typeface="Meiryo UI" panose="020B0604030504040204" pitchFamily="50" charset="-128"/>
                <a:ea typeface="Meiryo UI" panose="020B0604030504040204" pitchFamily="50" charset="-128"/>
              </a:rPr>
              <a:t>．強度行動障がいや医療的ケア等、専門的な支援体制が必要となる方について、関係機関等が連携して支援体制を整えて緊急時の受入れや地域移行ができた事例（事例として回答があった市町村数　のべ６）</a:t>
            </a:r>
          </a:p>
        </p:txBody>
      </p:sp>
      <p:pic>
        <p:nvPicPr>
          <p:cNvPr id="13" name="図 12">
            <a:extLst>
              <a:ext uri="{FF2B5EF4-FFF2-40B4-BE49-F238E27FC236}">
                <a16:creationId xmlns:a16="http://schemas.microsoft.com/office/drawing/2014/main" id="{46311114-5BC9-4A86-999E-62405AB9AB80}"/>
              </a:ext>
            </a:extLst>
          </p:cNvPr>
          <p:cNvPicPr>
            <a:picLocks noChangeAspect="1"/>
          </p:cNvPicPr>
          <p:nvPr/>
        </p:nvPicPr>
        <p:blipFill>
          <a:blip r:embed="rId4"/>
          <a:stretch>
            <a:fillRect/>
          </a:stretch>
        </p:blipFill>
        <p:spPr>
          <a:xfrm>
            <a:off x="66213" y="4052908"/>
            <a:ext cx="9071634" cy="140220"/>
          </a:xfrm>
          <a:prstGeom prst="rect">
            <a:avLst/>
          </a:prstGeom>
        </p:spPr>
      </p:pic>
      <p:sp>
        <p:nvSpPr>
          <p:cNvPr id="14" name="タイトル 1">
            <a:extLst>
              <a:ext uri="{FF2B5EF4-FFF2-40B4-BE49-F238E27FC236}">
                <a16:creationId xmlns:a16="http://schemas.microsoft.com/office/drawing/2014/main" id="{9DA97F1F-018B-4AF2-BA25-CE7E5314F0C3}"/>
              </a:ext>
            </a:extLst>
          </p:cNvPr>
          <p:cNvSpPr txBox="1">
            <a:spLocks/>
          </p:cNvSpPr>
          <p:nvPr/>
        </p:nvSpPr>
        <p:spPr>
          <a:xfrm>
            <a:off x="0" y="26112"/>
            <a:ext cx="9137847" cy="329314"/>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令和８年度地域生活支援拠点等に関する市町村アンケート結果</a:t>
            </a:r>
          </a:p>
        </p:txBody>
      </p:sp>
    </p:spTree>
    <p:extLst>
      <p:ext uri="{BB962C8B-B14F-4D97-AF65-F5344CB8AC3E}">
        <p14:creationId xmlns:p14="http://schemas.microsoft.com/office/powerpoint/2010/main" val="4258894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表 10">
            <a:extLst>
              <a:ext uri="{FF2B5EF4-FFF2-40B4-BE49-F238E27FC236}">
                <a16:creationId xmlns:a16="http://schemas.microsoft.com/office/drawing/2014/main" id="{92317D67-63F0-4E13-89BD-09B7A2C2DA97}"/>
              </a:ext>
            </a:extLst>
          </p:cNvPr>
          <p:cNvGraphicFramePr>
            <a:graphicFrameLocks noGrp="1"/>
          </p:cNvGraphicFramePr>
          <p:nvPr>
            <p:extLst>
              <p:ext uri="{D42A27DB-BD31-4B8C-83A1-F6EECF244321}">
                <p14:modId xmlns:p14="http://schemas.microsoft.com/office/powerpoint/2010/main" val="2272230067"/>
              </p:ext>
            </p:extLst>
          </p:nvPr>
        </p:nvGraphicFramePr>
        <p:xfrm>
          <a:off x="107504" y="802383"/>
          <a:ext cx="8898275" cy="5979130"/>
        </p:xfrm>
        <a:graphic>
          <a:graphicData uri="http://schemas.openxmlformats.org/drawingml/2006/table">
            <a:tbl>
              <a:tblPr firstRow="1" bandRow="1">
                <a:tableStyleId>{5C22544A-7EE6-4342-B048-85BDC9FD1C3A}</a:tableStyleId>
              </a:tblPr>
              <a:tblGrid>
                <a:gridCol w="1317420">
                  <a:extLst>
                    <a:ext uri="{9D8B030D-6E8A-4147-A177-3AD203B41FA5}">
                      <a16:colId xmlns:a16="http://schemas.microsoft.com/office/drawing/2014/main" val="3690828543"/>
                    </a:ext>
                  </a:extLst>
                </a:gridCol>
                <a:gridCol w="7580855">
                  <a:extLst>
                    <a:ext uri="{9D8B030D-6E8A-4147-A177-3AD203B41FA5}">
                      <a16:colId xmlns:a16="http://schemas.microsoft.com/office/drawing/2014/main" val="4277305169"/>
                    </a:ext>
                  </a:extLst>
                </a:gridCol>
              </a:tblGrid>
              <a:tr h="276757">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機能</a:t>
                      </a:r>
                    </a:p>
                  </a:txBody>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工夫</a:t>
                      </a:r>
                    </a:p>
                  </a:txBody>
                  <a:tcPr/>
                </a:tc>
                <a:extLst>
                  <a:ext uri="{0D108BD9-81ED-4DB2-BD59-A6C34878D82A}">
                    <a16:rowId xmlns:a16="http://schemas.microsoft.com/office/drawing/2014/main" val="3909779865"/>
                  </a:ext>
                </a:extLst>
              </a:tr>
              <a:tr h="126641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相談</a:t>
                      </a:r>
                    </a:p>
                  </a:txBody>
                  <a:tcPr anchor="ctr"/>
                </a:tc>
                <a:tc>
                  <a:txBody>
                    <a:bodyPr/>
                    <a:lstStyle/>
                    <a:p>
                      <a:pPr marL="87313" marR="0" lvl="0" indent="-87313" algn="l" defTabSz="68580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・登録制は実施しないが、相談支援利用の有無によってどの機関が対応するかを示した「地域生活支援拠点等概要」を</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HP</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にて公開。</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・登録要件に当てはまっている緊急時の支援が見込めない世帯を事前に把握・登録した上で、連絡体制を確保し、緊急の事態等に必要な支援を行う。</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地域生活支援拠点等の一部の機能を担う事業所として登録する計画相談支援及び障がい児相談支援に加え、各区基幹相談支援センター、地域活動支援センター（生活支援型）が連携し、身近な地域で相談できる体制を確保している。</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395168387"/>
                  </a:ext>
                </a:extLst>
              </a:tr>
              <a:tr h="131156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緊急時の受入れ・対応</a:t>
                      </a:r>
                    </a:p>
                  </a:txBody>
                  <a:tcPr anchor="ctr"/>
                </a:tc>
                <a:tc>
                  <a:txBody>
                    <a:bodyPr/>
                    <a:lstStyle/>
                    <a:p>
                      <a:pPr marL="87313" marR="0" lvl="0" indent="-87313" algn="l" defTabSz="68580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・短期入所対応の事業所や空床型ショート事業所と定期的に空き情報を共有する。</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・市町村独自で市内障がい者入所支援施設と緊急時の居室確保について委託契約を締結。</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・要支援対象者</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世帯含む</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の情報を相談支援事業所と障がい福祉サービス事業所が連携し、緊急時に必要な支援、対応できる連携体制を整えるよう努めている。</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p>
                      <a:pPr marL="87313" marR="0" lvl="0" indent="-87313" algn="l" defTabSz="685800" rtl="0" eaLnBrk="1" fontAlgn="auto" latinLnBrk="0" hangingPunct="1">
                        <a:lnSpc>
                          <a:spcPct val="100000"/>
                        </a:lnSpc>
                        <a:spcBef>
                          <a:spcPts val="0"/>
                        </a:spcBef>
                        <a:spcAft>
                          <a:spcPts val="0"/>
                        </a:spcAft>
                        <a:buClrTx/>
                        <a:buSzTx/>
                        <a:buFontTx/>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・地域生活拠点として短期入所事業所を認定している。（</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6</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事業所）。</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R7</a:t>
                      </a: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年度から緊急時のかけつけについて事業所と協定を締結し、相談支援機能によるバックアップ支援を障害者基幹相談支援センターを運営する事業者に委託。</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659435935"/>
                  </a:ext>
                </a:extLst>
              </a:tr>
              <a:tr h="1311563">
                <a:tc>
                  <a:txBody>
                    <a:bodyPr/>
                    <a:lstStyle/>
                    <a:p>
                      <a:pPr algn="l"/>
                      <a:r>
                        <a:rPr kumimoji="1" lang="ja-JP" altLang="en-US" sz="1200" b="0" dirty="0">
                          <a:solidFill>
                            <a:schemeClr val="tx1"/>
                          </a:solidFill>
                          <a:latin typeface="Meiryo UI" panose="020B0604030504040204" pitchFamily="50" charset="-128"/>
                          <a:ea typeface="Meiryo UI" panose="020B0604030504040204" pitchFamily="50" charset="-128"/>
                        </a:rPr>
                        <a:t>体験の機会・場</a:t>
                      </a:r>
                    </a:p>
                  </a:txBody>
                  <a:tcPr anchor="ctr"/>
                </a:tc>
                <a:tc>
                  <a:txBody>
                    <a:bodyPr/>
                    <a:lstStyle/>
                    <a:p>
                      <a:pPr algn="l"/>
                      <a:r>
                        <a:rPr kumimoji="1" lang="ja-JP" altLang="en-US" sz="1200" b="0" dirty="0">
                          <a:solidFill>
                            <a:schemeClr val="tx1"/>
                          </a:solidFill>
                          <a:latin typeface="Meiryo UI" panose="020B0604030504040204" pitchFamily="50" charset="-128"/>
                          <a:ea typeface="Meiryo UI" panose="020B0604030504040204" pitchFamily="50" charset="-128"/>
                        </a:rPr>
                        <a:t>・「一人暮らし体験支援事業及び施設入所者地域生活移行促進」事業等の運用。</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algn="l"/>
                      <a:r>
                        <a:rPr kumimoji="1" lang="ja-JP" altLang="en-US" sz="1200" b="0" dirty="0">
                          <a:solidFill>
                            <a:schemeClr val="tx1"/>
                          </a:solidFill>
                          <a:latin typeface="Meiryo UI" panose="020B0604030504040204" pitchFamily="50" charset="-128"/>
                          <a:ea typeface="Meiryo UI" panose="020B0604030504040204" pitchFamily="50" charset="-128"/>
                        </a:rPr>
                        <a:t>・空き部屋等を利用した宿泊体験（委託事業）、ウィークリーマンション等で単身生活体験（委託事業）を実施。</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algn="l"/>
                      <a:r>
                        <a:rPr kumimoji="1" lang="ja-JP" altLang="en-US" sz="1200" b="0" dirty="0">
                          <a:solidFill>
                            <a:schemeClr val="tx1"/>
                          </a:solidFill>
                          <a:latin typeface="Meiryo UI" panose="020B0604030504040204" pitchFamily="50" charset="-128"/>
                          <a:ea typeface="Meiryo UI" panose="020B0604030504040204" pitchFamily="50" charset="-128"/>
                        </a:rPr>
                        <a:t>・市町村独自で単身生活の体験に係る支援事業を実施。</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algn="l"/>
                      <a:r>
                        <a:rPr kumimoji="1" lang="ja-JP" altLang="en-US" sz="1200" b="0" dirty="0">
                          <a:solidFill>
                            <a:schemeClr val="tx1"/>
                          </a:solidFill>
                          <a:latin typeface="Meiryo UI" panose="020B0604030504040204" pitchFamily="50" charset="-128"/>
                          <a:ea typeface="Meiryo UI" panose="020B0604030504040204" pitchFamily="50" charset="-128"/>
                        </a:rPr>
                        <a:t>・グループホーム移行支援事業による体験の場を提供、体験利用で生活力などのアセスメントを作成・適したグループホーム情報の提供等を用いて地域移行の推進を図る。</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90488" indent="-90488" algn="l"/>
                      <a:r>
                        <a:rPr kumimoji="1" lang="ja-JP" altLang="en-US" sz="1200" b="0" dirty="0">
                          <a:solidFill>
                            <a:schemeClr val="tx1"/>
                          </a:solidFill>
                          <a:latin typeface="Meiryo UI" panose="020B0604030504040204" pitchFamily="50" charset="-128"/>
                          <a:ea typeface="Meiryo UI" panose="020B0604030504040204" pitchFamily="50" charset="-128"/>
                        </a:rPr>
                        <a:t>・近隣市町の新規事業所とのネットワークも拡大をしながら、必要に応じて事業所に依頼し、マッチングできれば継続して利用できるように調整していくよう努めている。</a:t>
                      </a:r>
                    </a:p>
                  </a:txBody>
                  <a:tcPr anchor="ctr"/>
                </a:tc>
                <a:extLst>
                  <a:ext uri="{0D108BD9-81ED-4DB2-BD59-A6C34878D82A}">
                    <a16:rowId xmlns:a16="http://schemas.microsoft.com/office/drawing/2014/main" val="3510247943"/>
                  </a:ext>
                </a:extLst>
              </a:tr>
              <a:tr h="1752793">
                <a:tc>
                  <a:txBody>
                    <a:bodyPr/>
                    <a:lstStyle/>
                    <a:p>
                      <a:pPr algn="l"/>
                      <a:r>
                        <a:rPr kumimoji="1" lang="ja-JP" altLang="en-US" sz="1200" b="0" dirty="0">
                          <a:solidFill>
                            <a:schemeClr val="tx1"/>
                          </a:solidFill>
                          <a:latin typeface="Meiryo UI" panose="020B0604030504040204" pitchFamily="50" charset="-128"/>
                          <a:ea typeface="Meiryo UI" panose="020B0604030504040204" pitchFamily="50" charset="-128"/>
                        </a:rPr>
                        <a:t>専門的人材の確保・養成等</a:t>
                      </a:r>
                    </a:p>
                  </a:txBody>
                  <a:tcPr anchor="ctr"/>
                </a:tc>
                <a:tc>
                  <a:txBody>
                    <a:bodyPr/>
                    <a:lstStyle/>
                    <a:p>
                      <a:pPr marL="90488" indent="-90488" algn="l"/>
                      <a:r>
                        <a:rPr kumimoji="1" lang="ja-JP" altLang="en-US" sz="1200" b="0" dirty="0">
                          <a:solidFill>
                            <a:schemeClr val="tx1"/>
                          </a:solidFill>
                          <a:latin typeface="Meiryo UI" panose="020B0604030504040204" pitchFamily="50" charset="-128"/>
                          <a:ea typeface="Meiryo UI" panose="020B0604030504040204" pitchFamily="50" charset="-128"/>
                        </a:rPr>
                        <a:t>・相談支援専門員に対する研修実施や、専門的な観点から助言等を行うスーパーバイザーを基幹相談支援センター等に派遣している。</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90488" indent="-90488" algn="l"/>
                      <a:r>
                        <a:rPr kumimoji="1" lang="ja-JP" altLang="en-US" sz="1200" b="0" dirty="0">
                          <a:solidFill>
                            <a:schemeClr val="tx1"/>
                          </a:solidFill>
                          <a:latin typeface="Meiryo UI" panose="020B0604030504040204" pitchFamily="50" charset="-128"/>
                          <a:ea typeface="Meiryo UI" panose="020B0604030504040204" pitchFamily="50" charset="-128"/>
                        </a:rPr>
                        <a:t>・弁護士・司法書士など専門家相談を実施、相談支援事業所の人材育成にかかる研修を実施。</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90488" indent="-90488" algn="l"/>
                      <a:r>
                        <a:rPr kumimoji="1" lang="ja-JP" altLang="en-US" sz="1200" b="0" dirty="0">
                          <a:solidFill>
                            <a:schemeClr val="tx1"/>
                          </a:solidFill>
                          <a:latin typeface="Meiryo UI" panose="020B0604030504040204" pitchFamily="50" charset="-128"/>
                          <a:ea typeface="Meiryo UI" panose="020B0604030504040204" pitchFamily="50" charset="-128"/>
                        </a:rPr>
                        <a:t>・相談支援専門員とケアマネの交流研修会を実施している。</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90488" indent="-90488" algn="l"/>
                      <a:r>
                        <a:rPr kumimoji="1" lang="ja-JP" altLang="en-US" sz="1200" b="0" dirty="0">
                          <a:solidFill>
                            <a:schemeClr val="tx1"/>
                          </a:solidFill>
                          <a:latin typeface="Meiryo UI" panose="020B0604030504040204" pitchFamily="50" charset="-128"/>
                          <a:ea typeface="Meiryo UI" panose="020B0604030504040204" pitchFamily="50" charset="-128"/>
                        </a:rPr>
                        <a:t>・介護職員初任者研修を受講・修了し、市内事業所に就労したかたを対象に、研修受講費用相当額（最大</a:t>
                      </a:r>
                      <a:r>
                        <a:rPr kumimoji="1" lang="en-US" altLang="ja-JP" sz="1200" b="0" dirty="0">
                          <a:solidFill>
                            <a:schemeClr val="tx1"/>
                          </a:solidFill>
                          <a:latin typeface="Meiryo UI" panose="020B0604030504040204" pitchFamily="50" charset="-128"/>
                          <a:ea typeface="Meiryo UI" panose="020B0604030504040204" pitchFamily="50" charset="-128"/>
                        </a:rPr>
                        <a:t>7</a:t>
                      </a:r>
                      <a:r>
                        <a:rPr kumimoji="1" lang="ja-JP" altLang="en-US" sz="1200" b="0" dirty="0">
                          <a:solidFill>
                            <a:schemeClr val="tx1"/>
                          </a:solidFill>
                          <a:latin typeface="Meiryo UI" panose="020B0604030504040204" pitchFamily="50" charset="-128"/>
                          <a:ea typeface="Meiryo UI" panose="020B0604030504040204" pitchFamily="50" charset="-128"/>
                        </a:rPr>
                        <a:t>万円）を助成。</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90488" indent="-90488" algn="l"/>
                      <a:r>
                        <a:rPr kumimoji="1" lang="ja-JP" altLang="en-US" sz="1200" b="0" dirty="0">
                          <a:solidFill>
                            <a:schemeClr val="tx1"/>
                          </a:solidFill>
                          <a:latin typeface="Meiryo UI" panose="020B0604030504040204" pitchFamily="50" charset="-128"/>
                          <a:ea typeface="Meiryo UI" panose="020B0604030504040204" pitchFamily="50" charset="-128"/>
                        </a:rPr>
                        <a:t>・虐待防止研修会の企画会議を重ね、市内事業所の支援の質の向上、事業所間の横のつながりを強化することに重点を置いて取り組んだ。</a:t>
                      </a:r>
                    </a:p>
                  </a:txBody>
                  <a:tcPr anchor="ctr"/>
                </a:tc>
                <a:extLst>
                  <a:ext uri="{0D108BD9-81ED-4DB2-BD59-A6C34878D82A}">
                    <a16:rowId xmlns:a16="http://schemas.microsoft.com/office/drawing/2014/main" val="401098797"/>
                  </a:ext>
                </a:extLst>
              </a:tr>
            </a:tbl>
          </a:graphicData>
        </a:graphic>
      </p:graphicFrame>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7</a:t>
            </a:fld>
            <a:endParaRPr kumimoji="1" lang="ja-JP" altLang="en-US"/>
          </a:p>
        </p:txBody>
      </p:sp>
      <p:sp>
        <p:nvSpPr>
          <p:cNvPr id="7" name="スライド番号プレースホルダー 9">
            <a:extLst>
              <a:ext uri="{FF2B5EF4-FFF2-40B4-BE49-F238E27FC236}">
                <a16:creationId xmlns:a16="http://schemas.microsoft.com/office/drawing/2014/main" id="{2E388297-3B79-4F21-A84F-2DBECA169B97}"/>
              </a:ext>
            </a:extLst>
          </p:cNvPr>
          <p:cNvSpPr txBox="1">
            <a:spLocks/>
          </p:cNvSpPr>
          <p:nvPr/>
        </p:nvSpPr>
        <p:spPr>
          <a:xfrm>
            <a:off x="7067574" y="6573761"/>
            <a:ext cx="21336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1C2C60DF-5D73-46A2-8FFF-B4A756D3B2D0}" type="slidenum">
              <a:rPr lang="ja-JP" altLang="en-US" smtClean="0"/>
              <a:pPr/>
              <a:t>7</a:t>
            </a:fld>
            <a:endParaRPr lang="ja-JP" altLang="en-US" dirty="0"/>
          </a:p>
        </p:txBody>
      </p:sp>
      <p:pic>
        <p:nvPicPr>
          <p:cNvPr id="10" name="図 9">
            <a:extLst>
              <a:ext uri="{FF2B5EF4-FFF2-40B4-BE49-F238E27FC236}">
                <a16:creationId xmlns:a16="http://schemas.microsoft.com/office/drawing/2014/main" id="{C7DB02C1-C582-4BDD-A8F3-E08E65CFE720}"/>
              </a:ext>
            </a:extLst>
          </p:cNvPr>
          <p:cNvPicPr>
            <a:picLocks noChangeAspect="1"/>
          </p:cNvPicPr>
          <p:nvPr/>
        </p:nvPicPr>
        <p:blipFill>
          <a:blip r:embed="rId2"/>
          <a:stretch>
            <a:fillRect/>
          </a:stretch>
        </p:blipFill>
        <p:spPr>
          <a:xfrm>
            <a:off x="138221" y="692696"/>
            <a:ext cx="9071634" cy="140220"/>
          </a:xfrm>
          <a:prstGeom prst="rect">
            <a:avLst/>
          </a:prstGeom>
        </p:spPr>
      </p:pic>
      <p:sp>
        <p:nvSpPr>
          <p:cNvPr id="12" name="タイトル 1">
            <a:extLst>
              <a:ext uri="{FF2B5EF4-FFF2-40B4-BE49-F238E27FC236}">
                <a16:creationId xmlns:a16="http://schemas.microsoft.com/office/drawing/2014/main" id="{68F650B3-DA93-447A-ACE9-535D08E23F8A}"/>
              </a:ext>
            </a:extLst>
          </p:cNvPr>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令和８年度地域生活支援拠点等に関する市町村アンケート結果</a:t>
            </a:r>
          </a:p>
        </p:txBody>
      </p:sp>
      <p:sp>
        <p:nvSpPr>
          <p:cNvPr id="8" name="タイトル 2">
            <a:extLst>
              <a:ext uri="{FF2B5EF4-FFF2-40B4-BE49-F238E27FC236}">
                <a16:creationId xmlns:a16="http://schemas.microsoft.com/office/drawing/2014/main" id="{3A665023-25B6-41FA-8A9E-F002046AD8AD}"/>
              </a:ext>
            </a:extLst>
          </p:cNvPr>
          <p:cNvSpPr>
            <a:spLocks noGrp="1"/>
          </p:cNvSpPr>
          <p:nvPr>
            <p:ph type="title"/>
          </p:nvPr>
        </p:nvSpPr>
        <p:spPr>
          <a:xfrm>
            <a:off x="96124" y="480032"/>
            <a:ext cx="5033290" cy="231911"/>
          </a:xfrm>
        </p:spPr>
        <p:txBody>
          <a:bodyPr>
            <a:noAutofit/>
          </a:bodyPr>
          <a:lstStyle/>
          <a:p>
            <a:r>
              <a:rPr lang="ja-JP" altLang="en-US" sz="1400" b="1" dirty="0">
                <a:latin typeface="Meiryo UI" panose="020B0604030504040204" pitchFamily="50" charset="-128"/>
                <a:ea typeface="Meiryo UI" panose="020B0604030504040204" pitchFamily="50" charset="-128"/>
              </a:rPr>
              <a:t>問</a:t>
            </a:r>
            <a:r>
              <a:rPr lang="en-US" altLang="ja-JP" sz="1400" b="1" dirty="0">
                <a:latin typeface="Meiryo UI" panose="020B0604030504040204" pitchFamily="50" charset="-128"/>
                <a:ea typeface="Meiryo UI" panose="020B0604030504040204" pitchFamily="50" charset="-128"/>
              </a:rPr>
              <a:t>1-11</a:t>
            </a:r>
            <a:r>
              <a:rPr lang="ja-JP" altLang="en-US" sz="1400" b="1" dirty="0">
                <a:latin typeface="Meiryo UI" panose="020B0604030504040204" pitchFamily="50" charset="-128"/>
                <a:ea typeface="Meiryo UI" panose="020B0604030504040204" pitchFamily="50" charset="-128"/>
              </a:rPr>
              <a:t>．市町村独自で取組みを進めるための工夫</a:t>
            </a:r>
            <a:endParaRPr kumimoji="1" lang="ja-JP" altLang="en-US" sz="1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63990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6182" y="476673"/>
            <a:ext cx="8280234" cy="220342"/>
          </a:xfrm>
        </p:spPr>
        <p:txBody>
          <a:bodyPr>
            <a:normAutofit fontScale="90000"/>
          </a:bodyPr>
          <a:lstStyle/>
          <a:p>
            <a:r>
              <a:rPr lang="ja-JP" altLang="en-US" sz="1600" b="1" dirty="0">
                <a:latin typeface="Meiryo UI" panose="020B0604030504040204" pitchFamily="50" charset="-128"/>
                <a:ea typeface="Meiryo UI" panose="020B0604030504040204" pitchFamily="50" charset="-128"/>
              </a:rPr>
              <a:t>問</a:t>
            </a:r>
            <a:r>
              <a:rPr lang="en-US" altLang="ja-JP" sz="1600" b="1" dirty="0">
                <a:latin typeface="Meiryo UI" panose="020B0604030504040204" pitchFamily="50" charset="-128"/>
                <a:ea typeface="Meiryo UI" panose="020B0604030504040204" pitchFamily="50" charset="-128"/>
              </a:rPr>
              <a:t>2-1</a:t>
            </a:r>
            <a:r>
              <a:rPr lang="ja-JP" altLang="en-US" sz="1600" b="1" dirty="0">
                <a:latin typeface="Meiryo UI" panose="020B0604030504040204" pitchFamily="50" charset="-128"/>
                <a:ea typeface="Meiryo UI" panose="020B0604030504040204" pitchFamily="50" charset="-128"/>
              </a:rPr>
              <a:t>～４．拠点コーディネーターの配置状況、配置人数、配置先と箇所数、財源、財源ごとの人数について</a:t>
            </a:r>
            <a:endParaRPr kumimoji="1" lang="ja-JP" altLang="en-US" sz="1600" b="1"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3"/>
          <a:stretch>
            <a:fillRect/>
          </a:stretch>
        </p:blipFill>
        <p:spPr>
          <a:xfrm>
            <a:off x="24992" y="692696"/>
            <a:ext cx="9071634" cy="140220"/>
          </a:xfrm>
          <a:prstGeom prst="rect">
            <a:avLst/>
          </a:prstGeom>
        </p:spPr>
      </p:pic>
      <p:sp>
        <p:nvSpPr>
          <p:cNvPr id="9" name="コンテンツ プレースホルダー 2"/>
          <p:cNvSpPr>
            <a:spLocks noGrp="1"/>
          </p:cNvSpPr>
          <p:nvPr>
            <p:ph idx="1"/>
          </p:nvPr>
        </p:nvSpPr>
        <p:spPr>
          <a:xfrm>
            <a:off x="36184" y="836711"/>
            <a:ext cx="9072320" cy="1279093"/>
          </a:xfrm>
          <a:ln>
            <a:solidFill>
              <a:schemeClr val="dk1"/>
            </a:solidFill>
            <a:prstDash val="solid"/>
          </a:ln>
        </p:spPr>
        <p:txBody>
          <a:bodyPr anchor="ctr">
            <a:noAutofit/>
          </a:bodyPr>
          <a:lstStyle/>
          <a:p>
            <a:pPr>
              <a:lnSpc>
                <a:spcPts val="1800"/>
              </a:lnSpc>
              <a:spcBef>
                <a:spcPts val="3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拠点コーディネーターについて、令和</a:t>
            </a:r>
            <a:r>
              <a:rPr lang="en-US" altLang="ja-JP" sz="1400" dirty="0">
                <a:latin typeface="Meiryo UI" panose="020B0604030504040204" pitchFamily="50" charset="-128"/>
                <a:ea typeface="Meiryo UI" panose="020B0604030504040204" pitchFamily="50" charset="-128"/>
              </a:rPr>
              <a:t>8</a:t>
            </a:r>
            <a:r>
              <a:rPr lang="ja-JP" altLang="en-US" sz="1400" dirty="0">
                <a:latin typeface="Meiryo UI" panose="020B0604030504040204" pitchFamily="50" charset="-128"/>
                <a:ea typeface="Meiryo UI" panose="020B0604030504040204" pitchFamily="50" charset="-128"/>
              </a:rPr>
              <a:t>年</a:t>
            </a:r>
            <a:r>
              <a:rPr lang="en-US" altLang="ja-JP" sz="1400" dirty="0">
                <a:latin typeface="Meiryo UI" panose="020B0604030504040204" pitchFamily="50" charset="-128"/>
                <a:ea typeface="Meiryo UI" panose="020B0604030504040204" pitchFamily="50" charset="-128"/>
              </a:rPr>
              <a:t>3</a:t>
            </a:r>
            <a:r>
              <a:rPr lang="ja-JP" altLang="en-US" sz="1400" dirty="0">
                <a:latin typeface="Meiryo UI" panose="020B0604030504040204" pitchFamily="50" charset="-128"/>
                <a:ea typeface="Meiryo UI" panose="020B0604030504040204" pitchFamily="50" charset="-128"/>
              </a:rPr>
              <a:t>月</a:t>
            </a:r>
            <a:r>
              <a:rPr lang="en-US" altLang="ja-JP" sz="1400" dirty="0">
                <a:latin typeface="Meiryo UI" panose="020B0604030504040204" pitchFamily="50" charset="-128"/>
                <a:ea typeface="Meiryo UI" panose="020B0604030504040204" pitchFamily="50" charset="-128"/>
              </a:rPr>
              <a:t>31</a:t>
            </a:r>
            <a:r>
              <a:rPr lang="ja-JP" altLang="en-US" sz="1400" dirty="0">
                <a:latin typeface="Meiryo UI" panose="020B0604030504040204" pitchFamily="50" charset="-128"/>
                <a:ea typeface="Meiryo UI" panose="020B0604030504040204" pitchFamily="50" charset="-128"/>
              </a:rPr>
              <a:t>日時点で「配置あり」が</a:t>
            </a:r>
            <a:r>
              <a:rPr lang="en-US" altLang="ja-JP" sz="1400" dirty="0">
                <a:latin typeface="Meiryo UI" panose="020B0604030504040204" pitchFamily="50" charset="-128"/>
                <a:ea typeface="Meiryo UI" panose="020B0604030504040204" pitchFamily="50" charset="-128"/>
              </a:rPr>
              <a:t>13</a:t>
            </a:r>
            <a:r>
              <a:rPr lang="ja-JP" altLang="en-US" sz="1400" dirty="0">
                <a:latin typeface="Meiryo UI" panose="020B0604030504040204" pitchFamily="50" charset="-128"/>
                <a:ea typeface="Meiryo UI" panose="020B0604030504040204" pitchFamily="50" charset="-128"/>
              </a:rPr>
              <a:t>。「配置なし」が</a:t>
            </a:r>
            <a:r>
              <a:rPr lang="en-US" altLang="ja-JP" sz="1400" dirty="0">
                <a:latin typeface="Meiryo UI" panose="020B0604030504040204" pitchFamily="50" charset="-128"/>
                <a:ea typeface="Meiryo UI" panose="020B0604030504040204" pitchFamily="50" charset="-128"/>
              </a:rPr>
              <a:t>29</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marL="0" indent="0">
              <a:lnSpc>
                <a:spcPts val="1800"/>
              </a:lnSpc>
              <a:spcBef>
                <a:spcPts val="300"/>
              </a:spcBef>
              <a:buNone/>
            </a:pPr>
            <a:r>
              <a:rPr lang="ja-JP" altLang="en-US" sz="1400" dirty="0">
                <a:latin typeface="Meiryo UI" panose="020B0604030504040204" pitchFamily="50" charset="-128"/>
                <a:ea typeface="Meiryo UI" panose="020B0604030504040204" pitchFamily="50" charset="-128"/>
              </a:rPr>
              <a:t> 　「配置なし」のうち、市町村職員がコーディネータの役割を担っている市町村数は</a:t>
            </a:r>
            <a:r>
              <a:rPr lang="en-US" altLang="ja-JP" sz="1400" dirty="0">
                <a:latin typeface="Meiryo UI" panose="020B0604030504040204" pitchFamily="50" charset="-128"/>
                <a:ea typeface="Meiryo UI" panose="020B0604030504040204" pitchFamily="50" charset="-128"/>
              </a:rPr>
              <a:t>11</a:t>
            </a:r>
            <a:r>
              <a:rPr lang="ja-JP" altLang="en-US" sz="1400" dirty="0">
                <a:latin typeface="Meiryo UI" panose="020B0604030504040204" pitchFamily="50" charset="-128"/>
                <a:ea typeface="Meiryo UI" panose="020B0604030504040204" pitchFamily="50" charset="-128"/>
              </a:rPr>
              <a:t>、「今後配置を検討している」が</a:t>
            </a:r>
            <a:r>
              <a:rPr lang="en-US" altLang="ja-JP" sz="1400" dirty="0">
                <a:latin typeface="Meiryo UI" panose="020B0604030504040204" pitchFamily="50" charset="-128"/>
                <a:ea typeface="Meiryo UI" panose="020B0604030504040204" pitchFamily="50" charset="-128"/>
              </a:rPr>
              <a:t>7</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a:lnSpc>
                <a:spcPts val="1800"/>
              </a:lnSpc>
              <a:spcBef>
                <a:spcPts val="3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全て兼務で配置されている。</a:t>
            </a:r>
            <a:endParaRPr lang="en-US" altLang="ja-JP" sz="1400" dirty="0">
              <a:latin typeface="Meiryo UI" panose="020B0604030504040204" pitchFamily="50" charset="-128"/>
              <a:ea typeface="Meiryo UI" panose="020B0604030504040204" pitchFamily="50" charset="-128"/>
            </a:endParaRPr>
          </a:p>
          <a:p>
            <a:pPr>
              <a:lnSpc>
                <a:spcPts val="1800"/>
              </a:lnSpc>
              <a:spcBef>
                <a:spcPts val="300"/>
              </a:spcBef>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主な配置先は、基幹相談支援センターが</a:t>
            </a:r>
            <a:r>
              <a:rPr lang="en-US" altLang="ja-JP" sz="1400" dirty="0">
                <a:latin typeface="Meiryo UI" panose="020B0604030504040204" pitchFamily="50" charset="-128"/>
                <a:ea typeface="Meiryo UI" panose="020B0604030504040204" pitchFamily="50" charset="-128"/>
              </a:rPr>
              <a:t>7</a:t>
            </a:r>
            <a:r>
              <a:rPr lang="ja-JP" altLang="en-US" sz="1400" dirty="0">
                <a:latin typeface="Meiryo UI" panose="020B0604030504040204" pitchFamily="50" charset="-128"/>
                <a:ea typeface="Meiryo UI" panose="020B0604030504040204" pitchFamily="50" charset="-128"/>
              </a:rPr>
              <a:t>と最も多い。</a:t>
            </a:r>
          </a:p>
        </p:txBody>
      </p:sp>
      <p:sp>
        <p:nvSpPr>
          <p:cNvPr id="33" name="スライド番号プレースホルダー 9"/>
          <p:cNvSpPr txBox="1">
            <a:spLocks/>
          </p:cNvSpPr>
          <p:nvPr/>
        </p:nvSpPr>
        <p:spPr>
          <a:xfrm>
            <a:off x="6857415" y="6499044"/>
            <a:ext cx="21336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1C2C60DF-5D73-46A2-8FFF-B4A756D3B2D0}" type="slidenum">
              <a:rPr lang="ja-JP" altLang="en-US" smtClean="0"/>
              <a:pPr/>
              <a:t>8</a:t>
            </a:fld>
            <a:endParaRPr lang="ja-JP" altLang="en-US" dirty="0"/>
          </a:p>
        </p:txBody>
      </p:sp>
      <p:graphicFrame>
        <p:nvGraphicFramePr>
          <p:cNvPr id="32" name="表 31">
            <a:extLst>
              <a:ext uri="{FF2B5EF4-FFF2-40B4-BE49-F238E27FC236}">
                <a16:creationId xmlns:a16="http://schemas.microsoft.com/office/drawing/2014/main" id="{7AD56637-9231-47D6-97E6-49616C448346}"/>
              </a:ext>
            </a:extLst>
          </p:cNvPr>
          <p:cNvGraphicFramePr>
            <a:graphicFrameLocks noGrp="1"/>
          </p:cNvGraphicFramePr>
          <p:nvPr>
            <p:extLst>
              <p:ext uri="{D42A27DB-BD31-4B8C-83A1-F6EECF244321}">
                <p14:modId xmlns:p14="http://schemas.microsoft.com/office/powerpoint/2010/main" val="2003003273"/>
              </p:ext>
            </p:extLst>
          </p:nvPr>
        </p:nvGraphicFramePr>
        <p:xfrm>
          <a:off x="4768311" y="3811623"/>
          <a:ext cx="2684009" cy="906007"/>
        </p:xfrm>
        <a:graphic>
          <a:graphicData uri="http://schemas.openxmlformats.org/drawingml/2006/table">
            <a:tbl>
              <a:tblPr>
                <a:tableStyleId>{5C22544A-7EE6-4342-B048-85BDC9FD1C3A}</a:tableStyleId>
              </a:tblPr>
              <a:tblGrid>
                <a:gridCol w="811801">
                  <a:extLst>
                    <a:ext uri="{9D8B030D-6E8A-4147-A177-3AD203B41FA5}">
                      <a16:colId xmlns:a16="http://schemas.microsoft.com/office/drawing/2014/main" val="1495733337"/>
                    </a:ext>
                  </a:extLst>
                </a:gridCol>
                <a:gridCol w="432048">
                  <a:extLst>
                    <a:ext uri="{9D8B030D-6E8A-4147-A177-3AD203B41FA5}">
                      <a16:colId xmlns:a16="http://schemas.microsoft.com/office/drawing/2014/main" val="3714571876"/>
                    </a:ext>
                  </a:extLst>
                </a:gridCol>
                <a:gridCol w="576064">
                  <a:extLst>
                    <a:ext uri="{9D8B030D-6E8A-4147-A177-3AD203B41FA5}">
                      <a16:colId xmlns:a16="http://schemas.microsoft.com/office/drawing/2014/main" val="4171853399"/>
                    </a:ext>
                  </a:extLst>
                </a:gridCol>
                <a:gridCol w="360040">
                  <a:extLst>
                    <a:ext uri="{9D8B030D-6E8A-4147-A177-3AD203B41FA5}">
                      <a16:colId xmlns:a16="http://schemas.microsoft.com/office/drawing/2014/main" val="2947091979"/>
                    </a:ext>
                  </a:extLst>
                </a:gridCol>
                <a:gridCol w="504056">
                  <a:extLst>
                    <a:ext uri="{9D8B030D-6E8A-4147-A177-3AD203B41FA5}">
                      <a16:colId xmlns:a16="http://schemas.microsoft.com/office/drawing/2014/main" val="525066302"/>
                    </a:ext>
                  </a:extLst>
                </a:gridCol>
              </a:tblGrid>
              <a:tr h="238783">
                <a:tc rowSpan="2">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配置あり</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9525" marR="9525" marT="9525" marB="0" anchor="ctr">
                    <a:solidFill>
                      <a:schemeClr val="accent1">
                        <a:lumMod val="75000"/>
                      </a:schemeClr>
                    </a:solidFill>
                  </a:tcPr>
                </a:tc>
                <a:tc gridSpan="2">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うち</a:t>
                      </a:r>
                    </a:p>
                  </a:txBody>
                  <a:tcPr marL="9525" marR="9525" marT="9525" marB="0" anchor="ctr">
                    <a:solidFill>
                      <a:schemeClr val="accent1">
                        <a:lumMod val="75000"/>
                      </a:schemeClr>
                    </a:solidFill>
                  </a:tcPr>
                </a:tc>
                <a:tc hMerge="1">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solidFill>
                      <a:schemeClr val="accent1">
                        <a:lumMod val="75000"/>
                      </a:schemeClr>
                    </a:solidFill>
                  </a:tcPr>
                </a:tc>
                <a:tc gridSpan="2">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うち</a:t>
                      </a:r>
                    </a:p>
                  </a:txBody>
                  <a:tcPr marL="9525" marR="9525" marT="9525" marB="0" anchor="ctr">
                    <a:solidFill>
                      <a:schemeClr val="accent1">
                        <a:lumMod val="75000"/>
                      </a:schemeClr>
                    </a:solidFill>
                  </a:tcPr>
                </a:tc>
                <a:tc hMerge="1">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solidFill>
                      <a:schemeClr val="accent1">
                        <a:lumMod val="75000"/>
                      </a:schemeClr>
                    </a:solidFill>
                  </a:tcPr>
                </a:tc>
                <a:extLst>
                  <a:ext uri="{0D108BD9-81ED-4DB2-BD59-A6C34878D82A}">
                    <a16:rowId xmlns:a16="http://schemas.microsoft.com/office/drawing/2014/main" val="1945652919"/>
                  </a:ext>
                </a:extLst>
              </a:tr>
              <a:tr h="238783">
                <a:tc vMerge="1">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　常勤</a:t>
                      </a:r>
                    </a:p>
                  </a:txBody>
                  <a:tcPr marL="9525" marR="9525" marT="9525" marB="0" anchor="ctr">
                    <a:solidFill>
                      <a:schemeClr val="accent1">
                        <a:lumMod val="75000"/>
                      </a:schemeClr>
                    </a:solidFill>
                  </a:tcPr>
                </a:tc>
                <a:tc>
                  <a:txBody>
                    <a:bodyPr/>
                    <a:lstStyle/>
                    <a:p>
                      <a:pPr 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常勤人数</a:t>
                      </a:r>
                      <a:endParaRPr kumimoji="1" lang="ja-JP" altLang="en-US" dirty="0"/>
                    </a:p>
                  </a:txBody>
                  <a:tcPr marL="9525" marR="9525" marT="9525"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非常勤人数</a:t>
                      </a:r>
                    </a:p>
                  </a:txBody>
                  <a:tcPr marL="9525" marR="9525" marT="9525"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専従人数</a:t>
                      </a:r>
                    </a:p>
                  </a:txBody>
                  <a:tcPr marL="9525" marR="9525" marT="9525"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兼務</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人数</a:t>
                      </a:r>
                    </a:p>
                  </a:txBody>
                  <a:tcPr marL="9525" marR="9525" marT="9525" marB="0" anchor="ctr">
                    <a:solidFill>
                      <a:schemeClr val="accent1">
                        <a:lumMod val="75000"/>
                      </a:schemeClr>
                    </a:solidFill>
                  </a:tcPr>
                </a:tc>
                <a:extLst>
                  <a:ext uri="{0D108BD9-81ED-4DB2-BD59-A6C34878D82A}">
                    <a16:rowId xmlns:a16="http://schemas.microsoft.com/office/drawing/2014/main" val="2739845866"/>
                  </a:ext>
                </a:extLst>
              </a:tr>
              <a:tr h="291939">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13</a:t>
                      </a:r>
                    </a:p>
                  </a:txBody>
                  <a:tcPr marL="9525" marR="9525" marT="9525" marB="0" anchor="ctr"/>
                </a:tc>
                <a:tc>
                  <a:txBody>
                    <a:bodyPr/>
                    <a:lstStyle/>
                    <a:p>
                      <a:pPr algn="ctr"/>
                      <a:r>
                        <a:rPr kumimoji="1" lang="en-US" altLang="ja-JP" sz="1100" dirty="0">
                          <a:solidFill>
                            <a:schemeClr val="tx1"/>
                          </a:solidFill>
                          <a:latin typeface="Meiryo UI" panose="020B0604030504040204" pitchFamily="50" charset="-128"/>
                          <a:ea typeface="Meiryo UI" panose="020B0604030504040204" pitchFamily="50" charset="-128"/>
                        </a:rPr>
                        <a:t>16</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9525" marR="9525" marT="9525"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2</a:t>
                      </a:r>
                    </a:p>
                  </a:txBody>
                  <a:tcPr marL="9525" marR="9525" marT="9525"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0</a:t>
                      </a:r>
                    </a:p>
                  </a:txBody>
                  <a:tcPr marL="9525" marR="9525" marT="9525" marB="0" anchor="ct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13</a:t>
                      </a:r>
                    </a:p>
                  </a:txBody>
                  <a:tcPr marL="9525" marR="9525" marT="9525" marB="0" anchor="ctr"/>
                </a:tc>
                <a:extLst>
                  <a:ext uri="{0D108BD9-81ED-4DB2-BD59-A6C34878D82A}">
                    <a16:rowId xmlns:a16="http://schemas.microsoft.com/office/drawing/2014/main" val="234188115"/>
                  </a:ext>
                </a:extLst>
              </a:tr>
            </a:tbl>
          </a:graphicData>
        </a:graphic>
      </p:graphicFrame>
      <p:sp>
        <p:nvSpPr>
          <p:cNvPr id="34" name="正方形/長方形 33">
            <a:extLst>
              <a:ext uri="{FF2B5EF4-FFF2-40B4-BE49-F238E27FC236}">
                <a16:creationId xmlns:a16="http://schemas.microsoft.com/office/drawing/2014/main" id="{08E5AD5F-E48A-42BF-B79C-FD55A275D674}"/>
              </a:ext>
            </a:extLst>
          </p:cNvPr>
          <p:cNvSpPr/>
          <p:nvPr/>
        </p:nvSpPr>
        <p:spPr>
          <a:xfrm>
            <a:off x="151471" y="2132856"/>
            <a:ext cx="4539583"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配置状況</a:t>
            </a:r>
            <a:endParaRPr lang="en-US" altLang="ja-JP" sz="1200" b="1" dirty="0">
              <a:solidFill>
                <a:schemeClr val="accent6"/>
              </a:solidFill>
              <a:latin typeface="Meiryo UI" panose="020B0604030504040204" pitchFamily="50" charset="-128"/>
              <a:ea typeface="Meiryo UI" panose="020B0604030504040204" pitchFamily="50" charset="-128"/>
            </a:endParaRPr>
          </a:p>
        </p:txBody>
      </p:sp>
      <p:sp>
        <p:nvSpPr>
          <p:cNvPr id="39" name="正方形/長方形 38">
            <a:extLst>
              <a:ext uri="{FF2B5EF4-FFF2-40B4-BE49-F238E27FC236}">
                <a16:creationId xmlns:a16="http://schemas.microsoft.com/office/drawing/2014/main" id="{150F0382-7F6B-4101-A23F-A7D92789C7FE}"/>
              </a:ext>
            </a:extLst>
          </p:cNvPr>
          <p:cNvSpPr/>
          <p:nvPr/>
        </p:nvSpPr>
        <p:spPr>
          <a:xfrm>
            <a:off x="4644008" y="3545722"/>
            <a:ext cx="2635084"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配置体制（市町村数）</a:t>
            </a:r>
            <a:endParaRPr lang="en-US" altLang="ja-JP" sz="1200" b="1" dirty="0">
              <a:latin typeface="Meiryo UI" panose="020B0604030504040204" pitchFamily="50" charset="-128"/>
              <a:ea typeface="Meiryo UI" panose="020B0604030504040204" pitchFamily="50" charset="-128"/>
            </a:endParaRPr>
          </a:p>
        </p:txBody>
      </p:sp>
      <p:graphicFrame>
        <p:nvGraphicFramePr>
          <p:cNvPr id="22" name="表 21">
            <a:extLst>
              <a:ext uri="{FF2B5EF4-FFF2-40B4-BE49-F238E27FC236}">
                <a16:creationId xmlns:a16="http://schemas.microsoft.com/office/drawing/2014/main" id="{F0EC509A-CEE5-4626-9ED6-FCB61180071B}"/>
              </a:ext>
            </a:extLst>
          </p:cNvPr>
          <p:cNvGraphicFramePr>
            <a:graphicFrameLocks noGrp="1"/>
          </p:cNvGraphicFramePr>
          <p:nvPr>
            <p:extLst>
              <p:ext uri="{D42A27DB-BD31-4B8C-83A1-F6EECF244321}">
                <p14:modId xmlns:p14="http://schemas.microsoft.com/office/powerpoint/2010/main" val="2864386437"/>
              </p:ext>
            </p:extLst>
          </p:nvPr>
        </p:nvGraphicFramePr>
        <p:xfrm>
          <a:off x="97290" y="2420888"/>
          <a:ext cx="4258686" cy="924876"/>
        </p:xfrm>
        <a:graphic>
          <a:graphicData uri="http://schemas.openxmlformats.org/drawingml/2006/table">
            <a:tbl>
              <a:tblPr/>
              <a:tblGrid>
                <a:gridCol w="3171429">
                  <a:extLst>
                    <a:ext uri="{9D8B030D-6E8A-4147-A177-3AD203B41FA5}">
                      <a16:colId xmlns:a16="http://schemas.microsoft.com/office/drawing/2014/main" val="222494593"/>
                    </a:ext>
                  </a:extLst>
                </a:gridCol>
                <a:gridCol w="1087257">
                  <a:extLst>
                    <a:ext uri="{9D8B030D-6E8A-4147-A177-3AD203B41FA5}">
                      <a16:colId xmlns:a16="http://schemas.microsoft.com/office/drawing/2014/main" val="2234091414"/>
                    </a:ext>
                  </a:extLst>
                </a:gridCol>
              </a:tblGrid>
              <a:tr h="229345">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コーディネーターの配置状況</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9525" marR="9525" marT="9525" marB="0" anchor="ctr">
                    <a:lnL w="12700" cap="flat" cmpd="sng" algn="ctr">
                      <a:solidFill>
                        <a:schemeClr val="bg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72405122"/>
                  </a:ext>
                </a:extLst>
              </a:tr>
              <a:tr h="216024">
                <a:tc>
                  <a:txBody>
                    <a:bodyPr/>
                    <a:lstStyle/>
                    <a:p>
                      <a:pPr algn="l" fontAlgn="ct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配置あり（圏域整備における配置含む）</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13</a:t>
                      </a:r>
                    </a:p>
                  </a:txBody>
                  <a:tcPr marL="9525" marR="9525" marT="9525" marB="0" anchor="ctr">
                    <a:lnL w="12700" cap="flat" cmpd="sng" algn="ctr">
                      <a:solidFill>
                        <a:schemeClr val="bg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56000016"/>
                  </a:ext>
                </a:extLst>
              </a:tr>
              <a:tr h="216024">
                <a:tc>
                  <a:txBody>
                    <a:bodyPr/>
                    <a:lstStyle/>
                    <a:p>
                      <a:pPr algn="l" fontAlgn="ct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配置なし</a:t>
                      </a: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solidFill>
                      <a:schemeClr val="accent1">
                        <a:lumMod val="20000"/>
                        <a:lumOff val="80000"/>
                      </a:schemeClr>
                    </a:solidFill>
                  </a:tcPr>
                </a:tc>
                <a:tc>
                  <a:txBody>
                    <a:bodyPr/>
                    <a:lstStyle/>
                    <a:p>
                      <a:pPr algn="ctr" fontAlgn="ctr"/>
                      <a:r>
                        <a:rPr lang="en-US" altLang="ja-JP" sz="1200" b="0" i="0" u="none" strike="noStrike" dirty="0">
                          <a:solidFill>
                            <a:schemeClr val="tx1"/>
                          </a:solidFill>
                          <a:effectLst/>
                          <a:latin typeface="Meiryo UI" panose="020B0604030504040204" pitchFamily="50" charset="-128"/>
                          <a:ea typeface="Meiryo UI" panose="020B0604030504040204" pitchFamily="50" charset="-128"/>
                        </a:rPr>
                        <a:t>29</a:t>
                      </a:r>
                    </a:p>
                  </a:txBody>
                  <a:tcPr marL="9525" marR="9525" marT="9525" marB="0" anchor="ctr">
                    <a:lnL w="12700" cap="flat" cmpd="sng" algn="ctr">
                      <a:solidFill>
                        <a:schemeClr val="bg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390668921"/>
                  </a:ext>
                </a:extLst>
              </a:tr>
              <a:tr h="263483">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合計</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1">
                        <a:lumMod val="75000"/>
                      </a:schemeClr>
                    </a:solidFill>
                  </a:tcPr>
                </a:tc>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42</a:t>
                      </a:r>
                    </a:p>
                  </a:txBody>
                  <a:tcPr marL="9525" marR="9525" marT="9525" marB="0" anchor="ctr">
                    <a:lnL w="12700" cap="flat" cmpd="sng" algn="ctr">
                      <a:solidFill>
                        <a:schemeClr val="bg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718656355"/>
                  </a:ext>
                </a:extLst>
              </a:tr>
            </a:tbl>
          </a:graphicData>
        </a:graphic>
      </p:graphicFrame>
      <p:graphicFrame>
        <p:nvGraphicFramePr>
          <p:cNvPr id="18" name="表 17">
            <a:extLst>
              <a:ext uri="{FF2B5EF4-FFF2-40B4-BE49-F238E27FC236}">
                <a16:creationId xmlns:a16="http://schemas.microsoft.com/office/drawing/2014/main" id="{F5F5FC1C-FF30-40AB-9A7F-E90474DC4536}"/>
              </a:ext>
            </a:extLst>
          </p:cNvPr>
          <p:cNvGraphicFramePr>
            <a:graphicFrameLocks noGrp="1"/>
          </p:cNvGraphicFramePr>
          <p:nvPr>
            <p:extLst>
              <p:ext uri="{D42A27DB-BD31-4B8C-83A1-F6EECF244321}">
                <p14:modId xmlns:p14="http://schemas.microsoft.com/office/powerpoint/2010/main" val="2321567830"/>
              </p:ext>
            </p:extLst>
          </p:nvPr>
        </p:nvGraphicFramePr>
        <p:xfrm>
          <a:off x="126337" y="3804448"/>
          <a:ext cx="4173702" cy="1318548"/>
        </p:xfrm>
        <a:graphic>
          <a:graphicData uri="http://schemas.openxmlformats.org/drawingml/2006/table">
            <a:tbl>
              <a:tblPr>
                <a:tableStyleId>{5C22544A-7EE6-4342-B048-85BDC9FD1C3A}</a:tableStyleId>
              </a:tblPr>
              <a:tblGrid>
                <a:gridCol w="3326685">
                  <a:extLst>
                    <a:ext uri="{9D8B030D-6E8A-4147-A177-3AD203B41FA5}">
                      <a16:colId xmlns:a16="http://schemas.microsoft.com/office/drawing/2014/main" val="1166635366"/>
                    </a:ext>
                  </a:extLst>
                </a:gridCol>
                <a:gridCol w="847017">
                  <a:extLst>
                    <a:ext uri="{9D8B030D-6E8A-4147-A177-3AD203B41FA5}">
                      <a16:colId xmlns:a16="http://schemas.microsoft.com/office/drawing/2014/main" val="2666494867"/>
                    </a:ext>
                  </a:extLst>
                </a:gridCol>
              </a:tblGrid>
              <a:tr h="255432">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配置場所</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199977">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基幹相談支援センター</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7</a:t>
                      </a:r>
                    </a:p>
                  </a:txBody>
                  <a:tcPr marL="0" marR="0" marT="0" marB="0" anchor="ctr"/>
                </a:tc>
                <a:extLst>
                  <a:ext uri="{0D108BD9-81ED-4DB2-BD59-A6C34878D82A}">
                    <a16:rowId xmlns:a16="http://schemas.microsoft.com/office/drawing/2014/main" val="964781025"/>
                  </a:ext>
                </a:extLst>
              </a:tr>
              <a:tr h="206852">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相談支援事業所（委託・指定）</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a:t>
                      </a:r>
                    </a:p>
                  </a:txBody>
                  <a:tcPr marL="0" marR="0" marT="0" marB="0" anchor="ctr"/>
                </a:tc>
                <a:extLst>
                  <a:ext uri="{0D108BD9-81ED-4DB2-BD59-A6C34878D82A}">
                    <a16:rowId xmlns:a16="http://schemas.microsoft.com/office/drawing/2014/main" val="3500954543"/>
                  </a:ext>
                </a:extLst>
              </a:tr>
              <a:tr h="206852">
                <a:tc>
                  <a:txBody>
                    <a:bodyPr/>
                    <a:lstStyle/>
                    <a:p>
                      <a:pPr marL="0" marR="0" lvl="0" indent="0" algn="l" defTabSz="6858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相談支援事業所以外の障がい福祉サービス事業所</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a:t>
                      </a:r>
                    </a:p>
                  </a:txBody>
                  <a:tcPr marL="0" marR="0" marT="0" marB="0" anchor="ctr"/>
                </a:tc>
                <a:extLst>
                  <a:ext uri="{0D108BD9-81ED-4DB2-BD59-A6C34878D82A}">
                    <a16:rowId xmlns:a16="http://schemas.microsoft.com/office/drawing/2014/main" val="2766770171"/>
                  </a:ext>
                </a:extLst>
              </a:tr>
              <a:tr h="206852">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市町村障がい福祉主管課</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0</a:t>
                      </a:r>
                    </a:p>
                  </a:txBody>
                  <a:tcPr marL="0" marR="0" marT="0" marB="0" anchor="ctr"/>
                </a:tc>
                <a:extLst>
                  <a:ext uri="{0D108BD9-81ED-4DB2-BD59-A6C34878D82A}">
                    <a16:rowId xmlns:a16="http://schemas.microsoft.com/office/drawing/2014/main" val="1993478884"/>
                  </a:ext>
                </a:extLst>
              </a:tr>
              <a:tr h="242583">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その他</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a:t>
                      </a:r>
                    </a:p>
                  </a:txBody>
                  <a:tcPr marL="0" marR="0" marT="0" marB="0" anchor="ctr"/>
                </a:tc>
                <a:extLst>
                  <a:ext uri="{0D108BD9-81ED-4DB2-BD59-A6C34878D82A}">
                    <a16:rowId xmlns:a16="http://schemas.microsoft.com/office/drawing/2014/main" val="1435660442"/>
                  </a:ext>
                </a:extLst>
              </a:tr>
            </a:tbl>
          </a:graphicData>
        </a:graphic>
      </p:graphicFrame>
      <p:sp>
        <p:nvSpPr>
          <p:cNvPr id="24" name="正方形/長方形 23">
            <a:extLst>
              <a:ext uri="{FF2B5EF4-FFF2-40B4-BE49-F238E27FC236}">
                <a16:creationId xmlns:a16="http://schemas.microsoft.com/office/drawing/2014/main" id="{C0D43DF4-5F8F-4A85-BA4D-A002E14A073B}"/>
              </a:ext>
            </a:extLst>
          </p:cNvPr>
          <p:cNvSpPr/>
          <p:nvPr/>
        </p:nvSpPr>
        <p:spPr>
          <a:xfrm>
            <a:off x="107504" y="3501008"/>
            <a:ext cx="3909751"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配置先</a:t>
            </a:r>
            <a:endParaRPr lang="en-US" altLang="ja-JP" sz="1200" b="1" dirty="0">
              <a:latin typeface="Meiryo UI" panose="020B0604030504040204" pitchFamily="50" charset="-128"/>
              <a:ea typeface="Meiryo UI" panose="020B0604030504040204" pitchFamily="50" charset="-128"/>
            </a:endParaRPr>
          </a:p>
        </p:txBody>
      </p:sp>
      <p:graphicFrame>
        <p:nvGraphicFramePr>
          <p:cNvPr id="20" name="表 19">
            <a:extLst>
              <a:ext uri="{FF2B5EF4-FFF2-40B4-BE49-F238E27FC236}">
                <a16:creationId xmlns:a16="http://schemas.microsoft.com/office/drawing/2014/main" id="{1C8E6541-0BF8-4DF6-94F9-7ABC76802B76}"/>
              </a:ext>
            </a:extLst>
          </p:cNvPr>
          <p:cNvGraphicFramePr>
            <a:graphicFrameLocks noGrp="1"/>
          </p:cNvGraphicFramePr>
          <p:nvPr>
            <p:extLst>
              <p:ext uri="{D42A27DB-BD31-4B8C-83A1-F6EECF244321}">
                <p14:modId xmlns:p14="http://schemas.microsoft.com/office/powerpoint/2010/main" val="4084121620"/>
              </p:ext>
            </p:extLst>
          </p:nvPr>
        </p:nvGraphicFramePr>
        <p:xfrm>
          <a:off x="5004048" y="2422395"/>
          <a:ext cx="3960440" cy="934597"/>
        </p:xfrm>
        <a:graphic>
          <a:graphicData uri="http://schemas.openxmlformats.org/drawingml/2006/table">
            <a:tbl>
              <a:tblPr>
                <a:tableStyleId>{5C22544A-7EE6-4342-B048-85BDC9FD1C3A}</a:tableStyleId>
              </a:tblPr>
              <a:tblGrid>
                <a:gridCol w="3312368">
                  <a:extLst>
                    <a:ext uri="{9D8B030D-6E8A-4147-A177-3AD203B41FA5}">
                      <a16:colId xmlns:a16="http://schemas.microsoft.com/office/drawing/2014/main" val="1166635366"/>
                    </a:ext>
                  </a:extLst>
                </a:gridCol>
                <a:gridCol w="648072">
                  <a:extLst>
                    <a:ext uri="{9D8B030D-6E8A-4147-A177-3AD203B41FA5}">
                      <a16:colId xmlns:a16="http://schemas.microsoft.com/office/drawing/2014/main" val="2666494867"/>
                    </a:ext>
                  </a:extLst>
                </a:gridCol>
              </a:tblGrid>
              <a:tr h="255432">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199977">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配置していないが、市町村職員が拠点コーディネーターの役割を担っている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0" marT="0" marB="0" anchor="ctr"/>
                </a:tc>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11</a:t>
                      </a:r>
                    </a:p>
                  </a:txBody>
                  <a:tcPr marL="0" marR="0" marT="0" marB="0" anchor="ctr"/>
                </a:tc>
                <a:extLst>
                  <a:ext uri="{0D108BD9-81ED-4DB2-BD59-A6C34878D82A}">
                    <a16:rowId xmlns:a16="http://schemas.microsoft.com/office/drawing/2014/main" val="964781025"/>
                  </a:ext>
                </a:extLst>
              </a:tr>
              <a:tr h="313405">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配置していないが、配置を検討している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7</a:t>
                      </a:r>
                    </a:p>
                  </a:txBody>
                  <a:tcPr marL="0" marR="0" marT="0" marB="0" anchor="ctr"/>
                </a:tc>
                <a:extLst>
                  <a:ext uri="{0D108BD9-81ED-4DB2-BD59-A6C34878D82A}">
                    <a16:rowId xmlns:a16="http://schemas.microsoft.com/office/drawing/2014/main" val="3500954543"/>
                  </a:ext>
                </a:extLst>
              </a:tr>
            </a:tbl>
          </a:graphicData>
        </a:graphic>
      </p:graphicFrame>
      <p:cxnSp>
        <p:nvCxnSpPr>
          <p:cNvPr id="5" name="直線矢印コネクタ 4">
            <a:extLst>
              <a:ext uri="{FF2B5EF4-FFF2-40B4-BE49-F238E27FC236}">
                <a16:creationId xmlns:a16="http://schemas.microsoft.com/office/drawing/2014/main" id="{656C65FD-0039-448D-9652-CBC666FEB4D7}"/>
              </a:ext>
            </a:extLst>
          </p:cNvPr>
          <p:cNvCxnSpPr>
            <a:cxnSpLocks/>
          </p:cNvCxnSpPr>
          <p:nvPr/>
        </p:nvCxnSpPr>
        <p:spPr>
          <a:xfrm>
            <a:off x="4355976" y="2996952"/>
            <a:ext cx="412335"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23" name="吹き出し: 四角形 22">
            <a:extLst>
              <a:ext uri="{FF2B5EF4-FFF2-40B4-BE49-F238E27FC236}">
                <a16:creationId xmlns:a16="http://schemas.microsoft.com/office/drawing/2014/main" id="{9E5D0BA4-C1C9-4FFD-B7FC-F2B92F69718A}"/>
              </a:ext>
            </a:extLst>
          </p:cNvPr>
          <p:cNvSpPr/>
          <p:nvPr/>
        </p:nvSpPr>
        <p:spPr>
          <a:xfrm>
            <a:off x="4676415" y="4860622"/>
            <a:ext cx="2991929" cy="584602"/>
          </a:xfrm>
          <a:prstGeom prst="wedgeRectCallout">
            <a:avLst>
              <a:gd name="adj1" fmla="val -59971"/>
              <a:gd name="adj2" fmla="val -24957"/>
            </a:avLst>
          </a:prstGeom>
          <a:solidFill>
            <a:schemeClr val="accent3">
              <a:lumMod val="20000"/>
              <a:lumOff val="80000"/>
            </a:schemeClr>
          </a:solid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200" dirty="0">
                <a:solidFill>
                  <a:schemeClr val="tx1"/>
                </a:solidFill>
                <a:latin typeface="Meiryo UI" panose="020B0604030504040204" pitchFamily="50" charset="-128"/>
                <a:ea typeface="Meiryo UI" panose="020B0604030504040204" pitchFamily="50" charset="-128"/>
              </a:rPr>
              <a:t>（その他の主な内容）</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lang="ja-JP" altLang="en-US" sz="1200" dirty="0">
                <a:solidFill>
                  <a:schemeClr val="tx1"/>
                </a:solidFill>
                <a:latin typeface="Meiryo UI" panose="020B0604030504040204" pitchFamily="50" charset="-128"/>
                <a:ea typeface="Meiryo UI" panose="020B0604030504040204" pitchFamily="50" charset="-128"/>
              </a:rPr>
              <a:t>・圏域（</a:t>
            </a:r>
            <a:r>
              <a:rPr lang="en-US" altLang="ja-JP" sz="1200" dirty="0">
                <a:solidFill>
                  <a:schemeClr val="tx1"/>
                </a:solidFill>
                <a:latin typeface="Meiryo UI" panose="020B0604030504040204" pitchFamily="50" charset="-128"/>
                <a:ea typeface="Meiryo UI" panose="020B0604030504040204" pitchFamily="50" charset="-128"/>
              </a:rPr>
              <a:t>6</a:t>
            </a:r>
            <a:r>
              <a:rPr lang="ja-JP" altLang="en-US" sz="1200" dirty="0">
                <a:solidFill>
                  <a:schemeClr val="tx1"/>
                </a:solidFill>
                <a:latin typeface="Meiryo UI" panose="020B0604030504040204" pitchFamily="50" charset="-128"/>
                <a:ea typeface="Meiryo UI" panose="020B0604030504040204" pitchFamily="50" charset="-128"/>
              </a:rPr>
              <a:t>市町村）で１箇所設置。　等</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graphicFrame>
        <p:nvGraphicFramePr>
          <p:cNvPr id="26" name="表 25">
            <a:extLst>
              <a:ext uri="{FF2B5EF4-FFF2-40B4-BE49-F238E27FC236}">
                <a16:creationId xmlns:a16="http://schemas.microsoft.com/office/drawing/2014/main" id="{285A24D8-40DA-4383-8443-3124B45D16BF}"/>
              </a:ext>
            </a:extLst>
          </p:cNvPr>
          <p:cNvGraphicFramePr>
            <a:graphicFrameLocks noGrp="1"/>
          </p:cNvGraphicFramePr>
          <p:nvPr>
            <p:extLst>
              <p:ext uri="{D42A27DB-BD31-4B8C-83A1-F6EECF244321}">
                <p14:modId xmlns:p14="http://schemas.microsoft.com/office/powerpoint/2010/main" val="319902071"/>
              </p:ext>
            </p:extLst>
          </p:nvPr>
        </p:nvGraphicFramePr>
        <p:xfrm>
          <a:off x="91637" y="5550289"/>
          <a:ext cx="4464496" cy="1270604"/>
        </p:xfrm>
        <a:graphic>
          <a:graphicData uri="http://schemas.openxmlformats.org/drawingml/2006/table">
            <a:tbl>
              <a:tblPr>
                <a:tableStyleId>{5C22544A-7EE6-4342-B048-85BDC9FD1C3A}</a:tableStyleId>
              </a:tblPr>
              <a:tblGrid>
                <a:gridCol w="3100904">
                  <a:extLst>
                    <a:ext uri="{9D8B030D-6E8A-4147-A177-3AD203B41FA5}">
                      <a16:colId xmlns:a16="http://schemas.microsoft.com/office/drawing/2014/main" val="1166635366"/>
                    </a:ext>
                  </a:extLst>
                </a:gridCol>
                <a:gridCol w="681796">
                  <a:extLst>
                    <a:ext uri="{9D8B030D-6E8A-4147-A177-3AD203B41FA5}">
                      <a16:colId xmlns:a16="http://schemas.microsoft.com/office/drawing/2014/main" val="2666494867"/>
                    </a:ext>
                  </a:extLst>
                </a:gridCol>
                <a:gridCol w="681796">
                  <a:extLst>
                    <a:ext uri="{9D8B030D-6E8A-4147-A177-3AD203B41FA5}">
                      <a16:colId xmlns:a16="http://schemas.microsoft.com/office/drawing/2014/main" val="1324057960"/>
                    </a:ext>
                  </a:extLst>
                </a:gridCol>
              </a:tblGrid>
              <a:tr h="255432">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tc>
                  <a:txBody>
                    <a:bodyPr/>
                    <a:lstStyle/>
                    <a:p>
                      <a:pPr algn="ctr" fontAlgn="ctr"/>
                      <a:r>
                        <a:rPr lang="ja-JP" altLang="en-US" sz="1200" b="1" i="0" u="none" strike="noStrike" dirty="0">
                          <a:solidFill>
                            <a:schemeClr val="bg1"/>
                          </a:solidFill>
                          <a:effectLst/>
                          <a:latin typeface="Meiryo UI" panose="020B0604030504040204" pitchFamily="50" charset="-128"/>
                          <a:ea typeface="Meiryo UI" panose="020B0604030504040204" pitchFamily="50" charset="-128"/>
                        </a:rPr>
                        <a:t>人数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199977">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市町村で確保（市町村単費）</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7</a:t>
                      </a:r>
                    </a:p>
                  </a:txBody>
                  <a:tcPr marL="0" marR="0" marT="0" marB="0" anchor="ctr"/>
                </a:tc>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市</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人</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964781025"/>
                  </a:ext>
                </a:extLst>
              </a:tr>
              <a:tr h="206852">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「地域生活支援拠点等機能強化加算」を活用</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0</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人</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3500954543"/>
                  </a:ext>
                </a:extLst>
              </a:tr>
              <a:tr h="206852">
                <a:tc>
                  <a:txBody>
                    <a:bodyPr/>
                    <a:lstStyle/>
                    <a:p>
                      <a:pPr marL="0" marR="0" lvl="0" indent="0" algn="l" defTabSz="6858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「地域生活支援拠点等・ネットワーク運営推進事業」を活用</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市</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人</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2766770171"/>
                  </a:ext>
                </a:extLst>
              </a:tr>
              <a:tr h="242583">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その他</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市</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人</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435660442"/>
                  </a:ext>
                </a:extLst>
              </a:tr>
            </a:tbl>
          </a:graphicData>
        </a:graphic>
      </p:graphicFrame>
      <p:sp>
        <p:nvSpPr>
          <p:cNvPr id="29" name="正方形/長方形 28">
            <a:extLst>
              <a:ext uri="{FF2B5EF4-FFF2-40B4-BE49-F238E27FC236}">
                <a16:creationId xmlns:a16="http://schemas.microsoft.com/office/drawing/2014/main" id="{357878DF-C214-40C3-9A15-FAE061B3380D}"/>
              </a:ext>
            </a:extLst>
          </p:cNvPr>
          <p:cNvSpPr/>
          <p:nvPr/>
        </p:nvSpPr>
        <p:spPr>
          <a:xfrm>
            <a:off x="35496" y="5273290"/>
            <a:ext cx="3909751"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拠点コーディネーターを配置するための財源（複数回答）</a:t>
            </a:r>
            <a:endParaRPr lang="en-US" altLang="ja-JP" sz="1200" b="1" dirty="0">
              <a:latin typeface="Meiryo UI" panose="020B0604030504040204" pitchFamily="50" charset="-128"/>
              <a:ea typeface="Meiryo UI" panose="020B0604030504040204" pitchFamily="50" charset="-128"/>
            </a:endParaRPr>
          </a:p>
        </p:txBody>
      </p:sp>
      <p:sp>
        <p:nvSpPr>
          <p:cNvPr id="30" name="吹き出し: 四角形 29">
            <a:extLst>
              <a:ext uri="{FF2B5EF4-FFF2-40B4-BE49-F238E27FC236}">
                <a16:creationId xmlns:a16="http://schemas.microsoft.com/office/drawing/2014/main" id="{EE2BA431-FB8F-4F16-B07B-57007F1E1511}"/>
              </a:ext>
            </a:extLst>
          </p:cNvPr>
          <p:cNvSpPr/>
          <p:nvPr/>
        </p:nvSpPr>
        <p:spPr>
          <a:xfrm>
            <a:off x="4855452" y="6250703"/>
            <a:ext cx="4013838" cy="496682"/>
          </a:xfrm>
          <a:prstGeom prst="wedgeRectCallout">
            <a:avLst>
              <a:gd name="adj1" fmla="val -75980"/>
              <a:gd name="adj2" fmla="val 18686"/>
            </a:avLst>
          </a:prstGeom>
          <a:solidFill>
            <a:schemeClr val="accent3">
              <a:lumMod val="20000"/>
              <a:lumOff val="80000"/>
            </a:schemeClr>
          </a:solidFill>
          <a:ln/>
        </p:spPr>
        <p:style>
          <a:lnRef idx="3">
            <a:schemeClr val="lt1"/>
          </a:lnRef>
          <a:fillRef idx="1">
            <a:schemeClr val="accent2"/>
          </a:fillRef>
          <a:effectRef idx="1">
            <a:schemeClr val="accent2"/>
          </a:effectRef>
          <a:fontRef idx="minor">
            <a:schemeClr val="lt1"/>
          </a:fontRef>
        </p:style>
        <p:txBody>
          <a:bodyPr rtlCol="0" anchor="t"/>
          <a:lstStyle/>
          <a:p>
            <a:r>
              <a:rPr kumimoji="1" lang="ja-JP" altLang="en-US" sz="1200" dirty="0">
                <a:solidFill>
                  <a:schemeClr val="tx1"/>
                </a:solidFill>
                <a:latin typeface="Meiryo UI" panose="020B0604030504040204" pitchFamily="50" charset="-128"/>
                <a:ea typeface="Meiryo UI" panose="020B0604030504040204" pitchFamily="50" charset="-128"/>
              </a:rPr>
              <a:t>（その他の主な内容）</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lang="ja-JP" altLang="en-US" sz="1200" dirty="0">
                <a:solidFill>
                  <a:schemeClr val="tx1"/>
                </a:solidFill>
                <a:latin typeface="Meiryo UI" panose="020B0604030504040204" pitchFamily="50" charset="-128"/>
                <a:ea typeface="Meiryo UI" panose="020B0604030504040204" pitchFamily="50" charset="-128"/>
              </a:rPr>
              <a:t>・基幹相談支援センター委託料内で実施。　等</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3" name="大かっこ 2">
            <a:extLst>
              <a:ext uri="{FF2B5EF4-FFF2-40B4-BE49-F238E27FC236}">
                <a16:creationId xmlns:a16="http://schemas.microsoft.com/office/drawing/2014/main" id="{85BECE15-0186-4948-A5A1-2CFCA40440E9}"/>
              </a:ext>
            </a:extLst>
          </p:cNvPr>
          <p:cNvSpPr/>
          <p:nvPr/>
        </p:nvSpPr>
        <p:spPr>
          <a:xfrm>
            <a:off x="4837940" y="2388232"/>
            <a:ext cx="4258686" cy="1008110"/>
          </a:xfrm>
          <a:prstGeom prst="bracketPair">
            <a:avLst>
              <a:gd name="adj" fmla="val 7759"/>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1" name="タイトル 1">
            <a:extLst>
              <a:ext uri="{FF2B5EF4-FFF2-40B4-BE49-F238E27FC236}">
                <a16:creationId xmlns:a16="http://schemas.microsoft.com/office/drawing/2014/main" id="{C6A1DE56-7B8A-47CA-8091-A5F7E3CC2EB0}"/>
              </a:ext>
            </a:extLst>
          </p:cNvPr>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令和８年度地域生活支援拠点等に関する市町村アンケート結果</a:t>
            </a:r>
          </a:p>
        </p:txBody>
      </p:sp>
    </p:spTree>
    <p:extLst>
      <p:ext uri="{BB962C8B-B14F-4D97-AF65-F5344CB8AC3E}">
        <p14:creationId xmlns:p14="http://schemas.microsoft.com/office/powerpoint/2010/main" val="1454359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20"/>
          <p:cNvSpPr/>
          <p:nvPr/>
        </p:nvSpPr>
        <p:spPr>
          <a:xfrm>
            <a:off x="119152" y="188640"/>
            <a:ext cx="8917344" cy="720080"/>
          </a:xfrm>
          <a:prstGeom prst="roundRect">
            <a:avLst>
              <a:gd name="adj" fmla="val 0"/>
            </a:avLst>
          </a:prstGeom>
          <a:noFill/>
          <a:ln>
            <a:noFill/>
          </a:ln>
        </p:spPr>
        <p:style>
          <a:lnRef idx="3">
            <a:schemeClr val="lt1"/>
          </a:lnRef>
          <a:fillRef idx="1">
            <a:schemeClr val="accent2"/>
          </a:fillRef>
          <a:effectRef idx="1">
            <a:schemeClr val="accent2"/>
          </a:effectRef>
          <a:fontRef idx="minor">
            <a:schemeClr val="lt1"/>
          </a:fontRef>
        </p:style>
        <p:txBody>
          <a:bodyPr rtlCol="0" anchor="t"/>
          <a:lstStyle/>
          <a:p>
            <a:pPr algn="ctr"/>
            <a:endParaRPr kumimoji="1" lang="ja-JP" altLang="en-US" b="1" dirty="0">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a:blip r:embed="rId3"/>
          <a:stretch>
            <a:fillRect/>
          </a:stretch>
        </p:blipFill>
        <p:spPr>
          <a:xfrm>
            <a:off x="42006" y="708888"/>
            <a:ext cx="9071634" cy="127824"/>
          </a:xfrm>
          <a:prstGeom prst="rect">
            <a:avLst/>
          </a:prstGeom>
        </p:spPr>
      </p:pic>
      <p:sp>
        <p:nvSpPr>
          <p:cNvPr id="3" name="タイトル 2"/>
          <p:cNvSpPr>
            <a:spLocks noGrp="1"/>
          </p:cNvSpPr>
          <p:nvPr>
            <p:ph type="title"/>
          </p:nvPr>
        </p:nvSpPr>
        <p:spPr>
          <a:xfrm>
            <a:off x="119152" y="414411"/>
            <a:ext cx="7886700" cy="402885"/>
          </a:xfrm>
        </p:spPr>
        <p:txBody>
          <a:bodyPr>
            <a:normAutofit/>
          </a:bodyPr>
          <a:lstStyle/>
          <a:p>
            <a:r>
              <a:rPr lang="ja-JP" altLang="en-US" sz="1400" b="1" dirty="0">
                <a:latin typeface="Meiryo UI" panose="020B0604030504040204" pitchFamily="50" charset="-128"/>
                <a:ea typeface="Meiryo UI" panose="020B0604030504040204" pitchFamily="50" charset="-128"/>
              </a:rPr>
              <a:t>問</a:t>
            </a:r>
            <a:r>
              <a:rPr lang="en-US" altLang="ja-JP" sz="1400" b="1" dirty="0">
                <a:latin typeface="Meiryo UI" panose="020B0604030504040204" pitchFamily="50" charset="-128"/>
                <a:ea typeface="Meiryo UI" panose="020B0604030504040204" pitchFamily="50" charset="-128"/>
              </a:rPr>
              <a:t>2-</a:t>
            </a:r>
            <a:r>
              <a:rPr lang="ja-JP" altLang="en-US" sz="1400" b="1" dirty="0">
                <a:latin typeface="Meiryo UI" panose="020B0604030504040204" pitchFamily="50" charset="-128"/>
                <a:ea typeface="Meiryo UI" panose="020B0604030504040204" pitchFamily="50" charset="-128"/>
              </a:rPr>
              <a:t>５～６．拠点コーディネーターの担っている業務及び効果</a:t>
            </a:r>
            <a:endParaRPr kumimoji="1" lang="ja-JP" altLang="en-US" sz="1400" b="1" dirty="0">
              <a:latin typeface="Meiryo UI" panose="020B0604030504040204" pitchFamily="50" charset="-128"/>
              <a:ea typeface="Meiryo UI" panose="020B0604030504040204" pitchFamily="50" charset="-128"/>
            </a:endParaRPr>
          </a:p>
        </p:txBody>
      </p:sp>
      <p:sp>
        <p:nvSpPr>
          <p:cNvPr id="8" name="コンテンツ プレースホルダー 2"/>
          <p:cNvSpPr>
            <a:spLocks noGrp="1"/>
          </p:cNvSpPr>
          <p:nvPr>
            <p:ph idx="1"/>
          </p:nvPr>
        </p:nvSpPr>
        <p:spPr>
          <a:xfrm>
            <a:off x="98929" y="836712"/>
            <a:ext cx="8964129" cy="1086617"/>
          </a:xfrm>
          <a:ln>
            <a:solidFill>
              <a:schemeClr val="dk1"/>
            </a:solidFill>
          </a:ln>
        </p:spPr>
        <p:txBody>
          <a:bodyPr>
            <a:noAutofit/>
          </a:bodyPr>
          <a:lstStyle/>
          <a:p>
            <a:pPr>
              <a:lnSpc>
                <a:spcPts val="1800"/>
              </a:lnSpc>
              <a:spcBef>
                <a:spcPts val="600"/>
              </a:spcBef>
              <a:buFont typeface="Wingdings" panose="05000000000000000000" pitchFamily="2" charset="2"/>
              <a:buChar char="u"/>
            </a:pPr>
            <a:r>
              <a:rPr lang="ja-JP" altLang="en-US" sz="1200" dirty="0">
                <a:latin typeface="Meiryo UI" panose="020B0604030504040204" pitchFamily="50" charset="-128"/>
                <a:ea typeface="Meiryo UI" panose="020B0604030504040204" pitchFamily="50" charset="-128"/>
              </a:rPr>
              <a:t>コーディネーターの業務内容は、「緊急事態に必要なサービスのコーディネートや相談等の支援」、「緊急事態における受入れの調整や医療機関への連絡等」が多くなっている。</a:t>
            </a:r>
            <a:endParaRPr lang="en-US" altLang="ja-JP" sz="1200" dirty="0">
              <a:latin typeface="Meiryo UI" panose="020B0604030504040204" pitchFamily="50" charset="-128"/>
              <a:ea typeface="Meiryo UI" panose="020B0604030504040204" pitchFamily="50" charset="-128"/>
            </a:endParaRPr>
          </a:p>
          <a:p>
            <a:pPr>
              <a:lnSpc>
                <a:spcPts val="1800"/>
              </a:lnSpc>
              <a:spcBef>
                <a:spcPts val="600"/>
              </a:spcBef>
              <a:buFont typeface="Wingdings" panose="05000000000000000000" pitchFamily="2" charset="2"/>
              <a:buChar char="u"/>
            </a:pPr>
            <a:r>
              <a:rPr lang="ja-JP" altLang="en-US" sz="1200" spc="-150" dirty="0">
                <a:latin typeface="Meiryo UI" panose="020B0604030504040204" pitchFamily="50" charset="-128"/>
                <a:ea typeface="Meiryo UI" panose="020B0604030504040204" pitchFamily="50" charset="-128"/>
              </a:rPr>
              <a:t>コーディネーターを配置した効果は、「緊急時の受入れ先事業所等との関係が深まり、連携がしやすくなった」が最多。次いで「関係機関との連携に資するための協議において議論が深まり、ネットワークの構築が進んだ」「</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緊急時の支援が見込めない障がい者等の情報を集約し、必要なサービスのコーディネートが進んだ</a:t>
            </a:r>
            <a:r>
              <a:rPr lang="ja-JP" altLang="en-US" sz="1200" spc="-150" dirty="0">
                <a:latin typeface="Meiryo UI" panose="020B0604030504040204" pitchFamily="50" charset="-128"/>
                <a:ea typeface="Meiryo UI" panose="020B0604030504040204" pitchFamily="50" charset="-128"/>
              </a:rPr>
              <a:t>」が多い。</a:t>
            </a:r>
          </a:p>
        </p:txBody>
      </p:sp>
      <p:graphicFrame>
        <p:nvGraphicFramePr>
          <p:cNvPr id="13" name="表 12">
            <a:extLst>
              <a:ext uri="{FF2B5EF4-FFF2-40B4-BE49-F238E27FC236}">
                <a16:creationId xmlns:a16="http://schemas.microsoft.com/office/drawing/2014/main" id="{4A7B91FD-6193-4241-8483-3B480803FC3E}"/>
              </a:ext>
            </a:extLst>
          </p:cNvPr>
          <p:cNvGraphicFramePr>
            <a:graphicFrameLocks noGrp="1"/>
          </p:cNvGraphicFramePr>
          <p:nvPr>
            <p:extLst>
              <p:ext uri="{D42A27DB-BD31-4B8C-83A1-F6EECF244321}">
                <p14:modId xmlns:p14="http://schemas.microsoft.com/office/powerpoint/2010/main" val="1371083078"/>
              </p:ext>
            </p:extLst>
          </p:nvPr>
        </p:nvGraphicFramePr>
        <p:xfrm>
          <a:off x="61054" y="2201418"/>
          <a:ext cx="5087009" cy="863007"/>
        </p:xfrm>
        <a:graphic>
          <a:graphicData uri="http://schemas.openxmlformats.org/drawingml/2006/table">
            <a:tbl>
              <a:tblPr>
                <a:tableStyleId>{5C22544A-7EE6-4342-B048-85BDC9FD1C3A}</a:tableStyleId>
              </a:tblPr>
              <a:tblGrid>
                <a:gridCol w="4438938">
                  <a:extLst>
                    <a:ext uri="{9D8B030D-6E8A-4147-A177-3AD203B41FA5}">
                      <a16:colId xmlns:a16="http://schemas.microsoft.com/office/drawing/2014/main" val="1166635366"/>
                    </a:ext>
                  </a:extLst>
                </a:gridCol>
                <a:gridCol w="648071">
                  <a:extLst>
                    <a:ext uri="{9D8B030D-6E8A-4147-A177-3AD203B41FA5}">
                      <a16:colId xmlns:a16="http://schemas.microsoft.com/office/drawing/2014/main" val="2666494867"/>
                    </a:ext>
                  </a:extLst>
                </a:gridCol>
              </a:tblGrid>
              <a:tr h="197950">
                <a:tc>
                  <a:txBody>
                    <a:bodyPr/>
                    <a:lstStyle/>
                    <a:p>
                      <a:pPr algn="ctr" fontAlgn="ctr"/>
                      <a:r>
                        <a:rPr lang="ja-JP" altLang="en-US" sz="1100" b="1" i="0" u="none" strike="noStrike" dirty="0">
                          <a:solidFill>
                            <a:schemeClr val="bg1"/>
                          </a:solidFill>
                          <a:effectLst/>
                          <a:latin typeface="Meiryo UI" panose="020B0604030504040204" pitchFamily="50" charset="-128"/>
                          <a:ea typeface="Meiryo UI" panose="020B0604030504040204" pitchFamily="50" charset="-128"/>
                        </a:rPr>
                        <a:t>基幹相談支援センターや相談支援事業所等との地域の相談支援体制の構築</a:t>
                      </a:r>
                    </a:p>
                  </a:txBody>
                  <a:tcPr marL="0" marR="0" marT="0" marB="0" anchor="ctr">
                    <a:solidFill>
                      <a:schemeClr val="accent1">
                        <a:lumMod val="75000"/>
                      </a:schemeClr>
                    </a:solidFill>
                  </a:tcPr>
                </a:tc>
                <a:tc>
                  <a:txBody>
                    <a:bodyPr/>
                    <a:lstStyle/>
                    <a:p>
                      <a:pPr algn="ctr" fontAlgn="ctr"/>
                      <a:r>
                        <a:rPr lang="ja-JP" altLang="en-US" sz="11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16719">
                <a:tc>
                  <a:txBody>
                    <a:bodyPr/>
                    <a:lstStyle/>
                    <a:p>
                      <a:pPr algn="l" fontAlgn="t"/>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緊急事態の支援が見込めない世帯の事前の把握、登録</a:t>
                      </a:r>
                    </a:p>
                  </a:txBody>
                  <a:tcPr marL="6350" marR="6350" marT="6350" marB="0"/>
                </a:tc>
                <a:tc>
                  <a:txBody>
                    <a:bodyPr/>
                    <a:lstStyle/>
                    <a:p>
                      <a:pPr algn="ctr" fontAlgn="ct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６</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964781025"/>
                  </a:ext>
                </a:extLst>
              </a:tr>
              <a:tr h="224169">
                <a:tc>
                  <a:txBody>
                    <a:bodyPr/>
                    <a:lstStyle/>
                    <a:p>
                      <a:pPr algn="l" fontAlgn="t"/>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緊急事態の支援が見込めない世帯との常時の連絡体制の確保</a:t>
                      </a:r>
                    </a:p>
                  </a:txBody>
                  <a:tcPr marL="6350" marR="6350" marT="635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tc>
                <a:extLst>
                  <a:ext uri="{0D108BD9-81ED-4DB2-BD59-A6C34878D82A}">
                    <a16:rowId xmlns:a16="http://schemas.microsoft.com/office/drawing/2014/main" val="3500954543"/>
                  </a:ext>
                </a:extLst>
              </a:tr>
              <a:tr h="224169">
                <a:tc>
                  <a:txBody>
                    <a:bodyPr/>
                    <a:lstStyle/>
                    <a:p>
                      <a:pPr algn="l" fontAlgn="t"/>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緊急事態に必要なサービスのコーディネートや相談等の支援</a:t>
                      </a:r>
                    </a:p>
                  </a:txBody>
                  <a:tcPr marL="6350" marR="6350" marT="635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13</a:t>
                      </a:r>
                    </a:p>
                  </a:txBody>
                  <a:tcPr marL="0" marR="0" marT="0" marB="0" anchor="ctr"/>
                </a:tc>
                <a:extLst>
                  <a:ext uri="{0D108BD9-81ED-4DB2-BD59-A6C34878D82A}">
                    <a16:rowId xmlns:a16="http://schemas.microsoft.com/office/drawing/2014/main" val="2766770171"/>
                  </a:ext>
                </a:extLst>
              </a:tr>
            </a:tbl>
          </a:graphicData>
        </a:graphic>
      </p:graphicFrame>
      <p:graphicFrame>
        <p:nvGraphicFramePr>
          <p:cNvPr id="14" name="表 13">
            <a:extLst>
              <a:ext uri="{FF2B5EF4-FFF2-40B4-BE49-F238E27FC236}">
                <a16:creationId xmlns:a16="http://schemas.microsoft.com/office/drawing/2014/main" id="{53C03D9C-8865-462D-8862-C08139A11C3A}"/>
              </a:ext>
            </a:extLst>
          </p:cNvPr>
          <p:cNvGraphicFramePr>
            <a:graphicFrameLocks noGrp="1"/>
          </p:cNvGraphicFramePr>
          <p:nvPr>
            <p:extLst>
              <p:ext uri="{D42A27DB-BD31-4B8C-83A1-F6EECF244321}">
                <p14:modId xmlns:p14="http://schemas.microsoft.com/office/powerpoint/2010/main" val="2983452684"/>
              </p:ext>
            </p:extLst>
          </p:nvPr>
        </p:nvGraphicFramePr>
        <p:xfrm>
          <a:off x="59030" y="3137522"/>
          <a:ext cx="5089034" cy="658273"/>
        </p:xfrm>
        <a:graphic>
          <a:graphicData uri="http://schemas.openxmlformats.org/drawingml/2006/table">
            <a:tbl>
              <a:tblPr>
                <a:tableStyleId>{5C22544A-7EE6-4342-B048-85BDC9FD1C3A}</a:tableStyleId>
              </a:tblPr>
              <a:tblGrid>
                <a:gridCol w="4486098">
                  <a:extLst>
                    <a:ext uri="{9D8B030D-6E8A-4147-A177-3AD203B41FA5}">
                      <a16:colId xmlns:a16="http://schemas.microsoft.com/office/drawing/2014/main" val="1166635366"/>
                    </a:ext>
                  </a:extLst>
                </a:gridCol>
                <a:gridCol w="602936">
                  <a:extLst>
                    <a:ext uri="{9D8B030D-6E8A-4147-A177-3AD203B41FA5}">
                      <a16:colId xmlns:a16="http://schemas.microsoft.com/office/drawing/2014/main" val="2666494867"/>
                    </a:ext>
                  </a:extLst>
                </a:gridCol>
              </a:tblGrid>
              <a:tr h="217385">
                <a:tc>
                  <a:txBody>
                    <a:bodyPr/>
                    <a:lstStyle/>
                    <a:p>
                      <a:pPr algn="ctr" fontAlgn="ctr"/>
                      <a:r>
                        <a:rPr lang="ja-JP" altLang="en-US" sz="1100" b="1" i="0" u="none" strike="noStrike" dirty="0">
                          <a:solidFill>
                            <a:schemeClr val="bg1"/>
                          </a:solidFill>
                          <a:effectLst/>
                          <a:latin typeface="Meiryo UI" panose="020B0604030504040204" pitchFamily="50" charset="-128"/>
                          <a:ea typeface="Meiryo UI" panose="020B0604030504040204" pitchFamily="50" charset="-128"/>
                        </a:rPr>
                        <a:t>地域の指定障がい福祉サービス事業所や医療機関等との連携体制の構築</a:t>
                      </a:r>
                    </a:p>
                  </a:txBody>
                  <a:tcPr marL="0" marR="0" marT="0" marB="0" anchor="ctr">
                    <a:solidFill>
                      <a:schemeClr val="accent1">
                        <a:lumMod val="75000"/>
                      </a:schemeClr>
                    </a:solidFill>
                  </a:tcPr>
                </a:tc>
                <a:tc>
                  <a:txBody>
                    <a:bodyPr/>
                    <a:lstStyle/>
                    <a:p>
                      <a:pPr algn="ctr" fontAlgn="ctr"/>
                      <a:r>
                        <a:rPr lang="ja-JP" altLang="en-US" sz="11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16719">
                <a:tc>
                  <a:txBody>
                    <a:bodyPr/>
                    <a:lstStyle/>
                    <a:p>
                      <a:pPr algn="l" fontAlgn="t"/>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常時の緊急受入体制の確保</a:t>
                      </a:r>
                    </a:p>
                  </a:txBody>
                  <a:tcPr marL="6350" marR="6350" marT="6350" marB="0"/>
                </a:tc>
                <a:tc>
                  <a:txBody>
                    <a:bodyPr/>
                    <a:lstStyle/>
                    <a:p>
                      <a:pPr algn="ctr" fontAlgn="ct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５</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964781025"/>
                  </a:ext>
                </a:extLst>
              </a:tr>
              <a:tr h="224169">
                <a:tc>
                  <a:txBody>
                    <a:bodyPr/>
                    <a:lstStyle/>
                    <a:p>
                      <a:pPr algn="l" fontAlgn="t"/>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緊急事態における受入れの調整や医療機関への連絡等</a:t>
                      </a:r>
                    </a:p>
                  </a:txBody>
                  <a:tcPr marL="6350" marR="6350" marT="635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12</a:t>
                      </a:r>
                    </a:p>
                  </a:txBody>
                  <a:tcPr marL="0" marR="0" marT="0" marB="0" anchor="ctr"/>
                </a:tc>
                <a:extLst>
                  <a:ext uri="{0D108BD9-81ED-4DB2-BD59-A6C34878D82A}">
                    <a16:rowId xmlns:a16="http://schemas.microsoft.com/office/drawing/2014/main" val="2766770171"/>
                  </a:ext>
                </a:extLst>
              </a:tr>
            </a:tbl>
          </a:graphicData>
        </a:graphic>
      </p:graphicFrame>
      <p:graphicFrame>
        <p:nvGraphicFramePr>
          <p:cNvPr id="17" name="表 16">
            <a:extLst>
              <a:ext uri="{FF2B5EF4-FFF2-40B4-BE49-F238E27FC236}">
                <a16:creationId xmlns:a16="http://schemas.microsoft.com/office/drawing/2014/main" id="{35DDC6DA-F501-4BCA-B8DF-31BEE948281F}"/>
              </a:ext>
            </a:extLst>
          </p:cNvPr>
          <p:cNvGraphicFramePr>
            <a:graphicFrameLocks noGrp="1"/>
          </p:cNvGraphicFramePr>
          <p:nvPr>
            <p:extLst>
              <p:ext uri="{D42A27DB-BD31-4B8C-83A1-F6EECF244321}">
                <p14:modId xmlns:p14="http://schemas.microsoft.com/office/powerpoint/2010/main" val="153329028"/>
              </p:ext>
            </p:extLst>
          </p:nvPr>
        </p:nvGraphicFramePr>
        <p:xfrm>
          <a:off x="59030" y="3939554"/>
          <a:ext cx="5161042" cy="1190568"/>
        </p:xfrm>
        <a:graphic>
          <a:graphicData uri="http://schemas.openxmlformats.org/drawingml/2006/table">
            <a:tbl>
              <a:tblPr>
                <a:tableStyleId>{5C22544A-7EE6-4342-B048-85BDC9FD1C3A}</a:tableStyleId>
              </a:tblPr>
              <a:tblGrid>
                <a:gridCol w="4512970">
                  <a:extLst>
                    <a:ext uri="{9D8B030D-6E8A-4147-A177-3AD203B41FA5}">
                      <a16:colId xmlns:a16="http://schemas.microsoft.com/office/drawing/2014/main" val="1166635366"/>
                    </a:ext>
                  </a:extLst>
                </a:gridCol>
                <a:gridCol w="648072">
                  <a:extLst>
                    <a:ext uri="{9D8B030D-6E8A-4147-A177-3AD203B41FA5}">
                      <a16:colId xmlns:a16="http://schemas.microsoft.com/office/drawing/2014/main" val="2666494867"/>
                    </a:ext>
                  </a:extLst>
                </a:gridCol>
              </a:tblGrid>
              <a:tr h="216816">
                <a:tc>
                  <a:txBody>
                    <a:bodyPr/>
                    <a:lstStyle/>
                    <a:p>
                      <a:pPr algn="ctr" fontAlgn="ctr"/>
                      <a:r>
                        <a:rPr lang="ja-JP" altLang="en-US" sz="1100" b="1" i="0" u="none" strike="noStrike" dirty="0">
                          <a:solidFill>
                            <a:schemeClr val="bg1"/>
                          </a:solidFill>
                          <a:effectLst/>
                          <a:latin typeface="Meiryo UI" panose="020B0604030504040204" pitchFamily="50" charset="-128"/>
                          <a:ea typeface="Meiryo UI" panose="020B0604030504040204" pitchFamily="50" charset="-128"/>
                        </a:rPr>
                        <a:t>障がい者支援施設や精神科病院等との連携体制の構築</a:t>
                      </a:r>
                    </a:p>
                  </a:txBody>
                  <a:tcPr marL="0" marR="0" marT="0" marB="0" anchor="ctr">
                    <a:solidFill>
                      <a:schemeClr val="accent1">
                        <a:lumMod val="75000"/>
                      </a:schemeClr>
                    </a:solidFill>
                  </a:tcPr>
                </a:tc>
                <a:tc>
                  <a:txBody>
                    <a:bodyPr/>
                    <a:lstStyle/>
                    <a:p>
                      <a:pPr algn="ctr" fontAlgn="ctr"/>
                      <a:r>
                        <a:rPr lang="ja-JP" altLang="en-US" sz="11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196070">
                <a:tc>
                  <a:txBody>
                    <a:bodyPr/>
                    <a:lstStyle/>
                    <a:p>
                      <a:pPr algn="l" fontAlgn="t"/>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障がい者支援施設における、地域移行等意向確認担当者との情報共有</a:t>
                      </a:r>
                    </a:p>
                  </a:txBody>
                  <a:tcPr marL="6350" marR="6350" marT="6350" marB="0"/>
                </a:tc>
                <a:tc>
                  <a:txBody>
                    <a:bodyPr/>
                    <a:lstStyle/>
                    <a:p>
                      <a:pPr algn="ctr" fontAlgn="ct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４</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964781025"/>
                  </a:ext>
                </a:extLst>
              </a:tr>
              <a:tr h="266875">
                <a:tc>
                  <a:txBody>
                    <a:bodyPr/>
                    <a:lstStyle/>
                    <a:p>
                      <a:pPr algn="l" fontAlgn="t"/>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精神科病院における、退院後生活環境相談員等との情報共有</a:t>
                      </a:r>
                    </a:p>
                  </a:txBody>
                  <a:tcPr marL="6350" marR="6350" marT="635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tc>
                <a:extLst>
                  <a:ext uri="{0D108BD9-81ED-4DB2-BD59-A6C34878D82A}">
                    <a16:rowId xmlns:a16="http://schemas.microsoft.com/office/drawing/2014/main" val="3500954543"/>
                  </a:ext>
                </a:extLst>
              </a:tr>
              <a:tr h="267369">
                <a:tc>
                  <a:txBody>
                    <a:bodyPr/>
                    <a:lstStyle/>
                    <a:p>
                      <a:pPr algn="l" fontAlgn="t"/>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地域における障がい福祉サービスの体験的な利用に係る支援</a:t>
                      </a:r>
                    </a:p>
                  </a:txBody>
                  <a:tcPr marL="6350" marR="6350" marT="635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8</a:t>
                      </a:r>
                    </a:p>
                  </a:txBody>
                  <a:tcPr marL="0" marR="0" marT="0" marB="0" anchor="ctr"/>
                </a:tc>
                <a:extLst>
                  <a:ext uri="{0D108BD9-81ED-4DB2-BD59-A6C34878D82A}">
                    <a16:rowId xmlns:a16="http://schemas.microsoft.com/office/drawing/2014/main" val="2766770171"/>
                  </a:ext>
                </a:extLst>
              </a:tr>
              <a:tr h="243438">
                <a:tc>
                  <a:txBody>
                    <a:bodyPr/>
                    <a:lstStyle/>
                    <a:p>
                      <a:pPr algn="l" fontAlgn="t"/>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その他の地域生活への移行に向けた支援に係る調整</a:t>
                      </a:r>
                    </a:p>
                  </a:txBody>
                  <a:tcPr marL="6350" marR="6350" marT="635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tc>
                <a:extLst>
                  <a:ext uri="{0D108BD9-81ED-4DB2-BD59-A6C34878D82A}">
                    <a16:rowId xmlns:a16="http://schemas.microsoft.com/office/drawing/2014/main" val="859889440"/>
                  </a:ext>
                </a:extLst>
              </a:tr>
            </a:tbl>
          </a:graphicData>
        </a:graphic>
      </p:graphicFrame>
      <p:graphicFrame>
        <p:nvGraphicFramePr>
          <p:cNvPr id="18" name="表 17">
            <a:extLst>
              <a:ext uri="{FF2B5EF4-FFF2-40B4-BE49-F238E27FC236}">
                <a16:creationId xmlns:a16="http://schemas.microsoft.com/office/drawing/2014/main" id="{2AB16502-2800-4C12-A74C-AC8C6AA9646A}"/>
              </a:ext>
            </a:extLst>
          </p:cNvPr>
          <p:cNvGraphicFramePr>
            <a:graphicFrameLocks noGrp="1"/>
          </p:cNvGraphicFramePr>
          <p:nvPr>
            <p:extLst>
              <p:ext uri="{D42A27DB-BD31-4B8C-83A1-F6EECF244321}">
                <p14:modId xmlns:p14="http://schemas.microsoft.com/office/powerpoint/2010/main" val="2775919209"/>
              </p:ext>
            </p:extLst>
          </p:nvPr>
        </p:nvGraphicFramePr>
        <p:xfrm>
          <a:off x="59030" y="5197187"/>
          <a:ext cx="5089034" cy="892663"/>
        </p:xfrm>
        <a:graphic>
          <a:graphicData uri="http://schemas.openxmlformats.org/drawingml/2006/table">
            <a:tbl>
              <a:tblPr>
                <a:tableStyleId>{5C22544A-7EE6-4342-B048-85BDC9FD1C3A}</a:tableStyleId>
              </a:tblPr>
              <a:tblGrid>
                <a:gridCol w="4512970">
                  <a:extLst>
                    <a:ext uri="{9D8B030D-6E8A-4147-A177-3AD203B41FA5}">
                      <a16:colId xmlns:a16="http://schemas.microsoft.com/office/drawing/2014/main" val="1166635366"/>
                    </a:ext>
                  </a:extLst>
                </a:gridCol>
                <a:gridCol w="576064">
                  <a:extLst>
                    <a:ext uri="{9D8B030D-6E8A-4147-A177-3AD203B41FA5}">
                      <a16:colId xmlns:a16="http://schemas.microsoft.com/office/drawing/2014/main" val="2666494867"/>
                    </a:ext>
                  </a:extLst>
                </a:gridCol>
              </a:tblGrid>
              <a:tr h="227606">
                <a:tc>
                  <a:txBody>
                    <a:bodyPr/>
                    <a:lstStyle/>
                    <a:p>
                      <a:pPr algn="ctr" fontAlgn="ctr"/>
                      <a:r>
                        <a:rPr lang="ja-JP" altLang="en-US" sz="1100" b="1" i="0" u="none" strike="noStrike" dirty="0">
                          <a:solidFill>
                            <a:schemeClr val="bg1"/>
                          </a:solidFill>
                          <a:effectLst/>
                          <a:latin typeface="Meiryo UI" panose="020B0604030504040204" pitchFamily="50" charset="-128"/>
                          <a:ea typeface="Meiryo UI" panose="020B0604030504040204" pitchFamily="50" charset="-128"/>
                        </a:rPr>
                        <a:t>地域生活支援拠点等におけるネットワークの運営や機能の充実</a:t>
                      </a:r>
                    </a:p>
                  </a:txBody>
                  <a:tcPr marL="0" marR="0" marT="0" marB="0" anchor="ctr">
                    <a:solidFill>
                      <a:schemeClr val="accent1">
                        <a:lumMod val="75000"/>
                      </a:schemeClr>
                    </a:solidFill>
                  </a:tcPr>
                </a:tc>
                <a:tc>
                  <a:txBody>
                    <a:bodyPr/>
                    <a:lstStyle/>
                    <a:p>
                      <a:pPr algn="ctr" fontAlgn="ctr"/>
                      <a:r>
                        <a:rPr lang="ja-JP" altLang="en-US" sz="11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216719">
                <a:tc>
                  <a:txBody>
                    <a:bodyPr/>
                    <a:lstStyle/>
                    <a:p>
                      <a:pPr algn="l" fontAlgn="t"/>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専門的人材を確保するための研修等</a:t>
                      </a:r>
                    </a:p>
                  </a:txBody>
                  <a:tcPr marL="6350" marR="6350" marT="6350" marB="0"/>
                </a:tc>
                <a:tc>
                  <a:txBody>
                    <a:bodyPr/>
                    <a:lstStyle/>
                    <a:p>
                      <a:pPr algn="ct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tc>
                <a:extLst>
                  <a:ext uri="{0D108BD9-81ED-4DB2-BD59-A6C34878D82A}">
                    <a16:rowId xmlns:a16="http://schemas.microsoft.com/office/drawing/2014/main" val="964781025"/>
                  </a:ext>
                </a:extLst>
              </a:tr>
              <a:tr h="224169">
                <a:tc>
                  <a:txBody>
                    <a:bodyPr/>
                    <a:lstStyle/>
                    <a:p>
                      <a:pPr algn="l" fontAlgn="t"/>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関係機関との連携に資するための協議の場の開催</a:t>
                      </a:r>
                    </a:p>
                  </a:txBody>
                  <a:tcPr marL="6350" marR="6350" marT="635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tc>
                <a:extLst>
                  <a:ext uri="{0D108BD9-81ED-4DB2-BD59-A6C34878D82A}">
                    <a16:rowId xmlns:a16="http://schemas.microsoft.com/office/drawing/2014/main" val="3500954543"/>
                  </a:ext>
                </a:extLst>
              </a:tr>
              <a:tr h="224169">
                <a:tc>
                  <a:txBody>
                    <a:bodyPr/>
                    <a:lstStyle/>
                    <a:p>
                      <a:pPr algn="l" fontAlgn="t"/>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その他</a:t>
                      </a:r>
                    </a:p>
                  </a:txBody>
                  <a:tcPr marL="6350" marR="6350" marT="635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tc>
                <a:extLst>
                  <a:ext uri="{0D108BD9-81ED-4DB2-BD59-A6C34878D82A}">
                    <a16:rowId xmlns:a16="http://schemas.microsoft.com/office/drawing/2014/main" val="2766770171"/>
                  </a:ext>
                </a:extLst>
              </a:tr>
            </a:tbl>
          </a:graphicData>
        </a:graphic>
      </p:graphicFrame>
      <p:sp>
        <p:nvSpPr>
          <p:cNvPr id="4" name="吹き出し: 四角形 3">
            <a:extLst>
              <a:ext uri="{FF2B5EF4-FFF2-40B4-BE49-F238E27FC236}">
                <a16:creationId xmlns:a16="http://schemas.microsoft.com/office/drawing/2014/main" id="{091379D7-17F3-45BA-820D-5EB7D1646CF5}"/>
              </a:ext>
            </a:extLst>
          </p:cNvPr>
          <p:cNvSpPr/>
          <p:nvPr/>
        </p:nvSpPr>
        <p:spPr>
          <a:xfrm>
            <a:off x="539552" y="6237311"/>
            <a:ext cx="4680520" cy="504057"/>
          </a:xfrm>
          <a:prstGeom prst="wedgeRectCallout">
            <a:avLst>
              <a:gd name="adj1" fmla="val 43178"/>
              <a:gd name="adj2" fmla="val -83842"/>
            </a:avLst>
          </a:prstGeom>
          <a:solidFill>
            <a:schemeClr val="bg2"/>
          </a:solidFill>
          <a:ln/>
        </p:spPr>
        <p:style>
          <a:lnRef idx="3">
            <a:schemeClr val="lt1"/>
          </a:lnRef>
          <a:fillRef idx="1">
            <a:schemeClr val="accent2"/>
          </a:fillRef>
          <a:effectRef idx="1">
            <a:schemeClr val="accent2"/>
          </a:effectRef>
          <a:fontRef idx="minor">
            <a:schemeClr val="lt1"/>
          </a:fontRef>
        </p:style>
        <p:txBody>
          <a:bodyPr rtlCol="0" anchor="t"/>
          <a:lstStyle/>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lang="ja-JP" altLang="en-US" sz="1100" dirty="0">
                <a:solidFill>
                  <a:schemeClr val="tx1"/>
                </a:solidFill>
                <a:latin typeface="Meiryo UI" panose="020B0604030504040204" pitchFamily="50" charset="-128"/>
                <a:ea typeface="Meiryo UI" panose="020B0604030504040204" pitchFamily="50" charset="-128"/>
              </a:rPr>
              <a:t>その他の内容</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・共同設置している圏域市町村に対する、コーディネーター業務の課題の提案等。</a:t>
            </a:r>
            <a:endPar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
        <p:nvSpPr>
          <p:cNvPr id="20" name="正方形/長方形 19">
            <a:extLst>
              <a:ext uri="{FF2B5EF4-FFF2-40B4-BE49-F238E27FC236}">
                <a16:creationId xmlns:a16="http://schemas.microsoft.com/office/drawing/2014/main" id="{D0D14A28-D8F5-4AB5-8F9B-4B1DBC160B6B}"/>
              </a:ext>
            </a:extLst>
          </p:cNvPr>
          <p:cNvSpPr/>
          <p:nvPr/>
        </p:nvSpPr>
        <p:spPr>
          <a:xfrm>
            <a:off x="35496" y="1985394"/>
            <a:ext cx="4539583"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拠点コーディネーターが担っている業務内容（複数回答）</a:t>
            </a:r>
            <a:endParaRPr lang="en-US" altLang="ja-JP" sz="1200" b="1" dirty="0">
              <a:latin typeface="Meiryo UI" panose="020B0604030504040204" pitchFamily="50" charset="-128"/>
              <a:ea typeface="Meiryo UI" panose="020B0604030504040204" pitchFamily="50" charset="-128"/>
            </a:endParaRPr>
          </a:p>
        </p:txBody>
      </p:sp>
      <p:graphicFrame>
        <p:nvGraphicFramePr>
          <p:cNvPr id="24" name="表 23">
            <a:extLst>
              <a:ext uri="{FF2B5EF4-FFF2-40B4-BE49-F238E27FC236}">
                <a16:creationId xmlns:a16="http://schemas.microsoft.com/office/drawing/2014/main" id="{78F3C70C-128A-4226-86DB-292AC38FEEE9}"/>
              </a:ext>
            </a:extLst>
          </p:cNvPr>
          <p:cNvGraphicFramePr>
            <a:graphicFrameLocks noGrp="1"/>
          </p:cNvGraphicFramePr>
          <p:nvPr>
            <p:extLst>
              <p:ext uri="{D42A27DB-BD31-4B8C-83A1-F6EECF244321}">
                <p14:modId xmlns:p14="http://schemas.microsoft.com/office/powerpoint/2010/main" val="3097288144"/>
              </p:ext>
            </p:extLst>
          </p:nvPr>
        </p:nvGraphicFramePr>
        <p:xfrm>
          <a:off x="5295137" y="2232914"/>
          <a:ext cx="3741359" cy="3384376"/>
        </p:xfrm>
        <a:graphic>
          <a:graphicData uri="http://schemas.openxmlformats.org/drawingml/2006/table">
            <a:tbl>
              <a:tblPr>
                <a:tableStyleId>{5C22544A-7EE6-4342-B048-85BDC9FD1C3A}</a:tableStyleId>
              </a:tblPr>
              <a:tblGrid>
                <a:gridCol w="3024336">
                  <a:extLst>
                    <a:ext uri="{9D8B030D-6E8A-4147-A177-3AD203B41FA5}">
                      <a16:colId xmlns:a16="http://schemas.microsoft.com/office/drawing/2014/main" val="1166635366"/>
                    </a:ext>
                  </a:extLst>
                </a:gridCol>
                <a:gridCol w="717023">
                  <a:extLst>
                    <a:ext uri="{9D8B030D-6E8A-4147-A177-3AD203B41FA5}">
                      <a16:colId xmlns:a16="http://schemas.microsoft.com/office/drawing/2014/main" val="2666494867"/>
                    </a:ext>
                  </a:extLst>
                </a:gridCol>
              </a:tblGrid>
              <a:tr h="221322">
                <a:tc>
                  <a:txBody>
                    <a:bodyPr/>
                    <a:lstStyle/>
                    <a:p>
                      <a:pPr algn="ctr" fontAlgn="ctr"/>
                      <a:endParaRPr lang="ja-JP" altLang="en-US" sz="1100" b="1" i="0" u="none" strike="noStrike" dirty="0">
                        <a:solidFill>
                          <a:schemeClr val="bg1"/>
                        </a:solidFill>
                        <a:effectLst/>
                        <a:latin typeface="Meiryo UI" panose="020B0604030504040204" pitchFamily="50" charset="-128"/>
                        <a:ea typeface="Meiryo UI" panose="020B0604030504040204" pitchFamily="50" charset="-128"/>
                      </a:endParaRPr>
                    </a:p>
                  </a:txBody>
                  <a:tcPr marL="0" marR="0" marT="0" marB="0" anchor="ctr">
                    <a:solidFill>
                      <a:schemeClr val="accent1">
                        <a:lumMod val="75000"/>
                      </a:schemeClr>
                    </a:solidFill>
                  </a:tcPr>
                </a:tc>
                <a:tc>
                  <a:txBody>
                    <a:bodyPr/>
                    <a:lstStyle/>
                    <a:p>
                      <a:pPr algn="ctr" fontAlgn="ctr"/>
                      <a:r>
                        <a:rPr lang="ja-JP" altLang="en-US" sz="1100" b="1" i="0" u="none" strike="noStrike" dirty="0">
                          <a:solidFill>
                            <a:schemeClr val="bg1"/>
                          </a:solidFill>
                          <a:effectLst/>
                          <a:latin typeface="Meiryo UI" panose="020B0604030504040204" pitchFamily="50" charset="-128"/>
                          <a:ea typeface="Meiryo UI" panose="020B0604030504040204" pitchFamily="50" charset="-128"/>
                        </a:rPr>
                        <a:t>市町村数</a:t>
                      </a:r>
                    </a:p>
                  </a:txBody>
                  <a:tcPr marL="0" marR="0" marT="0" marB="0" anchor="ctr">
                    <a:solidFill>
                      <a:schemeClr val="accent1">
                        <a:lumMod val="75000"/>
                      </a:schemeClr>
                    </a:solidFill>
                  </a:tcPr>
                </a:tc>
                <a:extLst>
                  <a:ext uri="{0D108BD9-81ED-4DB2-BD59-A6C34878D82A}">
                    <a16:rowId xmlns:a16="http://schemas.microsoft.com/office/drawing/2014/main" val="416713139"/>
                  </a:ext>
                </a:extLst>
              </a:tr>
              <a:tr h="535253">
                <a:tc>
                  <a:txBody>
                    <a:bodyPr/>
                    <a:lstStyle/>
                    <a:p>
                      <a:pPr algn="l" fontAlgn="t"/>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緊急時の支援が見込めない障がい者等の情報を集約し、必要なサービスのコーディネートが進んだ</a:t>
                      </a:r>
                    </a:p>
                  </a:txBody>
                  <a:tcPr marL="0" marR="0" marT="0" marB="0"/>
                </a:tc>
                <a:tc>
                  <a:txBody>
                    <a:bodyPr/>
                    <a:lstStyle/>
                    <a:p>
                      <a:pPr algn="ct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tc>
                <a:extLst>
                  <a:ext uri="{0D108BD9-81ED-4DB2-BD59-A6C34878D82A}">
                    <a16:rowId xmlns:a16="http://schemas.microsoft.com/office/drawing/2014/main" val="964781025"/>
                  </a:ext>
                </a:extLst>
              </a:tr>
              <a:tr h="368871">
                <a:tc>
                  <a:txBody>
                    <a:bodyPr/>
                    <a:lstStyle/>
                    <a:p>
                      <a:pPr algn="l" fontAlgn="t"/>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緊急時の受入れ先事業所等との関係が深まり、連携がしやすくなった</a:t>
                      </a:r>
                    </a:p>
                  </a:txBody>
                  <a:tcPr marL="0" marR="0" marT="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８</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3500954543"/>
                  </a:ext>
                </a:extLst>
              </a:tr>
              <a:tr h="479263">
                <a:tc>
                  <a:txBody>
                    <a:bodyPr/>
                    <a:lstStyle/>
                    <a:p>
                      <a:pPr algn="l" fontAlgn="t"/>
                      <a:r>
                        <a:rPr lang="ja-JP" altLang="en-US" sz="1200" b="0" i="0" u="none" strike="noStrike">
                          <a:solidFill>
                            <a:srgbClr val="000000"/>
                          </a:solidFill>
                          <a:effectLst/>
                          <a:latin typeface="Meiryo UI" panose="020B0604030504040204" pitchFamily="50" charset="-128"/>
                          <a:ea typeface="Meiryo UI" panose="020B0604030504040204" pitchFamily="50" charset="-128"/>
                        </a:rPr>
                        <a:t>障がい者支援施設や精神科病院と繋がり、地域移行のニーズ把握や調整がスムーズになった</a:t>
                      </a:r>
                    </a:p>
                  </a:txBody>
                  <a:tcPr marL="0" marR="0" marT="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３</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2766770171"/>
                  </a:ext>
                </a:extLst>
              </a:tr>
              <a:tr h="406026">
                <a:tc>
                  <a:txBody>
                    <a:bodyPr/>
                    <a:lstStyle/>
                    <a:p>
                      <a:pPr algn="l" fontAlgn="t"/>
                      <a:r>
                        <a:rPr lang="ja-JP" altLang="en-US" sz="1200" b="0" i="0" u="none" strike="noStrike">
                          <a:solidFill>
                            <a:srgbClr val="000000"/>
                          </a:solidFill>
                          <a:effectLst/>
                          <a:latin typeface="Meiryo UI" panose="020B0604030504040204" pitchFamily="50" charset="-128"/>
                          <a:ea typeface="Meiryo UI" panose="020B0604030504040204" pitchFamily="50" charset="-128"/>
                        </a:rPr>
                        <a:t>関係機関の専門性向上や人材確保等に関する取組みが進んだ</a:t>
                      </a:r>
                    </a:p>
                  </a:txBody>
                  <a:tcPr marL="0" marR="0" marT="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tc>
                <a:extLst>
                  <a:ext uri="{0D108BD9-81ED-4DB2-BD59-A6C34878D82A}">
                    <a16:rowId xmlns:a16="http://schemas.microsoft.com/office/drawing/2014/main" val="1446978483"/>
                  </a:ext>
                </a:extLst>
              </a:tr>
              <a:tr h="516419">
                <a:tc>
                  <a:txBody>
                    <a:bodyPr/>
                    <a:lstStyle/>
                    <a:p>
                      <a:pPr algn="l" fontAlgn="t"/>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関係機関との連携に資するための協議において議論が深まり、ネットワークの構築が進んだ</a:t>
                      </a:r>
                    </a:p>
                  </a:txBody>
                  <a:tcPr marL="0" marR="0" marT="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tc>
                <a:extLst>
                  <a:ext uri="{0D108BD9-81ED-4DB2-BD59-A6C34878D82A}">
                    <a16:rowId xmlns:a16="http://schemas.microsoft.com/office/drawing/2014/main" val="2792292056"/>
                  </a:ext>
                </a:extLst>
              </a:tr>
              <a:tr h="497182">
                <a:tc>
                  <a:txBody>
                    <a:bodyPr/>
                    <a:lstStyle/>
                    <a:p>
                      <a:pPr algn="l" fontAlgn="t"/>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拠点等の運用状況の検証・検討の場における議論が活性化し、検証・検討が進んだ</a:t>
                      </a:r>
                    </a:p>
                  </a:txBody>
                  <a:tcPr marL="0" marR="0" marT="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tc>
                <a:extLst>
                  <a:ext uri="{0D108BD9-81ED-4DB2-BD59-A6C34878D82A}">
                    <a16:rowId xmlns:a16="http://schemas.microsoft.com/office/drawing/2014/main" val="3535291762"/>
                  </a:ext>
                </a:extLst>
              </a:tr>
              <a:tr h="360040">
                <a:tc>
                  <a:txBody>
                    <a:bodyPr/>
                    <a:lstStyle/>
                    <a:p>
                      <a:pPr algn="l" fontAlgn="t"/>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その他</a:t>
                      </a: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tc>
                <a:extLst>
                  <a:ext uri="{0D108BD9-81ED-4DB2-BD59-A6C34878D82A}">
                    <a16:rowId xmlns:a16="http://schemas.microsoft.com/office/drawing/2014/main" val="2805448047"/>
                  </a:ext>
                </a:extLst>
              </a:tr>
            </a:tbl>
          </a:graphicData>
        </a:graphic>
      </p:graphicFrame>
      <p:sp>
        <p:nvSpPr>
          <p:cNvPr id="25" name="正方形/長方形 24">
            <a:extLst>
              <a:ext uri="{FF2B5EF4-FFF2-40B4-BE49-F238E27FC236}">
                <a16:creationId xmlns:a16="http://schemas.microsoft.com/office/drawing/2014/main" id="{72DB8AFD-9F96-42A8-BE4D-5F24A3803659}"/>
              </a:ext>
            </a:extLst>
          </p:cNvPr>
          <p:cNvSpPr/>
          <p:nvPr/>
        </p:nvSpPr>
        <p:spPr>
          <a:xfrm>
            <a:off x="5173621" y="1996427"/>
            <a:ext cx="3741359" cy="276999"/>
          </a:xfrm>
          <a:prstGeom prst="rect">
            <a:avLst/>
          </a:prstGeom>
        </p:spPr>
        <p:txBody>
          <a:bodyPr wrap="square">
            <a:spAutoFit/>
          </a:bodyPr>
          <a:lstStyle/>
          <a:p>
            <a:r>
              <a:rPr lang="ja-JP" altLang="en-US" sz="1200" b="1" dirty="0">
                <a:latin typeface="Meiryo UI" panose="020B0604030504040204" pitchFamily="50" charset="-128"/>
                <a:ea typeface="Meiryo UI" panose="020B0604030504040204" pitchFamily="50" charset="-128"/>
              </a:rPr>
              <a:t>拠点コーディネーターを配置した効果（複数回答）</a:t>
            </a:r>
            <a:endParaRPr lang="en-US" altLang="ja-JP" sz="1200" b="1" dirty="0">
              <a:latin typeface="Meiryo UI" panose="020B0604030504040204" pitchFamily="50" charset="-128"/>
              <a:ea typeface="Meiryo UI" panose="020B0604030504040204" pitchFamily="50" charset="-128"/>
            </a:endParaRPr>
          </a:p>
        </p:txBody>
      </p:sp>
      <p:sp>
        <p:nvSpPr>
          <p:cNvPr id="15" name="スライド番号プレースホルダー 9">
            <a:extLst>
              <a:ext uri="{FF2B5EF4-FFF2-40B4-BE49-F238E27FC236}">
                <a16:creationId xmlns:a16="http://schemas.microsoft.com/office/drawing/2014/main" id="{8BA0062B-001F-47EA-815B-F29B0F6C52B9}"/>
              </a:ext>
            </a:extLst>
          </p:cNvPr>
          <p:cNvSpPr txBox="1">
            <a:spLocks/>
          </p:cNvSpPr>
          <p:nvPr/>
        </p:nvSpPr>
        <p:spPr>
          <a:xfrm>
            <a:off x="6905571" y="6492875"/>
            <a:ext cx="21336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1C2C60DF-5D73-46A2-8FFF-B4A756D3B2D0}" type="slidenum">
              <a:rPr lang="ja-JP" altLang="en-US" smtClean="0"/>
              <a:pPr/>
              <a:t>9</a:t>
            </a:fld>
            <a:endParaRPr lang="ja-JP" altLang="en-US" dirty="0"/>
          </a:p>
        </p:txBody>
      </p:sp>
      <p:sp>
        <p:nvSpPr>
          <p:cNvPr id="16" name="タイトル 1">
            <a:extLst>
              <a:ext uri="{FF2B5EF4-FFF2-40B4-BE49-F238E27FC236}">
                <a16:creationId xmlns:a16="http://schemas.microsoft.com/office/drawing/2014/main" id="{4BF9E025-442E-4FD3-ADE4-117EA2C87E8F}"/>
              </a:ext>
            </a:extLst>
          </p:cNvPr>
          <p:cNvSpPr txBox="1">
            <a:spLocks/>
          </p:cNvSpPr>
          <p:nvPr/>
        </p:nvSpPr>
        <p:spPr>
          <a:xfrm>
            <a:off x="0" y="26112"/>
            <a:ext cx="9137847" cy="4320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令和８年度地域生活支援拠点等に関する市町村アンケート結果</a:t>
            </a:r>
          </a:p>
        </p:txBody>
      </p:sp>
      <p:sp>
        <p:nvSpPr>
          <p:cNvPr id="19" name="吹き出し: 四角形 18">
            <a:extLst>
              <a:ext uri="{FF2B5EF4-FFF2-40B4-BE49-F238E27FC236}">
                <a16:creationId xmlns:a16="http://schemas.microsoft.com/office/drawing/2014/main" id="{BDD06249-CB70-4587-AE7E-995A97C977BF}"/>
              </a:ext>
            </a:extLst>
          </p:cNvPr>
          <p:cNvSpPr/>
          <p:nvPr/>
        </p:nvSpPr>
        <p:spPr>
          <a:xfrm>
            <a:off x="5331736" y="5897083"/>
            <a:ext cx="3741359" cy="595792"/>
          </a:xfrm>
          <a:prstGeom prst="wedgeRectCallout">
            <a:avLst>
              <a:gd name="adj1" fmla="val -40779"/>
              <a:gd name="adj2" fmla="val -102319"/>
            </a:avLst>
          </a:prstGeom>
          <a:solidFill>
            <a:schemeClr val="bg2"/>
          </a:solidFill>
          <a:ln/>
        </p:spPr>
        <p:style>
          <a:lnRef idx="3">
            <a:schemeClr val="lt1"/>
          </a:lnRef>
          <a:fillRef idx="1">
            <a:schemeClr val="accent2"/>
          </a:fillRef>
          <a:effectRef idx="1">
            <a:schemeClr val="accent2"/>
          </a:effectRef>
          <a:fontRef idx="minor">
            <a:schemeClr val="lt1"/>
          </a:fontRef>
        </p:style>
        <p:txBody>
          <a:bodyPr rtlCol="0" anchor="t"/>
          <a:lstStyle/>
          <a:p>
            <a:pPr marL="87313" marR="0" lvl="0" indent="-87313" algn="l" defTabSz="914400" rtl="0" eaLnBrk="1" fontAlgn="auto" latinLnBrk="0" hangingPunct="1">
              <a:lnSpc>
                <a:spcPct val="100000"/>
              </a:lnSpc>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lang="ja-JP" altLang="en-US" sz="1100" dirty="0">
                <a:solidFill>
                  <a:schemeClr val="tx1"/>
                </a:solidFill>
                <a:latin typeface="Meiryo UI" panose="020B0604030504040204" pitchFamily="50" charset="-128"/>
                <a:ea typeface="Meiryo UI" panose="020B0604030504040204" pitchFamily="50" charset="-128"/>
              </a:rPr>
              <a:t>その他の内容</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87313" marR="0" lvl="0" indent="-87313" algn="l" defTabSz="914400" rtl="0" eaLnBrk="1" fontAlgn="auto" latinLnBrk="0" hangingPunct="1">
              <a:lnSpc>
                <a:spcPct val="100000"/>
              </a:lnSpc>
              <a:spcAft>
                <a:spcPts val="0"/>
              </a:spcAft>
              <a:buClrTx/>
              <a:buSzTx/>
              <a:buFontTx/>
              <a:buNone/>
              <a:tabLst/>
              <a:defRPr/>
            </a:pPr>
            <a:r>
              <a:rPr lang="ja-JP" altLang="en-US" sz="1100" dirty="0">
                <a:solidFill>
                  <a:schemeClr val="tx1"/>
                </a:solidFill>
                <a:latin typeface="Meiryo UI" panose="020B0604030504040204" pitchFamily="50" charset="-128"/>
                <a:ea typeface="Meiryo UI" panose="020B0604030504040204" pitchFamily="50" charset="-128"/>
              </a:rPr>
              <a:t>・拠点コーディネーターが稼働して間もないところであり、効果測定等はできていない。</a:t>
            </a:r>
            <a:endPar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76407650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t"/>
      <a:lstStyle>
        <a:defPPr>
          <a:defRPr kumimoji="1" b="1" dirty="0" smtClean="0">
            <a:latin typeface="HG丸ｺﾞｼｯｸM-PRO" panose="020F0600000000000000" pitchFamily="50" charset="-128"/>
            <a:ea typeface="HG丸ｺﾞｼｯｸM-PRO" panose="020F0600000000000000" pitchFamily="50" charset="-128"/>
          </a:defRPr>
        </a:defPPr>
      </a:lstStyle>
      <a:style>
        <a:lnRef idx="3">
          <a:schemeClr val="lt1"/>
        </a:lnRef>
        <a:fillRef idx="1">
          <a:schemeClr val="accent2"/>
        </a:fillRef>
        <a:effectRef idx="1">
          <a:schemeClr val="accent2"/>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6982</Words>
  <Application>Microsoft Office PowerPoint</Application>
  <PresentationFormat>画面に合わせる (4:3)</PresentationFormat>
  <Paragraphs>673</Paragraphs>
  <Slides>15</Slides>
  <Notes>11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15</vt:i4>
      </vt:variant>
    </vt:vector>
  </HeadingPairs>
  <TitlesOfParts>
    <vt:vector size="23" baseType="lpstr">
      <vt:lpstr>HG丸ｺﾞｼｯｸM-PRO</vt:lpstr>
      <vt:lpstr>Meiryo UI</vt:lpstr>
      <vt:lpstr>游ゴシック</vt:lpstr>
      <vt:lpstr>游ゴシック Light</vt:lpstr>
      <vt:lpstr>Arial</vt:lpstr>
      <vt:lpstr>Calibri</vt:lpstr>
      <vt:lpstr>Wingdings</vt:lpstr>
      <vt:lpstr>Office テーマ</vt:lpstr>
      <vt:lpstr>問１-1．地域生活支援拠点等の整備状況と担っている機能について</vt:lpstr>
      <vt:lpstr>問1-2．緊急時の支援が見込めない障がい者等の事前把握・登録について</vt:lpstr>
      <vt:lpstr>問1-3~4．緊急時の受入れとして確保している居室や訪問系サービス等との連携について</vt:lpstr>
      <vt:lpstr>問1-5～6．夜間・休日を含む24時間の緊急時の相談体制や受入実績について</vt:lpstr>
      <vt:lpstr>問1-7～8．入所施設や精神科病院からの地域移行にかかるニーズの把握方法及び頻度について</vt:lpstr>
      <vt:lpstr>問1-9．令和７年度の体験の機会・場の実績</vt:lpstr>
      <vt:lpstr>問1-11．市町村独自で取組みを進めるための工夫</vt:lpstr>
      <vt:lpstr>問2-1～４．拠点コーディネーターの配置状況、配置人数、配置先と箇所数、財源、財源ごとの人数について</vt:lpstr>
      <vt:lpstr>問2-５～６．拠点コーディネーターの担っている業務及び効果</vt:lpstr>
      <vt:lpstr>問2-７．拠点コーディネーターの業務内容についての課題</vt:lpstr>
      <vt:lpstr>問３．効果的な支援体制及び緊急時の連絡体制の構築について</vt:lpstr>
      <vt:lpstr>問４-1～3．地域支援拠点等の運用状況の検証・検討について</vt:lpstr>
      <vt:lpstr>問４-4．運用状況を検証・検討した結果抽出された課題及びその課題に対する取組みと効果（主なものを抜粋）</vt:lpstr>
      <vt:lpstr>問４-5．運用状況の検証・検討の公表状況及び公表の場について</vt:lpstr>
      <vt:lpstr>問５．地域生活支援拠点等の機能充実について</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2026-07-29T01:56:48Z</dcterms:created>
  <dcterms:modified xsi:type="dcterms:W3CDTF">2026-07-29T01:56:53Z</dcterms:modified>
</cp:coreProperties>
</file>