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77" r:id="rId2"/>
    <p:sldId id="278"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488FAB-99C7-1EEC-4145-B1D151F23F8C}" v="59" dt="2026-07-15T01:06:05.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5" d="100"/>
          <a:sy n="65" d="100"/>
        </p:scale>
        <p:origin x="70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B0F576-7DC8-4B58-B677-589559563240}"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0AAA6C-20B3-4924-94DA-078EE9DF609E}" type="slidenum">
              <a:rPr kumimoji="1" lang="ja-JP" altLang="en-US" smtClean="0"/>
              <a:t>‹#›</a:t>
            </a:fld>
            <a:endParaRPr kumimoji="1" lang="ja-JP" altLang="en-US"/>
          </a:p>
        </p:txBody>
      </p:sp>
    </p:spTree>
    <p:extLst>
      <p:ext uri="{BB962C8B-B14F-4D97-AF65-F5344CB8AC3E}">
        <p14:creationId xmlns:p14="http://schemas.microsoft.com/office/powerpoint/2010/main" val="416701388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636FD-740A-6EB8-CE6C-41DB80FD3BE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4FA92A2-1A64-913E-6621-6CC6C6D92AE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DDC8EA-9559-311E-6735-3C81F3CA848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0333D45-D468-26D3-5FD2-FA88A05E206C}"/>
              </a:ext>
            </a:extLst>
          </p:cNvPr>
          <p:cNvSpPr>
            <a:spLocks noGrp="1"/>
          </p:cNvSpPr>
          <p:nvPr>
            <p:ph type="sldNum" sz="quarter" idx="5"/>
          </p:nvPr>
        </p:nvSpPr>
        <p:spPr/>
        <p:txBody>
          <a:bodyPr/>
          <a:lstStyle/>
          <a:p>
            <a:fld id="{77021F7F-1455-4EDE-A17F-37F3B3D63A2D}" type="slidenum">
              <a:rPr kumimoji="1" lang="ja-JP" altLang="en-US" smtClean="0"/>
              <a:t>1</a:t>
            </a:fld>
            <a:endParaRPr kumimoji="1" lang="ja-JP" altLang="en-US"/>
          </a:p>
        </p:txBody>
      </p:sp>
    </p:spTree>
    <p:extLst>
      <p:ext uri="{BB962C8B-B14F-4D97-AF65-F5344CB8AC3E}">
        <p14:creationId xmlns:p14="http://schemas.microsoft.com/office/powerpoint/2010/main" val="2735413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DE370-9051-F1CE-CAA1-C020072F67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0849690-A149-3A03-CF9B-AE988257B2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BBBC918-744A-B443-C827-4CBAACAA99F0}"/>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23108BD-4FE9-155D-DED0-6B37015010D3}"/>
              </a:ext>
            </a:extLst>
          </p:cNvPr>
          <p:cNvSpPr>
            <a:spLocks noGrp="1"/>
          </p:cNvSpPr>
          <p:nvPr>
            <p:ph type="sldNum" sz="quarter" idx="5"/>
          </p:nvPr>
        </p:nvSpPr>
        <p:spPr/>
        <p:txBody>
          <a:bodyPr/>
          <a:lstStyle/>
          <a:p>
            <a:fld id="{77021F7F-1455-4EDE-A17F-37F3B3D63A2D}" type="slidenum">
              <a:rPr kumimoji="1" lang="ja-JP" altLang="en-US" smtClean="0"/>
              <a:t>2</a:t>
            </a:fld>
            <a:endParaRPr kumimoji="1" lang="ja-JP" altLang="en-US"/>
          </a:p>
        </p:txBody>
      </p:sp>
    </p:spTree>
    <p:extLst>
      <p:ext uri="{BB962C8B-B14F-4D97-AF65-F5344CB8AC3E}">
        <p14:creationId xmlns:p14="http://schemas.microsoft.com/office/powerpoint/2010/main" val="43016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C659A1-42E5-48AB-8D1E-1A21746379D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5934D8C-56F5-4189-B68A-A6A218665C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DB0CF95-ABE4-4325-B44B-9859AF791EBA}"/>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5F06FF9B-726E-4A1A-838F-944E82D584A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D1C540-C93E-4406-9EB6-44AAD6BDB483}"/>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385156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07AC1A-2EFC-4AF1-BCAC-63AF014EC45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6F5EF4B-CDCD-4064-A938-94D463A5F6D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92EBB9-C4A6-4A5D-AF11-A1961AF30F2B}"/>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849F07F9-0046-48BC-BDC8-0CE6C20F1C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079B63D-9887-479D-884E-E2AA7D57F78E}"/>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4093972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DDC3B66-24E3-48A6-A967-36B9703AB9A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F35E3AF-6A98-468A-B131-8A92363EFD0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D339343-248B-4AC3-9EA1-E254DE7B632D}"/>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B5550505-02D4-4E3E-8FE0-33C9409954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CB3F21-8CBC-4D85-B227-45A4BAE11080}"/>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1754691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06FF1B-666B-44AA-815D-45AB0C80112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C4C27A3-A75A-4ABF-98A4-EB04E7D3C21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C8D23D4-A268-4AF0-AFCA-562FCEB08E34}"/>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E110BE2B-6B39-4981-AA37-2E4FAC53B30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583D7D-A526-4EB7-9A2D-32641CB4BBE2}"/>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2720505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F0EF9D-23C8-41C4-8123-5CF545C7FE4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3DD8CAF-6EEB-4634-AD19-0F4172AE99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807B0B7-0EF4-4A7F-B845-CB0B7307D744}"/>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39DAADFB-5EE6-4DE7-815F-7DDBC3D267A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FD66415-952B-4CC0-BC18-4737FA59DF24}"/>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2368307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7DAC12-1C58-4EB1-8145-89A121A0735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A9B7747-A0FD-490D-8569-86C9553CA62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DB6B15E-59F1-4440-88B5-4519F5ECE2A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69F1F5D-847E-4674-B080-90401C84341E}"/>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3BDA3817-E5D4-4909-8C05-F3D957ADF56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CFD83C0-173D-4A5F-8580-1721F22A0DCA}"/>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708450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553FB5-A115-4A03-8208-46E144F1941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1747328-4E5E-4F74-B404-F1EB0BDCF5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73D3799-C1BC-431E-8128-B00DFD54D1C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B874270-8B2D-4DD8-BEBF-0E9E6B54AF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54FF357-A6E7-474E-9777-394D924F4E5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DBB1F61-D4D8-455F-A1FE-BCBA9214D20D}"/>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8" name="フッター プレースホルダー 7">
            <a:extLst>
              <a:ext uri="{FF2B5EF4-FFF2-40B4-BE49-F238E27FC236}">
                <a16:creationId xmlns:a16="http://schemas.microsoft.com/office/drawing/2014/main" id="{1882EA1D-1AF7-4EC5-97C9-CD3C7673176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04CB02A-BB30-4C6F-AE83-08C0379CB34C}"/>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1846460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59E74F-9BA2-4029-ADDF-F1D03BBE62B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0CB3191-090B-4FA4-9EBA-123F9231E3AB}"/>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4" name="フッター プレースホルダー 3">
            <a:extLst>
              <a:ext uri="{FF2B5EF4-FFF2-40B4-BE49-F238E27FC236}">
                <a16:creationId xmlns:a16="http://schemas.microsoft.com/office/drawing/2014/main" id="{B4B6E6B7-A2D4-489E-91D1-2454CDC25B4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429D4B2-0EE9-4C97-A6F6-204001DD329A}"/>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738106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B735668-AE9D-4295-BCEE-7045456309A1}"/>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3" name="フッター プレースホルダー 2">
            <a:extLst>
              <a:ext uri="{FF2B5EF4-FFF2-40B4-BE49-F238E27FC236}">
                <a16:creationId xmlns:a16="http://schemas.microsoft.com/office/drawing/2014/main" id="{5EF6BE78-5F95-4DAE-9547-EE5AF7DF73C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66BB993-55F1-4D78-97C4-47B48EE57E3E}"/>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1224254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C04A81-A709-4EA1-8837-223A66A3936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40E4B84-6417-414A-BE69-C24EE9F50A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AEF2468-2E5C-49B0-85D7-F820DD30C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DEE2F5D-F824-47F5-B07C-223416A728AE}"/>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401EAAD5-233C-4FA9-970B-D696064A4B4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CADD14-AA3A-4C93-B0EB-F603EAF4B91C}"/>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31108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10E000-F865-4DEA-8876-6D290E7E275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CF2C207-6717-4B93-BB58-48DE040833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751231A-9B30-4ABE-BE99-FB58B9B047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380F07D-BECB-4918-9E54-A9BB12B78EE6}"/>
              </a:ext>
            </a:extLst>
          </p:cNvPr>
          <p:cNvSpPr>
            <a:spLocks noGrp="1"/>
          </p:cNvSpPr>
          <p:nvPr>
            <p:ph type="dt" sz="half" idx="10"/>
          </p:nvPr>
        </p:nvSpPr>
        <p:spPr/>
        <p:txBody>
          <a:bodyPr/>
          <a:lstStyle/>
          <a:p>
            <a:fld id="{657D4AEC-4EBB-44C8-861F-E643F0EDC9BF}" type="datetimeFigureOut">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C5F39AD2-69D8-437E-B62F-8C1398502E2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BC181E-4321-4550-BF79-E61756EC8113}"/>
              </a:ext>
            </a:extLst>
          </p:cNvPr>
          <p:cNvSpPr>
            <a:spLocks noGrp="1"/>
          </p:cNvSpPr>
          <p:nvPr>
            <p:ph type="sldNum" sz="quarter" idx="12"/>
          </p:nvPr>
        </p:nvSpPr>
        <p:spPr/>
        <p:txBody>
          <a:body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140809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C2769F2-2B5D-4B2F-B1C8-8203E26492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8031BCD-4EFF-4B4F-B73F-2C1397E138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56C5CF3-0ACB-4F77-8C60-B14BE26325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D4AEC-4EBB-44C8-861F-E643F0EDC9BF}" type="datetimeFigureOut">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0E8ACA9C-E6C0-4131-8DF9-F23E7E3934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2D2761F-360D-4175-B09A-6E87FC3A21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31BAB-5862-43E3-8AF9-A93EA9428A02}" type="slidenum">
              <a:rPr kumimoji="1" lang="ja-JP" altLang="en-US" smtClean="0"/>
              <a:t>‹#›</a:t>
            </a:fld>
            <a:endParaRPr kumimoji="1" lang="ja-JP" altLang="en-US"/>
          </a:p>
        </p:txBody>
      </p:sp>
    </p:spTree>
    <p:extLst>
      <p:ext uri="{BB962C8B-B14F-4D97-AF65-F5344CB8AC3E}">
        <p14:creationId xmlns:p14="http://schemas.microsoft.com/office/powerpoint/2010/main" val="94762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A4A3B-9D04-6F2E-99FD-64E08D07B4C1}"/>
            </a:ext>
          </a:extLst>
        </p:cNvPr>
        <p:cNvGrpSpPr/>
        <p:nvPr/>
      </p:nvGrpSpPr>
      <p:grpSpPr>
        <a:xfrm>
          <a:off x="0" y="0"/>
          <a:ext cx="0" cy="0"/>
          <a:chOff x="0" y="0"/>
          <a:chExt cx="0" cy="0"/>
        </a:xfrm>
      </p:grpSpPr>
      <p:sp>
        <p:nvSpPr>
          <p:cNvPr id="14" name="四角形: 角を丸くする 13">
            <a:extLst>
              <a:ext uri="{FF2B5EF4-FFF2-40B4-BE49-F238E27FC236}">
                <a16:creationId xmlns:a16="http://schemas.microsoft.com/office/drawing/2014/main" id="{A15E3AC7-A7EF-D84F-08B5-5CE65CDDE0C8}"/>
              </a:ext>
            </a:extLst>
          </p:cNvPr>
          <p:cNvSpPr/>
          <p:nvPr/>
        </p:nvSpPr>
        <p:spPr>
          <a:xfrm>
            <a:off x="95476" y="2570136"/>
            <a:ext cx="11988000" cy="3953783"/>
          </a:xfrm>
          <a:prstGeom prst="roundRect">
            <a:avLst>
              <a:gd name="adj" fmla="val 1007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FA8914F9-A701-6011-FA7C-5E20A4111EA4}"/>
              </a:ext>
            </a:extLst>
          </p:cNvPr>
          <p:cNvSpPr/>
          <p:nvPr/>
        </p:nvSpPr>
        <p:spPr>
          <a:xfrm>
            <a:off x="-12074" y="1415"/>
            <a:ext cx="12203101" cy="5030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w="12700">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mn-cs"/>
              </a:rPr>
              <a:t>　　　おおさか脱炭素経営支援センターの開設について</a:t>
            </a:r>
            <a:endParaRPr kumimoji="1" lang="ja-JP" altLang="en-US" sz="300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5" name="正方形/長方形 4">
            <a:extLst>
              <a:ext uri="{FF2B5EF4-FFF2-40B4-BE49-F238E27FC236}">
                <a16:creationId xmlns:a16="http://schemas.microsoft.com/office/drawing/2014/main" id="{2A481840-AF68-9690-9825-D6E7C9C22588}"/>
              </a:ext>
            </a:extLst>
          </p:cNvPr>
          <p:cNvSpPr/>
          <p:nvPr/>
        </p:nvSpPr>
        <p:spPr>
          <a:xfrm>
            <a:off x="-12073" y="521848"/>
            <a:ext cx="12203100" cy="180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45720" rIns="91440" bIns="45720" rtlCol="0" anchor="t" anchorCtr="0"/>
          <a:lstStyle/>
          <a:p>
            <a:pPr marL="268288" marR="0" lvl="0" indent="-268288" algn="l" defTabSz="914400" rtl="0" eaLnBrk="1" fontAlgn="auto" latinLnBrk="0" hangingPunct="1">
              <a:lnSpc>
                <a:spcPct val="100000"/>
              </a:lnSpc>
              <a:spcBef>
                <a:spcPts val="200"/>
              </a:spcBef>
              <a:spcAft>
                <a:spcPts val="200"/>
              </a:spcAft>
              <a:buClrTx/>
              <a:buSzTx/>
              <a:buFontTx/>
              <a:buNone/>
              <a:tabLst/>
              <a:defRPr/>
            </a:pPr>
            <a:r>
              <a:rPr lang="ja-JP" altLang="en-US" sz="2200" dirty="0">
                <a:solidFill>
                  <a:prstClr val="black"/>
                </a:solidFill>
                <a:latin typeface="UD デジタル 教科書体 NK-B" panose="02020700000000000000" pitchFamily="18" charset="-128"/>
                <a:ea typeface="UD デジタル 教科書体 NK-B" panose="02020700000000000000" pitchFamily="18" charset="-128"/>
              </a:rPr>
              <a:t>◆国際的にもサプライチェーン全体で脱炭素化の取組が求められる中、今後、大企業の取引先となる中小事業者においても脱炭素経営を行うことが重要</a:t>
            </a:r>
            <a:endParaRPr kumimoji="1" lang="en-US" altLang="ja-JP" sz="2200" b="0" i="0" u="none" strike="noStrike" kern="1200" cap="none" spc="0" normalizeH="0" baseline="0" noProof="0" dirty="0">
              <a:ln>
                <a:noFill/>
              </a:ln>
              <a:solidFill>
                <a:prstClr val="black"/>
              </a:solidFill>
              <a:effectLst/>
              <a:uLnTx/>
              <a:uFillTx/>
              <a:latin typeface="UD デジタル 教科書体 NK-B" panose="02020700000000000000" pitchFamily="18" charset="-128"/>
              <a:ea typeface="UD デジタル 教科書体 NK-B" panose="02020700000000000000" pitchFamily="18" charset="-128"/>
              <a:cs typeface="+mn-cs"/>
            </a:endParaRPr>
          </a:p>
          <a:p>
            <a:pPr marL="267970" indent="-267970">
              <a:spcBef>
                <a:spcPts val="200"/>
              </a:spcBef>
              <a:spcAft>
                <a:spcPts val="200"/>
              </a:spcAft>
              <a:defRPr/>
            </a:pPr>
            <a:r>
              <a:rPr kumimoji="1" lang="ja-JP" altLang="en-US" sz="2200" b="0" i="0" u="none" strike="noStrike" kern="1200" cap="none" spc="0" normalizeH="0" baseline="0" noProof="0" dirty="0">
                <a:ln>
                  <a:noFill/>
                </a:ln>
                <a:solidFill>
                  <a:prstClr val="black"/>
                </a:solidFill>
                <a:effectLst/>
                <a:uLnTx/>
                <a:uFillTx/>
                <a:latin typeface="UD デジタル 教科書体 NK-B"/>
                <a:ea typeface="UD デジタル 教科書体 NK-B"/>
              </a:rPr>
              <a:t>◆</a:t>
            </a:r>
            <a:r>
              <a:rPr lang="ja-JP" altLang="en-US" sz="2200" dirty="0">
                <a:solidFill>
                  <a:srgbClr val="0000CC"/>
                </a:solidFill>
                <a:latin typeface="UD デジタル 教科書体 NK-B"/>
                <a:ea typeface="UD デジタル 教科書体 NK-B"/>
              </a:rPr>
              <a:t>中小事業者</a:t>
            </a:r>
            <a:r>
              <a:rPr kumimoji="1" lang="ja-JP" altLang="en-US" sz="2200" b="0" i="0" u="none" strike="noStrike" kern="1200" cap="none" spc="0" normalizeH="0" baseline="0" noProof="0" dirty="0">
                <a:ln>
                  <a:noFill/>
                </a:ln>
                <a:solidFill>
                  <a:srgbClr val="0000CC"/>
                </a:solidFill>
                <a:effectLst/>
                <a:uLnTx/>
                <a:uFillTx/>
                <a:latin typeface="UD デジタル 教科書体 NK-B"/>
                <a:ea typeface="UD デジタル 教科書体 NK-B"/>
              </a:rPr>
              <a:t>の脱炭素経営への移行を強力に後押し</a:t>
            </a:r>
            <a:r>
              <a:rPr kumimoji="1" lang="ja-JP" altLang="en-US" sz="2200" b="0" i="0" u="none" strike="noStrike" kern="1200" cap="none" spc="0" normalizeH="0" baseline="0" noProof="0" dirty="0">
                <a:ln>
                  <a:noFill/>
                </a:ln>
                <a:solidFill>
                  <a:prstClr val="black"/>
                </a:solidFill>
                <a:effectLst/>
                <a:uLnTx/>
                <a:uFillTx/>
                <a:latin typeface="UD デジタル 教科書体 NK-B"/>
                <a:ea typeface="UD デジタル 教科書体 NK-B"/>
              </a:rPr>
              <a:t>するため、府と大阪府地球温暖化防止</a:t>
            </a:r>
            <a:r>
              <a:rPr lang="ja-JP" altLang="en-US" sz="2200" dirty="0">
                <a:solidFill>
                  <a:prstClr val="black"/>
                </a:solidFill>
                <a:latin typeface="UD デジタル 教科書体 NK-B"/>
                <a:ea typeface="UD デジタル 教科書体 NK-B"/>
              </a:rPr>
              <a:t>活動推進センター</a:t>
            </a:r>
            <a:r>
              <a:rPr lang="en-US" altLang="ja-JP" sz="2200" baseline="30000" dirty="0">
                <a:solidFill>
                  <a:prstClr val="black"/>
                </a:solidFill>
                <a:latin typeface="UD デジタル 教科書体 NK-B"/>
                <a:ea typeface="UD デジタル 教科書体 NK-B"/>
              </a:rPr>
              <a:t>※</a:t>
            </a:r>
            <a:r>
              <a:rPr lang="ja-JP" altLang="en-US" sz="2200" dirty="0">
                <a:solidFill>
                  <a:prstClr val="black"/>
                </a:solidFill>
                <a:latin typeface="UD デジタル 教科書体 NK-B"/>
                <a:ea typeface="UD デジタル 教科書体 NK-B"/>
              </a:rPr>
              <a:t>が連携し、「</a:t>
            </a:r>
            <a:r>
              <a:rPr lang="ja-JP" altLang="en-US" sz="2200" dirty="0">
                <a:solidFill>
                  <a:srgbClr val="0000CC"/>
                </a:solidFill>
                <a:latin typeface="UD デジタル 教科書体 NK-B"/>
                <a:ea typeface="UD デジタル 教科書体 NK-B"/>
              </a:rPr>
              <a:t>おおさか脱炭素経営支援センター</a:t>
            </a:r>
            <a:r>
              <a:rPr lang="ja-JP" altLang="en-US" sz="2200" dirty="0">
                <a:solidFill>
                  <a:prstClr val="black"/>
                </a:solidFill>
                <a:latin typeface="UD デジタル 教科書体 NK-B"/>
                <a:ea typeface="UD デジタル 教科書体 NK-B"/>
              </a:rPr>
              <a:t>」を令和8年4月に開設</a:t>
            </a:r>
          </a:p>
        </p:txBody>
      </p:sp>
      <p:sp>
        <p:nvSpPr>
          <p:cNvPr id="25" name="四角形: 角を丸くする 24">
            <a:extLst>
              <a:ext uri="{FF2B5EF4-FFF2-40B4-BE49-F238E27FC236}">
                <a16:creationId xmlns:a16="http://schemas.microsoft.com/office/drawing/2014/main" id="{0E42C290-E0AB-C083-58B3-1F1D5C612731}"/>
              </a:ext>
            </a:extLst>
          </p:cNvPr>
          <p:cNvSpPr/>
          <p:nvPr/>
        </p:nvSpPr>
        <p:spPr>
          <a:xfrm>
            <a:off x="7628268" y="6011581"/>
            <a:ext cx="3331780" cy="357352"/>
          </a:xfrm>
          <a:prstGeom prst="roundRect">
            <a:avLst>
              <a:gd name="adj" fmla="val 3270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effectLst/>
                <a:latin typeface="UD デジタル 教科書体 NK-B" panose="02020700000000000000" pitchFamily="18" charset="-128"/>
                <a:ea typeface="UD デジタル 教科書体 NK-B" panose="02020700000000000000" pitchFamily="18" charset="-128"/>
              </a:rPr>
              <a:t>脱炭素経営支援体制イメージ図</a:t>
            </a:r>
          </a:p>
        </p:txBody>
      </p:sp>
      <p:sp>
        <p:nvSpPr>
          <p:cNvPr id="26" name="四角形: 角を丸くする 25">
            <a:extLst>
              <a:ext uri="{FF2B5EF4-FFF2-40B4-BE49-F238E27FC236}">
                <a16:creationId xmlns:a16="http://schemas.microsoft.com/office/drawing/2014/main" id="{191D0771-9CBC-1F34-CC65-FB4F1D8F43D6}"/>
              </a:ext>
            </a:extLst>
          </p:cNvPr>
          <p:cNvSpPr/>
          <p:nvPr/>
        </p:nvSpPr>
        <p:spPr>
          <a:xfrm>
            <a:off x="4517758" y="2357077"/>
            <a:ext cx="3204000" cy="432000"/>
          </a:xfrm>
          <a:prstGeom prst="roundRect">
            <a:avLst>
              <a:gd name="adj" fmla="val 0"/>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a:solidFill>
                  <a:schemeClr val="bg1"/>
                </a:solidFill>
                <a:latin typeface="UD デジタル 教科書体 NK-B" panose="02020700000000000000" pitchFamily="18" charset="-128"/>
                <a:ea typeface="UD デジタル 教科書体 NK-B" panose="02020700000000000000" pitchFamily="18" charset="-128"/>
              </a:rPr>
              <a:t>センター</a:t>
            </a:r>
            <a:r>
              <a:rPr lang="ja-JP" altLang="en-US" b="1">
                <a:solidFill>
                  <a:schemeClr val="bg1"/>
                </a:solidFill>
                <a:latin typeface="UD デジタル 教科書体 NK-B" panose="02020700000000000000" pitchFamily="18" charset="-128"/>
                <a:ea typeface="UD デジタル 教科書体 NK-B" panose="02020700000000000000" pitchFamily="18" charset="-128"/>
              </a:rPr>
              <a:t>における業務内容</a:t>
            </a:r>
            <a:endParaRPr lang="ja-JP" altLang="en-US" b="1">
              <a:solidFill>
                <a:schemeClr val="bg1"/>
              </a:solidFill>
              <a:effectLst/>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a:extLst>
              <a:ext uri="{FF2B5EF4-FFF2-40B4-BE49-F238E27FC236}">
                <a16:creationId xmlns:a16="http://schemas.microsoft.com/office/drawing/2014/main" id="{475569A6-741B-30A7-714E-274C831009A4}"/>
              </a:ext>
            </a:extLst>
          </p:cNvPr>
          <p:cNvSpPr txBox="1"/>
          <p:nvPr/>
        </p:nvSpPr>
        <p:spPr>
          <a:xfrm>
            <a:off x="429628" y="3569190"/>
            <a:ext cx="5888767" cy="1716752"/>
          </a:xfrm>
          <a:prstGeom prst="rect">
            <a:avLst/>
          </a:prstGeom>
          <a:noFill/>
        </p:spPr>
        <p:txBody>
          <a:bodyPr wrap="square">
            <a:spAutoFit/>
          </a:bodyPr>
          <a:lstStyle/>
          <a:p>
            <a:pPr marL="92075" indent="-92075">
              <a:lnSpc>
                <a:spcPct val="150000"/>
              </a:lnSpc>
            </a:pPr>
            <a:r>
              <a:rPr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a:t>
            </a:r>
            <a:r>
              <a:rPr lang="ja-JP" altLang="en-US">
                <a:solidFill>
                  <a:srgbClr val="006600"/>
                </a:solidFill>
                <a:uFill>
                  <a:solidFill>
                    <a:srgbClr val="00B050"/>
                  </a:solidFill>
                </a:uFill>
                <a:latin typeface="UD デジタル 教科書体 NK-B" panose="02020700000000000000" pitchFamily="18" charset="-128"/>
                <a:ea typeface="UD デジタル 教科書体 NK-B" panose="02020700000000000000" pitchFamily="18" charset="-128"/>
              </a:rPr>
              <a:t>脱炭素経営宣言制度</a:t>
            </a:r>
            <a:r>
              <a:rPr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の周知・活用促進</a:t>
            </a:r>
            <a:endParaRPr kumimoji="1" lang="en-US" altLang="ja-JP">
              <a:uFill>
                <a:solidFill>
                  <a:srgbClr val="00B050"/>
                </a:solidFill>
              </a:uFill>
              <a:latin typeface="UD デジタル 教科書体 NK-B" panose="02020700000000000000" pitchFamily="18" charset="-128"/>
              <a:ea typeface="UD デジタル 教科書体 NK-B" panose="02020700000000000000" pitchFamily="18" charset="-128"/>
            </a:endParaRPr>
          </a:p>
          <a:p>
            <a:pPr marL="92075" indent="-92075">
              <a:lnSpc>
                <a:spcPct val="150000"/>
              </a:lnSpc>
            </a:pPr>
            <a:r>
              <a:rPr kumimoji="1"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a:t>
            </a:r>
            <a:r>
              <a:rPr kumimoji="1" lang="en-US" altLang="ja-JP">
                <a:solidFill>
                  <a:srgbClr val="006600"/>
                </a:solidFill>
                <a:uFill>
                  <a:solidFill>
                    <a:srgbClr val="00B050"/>
                  </a:solidFill>
                </a:uFill>
                <a:latin typeface="UD デジタル 教科書体 NK-B" panose="02020700000000000000" pitchFamily="18" charset="-128"/>
                <a:ea typeface="UD デジタル 教科書体 NK-B" panose="02020700000000000000" pitchFamily="18" charset="-128"/>
              </a:rPr>
              <a:t>CO</a:t>
            </a:r>
            <a:r>
              <a:rPr kumimoji="1" lang="en-US" altLang="ja-JP" baseline="-18000">
                <a:solidFill>
                  <a:srgbClr val="006600"/>
                </a:solidFill>
                <a:uFill>
                  <a:solidFill>
                    <a:srgbClr val="00B050"/>
                  </a:solidFill>
                </a:uFill>
                <a:latin typeface="UD デジタル 教科書体 NK-B" panose="02020700000000000000" pitchFamily="18" charset="-128"/>
                <a:ea typeface="UD デジタル 教科書体 NK-B" panose="02020700000000000000" pitchFamily="18" charset="-128"/>
              </a:rPr>
              <a:t>2</a:t>
            </a:r>
            <a:r>
              <a:rPr kumimoji="1" lang="ja-JP" altLang="en-US">
                <a:solidFill>
                  <a:srgbClr val="006600"/>
                </a:solidFill>
                <a:uFill>
                  <a:solidFill>
                    <a:srgbClr val="00B050"/>
                  </a:solidFill>
                </a:uFill>
                <a:latin typeface="UD デジタル 教科書体 NK-B" panose="02020700000000000000" pitchFamily="18" charset="-128"/>
                <a:ea typeface="UD デジタル 教科書体 NK-B" panose="02020700000000000000" pitchFamily="18" charset="-128"/>
              </a:rPr>
              <a:t>排出量の見える化</a:t>
            </a:r>
            <a:r>
              <a:rPr kumimoji="1"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をサポート</a:t>
            </a:r>
            <a:endParaRPr kumimoji="1" lang="en-US" altLang="ja-JP">
              <a:uFill>
                <a:solidFill>
                  <a:srgbClr val="00B050"/>
                </a:solidFill>
              </a:uFill>
              <a:latin typeface="UD デジタル 教科書体 NK-B" panose="02020700000000000000" pitchFamily="18" charset="-128"/>
              <a:ea typeface="UD デジタル 教科書体 NK-B" panose="02020700000000000000" pitchFamily="18" charset="-128"/>
            </a:endParaRPr>
          </a:p>
          <a:p>
            <a:pPr marL="92075" indent="-92075">
              <a:lnSpc>
                <a:spcPct val="150000"/>
              </a:lnSpc>
            </a:pPr>
            <a:r>
              <a:rPr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a:t>
            </a:r>
            <a:r>
              <a:rPr lang="ja-JP" altLang="en-US">
                <a:solidFill>
                  <a:srgbClr val="006600"/>
                </a:solidFill>
                <a:uFill>
                  <a:solidFill>
                    <a:srgbClr val="00B050"/>
                  </a:solidFill>
                </a:uFill>
                <a:latin typeface="UD デジタル 教科書体 NK-B" panose="02020700000000000000" pitchFamily="18" charset="-128"/>
                <a:ea typeface="UD デジタル 教科書体 NK-B" panose="02020700000000000000" pitchFamily="18" charset="-128"/>
              </a:rPr>
              <a:t>補助金・融資制度</a:t>
            </a:r>
            <a:r>
              <a:rPr lang="ja-JP" altLang="en-US">
                <a:uFill>
                  <a:solidFill>
                    <a:srgbClr val="00B050"/>
                  </a:solidFill>
                </a:uFill>
                <a:latin typeface="UD デジタル 教科書体 NK-B" panose="02020700000000000000" pitchFamily="18" charset="-128"/>
                <a:ea typeface="UD デジタル 教科書体 NK-B" panose="02020700000000000000" pitchFamily="18" charset="-128"/>
              </a:rPr>
              <a:t>の相談対応</a:t>
            </a:r>
            <a:endParaRPr lang="en-US" altLang="ja-JP">
              <a:latin typeface="UD デジタル 教科書体 NK-B" panose="02020700000000000000" pitchFamily="18" charset="-128"/>
              <a:ea typeface="UD デジタル 教科書体 NK-B" panose="02020700000000000000" pitchFamily="18" charset="-128"/>
            </a:endParaRPr>
          </a:p>
          <a:p>
            <a:pPr marL="176213" indent="-176213">
              <a:lnSpc>
                <a:spcPct val="150000"/>
              </a:lnSpc>
            </a:pPr>
            <a:r>
              <a:rPr lang="ja-JP" altLang="en-US">
                <a:latin typeface="UD デジタル 教科書体 NK-B" panose="02020700000000000000" pitchFamily="18" charset="-128"/>
                <a:ea typeface="UD デジタル 教科書体 NK-B" panose="02020700000000000000" pitchFamily="18" charset="-128"/>
              </a:rPr>
              <a:t>○</a:t>
            </a:r>
            <a:r>
              <a:rPr lang="ja-JP" altLang="en-US">
                <a:solidFill>
                  <a:srgbClr val="006600"/>
                </a:solidFill>
                <a:uFill>
                  <a:solidFill>
                    <a:schemeClr val="accent2"/>
                  </a:solidFill>
                </a:uFill>
                <a:latin typeface="UD デジタル 教科書体 NK-B" panose="02020700000000000000" pitchFamily="18" charset="-128"/>
                <a:ea typeface="UD デジタル 教科書体 NK-B" panose="02020700000000000000" pitchFamily="18" charset="-128"/>
              </a:rPr>
              <a:t>連続型講座</a:t>
            </a:r>
            <a:r>
              <a:rPr lang="ja-JP" altLang="en-US">
                <a:uFill>
                  <a:solidFill>
                    <a:schemeClr val="accent2"/>
                  </a:solidFill>
                </a:uFill>
                <a:latin typeface="UD デジタル 教科書体 NK-B" panose="02020700000000000000" pitchFamily="18" charset="-128"/>
                <a:ea typeface="UD デジタル 教科書体 NK-B" panose="02020700000000000000" pitchFamily="18" charset="-128"/>
              </a:rPr>
              <a:t>（脱炭素経営スクール）の実施など</a:t>
            </a:r>
            <a:endParaRPr lang="en-US" altLang="ja-JP">
              <a:uFill>
                <a:solidFill>
                  <a:schemeClr val="accent2"/>
                </a:solidFill>
              </a:uFill>
              <a:latin typeface="UD デジタル 教科書体 NK-B" panose="02020700000000000000" pitchFamily="18" charset="-128"/>
              <a:ea typeface="UD デジタル 教科書体 NK-B" panose="02020700000000000000" pitchFamily="18" charset="-128"/>
            </a:endParaRPr>
          </a:p>
        </p:txBody>
      </p:sp>
      <p:sp>
        <p:nvSpPr>
          <p:cNvPr id="8" name="正方形/長方形 7">
            <a:extLst>
              <a:ext uri="{FF2B5EF4-FFF2-40B4-BE49-F238E27FC236}">
                <a16:creationId xmlns:a16="http://schemas.microsoft.com/office/drawing/2014/main" id="{0EF1F213-EDD7-C4FC-F3C5-2047E1AC61E2}"/>
              </a:ext>
            </a:extLst>
          </p:cNvPr>
          <p:cNvSpPr/>
          <p:nvPr/>
        </p:nvSpPr>
        <p:spPr>
          <a:xfrm>
            <a:off x="7339741" y="6530120"/>
            <a:ext cx="3672000" cy="3449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solidFill>
                  <a:schemeClr val="accent1"/>
                </a:solidFill>
                <a:latin typeface="UD デジタル 教科書体 NK-B" panose="02020700000000000000" pitchFamily="18" charset="-128"/>
                <a:ea typeface="UD デジタル 教科書体 NK-B" panose="02020700000000000000" pitchFamily="18" charset="-128"/>
              </a:rPr>
              <a:t>おおさか脱炭素経営</a:t>
            </a:r>
            <a:endParaRPr kumimoji="1" lang="ja-JP" altLang="en-US">
              <a:solidFill>
                <a:schemeClr val="accent1"/>
              </a:solidFill>
              <a:latin typeface="UD デジタル 教科書体 NK-B" panose="02020700000000000000" pitchFamily="18" charset="-128"/>
              <a:ea typeface="UD デジタル 教科書体 NK-B" panose="02020700000000000000" pitchFamily="18" charset="-128"/>
            </a:endParaRPr>
          </a:p>
        </p:txBody>
      </p:sp>
      <p:sp>
        <p:nvSpPr>
          <p:cNvPr id="9" name="正方形/長方形 8">
            <a:extLst>
              <a:ext uri="{FF2B5EF4-FFF2-40B4-BE49-F238E27FC236}">
                <a16:creationId xmlns:a16="http://schemas.microsoft.com/office/drawing/2014/main" id="{6A46F001-073F-F6ED-A08F-ED52FFF32B08}"/>
              </a:ext>
            </a:extLst>
          </p:cNvPr>
          <p:cNvSpPr/>
          <p:nvPr/>
        </p:nvSpPr>
        <p:spPr>
          <a:xfrm>
            <a:off x="11018362" y="6529139"/>
            <a:ext cx="936000" cy="344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UD デジタル 教科書体 NK-B" panose="02020700000000000000" pitchFamily="18" charset="-128"/>
                <a:ea typeface="UD デジタル 教科書体 NK-B" panose="02020700000000000000" pitchFamily="18" charset="-128"/>
              </a:rPr>
              <a:t>検索</a:t>
            </a:r>
          </a:p>
        </p:txBody>
      </p:sp>
      <p:cxnSp>
        <p:nvCxnSpPr>
          <p:cNvPr id="12" name="直線矢印コネクタ 11">
            <a:extLst>
              <a:ext uri="{FF2B5EF4-FFF2-40B4-BE49-F238E27FC236}">
                <a16:creationId xmlns:a16="http://schemas.microsoft.com/office/drawing/2014/main" id="{C427A422-1CF4-98F5-BB8C-23EA1A91C033}"/>
              </a:ext>
            </a:extLst>
          </p:cNvPr>
          <p:cNvCxnSpPr/>
          <p:nvPr/>
        </p:nvCxnSpPr>
        <p:spPr>
          <a:xfrm flipH="1" flipV="1">
            <a:off x="11807217" y="6701613"/>
            <a:ext cx="294290" cy="208618"/>
          </a:xfrm>
          <a:prstGeom prst="straightConnector1">
            <a:avLst/>
          </a:prstGeom>
          <a:ln w="57150">
            <a:solidFill>
              <a:srgbClr val="FFC000"/>
            </a:solidFill>
            <a:tailEnd type="stealth" w="lg" len="lg"/>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DA019FDF-0079-F8F4-9D7D-71681DA27D25}"/>
              </a:ext>
            </a:extLst>
          </p:cNvPr>
          <p:cNvSpPr txBox="1"/>
          <p:nvPr/>
        </p:nvSpPr>
        <p:spPr>
          <a:xfrm>
            <a:off x="429628" y="1962443"/>
            <a:ext cx="11548501" cy="307777"/>
          </a:xfrm>
          <a:prstGeom prst="rect">
            <a:avLst/>
          </a:prstGeom>
          <a:noFill/>
        </p:spPr>
        <p:txBody>
          <a:bodyPr wrap="square" rtlCol="0">
            <a:spAutoFit/>
          </a:bodyPr>
          <a:lstStyle/>
          <a:p>
            <a:pPr marL="92075" indent="-92075"/>
            <a:r>
              <a:rPr kumimoji="1" lang="en-US" altLang="ja-JP" sz="1400">
                <a:latin typeface="UD デジタル 教科書体 NK-B" panose="02020700000000000000" pitchFamily="18" charset="-128"/>
                <a:ea typeface="UD デジタル 教科書体 NK-B" panose="02020700000000000000" pitchFamily="18" charset="-128"/>
              </a:rPr>
              <a:t>※</a:t>
            </a:r>
            <a:r>
              <a:rPr lang="ja-JP" altLang="en-US" sz="1400">
                <a:latin typeface="UD デジタル 教科書体 NK-B" panose="02020700000000000000" pitchFamily="18" charset="-128"/>
                <a:ea typeface="UD デジタル 教科書体 NK-B" panose="02020700000000000000" pitchFamily="18" charset="-128"/>
              </a:rPr>
              <a:t>府が地球温暖化対策推進法に基づき、府民・事業者・行政の連携による地球温暖化防止を推進するための拠点として、（一財）みどり公社を指定</a:t>
            </a:r>
            <a:endParaRPr kumimoji="1" lang="ja-JP" altLang="en-US" sz="1400">
              <a:latin typeface="UD デジタル 教科書体 NK-B" panose="02020700000000000000" pitchFamily="18" charset="-128"/>
              <a:ea typeface="UD デジタル 教科書体 NK-B" panose="02020700000000000000" pitchFamily="18" charset="-128"/>
            </a:endParaRPr>
          </a:p>
        </p:txBody>
      </p:sp>
      <p:sp>
        <p:nvSpPr>
          <p:cNvPr id="17" name="テキスト ボックス 16">
            <a:extLst>
              <a:ext uri="{FF2B5EF4-FFF2-40B4-BE49-F238E27FC236}">
                <a16:creationId xmlns:a16="http://schemas.microsoft.com/office/drawing/2014/main" id="{8FCE98FC-5EF0-42AC-AAEB-0A18275C1E40}"/>
              </a:ext>
            </a:extLst>
          </p:cNvPr>
          <p:cNvSpPr txBox="1"/>
          <p:nvPr/>
        </p:nvSpPr>
        <p:spPr>
          <a:xfrm>
            <a:off x="429628" y="5438706"/>
            <a:ext cx="5888767" cy="907941"/>
          </a:xfrm>
          <a:prstGeom prst="rect">
            <a:avLst/>
          </a:prstGeom>
          <a:noFill/>
        </p:spPr>
        <p:txBody>
          <a:bodyPr wrap="square">
            <a:spAutoFit/>
          </a:bodyPr>
          <a:lstStyle/>
          <a:p>
            <a:pPr>
              <a:spcBef>
                <a:spcPts val="300"/>
              </a:spcBef>
            </a:pPr>
            <a:r>
              <a:rPr lang="ja-JP" altLang="en-US" sz="1600" u="sng">
                <a:latin typeface="UD デジタル 教科書体 NK-B" panose="02020700000000000000" pitchFamily="18" charset="-128"/>
                <a:ea typeface="UD デジタル 教科書体 NK-B" panose="02020700000000000000" pitchFamily="18" charset="-128"/>
              </a:rPr>
              <a:t>併せて、支援機関への技術的支援・人材育成を実施</a:t>
            </a:r>
            <a:endParaRPr lang="en-US" altLang="ja-JP" sz="1600" u="sng">
              <a:latin typeface="UD デジタル 教科書体 NK-B" panose="02020700000000000000" pitchFamily="18" charset="-128"/>
              <a:ea typeface="UD デジタル 教科書体 NK-B" panose="02020700000000000000" pitchFamily="18" charset="-128"/>
            </a:endParaRPr>
          </a:p>
          <a:p>
            <a:pPr>
              <a:spcBef>
                <a:spcPts val="300"/>
              </a:spcBef>
            </a:pPr>
            <a:r>
              <a:rPr lang="ja-JP" altLang="en-US" sz="1600">
                <a:latin typeface="UD デジタル 教科書体 NK-B" panose="02020700000000000000" pitchFamily="18" charset="-128"/>
                <a:ea typeface="UD デジタル 教科書体 NK-B" panose="02020700000000000000" pitchFamily="18" charset="-128"/>
              </a:rPr>
              <a:t>・支援機関職員用の</a:t>
            </a:r>
            <a:r>
              <a:rPr lang="ja-JP" altLang="en-US" sz="1600">
                <a:uFill>
                  <a:solidFill>
                    <a:schemeClr val="accent4"/>
                  </a:solidFill>
                </a:uFill>
                <a:latin typeface="UD デジタル 教科書体 NK-B" panose="02020700000000000000" pitchFamily="18" charset="-128"/>
                <a:ea typeface="UD デジタル 教科書体 NK-B" panose="02020700000000000000" pitchFamily="18" charset="-128"/>
              </a:rPr>
              <a:t>脱炭素啓発ガイドブックの作成・提供等</a:t>
            </a:r>
            <a:endParaRPr lang="en-US" altLang="ja-JP" sz="1600">
              <a:uFill>
                <a:solidFill>
                  <a:schemeClr val="accent4"/>
                </a:solidFill>
              </a:uFill>
              <a:latin typeface="UD デジタル 教科書体 NK-B" panose="02020700000000000000" pitchFamily="18" charset="-128"/>
              <a:ea typeface="UD デジタル 教科書体 NK-B" panose="02020700000000000000" pitchFamily="18" charset="-128"/>
            </a:endParaRPr>
          </a:p>
          <a:p>
            <a:pPr>
              <a:spcBef>
                <a:spcPts val="300"/>
              </a:spcBef>
            </a:pPr>
            <a:r>
              <a:rPr lang="ja-JP" altLang="en-US" sz="1600">
                <a:uFill>
                  <a:solidFill>
                    <a:schemeClr val="accent4"/>
                  </a:solidFill>
                </a:uFill>
                <a:latin typeface="UD デジタル 教科書体 NK-B" panose="02020700000000000000" pitchFamily="18" charset="-128"/>
                <a:ea typeface="UD デジタル 教科書体 NK-B" panose="02020700000000000000" pitchFamily="18" charset="-128"/>
              </a:rPr>
              <a:t>・脱炭素支援人材育成研修の実施　　　など</a:t>
            </a:r>
            <a:endParaRPr lang="en-US" altLang="ja-JP" sz="1600">
              <a:latin typeface="UD デジタル 教科書体 NK-B" panose="02020700000000000000" pitchFamily="18" charset="-128"/>
              <a:ea typeface="UD デジタル 教科書体 NK-B" panose="02020700000000000000" pitchFamily="18" charset="-128"/>
            </a:endParaRPr>
          </a:p>
        </p:txBody>
      </p:sp>
      <p:sp>
        <p:nvSpPr>
          <p:cNvPr id="10" name="テキスト ボックス 9">
            <a:extLst>
              <a:ext uri="{FF2B5EF4-FFF2-40B4-BE49-F238E27FC236}">
                <a16:creationId xmlns:a16="http://schemas.microsoft.com/office/drawing/2014/main" id="{EAAE2549-AB75-A1FE-113E-30F4C6ADB9A0}"/>
              </a:ext>
            </a:extLst>
          </p:cNvPr>
          <p:cNvSpPr txBox="1"/>
          <p:nvPr/>
        </p:nvSpPr>
        <p:spPr>
          <a:xfrm>
            <a:off x="364976" y="2799270"/>
            <a:ext cx="11524734" cy="769441"/>
          </a:xfrm>
          <a:prstGeom prst="rect">
            <a:avLst/>
          </a:prstGeom>
          <a:noFill/>
        </p:spPr>
        <p:txBody>
          <a:bodyPr wrap="square" rtlCol="0">
            <a:spAutoFit/>
          </a:bodyPr>
          <a:lstStyle/>
          <a:p>
            <a:r>
              <a:rPr kumimoji="1" lang="ja-JP" altLang="en-US" sz="2000" b="0" i="0" u="none" strike="noStrike" kern="1200" cap="none" spc="60" normalizeH="0" noProof="0">
                <a:ln>
                  <a:noFill/>
                </a:ln>
                <a:solidFill>
                  <a:srgbClr val="006600"/>
                </a:solidFill>
                <a:effectLst/>
                <a:uLnTx/>
                <a:uFillTx/>
                <a:latin typeface="UD デジタル 教科書体 NK-B" panose="02020700000000000000" pitchFamily="18" charset="-128"/>
                <a:ea typeface="UD デジタル 教科書体 NK-B" panose="02020700000000000000" pitchFamily="18" charset="-128"/>
                <a:cs typeface="+mn-cs"/>
              </a:rPr>
              <a:t>◆支援機関（金融機関、商工会・商工会議所等）との密接な連携により、</a:t>
            </a:r>
            <a:endParaRPr kumimoji="1" lang="en-US" altLang="ja-JP" sz="2000" b="0" i="0" u="none" strike="noStrike" kern="1200" cap="none" spc="60" normalizeH="0" noProof="0">
              <a:ln>
                <a:noFill/>
              </a:ln>
              <a:solidFill>
                <a:srgbClr val="006600"/>
              </a:solidFill>
              <a:effectLst/>
              <a:uLnTx/>
              <a:uFillTx/>
              <a:latin typeface="UD デジタル 教科書体 NK-B" panose="02020700000000000000" pitchFamily="18" charset="-128"/>
              <a:ea typeface="UD デジタル 教科書体 NK-B" panose="02020700000000000000" pitchFamily="18" charset="-128"/>
              <a:cs typeface="+mn-cs"/>
            </a:endParaRPr>
          </a:p>
          <a:p>
            <a:pPr defTabSz="179388"/>
            <a:r>
              <a:rPr lang="ja-JP" altLang="en-US" sz="2000" spc="60">
                <a:solidFill>
                  <a:srgbClr val="006600"/>
                </a:solidFill>
                <a:latin typeface="UD デジタル 教科書体 NK-B" panose="02020700000000000000" pitchFamily="18" charset="-128"/>
                <a:ea typeface="UD デジタル 教科書体 NK-B" panose="02020700000000000000" pitchFamily="18" charset="-128"/>
              </a:rPr>
              <a:t>　　　　</a:t>
            </a:r>
            <a:r>
              <a:rPr kumimoji="1" lang="ja-JP" altLang="en-US" sz="2400" b="0" i="0" u="sng" strike="noStrike" kern="1200" cap="none" spc="60" normalizeH="0" noProof="0">
                <a:ln>
                  <a:noFill/>
                </a:ln>
                <a:solidFill>
                  <a:srgbClr val="006600"/>
                </a:solidFill>
                <a:effectLst/>
                <a:uLnTx/>
                <a:uFillTx/>
                <a:latin typeface="UD デジタル 教科書体 NK-B" panose="02020700000000000000" pitchFamily="18" charset="-128"/>
                <a:ea typeface="UD デジタル 教科書体 NK-B" panose="02020700000000000000" pitchFamily="18" charset="-128"/>
                <a:cs typeface="+mn-cs"/>
              </a:rPr>
              <a:t>中小事業者の脱炭素経営に向けた伴走支援・意識醸成を強力に推進</a:t>
            </a:r>
            <a:endParaRPr kumimoji="1" lang="ja-JP" altLang="en-US" sz="2000">
              <a:solidFill>
                <a:srgbClr val="006600"/>
              </a:solidFill>
            </a:endParaRPr>
          </a:p>
        </p:txBody>
      </p:sp>
      <p:sp>
        <p:nvSpPr>
          <p:cNvPr id="13" name="四角形: 角を丸くする 12">
            <a:extLst>
              <a:ext uri="{FF2B5EF4-FFF2-40B4-BE49-F238E27FC236}">
                <a16:creationId xmlns:a16="http://schemas.microsoft.com/office/drawing/2014/main" id="{48F5E807-FE75-98BB-AAE2-46BAA9D84162}"/>
              </a:ext>
            </a:extLst>
          </p:cNvPr>
          <p:cNvSpPr/>
          <p:nvPr/>
        </p:nvSpPr>
        <p:spPr>
          <a:xfrm>
            <a:off x="8887610" y="184727"/>
            <a:ext cx="3293433" cy="2673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rgbClr val="FFFF00"/>
                </a:solidFill>
              </a:rPr>
              <a:t>～脱炭素と経済成長の両立をめざす～</a:t>
            </a:r>
          </a:p>
        </p:txBody>
      </p:sp>
      <p:pic>
        <p:nvPicPr>
          <p:cNvPr id="15" name="図 14">
            <a:extLst>
              <a:ext uri="{FF2B5EF4-FFF2-40B4-BE49-F238E27FC236}">
                <a16:creationId xmlns:a16="http://schemas.microsoft.com/office/drawing/2014/main" id="{2190CCE5-1756-E6A6-9F5A-E4293CB14814}"/>
              </a:ext>
            </a:extLst>
          </p:cNvPr>
          <p:cNvPicPr>
            <a:picLocks noChangeAspect="1"/>
          </p:cNvPicPr>
          <p:nvPr/>
        </p:nvPicPr>
        <p:blipFill>
          <a:blip r:embed="rId3"/>
          <a:stretch>
            <a:fillRect/>
          </a:stretch>
        </p:blipFill>
        <p:spPr>
          <a:xfrm>
            <a:off x="6340509" y="3621965"/>
            <a:ext cx="5502275" cy="2413000"/>
          </a:xfrm>
          <a:prstGeom prst="rect">
            <a:avLst/>
          </a:prstGeom>
        </p:spPr>
      </p:pic>
    </p:spTree>
    <p:extLst>
      <p:ext uri="{BB962C8B-B14F-4D97-AF65-F5344CB8AC3E}">
        <p14:creationId xmlns:p14="http://schemas.microsoft.com/office/powerpoint/2010/main" val="3632723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0FDEA-C395-E0CB-78EC-FA12B830387C}"/>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6F65133B-BEDF-D516-95C3-13417D0A878D}"/>
              </a:ext>
            </a:extLst>
          </p:cNvPr>
          <p:cNvSpPr/>
          <p:nvPr/>
        </p:nvSpPr>
        <p:spPr>
          <a:xfrm>
            <a:off x="-12074" y="1415"/>
            <a:ext cx="12203101" cy="5030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000" b="1" i="0" u="none" strike="noStrike" kern="1200" cap="none" spc="0" normalizeH="0" baseline="0" noProof="0">
                <a:ln w="12700">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mn-cs"/>
              </a:rPr>
              <a:t>「おおさかゼロカーボン</a:t>
            </a:r>
            <a:r>
              <a:rPr kumimoji="1" lang="en-US" altLang="ja-JP" sz="3000" b="1" i="0" u="none" strike="noStrike" kern="1200" cap="none" spc="0" normalizeH="0" baseline="0" noProof="0">
                <a:ln w="12700">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mn-cs"/>
              </a:rPr>
              <a:t>SLL</a:t>
            </a:r>
            <a:r>
              <a:rPr kumimoji="1" lang="ja-JP" altLang="en-US" sz="3000" b="1" i="0" u="none" strike="noStrike" kern="1200" cap="none" spc="0" normalizeH="0" baseline="0" noProof="0">
                <a:ln w="12700">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mn-cs"/>
              </a:rPr>
              <a:t>フレームワーク」の運用開始について</a:t>
            </a:r>
            <a:endParaRPr kumimoji="1" lang="ja-JP" altLang="en-US" sz="300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5" name="正方形/長方形 4">
            <a:extLst>
              <a:ext uri="{FF2B5EF4-FFF2-40B4-BE49-F238E27FC236}">
                <a16:creationId xmlns:a16="http://schemas.microsoft.com/office/drawing/2014/main" id="{6BECB504-2CE1-2305-F18D-305B9191A5E8}"/>
              </a:ext>
            </a:extLst>
          </p:cNvPr>
          <p:cNvSpPr/>
          <p:nvPr/>
        </p:nvSpPr>
        <p:spPr>
          <a:xfrm>
            <a:off x="-4816" y="514591"/>
            <a:ext cx="12203101" cy="11295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45720" rIns="91440" bIns="45720" rtlCol="0" anchor="t" anchorCtr="0"/>
          <a:lstStyle/>
          <a:p>
            <a:pPr marL="267970" indent="-267970">
              <a:spcBef>
                <a:spcPts val="100"/>
              </a:spcBef>
              <a:defRPr/>
            </a:pPr>
            <a:r>
              <a:rPr lang="ja-JP" altLang="en-US" sz="2200" dirty="0">
                <a:solidFill>
                  <a:prstClr val="black"/>
                </a:solidFill>
                <a:latin typeface="UD デジタル 教科書体 NK-B"/>
                <a:ea typeface="UD デジタル 教科書体 NK-B"/>
              </a:rPr>
              <a:t>◆</a:t>
            </a:r>
            <a:r>
              <a:rPr lang="ja-JP" altLang="en-US" sz="2200" dirty="0">
                <a:solidFill>
                  <a:schemeClr val="tx1"/>
                </a:solidFill>
                <a:latin typeface="UD デジタル 教科書体 NK-B"/>
                <a:ea typeface="UD デジタル 教科書体 NK-B"/>
              </a:rPr>
              <a:t>中小事業者の脱炭素経営を金融面から後押しするため、</a:t>
            </a:r>
            <a:r>
              <a:rPr lang="ja-JP" altLang="en-US" sz="2200" dirty="0">
                <a:solidFill>
                  <a:prstClr val="black"/>
                </a:solidFill>
                <a:latin typeface="UD デジタル 教科書体 NK-B"/>
                <a:ea typeface="UD デジタル 教科書体 NK-B"/>
              </a:rPr>
              <a:t>金融機関と連携し、令和８年７月１５日</a:t>
            </a:r>
            <a:r>
              <a:rPr lang="ja-JP" altLang="en-US" sz="2200" dirty="0">
                <a:solidFill>
                  <a:schemeClr val="tx1"/>
                </a:solidFill>
                <a:latin typeface="UD デジタル 教科書体 NK-B"/>
                <a:ea typeface="UD デジタル 教科書体 NK-B"/>
              </a:rPr>
              <a:t>から</a:t>
            </a:r>
            <a:r>
              <a:rPr kumimoji="1" lang="ja-JP" altLang="en-US" sz="2200" b="0" i="0" u="none" strike="noStrike" kern="1200" cap="none" spc="0" normalizeH="0" baseline="0" noProof="0" dirty="0">
                <a:ln>
                  <a:noFill/>
                </a:ln>
                <a:solidFill>
                  <a:prstClr val="black"/>
                </a:solidFill>
                <a:effectLst/>
                <a:uLnTx/>
                <a:uFillTx/>
                <a:latin typeface="UD デジタル 教科書体 NK-B"/>
                <a:ea typeface="UD デジタル 教科書体 NK-B"/>
              </a:rPr>
              <a:t>「おおさかゼロカーボン</a:t>
            </a:r>
            <a:r>
              <a:rPr kumimoji="1" lang="en-US" altLang="ja-JP" sz="2200" b="0" i="0" u="none" strike="noStrike" kern="1200" cap="none" spc="0" normalizeH="0" baseline="0" noProof="0" dirty="0">
                <a:ln>
                  <a:noFill/>
                </a:ln>
                <a:solidFill>
                  <a:prstClr val="black"/>
                </a:solidFill>
                <a:effectLst/>
                <a:uLnTx/>
                <a:uFillTx/>
                <a:latin typeface="UD デジタル 教科書体 NK-B"/>
                <a:ea typeface="UD デジタル 教科書体 NK-B"/>
              </a:rPr>
              <a:t>SLL</a:t>
            </a:r>
            <a:r>
              <a:rPr kumimoji="1" lang="ja-JP" altLang="en-US" sz="2200" b="0" i="0" u="none" strike="noStrike" kern="1200" cap="none" spc="0" normalizeH="0" baseline="0" noProof="0" dirty="0">
                <a:ln>
                  <a:noFill/>
                </a:ln>
                <a:solidFill>
                  <a:prstClr val="black"/>
                </a:solidFill>
                <a:effectLst/>
                <a:uLnTx/>
                <a:uFillTx/>
                <a:latin typeface="UD デジタル 教科書体 NK-B"/>
                <a:ea typeface="UD デジタル 教科書体 NK-B"/>
              </a:rPr>
              <a:t>フレームワーク」の運用を開始。</a:t>
            </a:r>
            <a:endParaRPr lang="en-US" altLang="ja-JP" sz="2200" dirty="0">
              <a:solidFill>
                <a:prstClr val="black"/>
              </a:solidFill>
              <a:latin typeface="UD デジタル 教科書体 NK-B"/>
              <a:ea typeface="UD デジタル 教科書体 NK-B"/>
            </a:endParaRPr>
          </a:p>
          <a:p>
            <a:pPr marL="267970" indent="-267970">
              <a:spcBef>
                <a:spcPts val="100"/>
              </a:spcBef>
              <a:defRPr/>
            </a:pPr>
            <a:r>
              <a:rPr kumimoji="1" lang="ja-JP" altLang="en-US" sz="2200" b="0" i="0" u="none" strike="noStrike" kern="1200" cap="none" spc="0" normalizeH="0" baseline="0" noProof="0" dirty="0">
                <a:ln>
                  <a:noFill/>
                </a:ln>
                <a:solidFill>
                  <a:prstClr val="black"/>
                </a:solidFill>
                <a:effectLst/>
                <a:uLnTx/>
                <a:uFillTx/>
                <a:latin typeface="UD デジタル 教科書体 NK-B"/>
                <a:ea typeface="UD デジタル 教科書体 NK-B"/>
              </a:rPr>
              <a:t>◆本制度を利用する中小事業者の皆さまを</a:t>
            </a:r>
            <a:r>
              <a:rPr lang="ja-JP" altLang="en-US" sz="2200" dirty="0">
                <a:solidFill>
                  <a:prstClr val="black"/>
                </a:solidFill>
                <a:latin typeface="UD デジタル 教科書体 NK-B"/>
                <a:ea typeface="UD デジタル 教科書体 NK-B"/>
              </a:rPr>
              <a:t>「おおさか脱炭素経営支援センター」がサポート。</a:t>
            </a:r>
          </a:p>
          <a:p>
            <a:pPr marL="267970" indent="-267970">
              <a:spcBef>
                <a:spcPts val="100"/>
              </a:spcBef>
              <a:defRPr/>
            </a:pPr>
            <a:endParaRPr lang="ja-JP" altLang="en-US" sz="2200" dirty="0">
              <a:solidFill>
                <a:prstClr val="black"/>
              </a:solidFill>
              <a:latin typeface="UD デジタル 教科書体 NK-B"/>
              <a:ea typeface="UD デジタル 教科書体 NK-B"/>
            </a:endParaRPr>
          </a:p>
          <a:p>
            <a:pPr marL="267970" indent="-267970">
              <a:defRPr/>
            </a:pPr>
            <a:endParaRPr lang="en-US" altLang="ja-JP" sz="2200" dirty="0">
              <a:solidFill>
                <a:prstClr val="black"/>
              </a:solidFill>
              <a:latin typeface="UD デジタル 教科書体 NK-B"/>
              <a:ea typeface="UD デジタル 教科書体 NK-B"/>
            </a:endParaRPr>
          </a:p>
          <a:p>
            <a:pPr marL="267970" indent="-267970">
              <a:defRPr/>
            </a:pPr>
            <a:endParaRPr lang="en-US" altLang="ja-JP" sz="2200" b="0" i="0" u="none" strike="noStrike" kern="1200" cap="none" spc="0" normalizeH="0" baseline="0" noProof="0" dirty="0">
              <a:ln>
                <a:noFill/>
              </a:ln>
              <a:solidFill>
                <a:prstClr val="black"/>
              </a:solidFill>
              <a:effectLst/>
              <a:uLnTx/>
              <a:uFillTx/>
              <a:latin typeface="UD デジタル 教科書体 NK-B"/>
              <a:ea typeface="UD デジタル 教科書体 NK-B"/>
            </a:endParaRPr>
          </a:p>
        </p:txBody>
      </p:sp>
      <p:sp>
        <p:nvSpPr>
          <p:cNvPr id="16" name="正方形/長方形 15">
            <a:extLst>
              <a:ext uri="{FF2B5EF4-FFF2-40B4-BE49-F238E27FC236}">
                <a16:creationId xmlns:a16="http://schemas.microsoft.com/office/drawing/2014/main" id="{32E2B427-6262-AA9A-12AF-562A6539825E}"/>
              </a:ext>
            </a:extLst>
          </p:cNvPr>
          <p:cNvSpPr/>
          <p:nvPr/>
        </p:nvSpPr>
        <p:spPr>
          <a:xfrm>
            <a:off x="163718" y="1874520"/>
            <a:ext cx="11913982" cy="43310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0017B31E-78EE-35A9-DC68-81BDC2F53060}"/>
              </a:ext>
            </a:extLst>
          </p:cNvPr>
          <p:cNvSpPr/>
          <p:nvPr/>
        </p:nvSpPr>
        <p:spPr>
          <a:xfrm>
            <a:off x="502691" y="4963368"/>
            <a:ext cx="5452974" cy="1165224"/>
          </a:xfrm>
          <a:prstGeom prst="roundRect">
            <a:avLst>
              <a:gd name="adj" fmla="val 0"/>
            </a:avLst>
          </a:prstGeom>
          <a:noFill/>
          <a:ln w="285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7ADF66EA-8E65-6488-9407-75C3E6F58376}"/>
              </a:ext>
            </a:extLst>
          </p:cNvPr>
          <p:cNvSpPr txBox="1"/>
          <p:nvPr/>
        </p:nvSpPr>
        <p:spPr>
          <a:xfrm>
            <a:off x="690510" y="5159597"/>
            <a:ext cx="3211342" cy="954107"/>
          </a:xfrm>
          <a:prstGeom prst="rect">
            <a:avLst/>
          </a:prstGeom>
          <a:noFill/>
        </p:spPr>
        <p:txBody>
          <a:bodyPr wrap="square" rtlCol="0">
            <a:spAutoFit/>
          </a:bodyPr>
          <a:lstStyle/>
          <a:p>
            <a:pPr marL="285750" indent="-285750">
              <a:buFont typeface="Wingdings" panose="05000000000000000000" pitchFamily="2" charset="2"/>
              <a:buChar char="l"/>
            </a:pPr>
            <a:r>
              <a:rPr kumimoji="1" lang="ja-JP" altLang="en-US" sz="1400">
                <a:latin typeface="UD デジタル 教科書体 NK-B" panose="02020700000000000000" pitchFamily="18" charset="-128"/>
                <a:ea typeface="UD デジタル 教科書体 NK-B" panose="02020700000000000000" pitchFamily="18" charset="-128"/>
              </a:rPr>
              <a:t>株式会社関西みらい銀行</a:t>
            </a:r>
            <a:endParaRPr kumimoji="1"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kumimoji="1" lang="ja-JP" altLang="en-US" sz="1400">
                <a:latin typeface="UD デジタル 教科書体 NK-B" panose="02020700000000000000" pitchFamily="18" charset="-128"/>
                <a:ea typeface="UD デジタル 教科書体 NK-B" panose="02020700000000000000" pitchFamily="18" charset="-128"/>
              </a:rPr>
              <a:t>大阪シティ</a:t>
            </a:r>
            <a:r>
              <a:rPr lang="ja-JP" altLang="en-US" sz="1400">
                <a:latin typeface="UD デジタル 教科書体 NK-B" panose="02020700000000000000" pitchFamily="18" charset="-128"/>
                <a:ea typeface="UD デジタル 教科書体 NK-B" panose="02020700000000000000" pitchFamily="18" charset="-128"/>
              </a:rPr>
              <a:t>信用金庫</a:t>
            </a:r>
            <a:endParaRPr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株式会社</a:t>
            </a:r>
            <a:r>
              <a:rPr kumimoji="1" lang="ja-JP" altLang="en-US" sz="1400">
                <a:latin typeface="UD デジタル 教科書体 NK-B" panose="02020700000000000000" pitchFamily="18" charset="-128"/>
                <a:ea typeface="UD デジタル 教科書体 NK-B" panose="02020700000000000000" pitchFamily="18" charset="-128"/>
              </a:rPr>
              <a:t>紀陽銀行</a:t>
            </a:r>
            <a:endParaRPr kumimoji="1"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京都中央信用金庫</a:t>
            </a:r>
            <a:endParaRPr lang="en-US" altLang="ja-JP" sz="1400">
              <a:latin typeface="UD デジタル 教科書体 NK-B" panose="02020700000000000000" pitchFamily="18" charset="-128"/>
              <a:ea typeface="UD デジタル 教科書体 NK-B" panose="02020700000000000000" pitchFamily="18" charset="-128"/>
            </a:endParaRPr>
          </a:p>
        </p:txBody>
      </p:sp>
      <p:sp>
        <p:nvSpPr>
          <p:cNvPr id="24" name="テキスト ボックス 23">
            <a:extLst>
              <a:ext uri="{FF2B5EF4-FFF2-40B4-BE49-F238E27FC236}">
                <a16:creationId xmlns:a16="http://schemas.microsoft.com/office/drawing/2014/main" id="{A064DA2F-C996-A37D-F659-B2A4219FA6B5}"/>
              </a:ext>
            </a:extLst>
          </p:cNvPr>
          <p:cNvSpPr txBox="1"/>
          <p:nvPr/>
        </p:nvSpPr>
        <p:spPr>
          <a:xfrm>
            <a:off x="3326572" y="5151757"/>
            <a:ext cx="2423681" cy="954107"/>
          </a:xfrm>
          <a:prstGeom prst="rect">
            <a:avLst/>
          </a:prstGeom>
          <a:noFill/>
        </p:spPr>
        <p:txBody>
          <a:bodyPr wrap="square" rtlCol="0">
            <a:spAutoFit/>
          </a:bodyPr>
          <a:lstStyle/>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株式</a:t>
            </a:r>
            <a:r>
              <a:rPr kumimoji="1" lang="ja-JP" altLang="en-US" sz="1400">
                <a:latin typeface="UD デジタル 教科書体 NK-B" panose="02020700000000000000" pitchFamily="18" charset="-128"/>
                <a:ea typeface="UD デジタル 教科書体 NK-B" panose="02020700000000000000" pitchFamily="18" charset="-128"/>
              </a:rPr>
              <a:t>会社池田泉州銀行</a:t>
            </a:r>
            <a:endParaRPr kumimoji="1"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株式会社京都銀行</a:t>
            </a:r>
            <a:endParaRPr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京都</a:t>
            </a:r>
            <a:r>
              <a:rPr kumimoji="1" lang="ja-JP" altLang="en-US" sz="1400">
                <a:latin typeface="UD デジタル 教科書体 NK-B" panose="02020700000000000000" pitchFamily="18" charset="-128"/>
                <a:ea typeface="UD デジタル 教科書体 NK-B" panose="02020700000000000000" pitchFamily="18" charset="-128"/>
              </a:rPr>
              <a:t>信用金庫</a:t>
            </a:r>
            <a:endParaRPr kumimoji="1" lang="en-US" altLang="ja-JP" sz="1400">
              <a:latin typeface="UD デジタル 教科書体 NK-B" panose="02020700000000000000" pitchFamily="18" charset="-128"/>
              <a:ea typeface="UD デジタル 教科書体 NK-B" panose="02020700000000000000" pitchFamily="18" charset="-128"/>
            </a:endParaRPr>
          </a:p>
          <a:p>
            <a:pPr marL="285750" indent="-285750">
              <a:buFont typeface="Wingdings" panose="05000000000000000000" pitchFamily="2" charset="2"/>
              <a:buChar char="l"/>
            </a:pPr>
            <a:r>
              <a:rPr lang="ja-JP" altLang="en-US" sz="1400">
                <a:latin typeface="UD デジタル 教科書体 NK-B" panose="02020700000000000000" pitchFamily="18" charset="-128"/>
                <a:ea typeface="UD デジタル 教科書体 NK-B" panose="02020700000000000000" pitchFamily="18" charset="-128"/>
              </a:rPr>
              <a:t>尼崎信用金庫</a:t>
            </a:r>
            <a:endParaRPr kumimoji="1" lang="ja-JP" altLang="en-US" sz="1400">
              <a:latin typeface="UD デジタル 教科書体 NK-B" panose="02020700000000000000" pitchFamily="18" charset="-128"/>
              <a:ea typeface="UD デジタル 教科書体 NK-B" panose="02020700000000000000" pitchFamily="18" charset="-128"/>
            </a:endParaRPr>
          </a:p>
        </p:txBody>
      </p:sp>
      <p:sp>
        <p:nvSpPr>
          <p:cNvPr id="28" name="四角形: 角を丸くする 27">
            <a:extLst>
              <a:ext uri="{FF2B5EF4-FFF2-40B4-BE49-F238E27FC236}">
                <a16:creationId xmlns:a16="http://schemas.microsoft.com/office/drawing/2014/main" id="{DB5630BD-1C36-1812-CCC7-C1CFD7FB38A9}"/>
              </a:ext>
            </a:extLst>
          </p:cNvPr>
          <p:cNvSpPr/>
          <p:nvPr/>
        </p:nvSpPr>
        <p:spPr>
          <a:xfrm>
            <a:off x="611498" y="4758324"/>
            <a:ext cx="1436391" cy="397577"/>
          </a:xfrm>
          <a:prstGeom prst="roundRect">
            <a:avLst>
              <a:gd name="adj" fmla="val 0"/>
            </a:avLst>
          </a:prstGeom>
          <a:solidFill>
            <a:srgbClr val="2F55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a:solidFill>
                  <a:schemeClr val="bg1"/>
                </a:solidFill>
                <a:effectLst/>
                <a:latin typeface="UD デジタル 教科書体 NK-B" panose="02020700000000000000" pitchFamily="18" charset="-128"/>
                <a:ea typeface="UD デジタル 教科書体 NK-B" panose="02020700000000000000" pitchFamily="18" charset="-128"/>
              </a:rPr>
              <a:t>参加金融機関</a:t>
            </a:r>
            <a:endParaRPr lang="ja-JP" altLang="en-US" sz="1400" b="1">
              <a:solidFill>
                <a:schemeClr val="bg1"/>
              </a:solidFill>
              <a:effectLst/>
              <a:latin typeface="UD デジタル 教科書体 NK-B" panose="02020700000000000000" pitchFamily="18" charset="-128"/>
              <a:ea typeface="UD デジタル 教科書体 NK-B" panose="02020700000000000000" pitchFamily="18" charset="-128"/>
            </a:endParaRPr>
          </a:p>
        </p:txBody>
      </p:sp>
      <p:sp>
        <p:nvSpPr>
          <p:cNvPr id="30" name="四角形: 角を丸くする 29">
            <a:extLst>
              <a:ext uri="{FF2B5EF4-FFF2-40B4-BE49-F238E27FC236}">
                <a16:creationId xmlns:a16="http://schemas.microsoft.com/office/drawing/2014/main" id="{EC788151-CBAA-3032-FFE5-A1B21CD8AE6B}"/>
              </a:ext>
            </a:extLst>
          </p:cNvPr>
          <p:cNvSpPr/>
          <p:nvPr/>
        </p:nvSpPr>
        <p:spPr>
          <a:xfrm>
            <a:off x="7044313" y="2102287"/>
            <a:ext cx="3598364" cy="31588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UD デジタル 教科書体 NK-B" panose="02020700000000000000" pitchFamily="18" charset="-128"/>
                <a:ea typeface="UD デジタル 教科書体 NK-B" panose="02020700000000000000" pitchFamily="18" charset="-128"/>
              </a:rPr>
              <a:t>＜フレームワークの運用体制＞</a:t>
            </a:r>
            <a:endParaRPr lang="ja-JP" altLang="en-US" b="1">
              <a:solidFill>
                <a:schemeClr val="tx1"/>
              </a:solidFill>
              <a:effectLst/>
              <a:latin typeface="UD デジタル 教科書体 NK-B" panose="02020700000000000000" pitchFamily="18" charset="-128"/>
              <a:ea typeface="UD デジタル 教科書体 NK-B" panose="02020700000000000000" pitchFamily="18" charset="-128"/>
            </a:endParaRPr>
          </a:p>
        </p:txBody>
      </p:sp>
      <p:sp>
        <p:nvSpPr>
          <p:cNvPr id="31" name="吹き出し: 四角形 30">
            <a:extLst>
              <a:ext uri="{FF2B5EF4-FFF2-40B4-BE49-F238E27FC236}">
                <a16:creationId xmlns:a16="http://schemas.microsoft.com/office/drawing/2014/main" id="{7DBA4B88-C727-F750-E298-5D7FD936A2BC}"/>
              </a:ext>
            </a:extLst>
          </p:cNvPr>
          <p:cNvSpPr/>
          <p:nvPr/>
        </p:nvSpPr>
        <p:spPr>
          <a:xfrm>
            <a:off x="2467927" y="4729141"/>
            <a:ext cx="1644515" cy="362302"/>
          </a:xfrm>
          <a:prstGeom prst="wedgeRectCallout">
            <a:avLst>
              <a:gd name="adj1" fmla="val -71202"/>
              <a:gd name="adj2" fmla="val 20266"/>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32" name="Rectangle 2">
            <a:extLst>
              <a:ext uri="{FF2B5EF4-FFF2-40B4-BE49-F238E27FC236}">
                <a16:creationId xmlns:a16="http://schemas.microsoft.com/office/drawing/2014/main" id="{BB5162B2-8BA2-A32F-7DF0-ACA5213649E6}"/>
              </a:ext>
            </a:extLst>
          </p:cNvPr>
          <p:cNvSpPr/>
          <p:nvPr/>
        </p:nvSpPr>
        <p:spPr>
          <a:xfrm>
            <a:off x="2467927" y="4747458"/>
            <a:ext cx="1713875" cy="3361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a:solidFill>
                  <a:srgbClr val="FF0000"/>
                </a:solidFill>
                <a:latin typeface="UD デジタル 教科書体 NK-B"/>
                <a:ea typeface="UD デジタル 教科書体 NK-B"/>
              </a:rPr>
              <a:t>全国最多の８者！</a:t>
            </a:r>
            <a:endParaRPr lang="en-US" sz="1600">
              <a:solidFill>
                <a:srgbClr val="FF0000"/>
              </a:solidFill>
              <a:latin typeface="UD デジタル 教科書体 NK-B"/>
              <a:ea typeface="UD デジタル 教科書体 NK-B"/>
            </a:endParaRPr>
          </a:p>
        </p:txBody>
      </p:sp>
      <p:sp>
        <p:nvSpPr>
          <p:cNvPr id="36" name="四角形: 角を丸くする 35">
            <a:extLst>
              <a:ext uri="{FF2B5EF4-FFF2-40B4-BE49-F238E27FC236}">
                <a16:creationId xmlns:a16="http://schemas.microsoft.com/office/drawing/2014/main" id="{1F5CA414-BE46-1E73-E2A0-42CE9DCEDBCF}"/>
              </a:ext>
            </a:extLst>
          </p:cNvPr>
          <p:cNvSpPr/>
          <p:nvPr/>
        </p:nvSpPr>
        <p:spPr>
          <a:xfrm>
            <a:off x="217888" y="1727207"/>
            <a:ext cx="5595429" cy="431999"/>
          </a:xfrm>
          <a:prstGeom prst="roundRect">
            <a:avLst>
              <a:gd name="adj" fmla="val 50000"/>
            </a:avLst>
          </a:prstGeom>
          <a:solidFill>
            <a:schemeClr val="bg1"/>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0" i="0" u="none" strike="noStrike" kern="1200" cap="none" spc="0" normalizeH="0" baseline="0" noProof="0">
                <a:ln>
                  <a:noFill/>
                </a:ln>
                <a:solidFill>
                  <a:prstClr val="black"/>
                </a:solidFill>
                <a:effectLst/>
                <a:uLnTx/>
                <a:uFillTx/>
                <a:latin typeface="UD デジタル 教科書体 NK-B"/>
                <a:ea typeface="UD デジタル 教科書体 NK-B"/>
              </a:rPr>
              <a:t>おおさかゼロカーボン</a:t>
            </a:r>
            <a:r>
              <a:rPr kumimoji="1" lang="en-US" altLang="ja-JP" sz="2000" b="0" i="0" u="none" strike="noStrike" kern="1200" cap="none" spc="0" normalizeH="0" baseline="0" noProof="0">
                <a:ln>
                  <a:noFill/>
                </a:ln>
                <a:solidFill>
                  <a:prstClr val="black"/>
                </a:solidFill>
                <a:effectLst/>
                <a:uLnTx/>
                <a:uFillTx/>
                <a:latin typeface="UD デジタル 教科書体 NK-B"/>
                <a:ea typeface="UD デジタル 教科書体 NK-B"/>
              </a:rPr>
              <a:t>SLL</a:t>
            </a:r>
            <a:r>
              <a:rPr kumimoji="1" lang="ja-JP" altLang="en-US" sz="2000" b="0" i="0" u="none" strike="noStrike" kern="1200" cap="none" spc="0" normalizeH="0" baseline="0" noProof="0">
                <a:ln>
                  <a:noFill/>
                </a:ln>
                <a:solidFill>
                  <a:prstClr val="black"/>
                </a:solidFill>
                <a:effectLst/>
                <a:uLnTx/>
                <a:uFillTx/>
                <a:latin typeface="UD デジタル 教科書体 NK-B"/>
                <a:ea typeface="UD デジタル 教科書体 NK-B"/>
              </a:rPr>
              <a:t>フレームワークの概要</a:t>
            </a:r>
          </a:p>
        </p:txBody>
      </p:sp>
      <p:sp>
        <p:nvSpPr>
          <p:cNvPr id="40" name="四角形: 角を丸くする 39">
            <a:extLst>
              <a:ext uri="{FF2B5EF4-FFF2-40B4-BE49-F238E27FC236}">
                <a16:creationId xmlns:a16="http://schemas.microsoft.com/office/drawing/2014/main" id="{B34CEFF1-9A63-08A1-310D-28EEF9307D8C}"/>
              </a:ext>
            </a:extLst>
          </p:cNvPr>
          <p:cNvSpPr/>
          <p:nvPr/>
        </p:nvSpPr>
        <p:spPr>
          <a:xfrm>
            <a:off x="163719" y="6251913"/>
            <a:ext cx="11913982" cy="576000"/>
          </a:xfrm>
          <a:prstGeom prst="roundRect">
            <a:avLst>
              <a:gd name="adj" fmla="val 0"/>
            </a:avLst>
          </a:prstGeom>
          <a:solidFill>
            <a:srgbClr val="2F5597"/>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ja-JP" altLang="en-US" sz="2000" dirty="0">
                <a:solidFill>
                  <a:schemeClr val="bg1"/>
                </a:solidFill>
                <a:latin typeface="UD デジタル 教科書体 NK-B"/>
                <a:ea typeface="UD デジタル 教科書体 NK-B"/>
              </a:rPr>
              <a:t>本制度の利用に関する支援は「おおさか脱炭素経営支援センター（電話番号：</a:t>
            </a:r>
            <a:r>
              <a:rPr lang="en-US" altLang="ja-JP" sz="2000" dirty="0">
                <a:solidFill>
                  <a:schemeClr val="bg1"/>
                </a:solidFill>
                <a:latin typeface="UD デジタル 教科書体 NK-B"/>
                <a:ea typeface="UD デジタル 教科書体 NK-B"/>
              </a:rPr>
              <a:t>06-6266-1271</a:t>
            </a:r>
            <a:r>
              <a:rPr lang="ja-JP" altLang="en-US" sz="2000" dirty="0">
                <a:solidFill>
                  <a:schemeClr val="bg1"/>
                </a:solidFill>
                <a:latin typeface="UD デジタル 教科書体 NK-B"/>
                <a:ea typeface="UD デジタル 教科書体 NK-B"/>
              </a:rPr>
              <a:t>）」まで</a:t>
            </a:r>
            <a:endParaRPr lang="en-US" altLang="ja-JP" sz="2000" dirty="0">
              <a:solidFill>
                <a:schemeClr val="bg1"/>
              </a:solidFill>
              <a:latin typeface="UD デジタル 教科書体 NK-B"/>
              <a:ea typeface="UD デジタル 教科書体 NK-B"/>
            </a:endParaRPr>
          </a:p>
        </p:txBody>
      </p:sp>
      <p:sp>
        <p:nvSpPr>
          <p:cNvPr id="18" name="テキスト ボックス 17">
            <a:extLst>
              <a:ext uri="{FF2B5EF4-FFF2-40B4-BE49-F238E27FC236}">
                <a16:creationId xmlns:a16="http://schemas.microsoft.com/office/drawing/2014/main" id="{58BDC514-A079-4395-E539-F0A95F637ED0}"/>
              </a:ext>
            </a:extLst>
          </p:cNvPr>
          <p:cNvSpPr txBox="1"/>
          <p:nvPr/>
        </p:nvSpPr>
        <p:spPr>
          <a:xfrm>
            <a:off x="235713" y="2325133"/>
            <a:ext cx="5781630" cy="1477328"/>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ja-JP" altLang="en-US" dirty="0">
                <a:solidFill>
                  <a:schemeClr val="tx1"/>
                </a:solidFill>
                <a:latin typeface="UD デジタル 教科書体 NK-B"/>
                <a:ea typeface="UD デジタル 教科書体 NK-B"/>
              </a:rPr>
              <a:t>大阪府気候変動対策推進条例</a:t>
            </a:r>
            <a:r>
              <a:rPr lang="ja-JP" altLang="en-US" dirty="0">
                <a:latin typeface="UD デジタル 教科書体 NK-B"/>
                <a:ea typeface="UD デジタル 教科書体 NK-B"/>
              </a:rPr>
              <a:t>の</a:t>
            </a:r>
            <a:r>
              <a:rPr lang="ja-JP" altLang="en-US" dirty="0">
                <a:solidFill>
                  <a:schemeClr val="tx1"/>
                </a:solidFill>
                <a:latin typeface="UD デジタル 教科書体 NK-B"/>
                <a:ea typeface="UD デジタル 教科書体 NK-B"/>
              </a:rPr>
              <a:t>届出制度</a:t>
            </a:r>
            <a:r>
              <a:rPr lang="ja-JP" altLang="en-US" dirty="0">
                <a:latin typeface="UD デジタル 教科書体 NK-B"/>
                <a:ea typeface="UD デジタル 教科書体 NK-B"/>
              </a:rPr>
              <a:t>と連動した府独自の仕組み</a:t>
            </a:r>
            <a:endParaRPr lang="en-US" altLang="ja-JP" dirty="0">
              <a:latin typeface="UD デジタル 教科書体 NK-B"/>
              <a:ea typeface="UD デジタル 教科書体 NK-B"/>
            </a:endParaRPr>
          </a:p>
          <a:p>
            <a:pPr marL="342900" indent="-342900">
              <a:buFont typeface="Wingdings" panose="05000000000000000000" pitchFamily="2" charset="2"/>
              <a:buChar char="ü"/>
            </a:pPr>
            <a:r>
              <a:rPr lang="ja-JP" altLang="en-US" dirty="0">
                <a:latin typeface="UD デジタル 教科書体 NK-B"/>
                <a:ea typeface="UD デジタル 教科書体 NK-B"/>
              </a:rPr>
              <a:t>事業者が設定した</a:t>
            </a:r>
            <a:r>
              <a:rPr lang="en-US" altLang="ja-JP" dirty="0">
                <a:latin typeface="UD デジタル 教科書体 NK-B"/>
                <a:ea typeface="UD デジタル 教科書体 NK-B"/>
              </a:rPr>
              <a:t>CO</a:t>
            </a:r>
            <a:r>
              <a:rPr lang="en-US" altLang="ja-JP" baseline="-25000" dirty="0">
                <a:latin typeface="UD デジタル 教科書体 NK-B"/>
                <a:ea typeface="UD デジタル 教科書体 NK-B"/>
              </a:rPr>
              <a:t>2</a:t>
            </a:r>
            <a:r>
              <a:rPr lang="ja-JP" altLang="en-US" dirty="0">
                <a:latin typeface="UD デジタル 教科書体 NK-B"/>
                <a:ea typeface="UD デジタル 教科書体 NK-B"/>
              </a:rPr>
              <a:t>削減目標の達成状況に応じて</a:t>
            </a:r>
            <a:r>
              <a:rPr lang="ja-JP" altLang="en-US" dirty="0">
                <a:solidFill>
                  <a:srgbClr val="FF0000"/>
                </a:solidFill>
                <a:latin typeface="UD デジタル 教科書体 NK-B"/>
                <a:ea typeface="UD デジタル 教科書体 NK-B"/>
              </a:rPr>
              <a:t>融資利率の優遇を受けられる</a:t>
            </a:r>
            <a:r>
              <a:rPr lang="en-US" altLang="ja-JP" sz="1800" dirty="0">
                <a:latin typeface="UD デジタル 教科書体 NK-B"/>
                <a:ea typeface="UD デジタル 教科書体 NK-B"/>
              </a:rPr>
              <a:t>SLL</a:t>
            </a:r>
            <a:r>
              <a:rPr lang="ja-JP" altLang="en-US" sz="1800" dirty="0">
                <a:latin typeface="UD デジタル 教科書体 NK-B"/>
                <a:ea typeface="UD デジタル 教科書体 NK-B"/>
              </a:rPr>
              <a:t>（サステナビリティ・リンク・ローン）を活用する</a:t>
            </a:r>
            <a:r>
              <a:rPr lang="ja-JP" altLang="en-US" dirty="0">
                <a:latin typeface="UD デジタル 教科書体 NK-B"/>
                <a:ea typeface="UD デジタル 教科書体 NK-B"/>
              </a:rPr>
              <a:t>もの</a:t>
            </a:r>
            <a:endParaRPr lang="en-US" altLang="ja-JP" sz="1400" dirty="0">
              <a:latin typeface="UD デジタル 教科書体 NK-B"/>
              <a:ea typeface="UD デジタル 教科書体 NK-B"/>
            </a:endParaRPr>
          </a:p>
        </p:txBody>
      </p:sp>
      <p:sp>
        <p:nvSpPr>
          <p:cNvPr id="20" name="四角形: 角を丸くする 19">
            <a:extLst>
              <a:ext uri="{FF2B5EF4-FFF2-40B4-BE49-F238E27FC236}">
                <a16:creationId xmlns:a16="http://schemas.microsoft.com/office/drawing/2014/main" id="{BB040674-B017-3D2F-4DF1-9C6C723A3982}"/>
              </a:ext>
            </a:extLst>
          </p:cNvPr>
          <p:cNvSpPr/>
          <p:nvPr/>
        </p:nvSpPr>
        <p:spPr>
          <a:xfrm>
            <a:off x="214342" y="3705614"/>
            <a:ext cx="5988662" cy="92785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r>
              <a:rPr lang="ja-JP" altLang="en-US" b="1" u="sng">
                <a:solidFill>
                  <a:srgbClr val="0000CC"/>
                </a:solidFill>
                <a:effectLst/>
                <a:latin typeface="UD デジタル 教科書体 NK-B" panose="02020700000000000000" pitchFamily="18" charset="-128"/>
                <a:ea typeface="UD デジタル 教科書体 NK-B" panose="02020700000000000000" pitchFamily="18" charset="-128"/>
              </a:rPr>
              <a:t>➡融資利率の優遇により、事業者の脱炭素経営を促進し、府域の温室効果ガス排出量削減に貢献！</a:t>
            </a:r>
          </a:p>
        </p:txBody>
      </p:sp>
      <p:pic>
        <p:nvPicPr>
          <p:cNvPr id="6" name="図 5">
            <a:extLst>
              <a:ext uri="{FF2B5EF4-FFF2-40B4-BE49-F238E27FC236}">
                <a16:creationId xmlns:a16="http://schemas.microsoft.com/office/drawing/2014/main" id="{4FB9360A-2C3D-F50E-BE26-0C435FC7D130}"/>
              </a:ext>
            </a:extLst>
          </p:cNvPr>
          <p:cNvPicPr>
            <a:picLocks noChangeAspect="1"/>
          </p:cNvPicPr>
          <p:nvPr/>
        </p:nvPicPr>
        <p:blipFill>
          <a:blip r:embed="rId3"/>
          <a:stretch>
            <a:fillRect/>
          </a:stretch>
        </p:blipFill>
        <p:spPr>
          <a:xfrm>
            <a:off x="6403445" y="2464492"/>
            <a:ext cx="5509636" cy="3718751"/>
          </a:xfrm>
          <a:prstGeom prst="rect">
            <a:avLst/>
          </a:prstGeom>
        </p:spPr>
      </p:pic>
    </p:spTree>
    <p:extLst>
      <p:ext uri="{BB962C8B-B14F-4D97-AF65-F5344CB8AC3E}">
        <p14:creationId xmlns:p14="http://schemas.microsoft.com/office/powerpoint/2010/main" val="413967571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482</Words>
  <Application>Microsoft Office PowerPoint</Application>
  <PresentationFormat>ワイド画面</PresentationFormat>
  <Paragraphs>40</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UD デジタル 教科書体 NK-B</vt:lpstr>
      <vt:lpstr>游ゴシック</vt:lpstr>
      <vt:lpstr>游ゴシック Light</vt:lpstr>
      <vt:lpstr>Arial</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2026-07-27T09:26:32Z</dcterms:created>
  <dcterms:modified xsi:type="dcterms:W3CDTF">2026-07-27T09:26:53Z</dcterms:modified>
</cp:coreProperties>
</file>